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00.xml" ContentType="application/vnd.ms-office.chartcolorstyle+xml"/>
  <Override PartName="/ppt/charts/colors101.xml" ContentType="application/vnd.ms-office.chartcolorstyle+xml"/>
  <Override PartName="/ppt/charts/colors102.xml" ContentType="application/vnd.ms-office.chartcolorstyle+xml"/>
  <Override PartName="/ppt/charts/colors103.xml" ContentType="application/vnd.ms-office.chartcolorstyle+xml"/>
  <Override PartName="/ppt/charts/colors104.xml" ContentType="application/vnd.ms-office.chartcolorstyle+xml"/>
  <Override PartName="/ppt/charts/colors105.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18.xml" ContentType="application/vnd.ms-office.chartcolorstyle+xml"/>
  <Override PartName="/ppt/charts/colors19.xml" ContentType="application/vnd.ms-office.chartcolorstyle+xml"/>
  <Override PartName="/ppt/charts/colors2.xml" ContentType="application/vnd.ms-office.chartcolorstyle+xml"/>
  <Override PartName="/ppt/charts/colors20.xml" ContentType="application/vnd.ms-office.chartcolorstyle+xml"/>
  <Override PartName="/ppt/charts/colors21.xml" ContentType="application/vnd.ms-office.chartcolorstyle+xml"/>
  <Override PartName="/ppt/charts/colors22.xml" ContentType="application/vnd.ms-office.chartcolorstyle+xml"/>
  <Override PartName="/ppt/charts/colors23.xml" ContentType="application/vnd.ms-office.chartcolorstyle+xml"/>
  <Override PartName="/ppt/charts/colors24.xml" ContentType="application/vnd.ms-office.chartcolorstyle+xml"/>
  <Override PartName="/ppt/charts/colors25.xml" ContentType="application/vnd.ms-office.chartcolorstyle+xml"/>
  <Override PartName="/ppt/charts/colors26.xml" ContentType="application/vnd.ms-office.chartcolorstyle+xml"/>
  <Override PartName="/ppt/charts/colors27.xml" ContentType="application/vnd.ms-office.chartcolorstyle+xml"/>
  <Override PartName="/ppt/charts/colors28.xml" ContentType="application/vnd.ms-office.chartcolorstyle+xml"/>
  <Override PartName="/ppt/charts/colors29.xml" ContentType="application/vnd.ms-office.chartcolorstyle+xml"/>
  <Override PartName="/ppt/charts/colors3.xml" ContentType="application/vnd.ms-office.chartcolorstyle+xml"/>
  <Override PartName="/ppt/charts/colors30.xml" ContentType="application/vnd.ms-office.chartcolorstyle+xml"/>
  <Override PartName="/ppt/charts/colors31.xml" ContentType="application/vnd.ms-office.chartcolorstyle+xml"/>
  <Override PartName="/ppt/charts/colors32.xml" ContentType="application/vnd.ms-office.chartcolorstyle+xml"/>
  <Override PartName="/ppt/charts/colors33.xml" ContentType="application/vnd.ms-office.chartcolorstyle+xml"/>
  <Override PartName="/ppt/charts/colors34.xml" ContentType="application/vnd.ms-office.chartcolorstyle+xml"/>
  <Override PartName="/ppt/charts/colors35.xml" ContentType="application/vnd.ms-office.chartcolorstyle+xml"/>
  <Override PartName="/ppt/charts/colors36.xml" ContentType="application/vnd.ms-office.chartcolorstyle+xml"/>
  <Override PartName="/ppt/charts/colors37.xml" ContentType="application/vnd.ms-office.chartcolorstyle+xml"/>
  <Override PartName="/ppt/charts/colors38.xml" ContentType="application/vnd.ms-office.chartcolorstyle+xml"/>
  <Override PartName="/ppt/charts/colors39.xml" ContentType="application/vnd.ms-office.chartcolorstyle+xml"/>
  <Override PartName="/ppt/charts/colors4.xml" ContentType="application/vnd.ms-office.chartcolorstyle+xml"/>
  <Override PartName="/ppt/charts/colors40.xml" ContentType="application/vnd.ms-office.chartcolorstyle+xml"/>
  <Override PartName="/ppt/charts/colors41.xml" ContentType="application/vnd.ms-office.chartcolorstyle+xml"/>
  <Override PartName="/ppt/charts/colors42.xml" ContentType="application/vnd.ms-office.chartcolorstyle+xml"/>
  <Override PartName="/ppt/charts/colors43.xml" ContentType="application/vnd.ms-office.chartcolorstyle+xml"/>
  <Override PartName="/ppt/charts/colors44.xml" ContentType="application/vnd.ms-office.chartcolorstyle+xml"/>
  <Override PartName="/ppt/charts/colors45.xml" ContentType="application/vnd.ms-office.chartcolorstyle+xml"/>
  <Override PartName="/ppt/charts/colors46.xml" ContentType="application/vnd.ms-office.chartcolorstyle+xml"/>
  <Override PartName="/ppt/charts/colors47.xml" ContentType="application/vnd.ms-office.chartcolorstyle+xml"/>
  <Override PartName="/ppt/charts/colors48.xml" ContentType="application/vnd.ms-office.chartcolorstyle+xml"/>
  <Override PartName="/ppt/charts/colors49.xml" ContentType="application/vnd.ms-office.chartcolorstyle+xml"/>
  <Override PartName="/ppt/charts/colors5.xml" ContentType="application/vnd.ms-office.chartcolorstyle+xml"/>
  <Override PartName="/ppt/charts/colors50.xml" ContentType="application/vnd.ms-office.chartcolorstyle+xml"/>
  <Override PartName="/ppt/charts/colors51.xml" ContentType="application/vnd.ms-office.chartcolorstyle+xml"/>
  <Override PartName="/ppt/charts/colors52.xml" ContentType="application/vnd.ms-office.chartcolorstyle+xml"/>
  <Override PartName="/ppt/charts/colors53.xml" ContentType="application/vnd.ms-office.chartcolorstyle+xml"/>
  <Override PartName="/ppt/charts/colors54.xml" ContentType="application/vnd.ms-office.chartcolorstyle+xml"/>
  <Override PartName="/ppt/charts/colors55.xml" ContentType="application/vnd.ms-office.chartcolorstyle+xml"/>
  <Override PartName="/ppt/charts/colors56.xml" ContentType="application/vnd.ms-office.chartcolorstyle+xml"/>
  <Override PartName="/ppt/charts/colors57.xml" ContentType="application/vnd.ms-office.chartcolorstyle+xml"/>
  <Override PartName="/ppt/charts/colors58.xml" ContentType="application/vnd.ms-office.chartcolorstyle+xml"/>
  <Override PartName="/ppt/charts/colors59.xml" ContentType="application/vnd.ms-office.chartcolorstyle+xml"/>
  <Override PartName="/ppt/charts/colors6.xml" ContentType="application/vnd.ms-office.chartcolorstyle+xml"/>
  <Override PartName="/ppt/charts/colors60.xml" ContentType="application/vnd.ms-office.chartcolorstyle+xml"/>
  <Override PartName="/ppt/charts/colors61.xml" ContentType="application/vnd.ms-office.chartcolorstyle+xml"/>
  <Override PartName="/ppt/charts/colors62.xml" ContentType="application/vnd.ms-office.chartcolorstyle+xml"/>
  <Override PartName="/ppt/charts/colors63.xml" ContentType="application/vnd.ms-office.chartcolorstyle+xml"/>
  <Override PartName="/ppt/charts/colors64.xml" ContentType="application/vnd.ms-office.chartcolorstyle+xml"/>
  <Override PartName="/ppt/charts/colors65.xml" ContentType="application/vnd.ms-office.chartcolorstyle+xml"/>
  <Override PartName="/ppt/charts/colors66.xml" ContentType="application/vnd.ms-office.chartcolorstyle+xml"/>
  <Override PartName="/ppt/charts/colors67.xml" ContentType="application/vnd.ms-office.chartcolorstyle+xml"/>
  <Override PartName="/ppt/charts/colors68.xml" ContentType="application/vnd.ms-office.chartcolorstyle+xml"/>
  <Override PartName="/ppt/charts/colors69.xml" ContentType="application/vnd.ms-office.chartcolorstyle+xml"/>
  <Override PartName="/ppt/charts/colors7.xml" ContentType="application/vnd.ms-office.chartcolorstyle+xml"/>
  <Override PartName="/ppt/charts/colors70.xml" ContentType="application/vnd.ms-office.chartcolorstyle+xml"/>
  <Override PartName="/ppt/charts/colors71.xml" ContentType="application/vnd.ms-office.chartcolorstyle+xml"/>
  <Override PartName="/ppt/charts/colors72.xml" ContentType="application/vnd.ms-office.chartcolorstyle+xml"/>
  <Override PartName="/ppt/charts/colors73.xml" ContentType="application/vnd.ms-office.chartcolorstyle+xml"/>
  <Override PartName="/ppt/charts/colors74.xml" ContentType="application/vnd.ms-office.chartcolorstyle+xml"/>
  <Override PartName="/ppt/charts/colors75.xml" ContentType="application/vnd.ms-office.chartcolorstyle+xml"/>
  <Override PartName="/ppt/charts/colors76.xml" ContentType="application/vnd.ms-office.chartcolorstyle+xml"/>
  <Override PartName="/ppt/charts/colors77.xml" ContentType="application/vnd.ms-office.chartcolorstyle+xml"/>
  <Override PartName="/ppt/charts/colors78.xml" ContentType="application/vnd.ms-office.chartcolorstyle+xml"/>
  <Override PartName="/ppt/charts/colors79.xml" ContentType="application/vnd.ms-office.chartcolorstyle+xml"/>
  <Override PartName="/ppt/charts/colors8.xml" ContentType="application/vnd.ms-office.chartcolorstyle+xml"/>
  <Override PartName="/ppt/charts/colors80.xml" ContentType="application/vnd.ms-office.chartcolorstyle+xml"/>
  <Override PartName="/ppt/charts/colors81.xml" ContentType="application/vnd.ms-office.chartcolorstyle+xml"/>
  <Override PartName="/ppt/charts/colors82.xml" ContentType="application/vnd.ms-office.chartcolorstyle+xml"/>
  <Override PartName="/ppt/charts/colors83.xml" ContentType="application/vnd.ms-office.chartcolorstyle+xml"/>
  <Override PartName="/ppt/charts/colors84.xml" ContentType="application/vnd.ms-office.chartcolorstyle+xml"/>
  <Override PartName="/ppt/charts/colors85.xml" ContentType="application/vnd.ms-office.chartcolorstyle+xml"/>
  <Override PartName="/ppt/charts/colors86.xml" ContentType="application/vnd.ms-office.chartcolorstyle+xml"/>
  <Override PartName="/ppt/charts/colors87.xml" ContentType="application/vnd.ms-office.chartcolorstyle+xml"/>
  <Override PartName="/ppt/charts/colors88.xml" ContentType="application/vnd.ms-office.chartcolorstyle+xml"/>
  <Override PartName="/ppt/charts/colors89.xml" ContentType="application/vnd.ms-office.chartcolorstyle+xml"/>
  <Override PartName="/ppt/charts/colors9.xml" ContentType="application/vnd.ms-office.chartcolorstyle+xml"/>
  <Override PartName="/ppt/charts/colors90.xml" ContentType="application/vnd.ms-office.chartcolorstyle+xml"/>
  <Override PartName="/ppt/charts/colors91.xml" ContentType="application/vnd.ms-office.chartcolorstyle+xml"/>
  <Override PartName="/ppt/charts/colors92.xml" ContentType="application/vnd.ms-office.chartcolorstyle+xml"/>
  <Override PartName="/ppt/charts/colors93.xml" ContentType="application/vnd.ms-office.chartcolorstyle+xml"/>
  <Override PartName="/ppt/charts/colors94.xml" ContentType="application/vnd.ms-office.chartcolorstyle+xml"/>
  <Override PartName="/ppt/charts/colors95.xml" ContentType="application/vnd.ms-office.chartcolorstyle+xml"/>
  <Override PartName="/ppt/charts/colors96.xml" ContentType="application/vnd.ms-office.chartcolorstyle+xml"/>
  <Override PartName="/ppt/charts/colors97.xml" ContentType="application/vnd.ms-office.chartcolorstyle+xml"/>
  <Override PartName="/ppt/charts/colors98.xml" ContentType="application/vnd.ms-office.chartcolorstyle+xml"/>
  <Override PartName="/ppt/charts/colors99.xml" ContentType="application/vnd.ms-office.chartcolorstyle+xml"/>
  <Override PartName="/ppt/charts/style1.xml" ContentType="application/vnd.ms-office.chartstyle+xml"/>
  <Override PartName="/ppt/charts/style10.xml" ContentType="application/vnd.ms-office.chartstyle+xml"/>
  <Override PartName="/ppt/charts/style100.xml" ContentType="application/vnd.ms-office.chartstyle+xml"/>
  <Override PartName="/ppt/charts/style101.xml" ContentType="application/vnd.ms-office.chartstyle+xml"/>
  <Override PartName="/ppt/charts/style102.xml" ContentType="application/vnd.ms-office.chartstyle+xml"/>
  <Override PartName="/ppt/charts/style103.xml" ContentType="application/vnd.ms-office.chartstyle+xml"/>
  <Override PartName="/ppt/charts/style104.xml" ContentType="application/vnd.ms-office.chartstyle+xml"/>
  <Override PartName="/ppt/charts/style105.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18.xml" ContentType="application/vnd.ms-office.chartstyle+xml"/>
  <Override PartName="/ppt/charts/style19.xml" ContentType="application/vnd.ms-office.chartstyle+xml"/>
  <Override PartName="/ppt/charts/style2.xml" ContentType="application/vnd.ms-office.chartstyle+xml"/>
  <Override PartName="/ppt/charts/style20.xml" ContentType="application/vnd.ms-office.chartstyle+xml"/>
  <Override PartName="/ppt/charts/style21.xml" ContentType="application/vnd.ms-office.chartstyle+xml"/>
  <Override PartName="/ppt/charts/style22.xml" ContentType="application/vnd.ms-office.chartstyle+xml"/>
  <Override PartName="/ppt/charts/style23.xml" ContentType="application/vnd.ms-office.chartstyle+xml"/>
  <Override PartName="/ppt/charts/style24.xml" ContentType="application/vnd.ms-office.chartstyle+xml"/>
  <Override PartName="/ppt/charts/style25.xml" ContentType="application/vnd.ms-office.chartstyle+xml"/>
  <Override PartName="/ppt/charts/style26.xml" ContentType="application/vnd.ms-office.chartstyle+xml"/>
  <Override PartName="/ppt/charts/style27.xml" ContentType="application/vnd.ms-office.chartstyle+xml"/>
  <Override PartName="/ppt/charts/style28.xml" ContentType="application/vnd.ms-office.chartstyle+xml"/>
  <Override PartName="/ppt/charts/style29.xml" ContentType="application/vnd.ms-office.chartstyle+xml"/>
  <Override PartName="/ppt/charts/style3.xml" ContentType="application/vnd.ms-office.chartstyle+xml"/>
  <Override PartName="/ppt/charts/style30.xml" ContentType="application/vnd.ms-office.chartstyle+xml"/>
  <Override PartName="/ppt/charts/style31.xml" ContentType="application/vnd.ms-office.chartstyle+xml"/>
  <Override PartName="/ppt/charts/style32.xml" ContentType="application/vnd.ms-office.chartstyle+xml"/>
  <Override PartName="/ppt/charts/style33.xml" ContentType="application/vnd.ms-office.chartstyle+xml"/>
  <Override PartName="/ppt/charts/style34.xml" ContentType="application/vnd.ms-office.chartstyle+xml"/>
  <Override PartName="/ppt/charts/style35.xml" ContentType="application/vnd.ms-office.chartstyle+xml"/>
  <Override PartName="/ppt/charts/style36.xml" ContentType="application/vnd.ms-office.chartstyle+xml"/>
  <Override PartName="/ppt/charts/style37.xml" ContentType="application/vnd.ms-office.chartstyle+xml"/>
  <Override PartName="/ppt/charts/style38.xml" ContentType="application/vnd.ms-office.chartstyle+xml"/>
  <Override PartName="/ppt/charts/style39.xml" ContentType="application/vnd.ms-office.chartstyle+xml"/>
  <Override PartName="/ppt/charts/style4.xml" ContentType="application/vnd.ms-office.chartstyle+xml"/>
  <Override PartName="/ppt/charts/style40.xml" ContentType="application/vnd.ms-office.chartstyle+xml"/>
  <Override PartName="/ppt/charts/style41.xml" ContentType="application/vnd.ms-office.chartstyle+xml"/>
  <Override PartName="/ppt/charts/style42.xml" ContentType="application/vnd.ms-office.chartstyle+xml"/>
  <Override PartName="/ppt/charts/style43.xml" ContentType="application/vnd.ms-office.chartstyle+xml"/>
  <Override PartName="/ppt/charts/style44.xml" ContentType="application/vnd.ms-office.chartstyle+xml"/>
  <Override PartName="/ppt/charts/style45.xml" ContentType="application/vnd.ms-office.chartstyle+xml"/>
  <Override PartName="/ppt/charts/style46.xml" ContentType="application/vnd.ms-office.chartstyle+xml"/>
  <Override PartName="/ppt/charts/style47.xml" ContentType="application/vnd.ms-office.chartstyle+xml"/>
  <Override PartName="/ppt/charts/style48.xml" ContentType="application/vnd.ms-office.chartstyle+xml"/>
  <Override PartName="/ppt/charts/style49.xml" ContentType="application/vnd.ms-office.chartstyle+xml"/>
  <Override PartName="/ppt/charts/style5.xml" ContentType="application/vnd.ms-office.chartstyle+xml"/>
  <Override PartName="/ppt/charts/style50.xml" ContentType="application/vnd.ms-office.chartstyle+xml"/>
  <Override PartName="/ppt/charts/style51.xml" ContentType="application/vnd.ms-office.chartstyle+xml"/>
  <Override PartName="/ppt/charts/style52.xml" ContentType="application/vnd.ms-office.chartstyle+xml"/>
  <Override PartName="/ppt/charts/style53.xml" ContentType="application/vnd.ms-office.chartstyle+xml"/>
  <Override PartName="/ppt/charts/style54.xml" ContentType="application/vnd.ms-office.chartstyle+xml"/>
  <Override PartName="/ppt/charts/style55.xml" ContentType="application/vnd.ms-office.chartstyle+xml"/>
  <Override PartName="/ppt/charts/style56.xml" ContentType="application/vnd.ms-office.chartstyle+xml"/>
  <Override PartName="/ppt/charts/style57.xml" ContentType="application/vnd.ms-office.chartstyle+xml"/>
  <Override PartName="/ppt/charts/style58.xml" ContentType="application/vnd.ms-office.chartstyle+xml"/>
  <Override PartName="/ppt/charts/style59.xml" ContentType="application/vnd.ms-office.chartstyle+xml"/>
  <Override PartName="/ppt/charts/style6.xml" ContentType="application/vnd.ms-office.chartstyle+xml"/>
  <Override PartName="/ppt/charts/style60.xml" ContentType="application/vnd.ms-office.chartstyle+xml"/>
  <Override PartName="/ppt/charts/style61.xml" ContentType="application/vnd.ms-office.chartstyle+xml"/>
  <Override PartName="/ppt/charts/style62.xml" ContentType="application/vnd.ms-office.chartstyle+xml"/>
  <Override PartName="/ppt/charts/style63.xml" ContentType="application/vnd.ms-office.chartstyle+xml"/>
  <Override PartName="/ppt/charts/style64.xml" ContentType="application/vnd.ms-office.chartstyle+xml"/>
  <Override PartName="/ppt/charts/style65.xml" ContentType="application/vnd.ms-office.chartstyle+xml"/>
  <Override PartName="/ppt/charts/style66.xml" ContentType="application/vnd.ms-office.chartstyle+xml"/>
  <Override PartName="/ppt/charts/style67.xml" ContentType="application/vnd.ms-office.chartstyle+xml"/>
  <Override PartName="/ppt/charts/style68.xml" ContentType="application/vnd.ms-office.chartstyle+xml"/>
  <Override PartName="/ppt/charts/style69.xml" ContentType="application/vnd.ms-office.chartstyle+xml"/>
  <Override PartName="/ppt/charts/style7.xml" ContentType="application/vnd.ms-office.chartstyle+xml"/>
  <Override PartName="/ppt/charts/style70.xml" ContentType="application/vnd.ms-office.chartstyle+xml"/>
  <Override PartName="/ppt/charts/style71.xml" ContentType="application/vnd.ms-office.chartstyle+xml"/>
  <Override PartName="/ppt/charts/style72.xml" ContentType="application/vnd.ms-office.chartstyle+xml"/>
  <Override PartName="/ppt/charts/style73.xml" ContentType="application/vnd.ms-office.chartstyle+xml"/>
  <Override PartName="/ppt/charts/style74.xml" ContentType="application/vnd.ms-office.chartstyle+xml"/>
  <Override PartName="/ppt/charts/style75.xml" ContentType="application/vnd.ms-office.chartstyle+xml"/>
  <Override PartName="/ppt/charts/style76.xml" ContentType="application/vnd.ms-office.chartstyle+xml"/>
  <Override PartName="/ppt/charts/style77.xml" ContentType="application/vnd.ms-office.chartstyle+xml"/>
  <Override PartName="/ppt/charts/style78.xml" ContentType="application/vnd.ms-office.chartstyle+xml"/>
  <Override PartName="/ppt/charts/style79.xml" ContentType="application/vnd.ms-office.chartstyle+xml"/>
  <Override PartName="/ppt/charts/style8.xml" ContentType="application/vnd.ms-office.chartstyle+xml"/>
  <Override PartName="/ppt/charts/style80.xml" ContentType="application/vnd.ms-office.chartstyle+xml"/>
  <Override PartName="/ppt/charts/style81.xml" ContentType="application/vnd.ms-office.chartstyle+xml"/>
  <Override PartName="/ppt/charts/style82.xml" ContentType="application/vnd.ms-office.chartstyle+xml"/>
  <Override PartName="/ppt/charts/style83.xml" ContentType="application/vnd.ms-office.chartstyle+xml"/>
  <Override PartName="/ppt/charts/style84.xml" ContentType="application/vnd.ms-office.chartstyle+xml"/>
  <Override PartName="/ppt/charts/style85.xml" ContentType="application/vnd.ms-office.chartstyle+xml"/>
  <Override PartName="/ppt/charts/style86.xml" ContentType="application/vnd.ms-office.chartstyle+xml"/>
  <Override PartName="/ppt/charts/style87.xml" ContentType="application/vnd.ms-office.chartstyle+xml"/>
  <Override PartName="/ppt/charts/style88.xml" ContentType="application/vnd.ms-office.chartstyle+xml"/>
  <Override PartName="/ppt/charts/style89.xml" ContentType="application/vnd.ms-office.chartstyle+xml"/>
  <Override PartName="/ppt/charts/style9.xml" ContentType="application/vnd.ms-office.chartstyle+xml"/>
  <Override PartName="/ppt/charts/style90.xml" ContentType="application/vnd.ms-office.chartstyle+xml"/>
  <Override PartName="/ppt/charts/style91.xml" ContentType="application/vnd.ms-office.chartstyle+xml"/>
  <Override PartName="/ppt/charts/style92.xml" ContentType="application/vnd.ms-office.chartstyle+xml"/>
  <Override PartName="/ppt/charts/style93.xml" ContentType="application/vnd.ms-office.chartstyle+xml"/>
  <Override PartName="/ppt/charts/style94.xml" ContentType="application/vnd.ms-office.chartstyle+xml"/>
  <Override PartName="/ppt/charts/style95.xml" ContentType="application/vnd.ms-office.chartstyle+xml"/>
  <Override PartName="/ppt/charts/style96.xml" ContentType="application/vnd.ms-office.chartstyle+xml"/>
  <Override PartName="/ppt/charts/style97.xml" ContentType="application/vnd.ms-office.chartstyle+xml"/>
  <Override PartName="/ppt/charts/style98.xml" ContentType="application/vnd.ms-office.chartstyle+xml"/>
  <Override PartName="/ppt/charts/style99.xml" ContentType="application/vnd.ms-office.chartstyle+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3"/>
    <p:sldMasterId id="2147483674" r:id="rId4"/>
    <p:sldMasterId id="2147483685" r:id="rId5"/>
  </p:sldMasterIdLst>
  <p:notesMasterIdLst>
    <p:notesMasterId r:id="rId7"/>
  </p:notesMasterIdLst>
  <p:handoutMasterIdLst>
    <p:handoutMasterId r:id="rId51"/>
  </p:handoutMasterIdLst>
  <p:sldIdLst>
    <p:sldId id="4454" r:id="rId6"/>
    <p:sldId id="4182" r:id="rId8"/>
    <p:sldId id="4459" r:id="rId9"/>
    <p:sldId id="4460" r:id="rId10"/>
    <p:sldId id="4461" r:id="rId11"/>
    <p:sldId id="4462" r:id="rId12"/>
    <p:sldId id="4186" r:id="rId13"/>
    <p:sldId id="4463" r:id="rId14"/>
    <p:sldId id="4464" r:id="rId15"/>
    <p:sldId id="4465" r:id="rId16"/>
    <p:sldId id="4487" r:id="rId17"/>
    <p:sldId id="4488" r:id="rId18"/>
    <p:sldId id="4489" r:id="rId19"/>
    <p:sldId id="4490" r:id="rId20"/>
    <p:sldId id="4466" r:id="rId21"/>
    <p:sldId id="4467" r:id="rId22"/>
    <p:sldId id="4500" r:id="rId23"/>
    <p:sldId id="4501" r:id="rId24"/>
    <p:sldId id="4502" r:id="rId25"/>
    <p:sldId id="4503" r:id="rId26"/>
    <p:sldId id="4504" r:id="rId27"/>
    <p:sldId id="4495" r:id="rId28"/>
    <p:sldId id="4496" r:id="rId29"/>
    <p:sldId id="4497" r:id="rId30"/>
    <p:sldId id="4498" r:id="rId31"/>
    <p:sldId id="4499" r:id="rId32"/>
    <p:sldId id="4479" r:id="rId33"/>
    <p:sldId id="4480" r:id="rId34"/>
    <p:sldId id="4481" r:id="rId35"/>
    <p:sldId id="4483" r:id="rId36"/>
    <p:sldId id="4484" r:id="rId37"/>
    <p:sldId id="4492" r:id="rId38"/>
    <p:sldId id="4493" r:id="rId39"/>
    <p:sldId id="4494" r:id="rId40"/>
    <p:sldId id="4468" r:id="rId41"/>
    <p:sldId id="4469" r:id="rId42"/>
    <p:sldId id="4472" r:id="rId43"/>
    <p:sldId id="4471" r:id="rId44"/>
    <p:sldId id="4505" r:id="rId45"/>
    <p:sldId id="4506" r:id="rId46"/>
    <p:sldId id="4507" r:id="rId47"/>
    <p:sldId id="4508" r:id="rId48"/>
    <p:sldId id="4509" r:id="rId49"/>
    <p:sldId id="4510" r:id="rId50"/>
  </p:sldIdLst>
  <p:sldSz cx="12192000" cy="6858000"/>
  <p:notesSz cx="9945370" cy="6813550"/>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5" userDrawn="1">
          <p15:clr>
            <a:srgbClr val="A4A3A4"/>
          </p15:clr>
        </p15:guide>
        <p15:guide id="2" pos="5161" userDrawn="1">
          <p15:clr>
            <a:srgbClr val="A4A3A4"/>
          </p15:clr>
        </p15:guide>
        <p15:guide id="3" orient="horz" pos="785" userDrawn="1">
          <p15:clr>
            <a:srgbClr val="A4A3A4"/>
          </p15:clr>
        </p15:guide>
        <p15:guide id="4" pos="7516" userDrawn="1">
          <p15:clr>
            <a:srgbClr val="A4A3A4"/>
          </p15:clr>
        </p15:guide>
        <p15:guide id="5" pos="200" userDrawn="1">
          <p15:clr>
            <a:srgbClr val="A4A3A4"/>
          </p15:clr>
        </p15:guide>
        <p15:guide id="6" pos="2332" userDrawn="1">
          <p15:clr>
            <a:srgbClr val="A4A3A4"/>
          </p15:clr>
        </p15:guide>
        <p15:guide id="7" orient="horz" pos="3879" userDrawn="1">
          <p15:clr>
            <a:srgbClr val="A4A3A4"/>
          </p15:clr>
        </p15:guide>
        <p15:guide id="8" pos="393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u" lastIdx="1" clrIdx="0"/>
  <p:cmAuthor id="797" name="未知用户443" initials="未" lastIdx="1" clrIdx="0"/>
  <p:cmAuthor id="1" name="王玉婷" initials="王玉婷" lastIdx="1" clrIdx="0"/>
  <p:cmAuthor id="798" name="未知用户411" initials="未" lastIdx="3" clrIdx="1"/>
  <p:cmAuthor id="2" name="作者" initials="A" lastIdx="0" clrIdx="1"/>
  <p:cmAuthor id="799" name="未知用户444" initials="未" lastIdx="6" clrIdx="0"/>
  <p:cmAuthor id="3" name="张霖|zhanglin6" initials="张霖" lastIdx="1" clrIdx="2"/>
  <p:cmAuthor id="800" name="未知用户413" initials="未" lastIdx="1" clrIdx="1"/>
  <p:cmAuthor id="4" name="shenxiaowei1@zj.cmcc" initials="s" lastIdx="1" clrIdx="3"/>
  <p:cmAuthor id="801" name="未知用户445" initials="未" lastIdx="1" clrIdx="0"/>
  <p:cmAuthor id="5" name="fanshaowen" initials="f" lastIdx="1" clrIdx="4"/>
  <p:cmAuthor id="287643681" name="殷格非" initials="殷" lastIdx="2" clrIdx="0"/>
  <p:cmAuthor id="802" name="未知用户446" initials="未" lastIdx="1" clrIdx="0"/>
  <p:cmAuthor id="6" name="陈培|chenpei1" initials="陈培" lastIdx="1" clrIdx="5"/>
  <p:cmAuthor id="287643682" name="z r" initials="zr" lastIdx="5" clrIdx="12"/>
  <p:cmAuthor id="803" name="未知用户447" initials="未" lastIdx="1" clrIdx="0"/>
  <p:cmAuthor id="7" name="林莺巧|linyingqiao" initials="林莺巧" lastIdx="1" clrIdx="6"/>
  <p:cmAuthor id="287643683" name="石晓利" initials="C" lastIdx="1" clrIdx="13"/>
  <p:cmAuthor id="804" name="未知用户448" initials="未" lastIdx="1" clrIdx="0"/>
  <p:cmAuthor id="8" name="方小伟|lqfxw" initials="方小伟" lastIdx="2" clrIdx="7"/>
  <p:cmAuthor id="287643684" name="孟芳芳（借调）" initials="V" lastIdx="2" clrIdx="37"/>
  <p:cmAuthor id="805" name="未知用户333" initials="未" lastIdx="1" clrIdx="0"/>
  <p:cmAuthor id="9" name="金骏|jinjun4" initials="金骏" lastIdx="1" clrIdx="8"/>
  <p:cmAuthor id="287643685" name="亮" initials="亮" lastIdx="1" clrIdx="44"/>
  <p:cmAuthor id="806" name="未知用户417" initials="未" lastIdx="1" clrIdx="0"/>
  <p:cmAuthor id="10" name="zhengqianqian9" initials="z" lastIdx="1" clrIdx="9"/>
  <p:cmAuthor id="287643686" name="夜尽迟渊_UrQfrmQZ" initials="authorId_501680251" lastIdx="0" clrIdx="0"/>
  <p:cmAuthor id="807" name="未知用户449" initials="未" lastIdx="1" clrIdx="0"/>
  <p:cmAuthor id="11" name="杜梦媛|dumengyuan" initials="杜梦媛" lastIdx="1" clrIdx="10"/>
  <p:cmAuthor id="287643687" name="王丰_aE3uARfm" initials="authorId_383357774" lastIdx="0" clrIdx="0"/>
  <p:cmAuthor id="808" name="未知用户418" initials="未" lastIdx="1" clrIdx="0"/>
  <p:cmAuthor id="12" name="单力峰|danlifeng" initials="单力峰" lastIdx="1" clrIdx="11"/>
  <p:cmAuthor id="287643688" name="方少_UbQfrimU" initials="authorId_442114952" lastIdx="0" clrIdx="0"/>
  <p:cmAuthor id="809" name="未知用户450" initials="未" lastIdx="6" clrIdx="0"/>
  <p:cmAuthor id="13" name="admin/Zmcc" initials="admin" lastIdx="1" clrIdx="12"/>
  <p:cmAuthor id="287643689" name="叶盛_Q3A3IfEf" initials="authorId_506280334" lastIdx="0" clrIdx="0"/>
  <p:cmAuthor id="810" name="未知用户423" initials="未" lastIdx="0" clrIdx="0"/>
  <p:cmAuthor id="14" name="柯能|keneng" initials="柯能" lastIdx="1" clrIdx="13"/>
  <p:cmAuthor id="287643690" name="Harley._bEJrUJ7r" initials="authorId_432156705" lastIdx="0" clrIdx="0"/>
  <p:cmAuthor id="811" name="未知用户424" initials="未" lastIdx="5" clrIdx="0"/>
  <p:cmAuthor id="15" name="yangkuan1@zj.cmcc" initials="杨宽" lastIdx="1" clrIdx="14"/>
  <p:cmAuthor id="287643691" name="罗平_VB7vJb2E" initials="authorId_305049361" lastIdx="0" clrIdx="0"/>
  <p:cmAuthor id="812" name="未知用户425" initials="未" lastIdx="3" clrIdx="1"/>
  <p:cmAuthor id="16" name="WHX" initials="W" lastIdx="1" clrIdx="15"/>
  <p:cmAuthor id="287643692" name="xixi_nUjqe22E" initials="authorId_359229261" lastIdx="0" clrIdx="0"/>
  <p:cmAuthor id="813" name="未知用户451" initials="未" lastIdx="1" clrIdx="0"/>
  <p:cmAuthor id="17" name="俞悦|yuyue9" initials="俞悦" lastIdx="1" clrIdx="16"/>
  <p:cmAuthor id="287643693" name="安安_zm6nYnYZ" initials="authorId_347340296" lastIdx="0" clrIdx="0"/>
  <p:cmAuthor id="814" name="未知用户452" initials="未" lastIdx="1" clrIdx="0"/>
  <p:cmAuthor id="18" name="张燕" initials="MSOffice" lastIdx="1" clrIdx="17"/>
  <p:cmAuthor id="287643694" name="nature_emInFJF7" initials="authorId_313163542" lastIdx="0" clrIdx="0"/>
  <p:cmAuthor id="815" name="未知用户453" initials="未" lastIdx="1" clrIdx="0"/>
  <p:cmAuthor id="19" name="Saku Uchikawa" initials="S" lastIdx="11" clrIdx="0"/>
  <p:cmAuthor id="287643695" name="杨思思_VNjyvY7j" initials="authorId_430925712" lastIdx="0" clrIdx="0"/>
  <p:cmAuthor id="816" name="未知用户454" initials="未" lastIdx="1" clrIdx="2"/>
  <p:cmAuthor id="20" name="00065088" initials="0" lastIdx="2" clrIdx="19"/>
  <p:cmAuthor id="146566726" name="高飞" initials="高" lastIdx="0" clrIdx="0"/>
  <p:cmAuthor id="287643696" name="周君_MfIffYra" initials="authorId_375419134" lastIdx="0" clrIdx="0"/>
  <p:cmAuthor id="817" name="未知用户455" initials="未" lastIdx="1" clrIdx="0"/>
  <p:cmAuthor id="21" name="sunyufang" initials="s" lastIdx="1" clrIdx="21"/>
  <p:cmAuthor id="146566727" name="xzb1" initials="x" lastIdx="1" clrIdx="1"/>
  <p:cmAuthor id="818" name="未知用户456" initials="未" lastIdx="1" clrIdx="0"/>
  <p:cmAuthor id="22" name="蔡建楠" initials="caijianna" lastIdx="15" clrIdx="17"/>
  <p:cmAuthor id="819" name="未知用户457" initials="未" lastIdx="10" clrIdx="0"/>
  <p:cmAuthor id="23" name="10009110" initials="1" lastIdx="23" clrIdx="22"/>
  <p:cmAuthor id="820" name="未知用户458" initials="未" lastIdx="1" clrIdx="0"/>
  <p:cmAuthor id="24" name="李蕾00009994" initials="李" lastIdx="6" clrIdx="17"/>
  <p:cmAuthor id="821" name="風輕 雲淡" initials="風輕" lastIdx="1" clrIdx="511"/>
  <p:cmAuthor id="25" name="wyz" initials="w" lastIdx="1" clrIdx="24"/>
  <p:cmAuthor id="822" name="张 青山" initials="张" lastIdx="6" clrIdx="545"/>
  <p:cmAuthor id="26" name="10270945" initials="1" lastIdx="2" clrIdx="25"/>
  <p:cmAuthor id="823" name="张青山" initials="张青山" lastIdx="1" clrIdx="546"/>
  <p:cmAuthor id="27" name="zrf" initials="zrf" lastIdx="3" clrIdx="26"/>
  <p:cmAuthor id="28" name="Hou Yingfeng" initials="H" lastIdx="10" clrIdx="23"/>
  <p:cmAuthor id="29" name="赵诚荣10027092" initials="赵" lastIdx="2" clrIdx="25"/>
  <p:cmAuthor id="30" name="10056791" initials="ZTE" lastIdx="1" clrIdx="29"/>
  <p:cmAuthor id="31" name="Author" initials="A" lastIdx="0" clrIdx="30"/>
  <p:cmAuthor id="32" name="李楠10047711" initials="李楠10047711" lastIdx="2" clrIdx="31"/>
  <p:cmAuthor id="829" name="未知用户471" initials="未" lastIdx="1" clrIdx="0"/>
  <p:cmAuthor id="33" name="10045953" initials="1" lastIdx="1" clrIdx="32"/>
  <p:cmAuthor id="830" name="未知用户472" initials="未" lastIdx="1" clrIdx="0"/>
  <p:cmAuthor id="34" name="Y Y" initials="YY" lastIdx="2" clrIdx="33"/>
  <p:cmAuthor id="831" name="未知用户473" initials="未" lastIdx="4" clrIdx="0"/>
  <p:cmAuthor id="35" name="Administrator" initials="A" lastIdx="1" clrIdx="35"/>
  <p:cmAuthor id="36" name="Microsoft 帐户" initials="M帐" lastIdx="6" clrIdx="36"/>
  <p:cmAuthor id="37" name="zhulinfeng3" initials="z" lastIdx="1" clrIdx="36"/>
  <p:cmAuthor id="834" name="进 揭" initials="进" lastIdx="1" clrIdx="87"/>
  <p:cmAuthor id="38" name="migu" initials="m" lastIdx="3" clrIdx="37"/>
  <p:cmAuthor id="835" name="未知用户475" initials="未" lastIdx="0" clrIdx="0"/>
  <p:cmAuthor id="39" name="ytyan" initials="y" lastIdx="2" clrIdx="38"/>
  <p:cmAuthor id="836" name="未知用户476" initials="未" lastIdx="1" clrIdx="0"/>
  <p:cmAuthor id="40" name="huhuajun" initials="h" lastIdx="1" clrIdx="39"/>
  <p:cmAuthor id="475196944" name="姚琳" initials="姚" lastIdx="1133934" clrIdx="0"/>
  <p:cmAuthor id="41" name="tangxianwei@zj.cmcc" initials="t" lastIdx="1" clrIdx="40"/>
  <p:cmAuthor id="475196945" name="chen" initials="c" lastIdx="1" clrIdx="2"/>
  <p:cmAuthor id="838" name="未知用户489" initials="未" lastIdx="1" clrIdx="0"/>
  <p:cmAuthor id="604287035" name="袁昭成" initials="袁" lastIdx="2" clrIdx="710"/>
  <p:cmAuthor id="42" name="徐秋月|xuqiuyue1" initials="徐秋月" lastIdx="1" clrIdx="41"/>
  <p:cmAuthor id="839" name="未知用户488" initials="未" lastIdx="10" clrIdx="0"/>
  <p:cmAuthor id="43" name="钱鑫妮|qianxinni" initials="钱鑫妮" lastIdx="1" clrIdx="42"/>
  <p:cmAuthor id="840" name="未知用户490" initials="未" lastIdx="1" clrIdx="0"/>
  <p:cmAuthor id="44" name="成玉玉" initials="成" lastIdx="1" clrIdx="43"/>
  <p:cmAuthor id="841" name="未知用户477" initials="未" lastIdx="2" clrIdx="0"/>
  <p:cmAuthor id="45" name="赵晓鸿|zhaoxiaohong4" initials="赵晓鸿" lastIdx="1" clrIdx="44"/>
  <p:cmAuthor id="842" name="未知用户478" initials="未" lastIdx="1" clrIdx="0"/>
  <p:cmAuthor id="46" name="何已龙" initials="何" lastIdx="2" clrIdx="2"/>
  <p:cmAuthor id="843" name="10015046" initials="1" lastIdx="1" clrIdx="842"/>
  <p:cmAuthor id="47" name="叶得会" initials="叶" lastIdx="8" clrIdx="0"/>
  <p:cmAuthor id="844" name="未知用户480" initials="未" lastIdx="1" clrIdx="0"/>
  <p:cmAuthor id="48" name="仇怿俊" initials="仇" lastIdx="0" clrIdx="0"/>
  <p:cmAuthor id="845" name="未知用户481" initials="未" lastIdx="10" clrIdx="0"/>
  <p:cmAuthor id="49" name="卢晨|luchen" initials="卢晨" lastIdx="2" clrIdx="48"/>
  <p:cmAuthor id="846" name="未知用户271" initials="未" lastIdx="1" clrIdx="0"/>
  <p:cmAuthor id="50" name="Lenovo" initials="L" lastIdx="1" clrIdx="49"/>
  <p:cmAuthor id="847" name="未知用户388" initials="未" lastIdx="1" clrIdx="0"/>
  <p:cmAuthor id="51" name="吴杰" initials="吴" lastIdx="1" clrIdx="0"/>
  <p:cmAuthor id="848" name="未知用户484" initials="未" lastIdx="1" clrIdx="0"/>
  <p:cmAuthor id="52" name="沈霄雷" initials="沈" lastIdx="833089" clrIdx="0"/>
  <p:cmAuthor id="849" name="未知用户224" initials="未" lastIdx="5" clrIdx="0"/>
  <p:cmAuthor id="53" name="陆晨凯|luchenkai" initials="陆晨凯" lastIdx="1" clrIdx="52"/>
  <p:cmAuthor id="850" name="jesschin" initials="j" lastIdx="1" clrIdx="510"/>
  <p:cmAuthor id="54" name="yi tian" initials="y" lastIdx="1" clrIdx="25"/>
  <p:cmAuthor id="55" name="陈尚文" initials="陈" lastIdx="1" clrIdx="1"/>
  <p:cmAuthor id="56" name="Pei" initials="P" lastIdx="0" clrIdx="1"/>
  <p:cmAuthor id="57" name="范作霖" initials="范" lastIdx="1" clrIdx="22"/>
  <p:cmAuthor id="854" name="未知用户487" initials="未" lastIdx="0" clrIdx="0"/>
  <p:cmAuthor id="58" name="包珊珊" initials="包" lastIdx="7" clrIdx="23"/>
  <p:cmAuthor id="59" name="�ǲ�����" initials="�" lastIdx="1" clrIdx="35"/>
  <p:cmAuthor id="498628763" name="莫凡" initials="莫" lastIdx="1" clrIdx="647"/>
  <p:cmAuthor id="856" name="未知用户259" initials="未" lastIdx="1" clrIdx="0"/>
  <p:cmAuthor id="60" name="牛宏民" initials="牛" lastIdx="2" clrIdx="0"/>
  <p:cmAuthor id="61" name="毛香勤" initials="毛" lastIdx="26" clrIdx="6"/>
  <p:cmAuthor id="62" name="樊佳佳" initials="樊" lastIdx="59" clrIdx="5"/>
  <p:cmAuthor id="63" name="zxl" initials="z" lastIdx="11" clrIdx="62"/>
  <p:cmAuthor id="64" name="fgx" initials="f" lastIdx="6" clrIdx="6"/>
  <p:cmAuthor id="861" name="seki" initials="s" lastIdx="1" clrIdx="0"/>
  <p:cmAuthor id="65" name="惠莲" initials="惠" lastIdx="37" clrIdx="4"/>
  <p:cmAuthor id="66" name="邢辰凤" initials="邢" lastIdx="45" clrIdx="7"/>
  <p:cmAuthor id="67" name="高永刚" initials="高" lastIdx="2" clrIdx="36"/>
  <p:cmAuthor id="864" name="未知用户270" initials="未" lastIdx="1" clrIdx="0"/>
  <p:cmAuthor id="68" name="光启" initials="光" lastIdx="1" clrIdx="0"/>
  <p:cmAuthor id="69" name="侯雪飞" initials="侯" lastIdx="1" clrIdx="0"/>
  <p:cmAuthor id="866" name="USER631805" initials="U" lastIdx="1" clrIdx="865"/>
  <p:cmAuthor id="70" name="太海峰" initials="太" lastIdx="1" clrIdx="34"/>
  <p:cmAuthor id="71" name="左敏" initials="ZM" lastIdx="2" clrIdx="0"/>
  <p:cmAuthor id="868" name="俊呈 賴" initials="俊" lastIdx="1" clrIdx="87"/>
  <p:cmAuthor id="72" name="未知用户19" initials="未" lastIdx="1" clrIdx="0"/>
  <p:cmAuthor id="73" name="未知用户21" initials="未" lastIdx="1" clrIdx="0"/>
  <p:cmAuthor id="74" name="未知用户14" initials="未" lastIdx="1" clrIdx="0"/>
  <p:cmAuthor id="871" name="Nero" initials="N" lastIdx="2" clrIdx="0"/>
  <p:cmAuthor id="75" name="未知用户15" initials="未" lastIdx="1" clrIdx="0"/>
  <p:cmAuthor id="872" name="yifan song" initials="y" lastIdx="1" clrIdx="85"/>
  <p:cmAuthor id="76" name="未知用户16" initials="未" lastIdx="4" clrIdx="0"/>
  <p:cmAuthor id="77" name="w x" initials="wx" lastIdx="2" clrIdx="26"/>
  <p:cmAuthor id="78" name="SHEN Chao" initials="SC" lastIdx="1" clrIdx="37"/>
  <p:cmAuthor id="79" name="刘丽仙" initials="刘" lastIdx="4" clrIdx="33"/>
  <p:cmAuthor id="876" name="莊安君" initials="莊" lastIdx="1" clrIdx="65"/>
  <p:cmAuthor id="80" name="未知的使用者73" initials="" lastIdx="1" clrIdx="0"/>
  <p:cmAuthor id="81" name="杨艳霞" initials="杨" lastIdx="34" clrIdx="1"/>
  <p:cmAuthor id="82" name="未定义" initials="未" lastIdx="1" clrIdx="1"/>
  <p:cmAuthor id="879" name="陳建璋" initials="陳" lastIdx="2" clrIdx="85"/>
  <p:cmAuthor id="83" name="Mary Feil-Jacobs" initials="" lastIdx="43" clrIdx="1"/>
  <p:cmAuthor id="880" name="建璋" initials="建" lastIdx="1" clrIdx="86"/>
  <p:cmAuthor id="84" name="dingbo" initials="d" lastIdx="1" clrIdx="0"/>
  <p:cmAuthor id="85" name="李永欣" initials="李" lastIdx="1" clrIdx="0"/>
  <p:cmAuthor id="882" name="77482" initials="7" lastIdx="2" clrIdx="548"/>
  <p:cmAuthor id="86" name="王鹏凯" initials="" lastIdx="1" clrIdx="0"/>
  <p:cmAuthor id="883" name="未知用户265" initials="未" lastIdx="2" clrIdx="0"/>
  <p:cmAuthor id="87" name="yj W" initials="y" lastIdx="1" clrIdx="26"/>
  <p:cmAuthor id="884" name="未知用户267" initials="未" lastIdx="1" clrIdx="0"/>
  <p:cmAuthor id="88" name="未知用户23" initials="未" lastIdx="1" clrIdx="1"/>
  <p:cmAuthor id="885" name="liuxie" initials="l" lastIdx="1" clrIdx="588"/>
  <p:cmAuthor id="89" name="未知用户24" initials="未" lastIdx="1" clrIdx="0"/>
  <p:cmAuthor id="90" name="未知用户25" initials="未" lastIdx="1" clrIdx="0"/>
  <p:cmAuthor id="887" name="未知用户241" initials="未" lastIdx="0" clrIdx="1"/>
  <p:cmAuthor id="91" name="未知用户26" initials="未" lastIdx="1" clrIdx="0"/>
  <p:cmAuthor id="888" name="未知用户242" initials="未" lastIdx="3" clrIdx="0"/>
  <p:cmAuthor id="92" name="未知用户27" initials="未" lastIdx="1" clrIdx="0"/>
  <p:cmAuthor id="93" name="未知用户28" initials="未" lastIdx="1" clrIdx="0"/>
  <p:cmAuthor id="890" name="未知用户227" initials="未" lastIdx="1" clrIdx="0"/>
  <p:cmAuthor id="94" name="未知用户29" initials="未" lastIdx="1" clrIdx="0"/>
  <p:cmAuthor id="891" name="未知用户298" initials="未" lastIdx="1" clrIdx="0"/>
  <p:cmAuthor id="95" name="未知的使用者115" initials="" lastIdx="1" clrIdx="1"/>
  <p:cmAuthor id="892" name="未知用户299" initials="未" lastIdx="1" clrIdx="0"/>
  <p:cmAuthor id="96" name="张宏伟" initials="张" lastIdx="46" clrIdx="0"/>
  <p:cmAuthor id="97" name="Yuan Hu" initials="Y" lastIdx="1" clrIdx="0"/>
  <p:cmAuthor id="894" name="未知用户302" initials="未" lastIdx="1" clrIdx="0"/>
  <p:cmAuthor id="98" name="未知用户17" initials="" lastIdx="0" clrIdx="1"/>
  <p:cmAuthor id="99" name="Ying Li" initials="Y" lastIdx="1" clrIdx="2"/>
  <p:cmAuthor id="100" name="李威" initials="李" lastIdx="1" clrIdx="3"/>
  <p:cmAuthor id="101" name="未知的使用者16" initials="" lastIdx="6" clrIdx="0"/>
  <p:cmAuthor id="898" name="許詩婕" initials="許" lastIdx="1" clrIdx="1"/>
  <p:cmAuthor id="102" name="李百秋" initials="李" lastIdx="3" clrIdx="21"/>
  <p:cmAuthor id="103" name="张立鑫" initials="张" lastIdx="1" clrIdx="23"/>
  <p:cmAuthor id="900" name="minil" initials="m" lastIdx="4" clrIdx="589"/>
  <p:cmAuthor id="104" name="杨静" initials="杨" lastIdx="1" clrIdx="22"/>
  <p:cmAuthor id="901" name="15106" initials="1" lastIdx="4" clrIdx="0"/>
  <p:cmAuthor id="105" name="未知的使用者121" initials="" lastIdx="1" clrIdx="1"/>
  <p:cmAuthor id="106" name="YuQing" initials="Y" lastIdx="9" clrIdx="0"/>
  <p:cmAuthor id="903" name="赵 璐" initials="赵" lastIdx="4" clrIdx="0"/>
  <p:cmAuthor id="107" name="周元元" initials="" lastIdx="5" clrIdx="0"/>
  <p:cmAuthor id="904" name="Zhu, Hawk" initials="Z" lastIdx="1" clrIdx="0"/>
  <p:cmAuthor id="108" name="未知的使用者27" initials="" lastIdx="8" clrIdx="0"/>
  <p:cmAuthor id="905" name="tanjp" initials="t" lastIdx="0" clrIdx="491"/>
  <p:cmAuthor id="906" name="YS" initials="Y" lastIdx="1" clrIdx="86"/>
  <p:cmAuthor id="110" name="未知的使用者30" initials="" lastIdx="8" clrIdx="0"/>
  <p:cmAuthor id="111" name="未知的使用者53" initials="" lastIdx="1" clrIdx="0"/>
  <p:cmAuthor id="112" name="郑廷东" initials="郑" lastIdx="25" clrIdx="0"/>
  <p:cmAuthor id="113" name="未知的使用者25" initials="" lastIdx="1" clrIdx="0"/>
  <p:cmAuthor id="910" name="Jdi" initials="J" lastIdx="0" clrIdx="0"/>
  <p:cmAuthor id="114" name="liupeng" initials="" lastIdx="1" clrIdx="1"/>
  <p:cmAuthor id="911" name="未知用户337" initials="未" lastIdx="1" clrIdx="0"/>
  <p:cmAuthor id="115" name="mac" initials="m" lastIdx="1" clrIdx="0"/>
  <p:cmAuthor id="912" name="未知用户239" initials="未" lastIdx="3" clrIdx="0"/>
  <p:cmAuthor id="116" name="AbuSina" initials="" lastIdx="2" clrIdx="0"/>
  <p:cmAuthor id="913" name="chenmh" initials="c" lastIdx="1" clrIdx="85"/>
  <p:cmAuthor id="117" name="刘豹" initials="刘" lastIdx="0" clrIdx="0"/>
  <p:cmAuthor id="914" name="CVTEr" initials="C" lastIdx="1" clrIdx="0"/>
  <p:cmAuthor id="118" name="张艳芳" initials="张" lastIdx="3" clrIdx="0"/>
  <p:cmAuthor id="915" name="June C" initials="J" lastIdx="1" clrIdx="4"/>
  <p:cmAuthor id="119" name="王志刚" initials="王" lastIdx="1" clrIdx="0"/>
  <p:cmAuthor id="916" name="00270" initials="0" lastIdx="1" clrIdx="0"/>
  <p:cmAuthor id="120" name="郑汝鸿" initials="郑" lastIdx="2" clrIdx="0"/>
  <p:cmAuthor id="917" name="IBM_USER" initials="I" lastIdx="4" clrIdx="1"/>
  <p:cmAuthor id="121" name="徐杰" initials="徐" lastIdx="1" clrIdx="0"/>
  <p:cmAuthor id="918" name="aa" initials="a" lastIdx="10" clrIdx="9"/>
  <p:cmAuthor id="122" name="席美娟" initials="席" lastIdx="4" clrIdx="1"/>
  <p:cmAuthor id="919" name="shinevin liu" initials="s" lastIdx="1" clrIdx="3"/>
  <p:cmAuthor id="123" name="王景红" initials="王" lastIdx="6" clrIdx="3"/>
  <p:cmAuthor id="920" name="Davidpeng" initials="D" lastIdx="1" clrIdx="10"/>
  <p:cmAuthor id="124" name="未知用户7" initials="" lastIdx="1" clrIdx="0"/>
  <p:cmAuthor id="921" name="dbc" initials="d" lastIdx="2" clrIdx="0"/>
  <p:cmAuthor id="125" name="未知的使用者56" initials="" lastIdx="1" clrIdx="0"/>
  <p:cmAuthor id="922" name="吴军影" initials="吴" lastIdx="10" clrIdx="0"/>
  <p:cmAuthor id="126" name="未知用户46" initials="未" lastIdx="1" clrIdx="1"/>
  <p:cmAuthor id="923" name="冯学沛" initials="冯" lastIdx="1" clrIdx="1"/>
  <p:cmAuthor id="127" name="未知的使用者119" initials="" lastIdx="1" clrIdx="2"/>
  <p:cmAuthor id="924" name="杨 超" initials="杨" lastIdx="1" clrIdx="3"/>
  <p:cmAuthor id="129" name="徐 正国" initials="徐" lastIdx="1" clrIdx="45"/>
  <p:cmAuthor id="926" name="Rex" initials="R" lastIdx="0" clrIdx="0"/>
  <p:cmAuthor id="130" name="未知的使用者103" initials="" lastIdx="8" clrIdx="0"/>
  <p:cmAuthor id="131" name="杨秀丰" initials="杨" lastIdx="62" clrIdx="2"/>
  <p:cmAuthor id="132" name="未知的使用者117" initials="" lastIdx="1" clrIdx="0"/>
  <p:cmAuthor id="133" name="未知的使用者33" initials="" lastIdx="1" clrIdx="0"/>
  <p:cmAuthor id="134" name="liang ma" initials="l" lastIdx="1" clrIdx="35"/>
  <p:cmAuthor id="135" name="未知用户67" initials="" lastIdx="1" clrIdx="0"/>
  <p:cmAuthor id="136" name="未知用户114" initials="" lastIdx="1" clrIdx="0"/>
  <p:cmAuthor id="137" name="未知用户47" initials="未" lastIdx="1" clrIdx="0"/>
  <p:cmAuthor id="138" name="未知的使用者67" initials="" lastIdx="1" clrIdx="0"/>
  <p:cmAuthor id="139" name="未知用户42" initials="未" lastIdx="2" clrIdx="2"/>
  <p:cmAuthor id="140" name="未知用户43" initials="未" lastIdx="1" clrIdx="0"/>
  <p:cmAuthor id="141" name="未知用户48" initials="未" lastIdx="34" clrIdx="0"/>
  <p:cmAuthor id="441412215" name="tonghailan" initials="t" lastIdx="1126972" clrIdx="1"/>
  <p:cmAuthor id="142" name="未知用户49" initials="未" lastIdx="10" clrIdx="0"/>
  <p:cmAuthor id="143" name="未知用户50" initials="未" lastIdx="4" clrIdx="0"/>
  <p:cmAuthor id="144" name="未知用户51" initials="未" lastIdx="1" clrIdx="0"/>
  <p:cmAuthor id="145" name="未知用户52" initials="未" lastIdx="10" clrIdx="0"/>
  <p:cmAuthor id="146" name="未知用户53" initials="未" lastIdx="1" clrIdx="0"/>
  <p:cmAuthor id="147" name="未知用户54" initials="未" lastIdx="8" clrIdx="0"/>
  <p:cmAuthor id="148" name="未知用户55" initials="未" lastIdx="1" clrIdx="0"/>
  <p:cmAuthor id="149" name="未知用户56" initials="未" lastIdx="1" clrIdx="0"/>
  <p:cmAuthor id="150" name="未知用户57" initials="未" lastIdx="4" clrIdx="0"/>
  <p:cmAuthor id="151" name="未知用户58" initials="未" lastIdx="4" clrIdx="33"/>
  <p:cmAuthor id="152" name="未知用户59" initials="未" lastIdx="4" clrIdx="0"/>
  <p:cmAuthor id="154" name="未知的使用者68" initials="" lastIdx="1" clrIdx="0"/>
  <p:cmAuthor id="155" name="mm" initials="" lastIdx="1" clrIdx="0"/>
  <p:cmAuthor id="156" name="不明使用者20" initials="不" lastIdx="1" clrIdx="0"/>
  <p:cmAuthor id="157" name="未知用户82" initials="未" lastIdx="1" clrIdx="0"/>
  <p:cmAuthor id="158" name="huawei" initials="h" lastIdx="1" clrIdx="157"/>
  <p:cmAuthor id="159" name="lenovo" initials="l" lastIdx="1" clrIdx="158"/>
  <p:cmAuthor id="160" name="未知的使用者55" initials="未" lastIdx="1" clrIdx="0"/>
  <p:cmAuthor id="161" name="未知的使用者111" initials="未" lastIdx="1" clrIdx="0"/>
  <p:cmAuthor id="162" name="未知的使用者50" initials="未" lastIdx="1" clrIdx="0"/>
  <p:cmAuthor id="163" name="未知的使用者11" initials="未" lastIdx="1" clrIdx="0"/>
  <p:cmAuthor id="165" name="刘春杰10244342" initials="刘" lastIdx="1" clrIdx="41"/>
  <p:cmAuthor id="166" name="未知用户106" initials="未" lastIdx="1" clrIdx="0"/>
  <p:cmAuthor id="167" name="未知用户116" initials="未" lastIdx="1" clrIdx="1"/>
  <p:cmAuthor id="168" name="未知的使用者150" initials="未" lastIdx="1" clrIdx="0"/>
  <p:cmAuthor id="169" name="齐登宝" initials="齐" lastIdx="1" clrIdx="1"/>
  <p:cmAuthor id="170" name="未知的使用者112" initials="未" lastIdx="1" clrIdx="1"/>
  <p:cmAuthor id="171" name="Kevin Hu" initials="K" lastIdx="1" clrIdx="0"/>
  <p:cmAuthor id="172" name="未知的使用者38" initials="未" lastIdx="1" clrIdx="0"/>
  <p:cmAuthor id="173" name="唐可欣" initials="唐" lastIdx="1" clrIdx="0"/>
  <p:cmAuthor id="174" name="未知的使用者8" initials="未" lastIdx="1" clrIdx="0"/>
  <p:cmAuthor id="175" name="不明使用者56" initials="不" lastIdx="1" clrIdx="0"/>
  <p:cmAuthor id="176" name="P00035_jeremy" initials="P" lastIdx="1" clrIdx="0"/>
  <p:cmAuthor id="177" name="王晨|wangchen6" initials="王晨" lastIdx="1" clrIdx="176"/>
  <p:cmAuthor id="178" name="muzi wei" initials="m" lastIdx="1" clrIdx="0"/>
  <p:cmAuthor id="179" name="未知的使用者41" initials="未" lastIdx="1" clrIdx="0"/>
  <p:cmAuthor id="180" name="未知的使用者13" initials="未" lastIdx="1" clrIdx="0"/>
  <p:cmAuthor id="181" name="djj" initials="d" lastIdx="2" clrIdx="0"/>
  <p:cmAuthor id="353158055" name="韩雨" initials="韩" lastIdx="0" clrIdx="0"/>
  <p:cmAuthor id="182" name="未知用户117" initials="未" lastIdx="1" clrIdx="2"/>
  <p:cmAuthor id="184" name="不明使用者21" initials="不" lastIdx="1" clrIdx="0"/>
  <p:cmAuthor id="185" name="YUMINGNJ" initials="Y" lastIdx="3" clrIdx="0"/>
  <p:cmAuthor id="186" name="未知的使用者52" initials="未" lastIdx="1" clrIdx="1"/>
  <p:cmAuthor id="187" name="未知用户109" initials="未" lastIdx="1" clrIdx="1"/>
  <p:cmAuthor id="188" name="Unknown User117" initials="U" lastIdx="10" clrIdx="0"/>
  <p:cmAuthor id="189" name="thomas" initials="t" lastIdx="1" clrIdx="49"/>
  <p:cmAuthor id="190" name="未知的使用者3" initials="未" lastIdx="7" clrIdx="1"/>
  <p:cmAuthor id="192" name="Unknown User65" initials="U" lastIdx="1" clrIdx="0"/>
  <p:cmAuthor id="193" name="未知用户98" initials="未" lastIdx="1" clrIdx="2"/>
  <p:cmAuthor id="194" name="未知用户83" initials="未" lastIdx="1" clrIdx="1"/>
  <p:cmAuthor id="195" name="未知用户61" initials="未" lastIdx="8" clrIdx="0"/>
  <p:cmAuthor id="196" name="張秀娟" initials="張" lastIdx="1" clrIdx="2"/>
  <p:cmAuthor id="197" name="Jason Wang" initials="J" lastIdx="1" clrIdx="0"/>
  <p:cmAuthor id="198" name="不明使用者18" initials="不" lastIdx="0" clrIdx="1"/>
  <p:cmAuthor id="200" name="未知的使用者72" initials="未" lastIdx="1" clrIdx="0"/>
  <p:cmAuthor id="201" name="未知的使用者48" initials="未" lastIdx="1" clrIdx="0"/>
  <p:cmAuthor id="202" name="未知的使用者104" initials="未" lastIdx="1" clrIdx="0"/>
  <p:cmAuthor id="203" name="未知用户60" initials="未" lastIdx="1" clrIdx="0"/>
  <p:cmAuthor id="204" name="未知的使用者39" initials="未" lastIdx="10" clrIdx="0"/>
  <p:cmAuthor id="205" name="Shawna Strickland" initials="S" lastIdx="2" clrIdx="0"/>
  <p:cmAuthor id="206" name="未知的使用者36" initials="未" lastIdx="3" clrIdx="1"/>
  <p:cmAuthor id="207" name="Daniel Wuu" initials="D" lastIdx="1" clrIdx="0"/>
  <p:cmAuthor id="209" name="未知的使用者14" initials="未" lastIdx="2" clrIdx="0"/>
  <p:cmAuthor id="210" name="Ashley Eberenz" initials="A" lastIdx="7" clrIdx="1"/>
  <p:cmAuthor id="211" name="不明使用者19" initials="不" lastIdx="1" clrIdx="0"/>
  <p:cmAuthor id="212" name="qiantong" initials="q" lastIdx="3" clrIdx="1"/>
  <p:cmAuthor id="213" name="未知的使用者74" initials="未" lastIdx="1" clrIdx="0"/>
  <p:cmAuthor id="214" name="未知的使用者23" initials="未" lastIdx="1" clrIdx="0"/>
  <p:cmAuthor id="215" name="未知的使用者1" initials="未" lastIdx="8" clrIdx="0"/>
  <p:cmAuthor id="216" name="116304" initials="1" lastIdx="1" clrIdx="1"/>
  <p:cmAuthor id="217" name="未知用户31" initials="未" lastIdx="1" clrIdx="1"/>
  <p:cmAuthor id="218" name="R affer" initials="R" lastIdx="1" clrIdx="0"/>
  <p:cmAuthor id="219" name="qihua-DCMS" initials="q" lastIdx="0" clrIdx="0"/>
  <p:cmAuthor id="222" name="未知的使用者95" initials="未" lastIdx="1" clrIdx="0"/>
  <p:cmAuthor id="223" name="未知的使用者32" initials="未" lastIdx="1" clrIdx="0"/>
  <p:cmAuthor id="224" name="未知的使用者49" initials="未" lastIdx="1" clrIdx="0"/>
  <p:cmAuthor id="225" name="Unknown User26" initials="U" lastIdx="1" clrIdx="1"/>
  <p:cmAuthor id="226" name="yuexuejun" initials="y" lastIdx="3" clrIdx="0"/>
  <p:cmAuthor id="227" name="未知的使用者71" initials="未" lastIdx="1" clrIdx="1"/>
  <p:cmAuthor id="228" name="未知的使用者105" initials="未" lastIdx="1" clrIdx="0"/>
  <p:cmAuthor id="191251536" name="李哲(ZheLi)-顺丰科技" initials="a" lastIdx="1" clrIdx="11"/>
  <p:cmAuthor id="229" name="Unknown User70" initials="U" lastIdx="1" clrIdx="0"/>
  <p:cmAuthor id="191251537" name="Echo" initials="E" lastIdx="1" clrIdx="191251536"/>
  <p:cmAuthor id="230" name="clinchen" initials="c" lastIdx="0" clrIdx="1"/>
  <p:cmAuthor id="191251538" name="unicom" initials="" lastIdx="0" clrIdx="57"/>
  <p:cmAuthor id="191251539" name="席琛" initials="" lastIdx="0" clrIdx="58"/>
  <p:cmAuthor id="232" name="hanjuncompany" initials="h" lastIdx="1" clrIdx="0"/>
  <p:cmAuthor id="191251540" name="韩剑侠" initials="P" lastIdx="1" clrIdx="41"/>
  <p:cmAuthor id="233" name="kathy chen" initials="k" lastIdx="3" clrIdx="0"/>
  <p:cmAuthor id="191251541" name="孙 笑庆" initials="孙" lastIdx="3" clrIdx="16"/>
  <p:cmAuthor id="234" name="未知的使用者63" initials="未" lastIdx="1" clrIdx="0"/>
  <p:cmAuthor id="191251542" name="yang.yuan" initials="y" lastIdx="0" clrIdx="17"/>
  <p:cmAuthor id="235" name="未知的使用者64" initials="未" lastIdx="3" clrIdx="1"/>
  <p:cmAuthor id="191251543" name="王娟" initials="1" lastIdx="1" clrIdx="31"/>
  <p:cmAuthor id="236" name="未知的使用者47" initials="未" lastIdx="1" clrIdx="0"/>
  <p:cmAuthor id="237" name="未知的使用者60" initials="未" lastIdx="8" clrIdx="0"/>
  <p:cmAuthor id="238" name="未知的使用者59" initials="未" lastIdx="1" clrIdx="0"/>
  <p:cmAuthor id="239" name="未知的使用者54" initials="未" lastIdx="1" clrIdx="0"/>
  <p:cmAuthor id="240" name="未知的使用者66" initials="未" lastIdx="8" clrIdx="0"/>
  <p:cmAuthor id="241" name="未知的使用者65" initials="未" lastIdx="1" clrIdx="0"/>
  <p:cmAuthor id="242" name="未知的使用者106" initials="未" lastIdx="3" clrIdx="1"/>
  <p:cmAuthor id="243" name="未知的使用者107" initials="未" lastIdx="1" clrIdx="1"/>
  <p:cmAuthor id="244" name="未知的使用者108" initials="未" lastIdx="1" clrIdx="0"/>
  <p:cmAuthor id="245" name="未知的使用者86" initials="未" lastIdx="1" clrIdx="0"/>
  <p:cmAuthor id="246" name="未知的使用者116" initials="未" lastIdx="1" clrIdx="1"/>
  <p:cmAuthor id="247" name="未知的使用者44" initials="未" lastIdx="1" clrIdx="0"/>
  <p:cmAuthor id="248" name="未知的使用者37" initials="未" lastIdx="1" clrIdx="0"/>
  <p:cmAuthor id="394525609" name="Jimmy-Power" initials="J" lastIdx="1" clrIdx="43"/>
  <p:cmAuthor id="249" name="未知的使用者126" initials="未" lastIdx="1" clrIdx="0"/>
  <p:cmAuthor id="394525610" name="dengwanting" initials="d" lastIdx="1" clrIdx="50"/>
  <p:cmAuthor id="250" name="未知的使用者127" initials="未" lastIdx="3" clrIdx="1"/>
  <p:cmAuthor id="394525611" name="mouse zz" initials="mz" lastIdx="1" clrIdx="54"/>
  <p:cmAuthor id="251" name="未知的使用者128" initials="未" lastIdx="1" clrIdx="1"/>
  <p:cmAuthor id="394525612" name="li yx" initials="ly" lastIdx="1" clrIdx="41"/>
  <p:cmAuthor id="252" name="未知的使用者124" initials="未" lastIdx="1" clrIdx="0"/>
  <p:cmAuthor id="253" name="未知的使用者125" initials="未" lastIdx="1" clrIdx="0"/>
  <p:cmAuthor id="254" name="Sara Chen" initials="S" lastIdx="1" clrIdx="0"/>
  <p:cmAuthor id="255" name="huang gerrard" initials="h" lastIdx="1" clrIdx="0"/>
  <p:cmAuthor id="256" name="未知用户170" initials="未" lastIdx="1" clrIdx="0"/>
  <p:cmAuthor id="257" name="未知用户171" initials="未" lastIdx="5" clrIdx="1"/>
  <p:cmAuthor id="258" name="未知用户172" initials="未" lastIdx="1" clrIdx="1"/>
  <p:cmAuthor id="259" name="未知用户173" initials="未" lastIdx="1" clrIdx="0"/>
  <p:cmAuthor id="260" name="未知用户149" initials="未" lastIdx="1" clrIdx="0"/>
  <p:cmAuthor id="261" name="未知用户150" initials="未" lastIdx="1" clrIdx="0"/>
  <p:cmAuthor id="262" name="未知用户151" initials="未" lastIdx="2" clrIdx="0"/>
  <p:cmAuthor id="263" name="未知用户152" initials="未" lastIdx="8" clrIdx="0"/>
  <p:cmAuthor id="264" name="未知用户153" initials="未" lastIdx="8" clrIdx="0"/>
  <p:cmAuthor id="265" name="未知用户154" initials="未" lastIdx="1" clrIdx="0"/>
  <p:cmAuthor id="266" name="未知用户155" initials="未" lastIdx="1" clrIdx="0"/>
  <p:cmAuthor id="268" name="未知用户44" initials="未" lastIdx="1" clrIdx="0"/>
  <p:cmAuthor id="269" name="未知用户45" initials="未" lastIdx="1" clrIdx="0"/>
  <p:cmAuthor id="270" name="未知用户156" initials="未" lastIdx="10" clrIdx="0"/>
  <p:cmAuthor id="271" name="未知用户64" initials="未" lastIdx="1" clrIdx="0"/>
  <p:cmAuthor id="272" name="未知用户65" initials="未" lastIdx="1" clrIdx="0"/>
  <p:cmAuthor id="273" name="未知用户68" initials="未" lastIdx="1" clrIdx="0"/>
  <p:cmAuthor id="274" name="未知用户69" initials="未" lastIdx="2" clrIdx="0"/>
  <p:cmAuthor id="275" name="未知用户70" initials="未" lastIdx="1" clrIdx="1"/>
  <p:cmAuthor id="276" name="未知用户71" initials="未" lastIdx="1" clrIdx="0"/>
  <p:cmAuthor id="277" name="未知用户72" initials="未" lastIdx="1" clrIdx="0"/>
  <p:cmAuthor id="278" name="未知用户73" initials="未" lastIdx="2" clrIdx="0"/>
  <p:cmAuthor id="282" name="MA15" initials="M" lastIdx="1" clrIdx="0"/>
  <p:cmAuthor id="210492765" name="施普希（菜菜）" initials="施" lastIdx="0" clrIdx="0"/>
  <p:cmAuthor id="210492766" name="曹 朝辉" initials="曹" lastIdx="1" clrIdx="14"/>
  <p:cmAuthor id="284" name="未知用户96" initials="未" lastIdx="1" clrIdx="0"/>
  <p:cmAuthor id="210492767" name="李 嘉" initials="李" lastIdx="1" clrIdx="26"/>
  <p:cmAuthor id="210492768" name="汪 丹丹" initials="汪" lastIdx="1" clrIdx="52"/>
  <p:cmAuthor id="286" name="未知用户97" initials="未" lastIdx="2" clrIdx="0"/>
  <p:cmAuthor id="289" name="未知用户100" initials="未" lastIdx="1" clrIdx="0"/>
  <p:cmAuthor id="290" name="未知用户101" initials="未" lastIdx="1" clrIdx="0"/>
  <p:cmAuthor id="293" name="未知用户32" initials="未" lastIdx="1" clrIdx="0"/>
  <p:cmAuthor id="294" name="未知用户33" initials="未" lastIdx="1" clrIdx="0"/>
  <p:cmAuthor id="297" name="未知的使用者109" initials="未" lastIdx="5" clrIdx="1"/>
  <p:cmAuthor id="298" name="未知的使用者122" initials="未" lastIdx="1" clrIdx="0"/>
  <p:cmAuthor id="299" name="未知的使用者123" initials="未" lastIdx="8" clrIdx="0"/>
  <p:cmAuthor id="300" name="未知用户93" initials="未" lastIdx="1" clrIdx="0"/>
  <p:cmAuthor id="301" name="未知用户90" initials="未" lastIdx="5" clrIdx="1"/>
  <p:cmAuthor id="302" name="未知用户91" initials="未" lastIdx="0" clrIdx="1"/>
  <p:cmAuthor id="303" name="未知用户92" initials="未" lastIdx="1" clrIdx="0"/>
  <p:cmAuthor id="304" name="未知用户74" initials="未" lastIdx="5" clrIdx="1"/>
  <p:cmAuthor id="305" name="未知用户75" initials="未" lastIdx="8" clrIdx="0"/>
  <p:cmAuthor id="306" name="未知用户76" initials="未" lastIdx="1" clrIdx="0"/>
  <p:cmAuthor id="307" name="未知用户77" initials="未" lastIdx="8" clrIdx="0"/>
  <p:cmAuthor id="309" name="未知用户79" initials="未" lastIdx="1" clrIdx="0"/>
  <p:cmAuthor id="310" name="Aqf" initials="A" lastIdx="1" clrIdx="36"/>
  <p:cmAuthor id="313" name="8310" initials="8" lastIdx="1" clrIdx="35"/>
  <p:cmAuthor id="314" name="林煦/SGS/FMCC" initials="林" lastIdx="1" clrIdx="50"/>
  <p:cmAuthor id="315" name="方静|fangj" initials="方静" lastIdx="1" clrIdx="314"/>
  <p:cmAuthor id="317" name="顾旭梅|guxumei" initials="顾旭梅" lastIdx="2" clrIdx="316"/>
  <p:cmAuthor id="318" name="Harry xu" initials="" lastIdx="1" clrIdx="0"/>
  <p:cmAuthor id="320" name="未知用户35" initials="未" lastIdx="1" clrIdx="0"/>
  <p:cmAuthor id="321" name="未知用户111" initials="未" lastIdx="1" clrIdx="1"/>
  <p:cmAuthor id="322" name="SHY" initials="S" lastIdx="1" clrIdx="315"/>
  <p:cmAuthor id="323" name="renyina" initials="r" lastIdx="1" clrIdx="322"/>
  <p:cmAuthor id="324" name="User" initials="U" lastIdx="1" clrIdx="323"/>
  <p:cmAuthor id="325" name="zhangzhongmin" initials="zhangzhongmin" lastIdx="1" clrIdx="324"/>
  <p:cmAuthor id="326" name="xiehaoming" initials="xiehaoming" lastIdx="1" clrIdx="325"/>
  <p:cmAuthor id="327" name="Cecilia" initials="C" lastIdx="1" clrIdx="326"/>
  <p:cmAuthor id="328" name="caojiaju@zj.cmcc" initials="caojiaju@zj.cmcc" lastIdx="1" clrIdx="327"/>
  <p:cmAuthor id="329" name="chenpuqiang" initials="c" lastIdx="1" clrIdx="328"/>
  <p:cmAuthor id="330" name="weik" initials="w" lastIdx="1" clrIdx="329"/>
  <p:cmAuthor id="331" name="周芳|zhoufang" initials="周芳" lastIdx="2" clrIdx="330"/>
  <p:cmAuthor id="332" name="wangxinran" initials="w" lastIdx="1" clrIdx="331"/>
  <p:cmAuthor id="333" name="zhaoqi" initials="z" lastIdx="1" clrIdx="332"/>
  <p:cmAuthor id="334" name="txj@zj.cmcc" initials="txj@" lastIdx="1" clrIdx="333"/>
  <p:cmAuthor id="335" name="flower" initials="f" lastIdx="1" clrIdx="334"/>
  <p:cmAuthor id="336" name="tonyliu" initials="t" lastIdx="4" clrIdx="335"/>
  <p:cmAuthor id="337" name="hwjjjjjjjj" initials="h" lastIdx="2" clrIdx="336"/>
  <p:cmAuthor id="338" name="sxp" initials="s" lastIdx="2" clrIdx="337"/>
  <p:cmAuthor id="339" name="杜群|lhdq" initials="杜群" lastIdx="1" clrIdx="338"/>
  <p:cmAuthor id="340" name="zhoupeng" initials="z" lastIdx="5" clrIdx="339"/>
  <p:cmAuthor id="1411827" name="黄晓平" initials="黄" lastIdx="0" clrIdx="0"/>
  <p:cmAuthor id="341" name="Randolph" initials="R" lastIdx="1" clrIdx="340"/>
  <p:cmAuthor id="1411828" name="pengfei shen" initials="ps" lastIdx="1" clrIdx="38"/>
  <p:cmAuthor id="342" name="王斌|wangbin34" initials="王斌" lastIdx="1" clrIdx="341"/>
  <p:cmAuthor id="1411829" name="Wu, Jing 1. (NSB - CN/Hangzhou)" initials="WJ1(C" lastIdx="2" clrIdx="39"/>
  <p:cmAuthor id="343" name="朱毓澄|zhuyucheng2" initials="朱毓澄" lastIdx="5" clrIdx="342"/>
  <p:cmAuthor id="1411830" name="唐 赛" initials="唐" lastIdx="1" clrIdx="45"/>
  <p:cmAuthor id="344" name="chenjiayue" initials="c" lastIdx="1" clrIdx="343"/>
  <p:cmAuthor id="345" name="wangnan19" initials="w" lastIdx="1" clrIdx="344"/>
  <p:cmAuthor id="346" name="未知用户112" initials="未知用户112" lastIdx="4" clrIdx="0"/>
  <p:cmAuthor id="347" name="zhangxinyao" initials="z" lastIdx="1" clrIdx="346"/>
  <p:cmAuthor id="348" name="未知的使用者169" initials="未" lastIdx="1" clrIdx="0"/>
  <p:cmAuthor id="349" name="陆萌霞|lumx" initials="陆" lastIdx="1" clrIdx="348"/>
  <p:cmAuthor id="350" name="zhangmengyuan5" initials="z" lastIdx="1" clrIdx="349"/>
  <p:cmAuthor id="351" name="未知用户163" initials="未知用户163" lastIdx="1" clrIdx="0"/>
  <p:cmAuthor id="352" name="汪晓萱|wangxiaoxuan" initials="汪晓萱" lastIdx="1" clrIdx="351"/>
  <p:cmAuthor id="353" name="James" initials="J" lastIdx="1" clrIdx="0"/>
  <p:cmAuthor id="354" name="未知的使用者114" initials="未" lastIdx="1" clrIdx="0"/>
  <p:cmAuthor id="355" name="未知用户164" initials="未知用户164" lastIdx="1" clrIdx="0"/>
  <p:cmAuthor id="356" name="未知的使用者184" initials="未" lastIdx="8" clrIdx="0"/>
  <p:cmAuthor id="357" name="likeyu" initials="kk" lastIdx="1" clrIdx="356"/>
  <p:cmAuthor id="358" name="未知的使用者186" initials="未" lastIdx="1" clrIdx="0"/>
  <p:cmAuthor id="359" name="15857" initials="1" lastIdx="1" clrIdx="358"/>
  <p:cmAuthor id="360" name="未知的使用者176" initials="未" lastIdx="1" clrIdx="0"/>
  <p:cmAuthor id="361" name="未知的使用者187" initials="未" lastIdx="1" clrIdx="0"/>
  <p:cmAuthor id="362" name="未知的使用者178" initials="未" lastIdx="1" clrIdx="0"/>
  <p:cmAuthor id="363" name="admin" initials="a" lastIdx="1" clrIdx="362"/>
  <p:cmAuthor id="364" name="未知的使用者180" initials="未" lastIdx="2" clrIdx="0"/>
  <p:cmAuthor id="365" name="liuyanxue" initials="l" lastIdx="1" clrIdx="364"/>
  <p:cmAuthor id="366" name="未知的使用者170" initials="未" lastIdx="43" clrIdx="1"/>
  <p:cmAuthor id="367" name="59314" initials="5" lastIdx="1" clrIdx="366"/>
  <p:cmAuthor id="368" name="未知的使用者191" initials="未" lastIdx="1" clrIdx="0"/>
  <p:cmAuthor id="369" name="未知的使用者141" initials="未" lastIdx="8" clrIdx="0"/>
  <p:cmAuthor id="370" name="未知的使用者142" initials="未" lastIdx="1" clrIdx="0"/>
  <p:cmAuthor id="371" name="未知的使用者143" initials="未" lastIdx="1" clrIdx="0"/>
  <p:cmAuthor id="372" name="未知的使用者144" initials="未" lastIdx="1" clrIdx="0"/>
  <p:cmAuthor id="373" name="未知的使用者145" initials="未" lastIdx="1" clrIdx="0"/>
  <p:cmAuthor id="374" name="未知用户165" initials="未知用户165" lastIdx="1" clrIdx="0"/>
  <p:cmAuthor id="375" name="未知的使用者147" initials="未" lastIdx="1" clrIdx="0"/>
  <p:cmAuthor id="376" name="未知用户166" initials="未知用户166" lastIdx="8" clrIdx="0"/>
  <p:cmAuthor id="377" name="未知的使用者149" initials="未" lastIdx="8" clrIdx="0"/>
  <p:cmAuthor id="378" name="未知用户167" initials="未知用户167" lastIdx="1" clrIdx="0"/>
  <p:cmAuthor id="379" name="未知用户168" initials="未知用户168" lastIdx="1" clrIdx="0"/>
  <p:cmAuthor id="380" name="未知用户169" initials="未知用户169" lastIdx="1" clrIdx="1"/>
  <p:cmAuthor id="381" name="未知用户202" initials="未" lastIdx="8" clrIdx="0"/>
  <p:cmAuthor id="382" name="未知的使用者220" initials="未" lastIdx="7" clrIdx="1"/>
  <p:cmAuthor id="383" name="未知用户133" initials="未" lastIdx="1" clrIdx="0"/>
  <p:cmAuthor id="384" name="未知用户134" initials="未" lastIdx="10" clrIdx="0"/>
  <p:cmAuthor id="385" name="未知用户135" initials="未" lastIdx="1" clrIdx="0"/>
  <p:cmAuthor id="386" name="未知用户205" initials="未" lastIdx="1" clrIdx="0"/>
  <p:cmAuthor id="387" name="未知的使用者157" initials="未" lastIdx="1" clrIdx="0"/>
  <p:cmAuthor id="388" name="未知的使用者204" initials="未" lastIdx="1" clrIdx="0"/>
  <p:cmAuthor id="389" name="Yoyo Wu" initials="Y" lastIdx="2" clrIdx="0"/>
  <p:cmAuthor id="390" name="zhangbin" initials="z" lastIdx="6" clrIdx="0"/>
  <p:cmAuthor id="391" name="Arno.Du(杜明星)" initials="A" lastIdx="0" clrIdx="0"/>
  <p:cmAuthor id="392" name="未知用户174" initials="未知用户174" lastIdx="1" clrIdx="0"/>
  <p:cmAuthor id="393" name="未知用户175" initials="未知用户175" lastIdx="1" clrIdx="1"/>
  <p:cmAuthor id="394" name="Unknown User27" initials="U" lastIdx="1" clrIdx="0"/>
  <p:cmAuthor id="395" name="Unknown User11" initials="U" lastIdx="0" clrIdx="1"/>
  <p:cmAuthor id="396" name="Unknown User112" initials="U" lastIdx="1" clrIdx="0"/>
  <p:cmAuthor id="397" name="Unknown User59" initials="U" lastIdx="1" clrIdx="0"/>
  <p:cmAuthor id="398" name="未知用户176" initials="未知用户176" lastIdx="1" clrIdx="0"/>
  <p:cmAuthor id="399" name="未知的使用者249" initials="未" lastIdx="43" clrIdx="1"/>
  <p:cmAuthor id="400" name="未知的使用者250" initials="未" lastIdx="1" clrIdx="0"/>
  <p:cmAuthor id="401" name="未知的使用者251" initials="未" lastIdx="1" clrIdx="0"/>
  <p:cmAuthor id="402" name="未知的使用者246" initials="未" lastIdx="1" clrIdx="1"/>
  <p:cmAuthor id="403" name="未知的使用者224" initials="未" lastIdx="1" clrIdx="0"/>
  <p:cmAuthor id="404" name="未知的使用者252" initials="未" lastIdx="1" clrIdx="0"/>
  <p:cmAuthor id="405" name="未知的使用者253" initials="未" lastIdx="1" clrIdx="0"/>
  <p:cmAuthor id="2000" name="黄通东_MbQvnUvu" initials="authorId_424725045" lastIdx="2492549" clrIdx="0"/>
  <p:cmAuthor id="406" name="未知的使用者254" initials="未" lastIdx="1" clrIdx="0"/>
  <p:cmAuthor id="2001" name="王伟栋_ymIjy2uI" initials="authorId_1008746-10055544" lastIdx="0" clrIdx="0"/>
  <p:cmAuthor id="407" name="未知的使用者255" initials="未" lastIdx="1" clrIdx="0"/>
  <p:cmAuthor id="2002" name="金宇峰_BfyebuM3" initials="authorId_1008746-10054633" lastIdx="0" clrIdx="0"/>
  <p:cmAuthor id="408" name="未知的使用者226" initials="未" lastIdx="8" clrIdx="0"/>
  <p:cmAuthor id="2003" name="administrator" initials="ad" lastIdx="3" clrIdx="23"/>
  <p:cmAuthor id="2004" name="范 斌" initials="范" lastIdx="1" clrIdx="36"/>
  <p:cmAuthor id="410" name="未知用户195" initials="未" lastIdx="1" clrIdx="0"/>
  <p:cmAuthor id="2005" name="毕邺" initials="党委办公室" lastIdx="2" clrIdx="37"/>
  <p:cmAuthor id="411" name="raymond luan" initials="r" lastIdx="0" clrIdx="0"/>
  <p:cmAuthor id="2006" name="jiaru tiger" initials="jt" lastIdx="2" clrIdx="38"/>
  <p:cmAuthor id="412" name="未知用户208" initials="未" lastIdx="1" clrIdx="0"/>
  <p:cmAuthor id="413" name="未知用户198" initials="未" lastIdx="1" clrIdx="0"/>
  <p:cmAuthor id="414" name="未知用户209" initials="未" lastIdx="1" clrIdx="0"/>
  <p:cmAuthor id="415" name="未知用户36" initials="未" lastIdx="1" clrIdx="0"/>
  <p:cmAuthor id="416" name="Evonlin" initials="E" lastIdx="2" clrIdx="2"/>
  <p:cmAuthor id="417" name="WANGZF" initials="W" lastIdx="4" clrIdx="2"/>
  <p:cmAuthor id="418" name="未知用户94" initials="未" lastIdx="0" clrIdx="1"/>
  <p:cmAuthor id="419" name="未知的使用者188" initials="未" lastIdx="1" clrIdx="0"/>
  <p:cmAuthor id="420" name="未知用户118" initials="未" lastIdx="1" clrIdx="0"/>
  <p:cmAuthor id="421" name="未知用户119" initials="未" lastIdx="5" clrIdx="1"/>
  <p:cmAuthor id="422" name="未知用户120" initials="未" lastIdx="8" clrIdx="0"/>
  <p:cmAuthor id="423" name="未知用户121" initials="未" lastIdx="1" clrIdx="0"/>
  <p:cmAuthor id="708433798" name="jialuo" initials="j" lastIdx="0" clrIdx="0"/>
  <p:cmAuthor id="424" name="未知用户122" initials="未" lastIdx="1" clrIdx="0"/>
  <p:cmAuthor id="708433799" name="蘇建明 fatty_BFjaamIF" initials="authorId_241790624" lastIdx="0" clrIdx="0"/>
  <p:cmAuthor id="425" name="Kent" initials="K" lastIdx="2" clrIdx="0"/>
  <p:cmAuthor id="708433800" name="徐梦琪|xumengq" initials="徐梦琪" lastIdx="1" clrIdx="708433799"/>
  <p:cmAuthor id="426" name="梅芬 吳" initials="梅" lastIdx="1" clrIdx="85"/>
  <p:cmAuthor id="708433801" name="zang" initials="z" lastIdx="1" clrIdx="708433800"/>
  <p:cmAuthor id="427" name="王嘉偉" initials="王" lastIdx="2" clrIdx="0"/>
  <p:cmAuthor id="708433802" name="王晓锋|wangxiaofeng41" initials="王晓锋" lastIdx="3" clrIdx="708433801"/>
  <p:cmAuthor id="428" name="未知的使用者210" initials="" lastIdx="0" clrIdx="0"/>
  <p:cmAuthor id="429" name="未知的使用者211" initials="" lastIdx="1" clrIdx="0"/>
  <p:cmAuthor id="430" name="未知的使用者134" initials="未" lastIdx="1" clrIdx="0"/>
  <p:cmAuthor id="431" name="未知的使用者136" initials="未" lastIdx="1" clrIdx="0"/>
  <p:cmAuthor id="432" name="未知的使用者139" initials="未" lastIdx="1" clrIdx="0"/>
  <p:cmAuthor id="433" name="未知的使用者140" initials="未" lastIdx="1" clrIdx="1"/>
  <p:cmAuthor id="434" name="未知的使用者197" initials="未" lastIdx="8" clrIdx="0"/>
  <p:cmAuthor id="435" name="王丽君" initials="王" lastIdx="4" clrIdx="0"/>
  <p:cmAuthor id="436" name="Xia Ting" initials="X" lastIdx="1" clrIdx="0"/>
  <p:cmAuthor id="437" name="未知的使用者153" initials="未" lastIdx="1" clrIdx="0"/>
  <p:cmAuthor id="438" name="未知的使用者154" initials="未" lastIdx="1" clrIdx="0"/>
  <p:cmAuthor id="439" name="未知用户10" initials="未" lastIdx="1" clrIdx="0"/>
  <p:cmAuthor id="440" name="未知用户11" initials="未" lastIdx="1" clrIdx="0"/>
  <p:cmAuthor id="441" name="未知的使用者151" initials="未" lastIdx="1" clrIdx="0"/>
  <p:cmAuthor id="442" name="未知的使用者89" initials="未" lastIdx="1" clrIdx="2"/>
  <p:cmAuthor id="443" name="未知的使用者88" initials="未" lastIdx="1" clrIdx="1"/>
  <p:cmAuthor id="444" name="未知用户89" initials="未" lastIdx="11" clrIdx="0"/>
  <p:cmAuthor id="445" name="庆芳 许" initials="庆" lastIdx="1" clrIdx="0"/>
  <p:cmAuthor id="446" name="jerrychou" initials="j" lastIdx="1" clrIdx="4"/>
  <p:cmAuthor id="447" name="不明使用者12" initials="不" lastIdx="3" clrIdx="1"/>
  <p:cmAuthor id="448" name="不明使用者1" initials="不" lastIdx="0" clrIdx="0"/>
  <p:cmAuthor id="449" name="不明使用者2" initials="不" lastIdx="2" clrIdx="0"/>
  <p:cmAuthor id="450" name="不明使用者3" initials="不" lastIdx="1" clrIdx="0"/>
  <p:cmAuthor id="451" name="不明使用者4" initials="不" lastIdx="1" clrIdx="0"/>
  <p:cmAuthor id="452" name="不明使用者6" initials="不" lastIdx="1" clrIdx="0"/>
  <p:cmAuthor id="453" name="不明使用者5" initials="不" lastIdx="11" clrIdx="0"/>
  <p:cmAuthor id="454" name="不明使用者7" initials="不" lastIdx="7" clrIdx="1"/>
  <p:cmAuthor id="455" name="不明使用者8" initials="不" lastIdx="43" clrIdx="1"/>
  <p:cmAuthor id="456" name="不明使用者9" initials="不" lastIdx="1" clrIdx="0"/>
  <p:cmAuthor id="47245819" name="群智集" initials="群" lastIdx="0" clrIdx="0"/>
  <p:cmAuthor id="457" name="不明使用者10" initials="不" lastIdx="0" clrIdx="0"/>
  <p:cmAuthor id="47245820" name="郏 鹏" initials="郏" lastIdx="1" clrIdx="16"/>
  <p:cmAuthor id="458" name="不明使用者11" initials="不" lastIdx="1" clrIdx="0"/>
  <p:cmAuthor id="47245821" name="郏鹏" initials="M" lastIdx="1" clrIdx="17"/>
  <p:cmAuthor id="459" name="未知的使用者227" initials="未" lastIdx="2" clrIdx="0"/>
  <p:cmAuthor id="47245822" name="晓琳 李" initials="晓琳" lastIdx="1" clrIdx="40"/>
  <p:cmAuthor id="460" name="未知的使用者270" initials="未" lastIdx="1" clrIdx="0"/>
  <p:cmAuthor id="47245823" name="刘海娜|liuhaina" initials="W用" lastIdx="1" clrIdx="36"/>
  <p:cmAuthor id="461" name="未知的使用者228" initials="未" lastIdx="8" clrIdx="0"/>
  <p:cmAuthor id="47245824" name="goforever814" initials="g" lastIdx="1" clrIdx="34"/>
  <p:cmAuthor id="462" name="未知的使用者229" initials="未" lastIdx="8" clrIdx="0"/>
  <p:cmAuthor id="463" name="未知的使用者230" initials="未" lastIdx="1" clrIdx="0"/>
  <p:cmAuthor id="464" name="未知的使用者231" initials="未" lastIdx="1" clrIdx="0"/>
  <p:cmAuthor id="465" name="未知的使用者256" initials="未" lastIdx="1" clrIdx="0"/>
  <p:cmAuthor id="466" name="未知的使用者233" initials="未" lastIdx="1" clrIdx="0"/>
  <p:cmAuthor id="467" name="未知的使用者234" initials="未" lastIdx="10" clrIdx="0"/>
  <p:cmAuthor id="468" name="未知的使用者235" initials="未" lastIdx="1" clrIdx="0"/>
  <p:cmAuthor id="469" name="未知的使用者236" initials="未" lastIdx="1" clrIdx="0"/>
  <p:cmAuthor id="470" name="未知的使用者257" initials="未" lastIdx="1" clrIdx="0"/>
  <p:cmAuthor id="471" name="未知的使用者237" initials="未" lastIdx="1" clrIdx="0"/>
  <p:cmAuthor id="472" name="未知的使用者238" initials="未" lastIdx="2" clrIdx="0"/>
  <p:cmAuthor id="473" name="未知的使用者239" initials="未" lastIdx="1" clrIdx="1"/>
  <p:cmAuthor id="474" name="未知的使用者240" initials="未" lastIdx="1" clrIdx="0"/>
  <p:cmAuthor id="475" name="未知的使用者241" initials="未" lastIdx="1" clrIdx="0"/>
  <p:cmAuthor id="476" name="未知的使用者242" initials="未" lastIdx="2" clrIdx="0"/>
  <p:cmAuthor id="477" name="未知的使用者243" initials="未" lastIdx="1" clrIdx="0"/>
  <p:cmAuthor id="478" name="未知的使用者258" initials="未" lastIdx="8" clrIdx="0"/>
  <p:cmAuthor id="479" name="未知的使用者259" initials="未" lastIdx="1" clrIdx="0"/>
  <p:cmAuthor id="480" name="未知的使用者260" initials="未" lastIdx="1" clrIdx="0"/>
  <p:cmAuthor id="481" name="未知的使用者261" initials="未" lastIdx="11" clrIdx="0"/>
  <p:cmAuthor id="482" name="未知的使用者262" initials="未" lastIdx="7" clrIdx="1"/>
  <p:cmAuthor id="483" name="未知的使用者263" initials="未" lastIdx="1" clrIdx="2"/>
  <p:cmAuthor id="484" name="未知的使用者264" initials="未" lastIdx="1" clrIdx="0"/>
  <p:cmAuthor id="485" name="未知的使用者265" initials="未" lastIdx="1" clrIdx="0"/>
  <p:cmAuthor id="486" name="未知的使用者266" initials="未" lastIdx="1" clrIdx="1"/>
  <p:cmAuthor id="487" name="未知的使用者267" initials="未" lastIdx="1" clrIdx="0"/>
  <p:cmAuthor id="488" name="未知的使用者268" initials="未" lastIdx="2" clrIdx="0"/>
  <p:cmAuthor id="489" name="未知的使用者269" initials="未" lastIdx="7" clrIdx="1"/>
  <p:cmAuthor id="490" name="lillian" initials="l" lastIdx="1" clrIdx="0"/>
  <p:cmAuthor id="491" name="未知用户197" initials="未" lastIdx="1" clrIdx="0"/>
  <p:cmAuthor id="492" name="未知的使用者217" initials="未" lastIdx="1" clrIdx="1"/>
  <p:cmAuthor id="493" name="未知的使用者218" initials="未" lastIdx="1" clrIdx="0"/>
  <p:cmAuthor id="494" name="未知的使用者219" initials="未" lastIdx="2" clrIdx="0"/>
  <p:cmAuthor id="496" name="未知的使用者152" initials="未" lastIdx="8" clrIdx="0"/>
  <p:cmAuthor id="499" name="未知的使用者156" initials="未" lastIdx="1" clrIdx="0"/>
  <p:cmAuthor id="501" name="Alex" initials="A" lastIdx="1" clrIdx="500"/>
  <p:cmAuthor id="502" name="未知用户246" initials="未" lastIdx="1" clrIdx="0"/>
  <p:cmAuthor id="503" name="未知的使用者129" initials="未" lastIdx="1" clrIdx="0"/>
  <p:cmAuthor id="504" name="未知的使用者130" initials="未" lastIdx="8" clrIdx="0"/>
  <p:cmAuthor id="505" name="未知的使用者131" initials="未" lastIdx="2" clrIdx="0"/>
  <p:cmAuthor id="506" name="未知的使用者132" initials="未" lastIdx="8" clrIdx="0"/>
  <p:cmAuthor id="507" name="未知的使用者164" initials="未" lastIdx="8" clrIdx="0"/>
  <p:cmAuthor id="508" name="未知的使用者172" initials="未" lastIdx="1" clrIdx="0"/>
  <p:cmAuthor id="509" name="未知的使用者174" initials="未" lastIdx="1" clrIdx="0"/>
  <p:cmAuthor id="510" name="未知用户261" initials="未" lastIdx="1" clrIdx="0"/>
  <p:cmAuthor id="511" name="未知的使用者247" initials="未" lastIdx="6" clrIdx="0"/>
  <p:cmAuthor id="513" name="宁隽" initials="NJ" lastIdx="1" clrIdx="512"/>
  <p:cmAuthor id="514" name="未知的使用者212" initials="" lastIdx="1" clrIdx="0"/>
  <p:cmAuthor id="515" name="未知的使用者163" initials="未" lastIdx="1" clrIdx="0"/>
  <p:cmAuthor id="516" name="未知的使用者214" initials="" lastIdx="1" clrIdx="1"/>
  <p:cmAuthor id="517" name="alexw" initials="a" lastIdx="1" clrIdx="516"/>
  <p:cmAuthor id="518" name="未知的使用者158" initials="未" lastIdx="1" clrIdx="0"/>
  <p:cmAuthor id="521" name="未知用户268" initials="未" lastIdx="1" clrIdx="0"/>
  <p:cmAuthor id="522" name="未知用户269" initials="未" lastIdx="2" clrIdx="0"/>
  <p:cmAuthor id="523" name="未知的使用者167" initials="未" lastIdx="0" clrIdx="1"/>
  <p:cmAuthor id="524" name="未知用户250" initials="未" lastIdx="0" clrIdx="0"/>
  <p:cmAuthor id="525" name="未知用户272" initials="未" lastIdx="10" clrIdx="0"/>
  <p:cmAuthor id="528" name="cs" initials="x" lastIdx="3" clrIdx="527"/>
  <p:cmAuthor id="529" name="孟令坤" initials="MLK" lastIdx="9" clrIdx="528"/>
  <p:cmAuthor id="530" name="11794" initials="1" lastIdx="1" clrIdx="529"/>
  <p:cmAuthor id="532" name="未知的使用者200" initials="未" lastIdx="1" clrIdx="0"/>
  <p:cmAuthor id="533" name="hmwang" initials="dsc" lastIdx="2" clrIdx="532"/>
  <p:cmAuthor id="534" name="未知的使用者171" initials="未" lastIdx="3" clrIdx="1"/>
  <p:cmAuthor id="536" name="zyiiif" initials="z" lastIdx="1" clrIdx="535"/>
  <p:cmAuthor id="537" name="未知用户143" initials="未" lastIdx="1" clrIdx="0"/>
  <p:cmAuthor id="538" name="未知的使用者216" initials="未" lastIdx="1" clrIdx="0"/>
  <p:cmAuthor id="539" name="未知用户148" initials="未" lastIdx="1" clrIdx="0"/>
  <p:cmAuthor id="541" name="未知用户207" initials="未" lastIdx="3" clrIdx="1"/>
  <p:cmAuthor id="542" name="未知的使用者137" initials="未" lastIdx="1" clrIdx="0"/>
  <p:cmAuthor id="543" name="heweia@digiwin.com" initials="h" lastIdx="1" clrIdx="86"/>
  <p:cmAuthor id="544" name="MM" initials="M" lastIdx="2" clrIdx="87"/>
  <p:cmAuthor id="545" name="dell" initials="d" lastIdx="1" clrIdx="544"/>
  <p:cmAuthor id="546" name="未知用户220" initials="未" lastIdx="1" clrIdx="0"/>
  <p:cmAuthor id="547" name="super" initials="s" lastIdx="1" clrIdx="546"/>
  <p:cmAuthor id="548" name="未知的使用者208" initials="未" lastIdx="1" clrIdx="0"/>
  <p:cmAuthor id="549" name="zhuzy" initials="z" lastIdx="1" clrIdx="548"/>
  <p:cmAuthor id="550" name="方婷婷" initials="方" lastIdx="1" clrIdx="549"/>
  <p:cmAuthor id="552" name="未知用户313" initials="未" lastIdx="2" clrIdx="0"/>
  <p:cmAuthor id="553" name="刘晖" initials="刘" lastIdx="1" clrIdx="0"/>
  <p:cmAuthor id="554" name="未知用户190" initials="未" lastIdx="1" clrIdx="1"/>
  <p:cmAuthor id="555" name="HAUWEI" initials="H" lastIdx="1" clrIdx="554"/>
  <p:cmAuthor id="556" name="未知用户146" initials="未" lastIdx="5" clrIdx="1"/>
  <p:cmAuthor id="557" name="未知用户157" initials="未" lastIdx="8" clrIdx="0"/>
  <p:cmAuthor id="558" name="未知用户158" initials="未" lastIdx="2" clrIdx="0"/>
  <p:cmAuthor id="559" name="未知用户159" initials="未" lastIdx="1" clrIdx="0"/>
  <p:cmAuthor id="560" name="未知用户160" initials="未" lastIdx="2" clrIdx="0"/>
  <p:cmAuthor id="562" name="順天" initials="順" lastIdx="1" clrIdx="0"/>
  <p:cmAuthor id="563" name=" " initials="" lastIdx="6" clrIdx="85"/>
  <p:cmAuthor id="564" name="未知用户319" initials="未" lastIdx="1" clrIdx="0"/>
  <p:cmAuthor id="261616612" name="邢开" initials="邢" lastIdx="1" clrIdx="364"/>
  <p:cmAuthor id="566" name="未知用户87" initials="未" lastIdx="1" clrIdx="0"/>
  <p:cmAuthor id="567" name="未知用户88" initials="未" lastIdx="1" clrIdx="0"/>
  <p:cmAuthor id="568" name="FanJQ" initials="F" lastIdx="1" clrIdx="1"/>
  <p:cmAuthor id="569" name="未知用户211" initials="未" lastIdx="8" clrIdx="0"/>
  <p:cmAuthor id="570" name="未知用户110" initials="未" lastIdx="1" clrIdx="0"/>
  <p:cmAuthor id="571" name="未知用户293" initials="未" lastIdx="1" clrIdx="0"/>
  <p:cmAuthor id="572" name="未知用户201" initials="未" lastIdx="8" clrIdx="0"/>
  <p:cmAuthor id="573" name="未知用户161" initials="未" lastIdx="1" clrIdx="0"/>
  <p:cmAuthor id="574" name="未知用户278" initials="未" lastIdx="1" clrIdx="0"/>
  <p:cmAuthor id="575" name="未知用户279" initials="未" lastIdx="1" clrIdx="0"/>
  <p:cmAuthor id="576" name="未知用户280" initials="未" lastIdx="4" clrIdx="2"/>
  <p:cmAuthor id="577" name="未知用户281" initials="未" lastIdx="1" clrIdx="0"/>
  <p:cmAuthor id="578" name="未知用户282" initials="未" lastIdx="3" clrIdx="1"/>
  <p:cmAuthor id="579" name="未知用户283" initials="未" lastIdx="1" clrIdx="1"/>
  <p:cmAuthor id="580" name="未知用户284" initials="未" lastIdx="1" clrIdx="0"/>
  <p:cmAuthor id="581" name="guanhh" initials="g" lastIdx="3" clrIdx="0"/>
  <p:cmAuthor id="582" name="未知的使用者205" initials="未" lastIdx="0" clrIdx="1"/>
  <p:cmAuthor id="583" name="未知用户192" initials="未" lastIdx="1" clrIdx="0"/>
  <p:cmAuthor id="584" name="未知用户203" initials="未" lastIdx="1" clrIdx="1"/>
  <p:cmAuthor id="585" name="未知用户290" initials="未" lastIdx="2" clrIdx="0"/>
  <p:cmAuthor id="586" name="未知用户291" initials="未" lastIdx="8" clrIdx="0"/>
  <p:cmAuthor id="587" name="未知用户292" initials="未" lastIdx="1" clrIdx="0"/>
  <p:cmAuthor id="588" name="未知用户184" initials="未" lastIdx="1" clrIdx="1"/>
  <p:cmAuthor id="589" name="未知用户295" initials="未" lastIdx="1" clrIdx="0"/>
  <p:cmAuthor id="590" name="未知用户297" initials="未" lastIdx="1" clrIdx="0"/>
  <p:cmAuthor id="591" name="未知用户181" initials="未" lastIdx="2" clrIdx="0"/>
  <p:cmAuthor id="592" name="ye gusong" initials="y" lastIdx="1" clrIdx="0"/>
  <p:cmAuthor id="593" name="wei muzi" initials="w" lastIdx="1" clrIdx="4"/>
  <p:cmAuthor id="594" name="孙" initials="孙" lastIdx="1" clrIdx="50"/>
  <p:cmAuthor id="595" name="未知用户187" initials="未" lastIdx="10" clrIdx="0"/>
  <p:cmAuthor id="596" name="Microsoft Office User" initials="M" lastIdx="2" clrIdx="86"/>
  <p:cmAuthor id="597" name="catherine" initials="c" lastIdx="1" clrIdx="1"/>
  <p:cmAuthor id="598" name="未知用户257" initials="未" lastIdx="1" clrIdx="0"/>
  <p:cmAuthor id="599" name="未知用户258" initials="未" lastIdx="8" clrIdx="0"/>
  <p:cmAuthor id="600" name="未知用户287" initials="未" lastIdx="0" clrIdx="1"/>
  <p:cmAuthor id="601" name="未知用户288" initials="未" lastIdx="1" clrIdx="0"/>
  <p:cmAuthor id="602" name="未知用户289" initials="未" lastIdx="1" clrIdx="0"/>
  <p:cmAuthor id="603" name="�Ÿ�" initials="�" lastIdx="1" clrIdx="0"/>
  <p:cmAuthor id="604" name="未知用户263" initials="未" lastIdx="8" clrIdx="0"/>
  <p:cmAuthor id="605" name="yudi lin" initials="y" lastIdx="0" clrIdx="0"/>
  <p:cmAuthor id="606" name="未知用户249" initials="未" lastIdx="1" clrIdx="0"/>
  <p:cmAuthor id="607" name="liuzga" initials="l" lastIdx="1" clrIdx="3"/>
  <p:cmAuthor id="608" name="49554261@qq.com" initials="4" lastIdx="2" clrIdx="2"/>
  <p:cmAuthor id="609" name="未知用户230" initials="未" lastIdx="1" clrIdx="0"/>
  <p:cmAuthor id="610" name="11839" initials="1" lastIdx="1" clrIdx="609"/>
  <p:cmAuthor id="611" name="未知用户216" initials="未" lastIdx="1" clrIdx="0"/>
  <p:cmAuthor id="612" name="未知用户266" initials="未" lastIdx="1" clrIdx="1"/>
  <p:cmAuthor id="613" name="未知用户243" initials="未" lastIdx="1" clrIdx="0"/>
  <p:cmAuthor id="614" name="未知用户196" initials="未" lastIdx="1" clrIdx="0"/>
  <p:cmAuthor id="616" name="未知用户219" initials="未" lastIdx="6" clrIdx="0"/>
  <p:cmAuthor id="617" name="未知用户222" initials="未" lastIdx="1" clrIdx="0"/>
  <p:cmAuthor id="618" name="未知用户200" initials="未" lastIdx="8" clrIdx="0"/>
  <p:cmAuthor id="619" name="未知用户213" initials="未" lastIdx="1" clrIdx="0"/>
  <p:cmAuthor id="620" name="未知用户214" initials="未" lastIdx="2" clrIdx="0"/>
  <p:cmAuthor id="621" name="未知用户215" initials="未" lastIdx="1" clrIdx="0"/>
  <p:cmAuthor id="622" name="未知用户231" initials="未" lastIdx="1" clrIdx="0"/>
  <p:cmAuthor id="623" name="未知用户233" initials="未" lastIdx="11" clrIdx="0"/>
  <p:cmAuthor id="624" name="未知用户234" initials="未" lastIdx="7" clrIdx="1"/>
  <p:cmAuthor id="625" name="未知用户235" initials="未" lastIdx="1" clrIdx="2"/>
  <p:cmAuthor id="626" name="未知用户236" initials="未" lastIdx="1" clrIdx="0"/>
  <p:cmAuthor id="627" name="未知用户237" initials="未" lastIdx="1" clrIdx="0"/>
  <p:cmAuthor id="628" name="未知用户240" initials="未" lastIdx="2" clrIdx="0"/>
  <p:cmAuthor id="8535702" name="曾蓓/贝贝" initials="曾" lastIdx="0" clrIdx="0"/>
  <p:cmAuthor id="629" name="未知用户221" initials="未" lastIdx="44" clrIdx="1"/>
  <p:cmAuthor id="630" name="v15194" initials="v" lastIdx="5" clrIdx="87"/>
  <p:cmAuthor id="631" name="岳晓丽" initials="岳" lastIdx="1" clrIdx="630"/>
  <p:cmAuthor id="632" name="HW" initials="H" lastIdx="2" clrIdx="631"/>
  <p:cmAuthor id="633" name="Carol Kelly" initials="C" lastIdx="1" clrIdx="0"/>
  <p:cmAuthor id="634" name="未知的使用者155" initials="未" lastIdx="1" clrIdx="0"/>
  <p:cmAuthor id="635" name="姚丽娟" initials="姚" lastIdx="2" clrIdx="634"/>
  <p:cmAuthor id="636" name="Unknown User58" initials="U" lastIdx="1" clrIdx="0"/>
  <p:cmAuthor id="637" name="Unknown User55" initials="U" lastIdx="1" clrIdx="1"/>
  <p:cmAuthor id="638" name="未知用户343" initials="未" lastIdx="1" clrIdx="0"/>
  <p:cmAuthor id="639" name="Huipeng Cao" initials="H" lastIdx="1" clrIdx="0"/>
  <p:cmAuthor id="640" name="李 雷雨" initials="李" lastIdx="1" clrIdx="0"/>
  <p:cmAuthor id="641" name="91257" initials="9" lastIdx="0" clrIdx="1"/>
  <p:cmAuthor id="642" name="vicky" initials="v" lastIdx="2" clrIdx="1"/>
  <p:cmAuthor id="644" name="未知用户359" initials="未" lastIdx="1" clrIdx="0"/>
  <p:cmAuthor id="645" name="zhangxiaoyan" initials="z" lastIdx="1" clrIdx="644"/>
  <p:cmAuthor id="646" name="李阳" initials="liyang37@ha.cmcc" lastIdx="1" clrIdx="645"/>
  <p:cmAuthor id="648" name="yelinfei@zj.cmcc" initials="yelinfei@zj.cmcc" lastIdx="1" clrIdx="647"/>
  <p:cmAuthor id="652" name="未知用户296" initials="未" lastIdx="1" clrIdx="0"/>
  <p:cmAuthor id="655" name="程 诗雅" initials="程" lastIdx="1" clrIdx="51"/>
  <p:cmAuthor id="657" name="Carol Wu" initials="C" lastIdx="1" clrIdx="0"/>
  <p:cmAuthor id="49837067" name="刘浩" initials="刘" lastIdx="180431" clrIdx="0"/>
  <p:cmAuthor id="658" name="Think" initials="T" lastIdx="6" clrIdx="3"/>
  <p:cmAuthor id="49837068" name="Vivian Liu" initials="VL" lastIdx="1" clrIdx="1"/>
  <p:cmAuthor id="659" name="张翼飞" initials="zhangyifei@ha.cmcc" lastIdx="1" clrIdx="658"/>
  <p:cmAuthor id="49837069" name="Linjing" initials="L" lastIdx="2" clrIdx="95"/>
  <p:cmAuthor id="660" name="未知用户304" initials="未" lastIdx="1" clrIdx="0"/>
  <p:cmAuthor id="49837070" name="樊 现静" initials="樊" lastIdx="1" clrIdx="144"/>
  <p:cmAuthor id="381437688" name="谢学斌" initials="谢" lastIdx="0" clrIdx="0"/>
  <p:cmAuthor id="49837071" name="孙 澍" initials="孙" lastIdx="1" clrIdx="207"/>
  <p:cmAuthor id="661" name="未知用户305" initials="未" lastIdx="1" clrIdx="0"/>
  <p:cmAuthor id="662" name="敢 王" initials="敢" lastIdx="1" clrIdx="0"/>
  <p:cmAuthor id="663" name="邓 勇" initials="邓" lastIdx="1" clrIdx="0"/>
  <p:cmAuthor id="664" name="陈城" initials="陈" lastIdx="0" clrIdx="2"/>
  <p:cmAuthor id="665" name="Sharon" initials="S" lastIdx="1" clrIdx="2"/>
  <p:cmAuthor id="666" name="yangxy" initials="y" lastIdx="1" clrIdx="88"/>
  <p:cmAuthor id="667" name="未知用户311" initials="未" lastIdx="2" clrIdx="0"/>
  <p:cmAuthor id="668" name="未知用户312" initials="未" lastIdx="1" clrIdx="0"/>
  <p:cmAuthor id="229044123" name="WPS_1468166496" initials="W" lastIdx="1" clrIdx="344"/>
  <p:cmAuthor id="669" name="shenbina" initials="s" lastIdx="1" clrIdx="0"/>
  <p:cmAuthor id="670" name="未知用户314" initials="未" lastIdx="1" clrIdx="1"/>
  <p:cmAuthor id="671" name="晓  曲" initials="晓" lastIdx="1" clrIdx="0"/>
  <p:cmAuthor id="672" name="未知用户245" initials="未" lastIdx="10" clrIdx="0"/>
  <p:cmAuthor id="673" name="Kathy" initials="K" lastIdx="0" clrIdx="0"/>
  <p:cmAuthor id="674" name="孟连磊" initials="孟" lastIdx="1" clrIdx="0"/>
  <p:cmAuthor id="675" name="未知用户387" initials="未" lastIdx="1" clrIdx="0"/>
  <p:cmAuthor id="676" name="未知的使用者177" initials="未" lastIdx="8" clrIdx="0"/>
  <p:cmAuthor id="678" name="未知的使用者221" initials="未" lastIdx="1" clrIdx="0"/>
  <p:cmAuthor id="679" name="未知的使用者222" initials="未" lastIdx="5" clrIdx="1"/>
  <p:cmAuthor id="681" name="winner1 chan" initials="wc" lastIdx="1" clrIdx="334"/>
  <p:cmAuthor id="682" name="未知用户332" initials="未" lastIdx="1" clrIdx="0"/>
  <p:cmAuthor id="683" name="未知用户217" initials="未" lastIdx="1" clrIdx="0"/>
  <p:cmAuthor id="684" name="cai yan" initials="cy" lastIdx="1" clrIdx="511"/>
  <p:cmAuthor id="685" name="俊晔 邱" initials="俊" lastIdx="1" clrIdx="87"/>
  <p:cmAuthor id="686" name="annie.gts@outlook.com" initials="a" lastIdx="2" clrIdx="0"/>
  <p:cmAuthor id="687" name="杨 升格" initials="杨" lastIdx="2" clrIdx="0"/>
  <p:cmAuthor id="688" name="Unknown User80" initials="U" lastIdx="1" clrIdx="0"/>
  <p:cmAuthor id="689" name="cy" initials="c" lastIdx="1" clrIdx="76"/>
  <p:cmAuthor id="691" name="未知用户407" initials="未" lastIdx="1" clrIdx="0"/>
  <p:cmAuthor id="692" name="未知用户398" initials="未" lastIdx="1" clrIdx="0"/>
  <p:cmAuthor id="693" name="lxm" initials="l" lastIdx="1" clrIdx="413"/>
  <p:cmAuthor id="694" name="未知用户400" initials="未" lastIdx="2" clrIdx="0"/>
  <p:cmAuthor id="696" name="yesg" initials="y" lastIdx="1" clrIdx="0"/>
  <p:cmAuthor id="697" name="未知用户421" initials="未" lastIdx="1" clrIdx="0"/>
  <p:cmAuthor id="698" name="陳珮琪" initials="陳珮琪" lastIdx="1" clrIdx="188"/>
  <p:cmAuthor id="699" name="未知用户277" initials="未" lastIdx="1" clrIdx="1"/>
  <p:cmAuthor id="700" name="soling" initials="s" lastIdx="1" clrIdx="2"/>
  <p:cmAuthor id="701" name="李 骁" initials="李" lastIdx="1" clrIdx="0"/>
  <p:cmAuthor id="702" name="Tome" initials="T" lastIdx="1" clrIdx="85"/>
  <p:cmAuthor id="703" name="未知的使用者96" initials="未" lastIdx="2" clrIdx="0"/>
  <p:cmAuthor id="704" name="未知的使用者97" initials="未" lastIdx="8" clrIdx="0"/>
  <p:cmAuthor id="705" name="未知用户301" initials="未" lastIdx="1" clrIdx="0"/>
  <p:cmAuthor id="706" name="未知用户306" initials="未" lastIdx="8" clrIdx="0"/>
  <p:cmAuthor id="707" name="未知用户308" initials="未" lastIdx="1" clrIdx="0"/>
  <p:cmAuthor id="708" name="未知用户309" initials="未" lastIdx="8" clrIdx="0"/>
  <p:cmAuthor id="710" name="Stacy Chiang" initials="S" lastIdx="2" clrIdx="0"/>
  <p:cmAuthor id="711" name="未知用户315" initials="未" lastIdx="0" clrIdx="0"/>
  <p:cmAuthor id="712" name="未知用户316" initials="未" lastIdx="1" clrIdx="0"/>
  <p:cmAuthor id="713" name="未知用户317" initials="未" lastIdx="10" clrIdx="0"/>
  <p:cmAuthor id="714" name="未知用户318" initials="未" lastIdx="0" clrIdx="1"/>
  <p:cmAuthor id="716" name="chen hui" initials="c" lastIdx="1" clrIdx="87"/>
  <p:cmAuthor id="717" name="未知用户244" initials="未" lastIdx="1" clrIdx="0"/>
  <p:cmAuthor id="718" name="未知用户322" initials="未" lastIdx="10" clrIdx="0"/>
  <p:cmAuthor id="719" name="未知用户323" initials="未" lastIdx="1" clrIdx="0"/>
  <p:cmAuthor id="720" name="未知用户324" initials="未" lastIdx="3" clrIdx="1"/>
  <p:cmAuthor id="721" name="wangxinhui" initials="w" lastIdx="1" clrIdx="0"/>
  <p:cmAuthor id="722" name="未知用户276" initials="未" lastIdx="8" clrIdx="0"/>
  <p:cmAuthor id="723" name="未知用户363" initials="未" lastIdx="6" clrIdx="0"/>
  <p:cmAuthor id="724" name="未知用户459" initials="未" lastIdx="1" clrIdx="84"/>
  <p:cmAuthor id="725" name="未知用户470" initials="未" lastIdx="1" clrIdx="0"/>
  <p:cmAuthor id="726" name="未知用户325" initials="未" lastIdx="1" clrIdx="1"/>
  <p:cmAuthor id="727" name="未知用户326" initials="未" lastIdx="1" clrIdx="0"/>
  <p:cmAuthor id="728" name="未知用户365" initials="未" lastIdx="1" clrIdx="0"/>
  <p:cmAuthor id="729" name="未知用户460" initials="未" lastIdx="1" clrIdx="0"/>
  <p:cmAuthor id="730" name="未知用户366" initials="未" lastIdx="3" clrIdx="1"/>
  <p:cmAuthor id="731" name="未知用户461" initials="未" lastIdx="10" clrIdx="0"/>
  <p:cmAuthor id="732" name="未知用户367" initials="未" lastIdx="10" clrIdx="0"/>
  <p:cmAuthor id="733" name="未知用户462" initials="未" lastIdx="1" clrIdx="1"/>
  <p:cmAuthor id="734" name="未知用户463" initials="未" lastIdx="1" clrIdx="0"/>
  <p:cmAuthor id="735" name="未知用户368" initials="未" lastIdx="1" clrIdx="0"/>
  <p:cmAuthor id="736" name="未知用户464" initials="未" lastIdx="1" clrIdx="0"/>
  <p:cmAuthor id="737" name="未知用户369" initials="未" lastIdx="1" clrIdx="0"/>
  <p:cmAuthor id="738" name="未知用户465" initials="未" lastIdx="1" clrIdx="78"/>
  <p:cmAuthor id="739" name="未知用户466" initials="未" lastIdx="1" clrIdx="0"/>
  <p:cmAuthor id="740" name="未知用户467" initials="未" lastIdx="3" clrIdx="1"/>
  <p:cmAuthor id="741" name="未知用户468" initials="未" lastIdx="1" clrIdx="0"/>
  <p:cmAuthor id="742" name="未知用户426" initials="未" lastIdx="1" clrIdx="0"/>
  <p:cmAuthor id="743" name="未知用户371" initials="未" lastIdx="1" clrIdx="1"/>
  <p:cmAuthor id="744" name="未知用户372" initials="未" lastIdx="1" clrIdx="0"/>
  <p:cmAuthor id="745" name="未知用户373" initials="未" lastIdx="8" clrIdx="0"/>
  <p:cmAuthor id="746" name="未知用户374" initials="未" lastIdx="2" clrIdx="0"/>
  <p:cmAuthor id="747" name="未知用户469" initials="未" lastIdx="1" clrIdx="0"/>
  <p:cmAuthor id="748" name="未知用户427" initials="未" lastIdx="8" clrIdx="0"/>
  <p:cmAuthor id="749" name="未知用户375" initials="未" lastIdx="8" clrIdx="0"/>
  <p:cmAuthor id="750" name="未知用户376" initials="未" lastIdx="1" clrIdx="0"/>
  <p:cmAuthor id="751" name="未知用户377" initials="未" lastIdx="1" clrIdx="0"/>
  <p:cmAuthor id="752" name="未知用户428" initials="未" lastIdx="8" clrIdx="0"/>
  <p:cmAuthor id="753" name="未知用户378" initials="未" lastIdx="1" clrIdx="0"/>
  <p:cmAuthor id="754" name="未知用户379" initials="未" lastIdx="1" clrIdx="0"/>
  <p:cmAuthor id="755" name="未知用户339" initials="未" lastIdx="1" clrIdx="0"/>
  <p:cmAuthor id="756" name="未知用户380" initials="未" lastIdx="10" clrIdx="0"/>
  <p:cmAuthor id="757" name="未知用户381" initials="未" lastIdx="1" clrIdx="0"/>
  <p:cmAuthor id="758" name="未知用户382" initials="未" lastIdx="1" clrIdx="0"/>
  <p:cmAuthor id="759" name="未知用户383" initials="未" lastIdx="1" clrIdx="0"/>
  <p:cmAuthor id="760" name="未知用户384" initials="未" lastIdx="1" clrIdx="0"/>
  <p:cmAuthor id="761" name="未知用户294" initials="未" lastIdx="8" clrIdx="0"/>
  <p:cmAuthor id="762" name="未知用户385" initials="未" lastIdx="2" clrIdx="0"/>
  <p:cmAuthor id="763" name="未知用户386" initials="未" lastIdx="1" clrIdx="1"/>
  <p:cmAuthor id="764" name="未知用户429" initials="未" lastIdx="1" clrIdx="0"/>
  <p:cmAuthor id="765" name="未知用户348" initials="未" lastIdx="1" clrIdx="0"/>
  <p:cmAuthor id="766" name="未知用户430" initials="未" lastIdx="2" clrIdx="0"/>
  <p:cmAuthor id="767" name="未知用户389" initials="未" lastIdx="1" clrIdx="0"/>
  <p:cmAuthor id="768" name="未知用户350" initials="未" lastIdx="1" clrIdx="0"/>
  <p:cmAuthor id="769" name="未知用户431" initials="未" lastIdx="1" clrIdx="0"/>
  <p:cmAuthor id="770" name="未知用户351" initials="未" lastIdx="8" clrIdx="0"/>
  <p:cmAuthor id="771" name="未知用户432" initials="未" lastIdx="1" clrIdx="0"/>
  <p:cmAuthor id="772" name="未知用户392" initials="未" lastIdx="1" clrIdx="0"/>
  <p:cmAuthor id="773" name="未知用户433" initials="未" lastIdx="1" clrIdx="0"/>
  <p:cmAuthor id="774" name="未知用户434" initials="未" lastIdx="1" clrIdx="0"/>
  <p:cmAuthor id="775" name="未知用户393" initials="未" lastIdx="11" clrIdx="0"/>
  <p:cmAuthor id="776" name="未知用户435" initials="未" lastIdx="7" clrIdx="1"/>
  <p:cmAuthor id="777" name="未知用户356" initials="未" lastIdx="1" clrIdx="2"/>
  <p:cmAuthor id="778" name="未知用户436" initials="未" lastIdx="1" clrIdx="0"/>
  <p:cmAuthor id="779" name="未知用户396" initials="未" lastIdx="1" clrIdx="0"/>
  <p:cmAuthor id="780" name="未知用户437" initials="未" lastIdx="1" clrIdx="1"/>
  <p:cmAuthor id="781" name="未知用户397" initials="未" lastIdx="1" clrIdx="0"/>
  <p:cmAuthor id="782" name="未知用户419" initials="未" lastIdx="1" clrIdx="0"/>
  <p:cmAuthor id="783" name="未知用户399" initials="未" lastIdx="2" clrIdx="0"/>
  <p:cmAuthor id="691587970" name="小延魔法师" initials="小" lastIdx="1126286" clrIdx="0"/>
  <p:cmAuthor id="784" name="未知用户438" initials="未" lastIdx="7" clrIdx="1"/>
  <p:cmAuthor id="691587971" name="王莹|wangying49" initials="王莹" lastIdx="1" clrIdx="44"/>
  <p:cmAuthor id="785" name="未知用户401" initials="未" lastIdx="43" clrIdx="1"/>
  <p:cmAuthor id="691587972" name="chenglong ren" initials="cr" lastIdx="1" clrIdx="191251537"/>
  <p:cmAuthor id="786" name="未知用户402" initials="未" lastIdx="1" clrIdx="0"/>
  <p:cmAuthor id="691587973" name="黄昊_BfmimI77" initials="authorId_542187450" lastIdx="0" clrIdx="0"/>
  <p:cmAuthor id="787" name="未知用户403" initials="未" lastIdx="1" clrIdx="0"/>
  <p:cmAuthor id="691587974" name="十口亭_VZZjMJvM" initials="authorId_482745140" lastIdx="0" clrIdx="0"/>
  <p:cmAuthor id="788" name="未知用户327" initials="未" lastIdx="1" clrIdx="0"/>
  <p:cmAuthor id="691587975" name="gaoyang zhan" initials="gz" lastIdx="1" clrIdx="191251537"/>
  <p:cmAuthor id="789" name="未知用户404" initials="未" lastIdx="1" clrIdx="0"/>
  <p:cmAuthor id="691587976" name="周豪特_N7nyVj2I" initials="authorId_419394838" lastIdx="0" clrIdx="0"/>
  <p:cmAuthor id="790" name="未知用户405" initials="未" lastIdx="1" clrIdx="0"/>
  <p:cmAuthor id="691587977" name="丁华乐_qaMraEby" initials="authorId_616659736" lastIdx="0" clrIdx="0"/>
  <p:cmAuthor id="791" name="未知用户439" initials="未" lastIdx="2" clrIdx="0"/>
  <p:cmAuthor id="691587978" name="罗平_QfY3MnyU" initials="authorId_1512265542" lastIdx="0" clrIdx="0"/>
  <p:cmAuthor id="792" name="未知用户406" initials="未" lastIdx="0" clrIdx="0"/>
  <p:cmAuthor id="691587979" name="虞新颖_36fmV3QV" initials="authorId_321496044" lastIdx="0" clrIdx="0"/>
  <p:cmAuthor id="793" name="未知用户440" initials="未" lastIdx="1" clrIdx="0"/>
  <p:cmAuthor id="691587980" name="鲁琪_ayIzYrYZ" initials="authorId_602698507" lastIdx="0" clrIdx="0"/>
  <p:cmAuthor id="794" name="未知用户441" initials="未" lastIdx="1" clrIdx="0"/>
  <p:cmAuthor id="691587981" name="黄百成_m6Jjq6bQ" initials="authorId_901868002" lastIdx="0" clrIdx="0"/>
  <p:cmAuthor id="795" name="未知用户442" initials="未" lastIdx="1" clrIdx="0"/>
  <p:cmAuthor id="796" name="未知用户409" initials="未" lastIdx="2" clrIdx="2"/>
  <p:cmAuthor id="479997760" name="Daigy" initials="D" lastIdx="1" clrIdx="622"/>
  <p:cmAuthor id="459908549" name="风驻的街角" initials="风" lastIdx="1" clrIdx="908"/>
  <p:cmAuthor id="1388079880" name="liuchang1" initials="l" lastIdx="1" clrIdx="687"/>
  <p:cmAuthor id="867" name="zhangbai" initials="z" lastIdx="1" clrIdx="866"/>
  <p:cmAuthor id="886" name="张因然10112423" initials="1" lastIdx="1" clrIdx="885"/>
  <p:cmAuthor id="595510092" name="乐燕" initials="乐" lastIdx="1" clrIdx="647"/>
  <p:cmAuthor id="908" name="10285279" initials="1" lastIdx="1" clrIdx="907"/>
  <p:cmAuthor id="925" name="董艺萱00344473" initials="董艺萱003444" lastIdx="11" clrIdx="924"/>
  <p:cmAuthor id="256494066" name="远" initials="远" lastIdx="2" clrIdx="641"/>
  <p:cmAuthor id="613835976" name="zyy" initials="z" lastIdx="1" clrIdx="592"/>
  <p:cmAuthor id="257963522" name="夏泽宇" initials="夏" lastIdx="1" clrIdx="684"/>
  <p:cmAuthor id="1046294244" name="kk" initials="k" lastIdx="1" clrIdx="873"/>
  <p:cmAuthor id="708433803" name="文军 傅" initials="文傅" lastIdx="1" clrIdx="708433802"/>
  <p:cmAuthor id="677" name="yushuping" initials="y" lastIdx="1" clrIdx="676"/>
  <p:cmAuthor id="29922660" name="杨强" initials="杨" lastIdx="0" clrIdx="0"/>
  <p:cmAuthor id="29922661" name="檀晟 陈" initials="檀晟" lastIdx="1" clrIdx="10"/>
  <p:cmAuthor id="266010503" name="yan" initials="y" lastIdx="1" clrIdx="31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1184CF"/>
    <a:srgbClr val="000000"/>
    <a:srgbClr val="0070C0"/>
    <a:srgbClr val="FFFFFF"/>
    <a:srgbClr val="4874CB"/>
    <a:srgbClr val="4F80BD"/>
    <a:srgbClr val="F2F2F2"/>
    <a:srgbClr val="F79646"/>
    <a:srgbClr val="BCDA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D36938B-791B-497C-AD06-620454817977}" styleName="表样式 1 25">
    <a:wholeTbl>
      <a:tcTxStyle>
        <a:fontRef idx="none">
          <a:srgbClr val="000000"/>
        </a:fontRef>
      </a:tcTxStyle>
      <a:tcStyle>
        <a:tcBdr>
          <a:left>
            <a:ln w="9525" cmpd="sng">
              <a:solidFill>
                <a:schemeClr val="accent1"/>
              </a:solidFill>
              <a:prstDash val="solid"/>
            </a:ln>
          </a:left>
          <a:right>
            <a:ln w="9525" cmpd="sng">
              <a:solidFill>
                <a:schemeClr val="accent1"/>
              </a:solidFill>
              <a:prstDash val="solid"/>
            </a:ln>
          </a:right>
          <a:top>
            <a:ln w="9525" cmpd="sng">
              <a:solidFill>
                <a:schemeClr val="accent1"/>
              </a:solidFill>
              <a:prstDash val="solid"/>
            </a:ln>
          </a:top>
          <a:bottom>
            <a:ln w="9525" cmpd="sng">
              <a:solidFill>
                <a:schemeClr val="accent1"/>
              </a:solidFill>
              <a:prstDash val="solid"/>
            </a:ln>
          </a:bottom>
          <a:insideH>
            <a:ln w="9525" cmpd="sng">
              <a:solidFill>
                <a:schemeClr val="accent1">
                  <a:lumMod val="40000"/>
                  <a:lumOff val="60000"/>
                </a:schemeClr>
              </a:solidFill>
              <a:prstDash val="solid"/>
            </a:ln>
          </a:insideH>
          <a:insideV>
            <a:ln w="9525" cmpd="sng">
              <a:solidFill>
                <a:schemeClr val="accent1">
                  <a:lumMod val="40000"/>
                  <a:lumOff val="60000"/>
                </a:schemeClr>
              </a:solidFill>
              <a:prstDash val="solid"/>
            </a:ln>
          </a:insideV>
        </a:tcBdr>
        <a:fill>
          <a:solidFill>
            <a:srgbClr val="FFFFFF"/>
          </a:solidFill>
        </a:fill>
      </a:tcStyle>
    </a:wholeTbl>
    <a:band2H>
      <a:tcStyle>
        <a:tcBdr/>
        <a:fill>
          <a:solidFill>
            <a:schemeClr val="accent1">
              <a:lumMod val="10000"/>
              <a:lumOff val="90000"/>
            </a:schemeClr>
          </a:solidFill>
        </a:fill>
      </a:tcStyle>
    </a:band2H>
    <a:band1V>
      <a:tcStyle>
        <a:tcBdr>
          <a:left>
            <a:ln w="9525" cmpd="sng">
              <a:solidFill>
                <a:schemeClr val="accent1"/>
              </a:solidFill>
              <a:prstDash val="solid"/>
            </a:ln>
          </a:left>
          <a:right>
            <a:ln w="9525" cmpd="sng">
              <a:solidFill>
                <a:schemeClr val="accent1"/>
              </a:solidFill>
              <a:prstDash val="solid"/>
            </a:ln>
          </a:right>
          <a:top>
            <a:ln w="9525" cmpd="sng">
              <a:solidFill>
                <a:schemeClr val="accent1"/>
              </a:solidFill>
              <a:prstDash val="solid"/>
            </a:ln>
          </a:top>
          <a:bottom>
            <a:ln w="9525" cmpd="sng">
              <a:solidFill>
                <a:schemeClr val="accent1"/>
              </a:solidFill>
              <a:prstDash val="solid"/>
            </a:ln>
          </a:bottom>
          <a:insideH>
            <a:ln w="9525" cmpd="sng">
              <a:solidFill>
                <a:schemeClr val="accent1">
                  <a:lumMod val="40000"/>
                  <a:lumOff val="60000"/>
                </a:schemeClr>
              </a:solidFill>
              <a:prstDash val="solid"/>
            </a:ln>
          </a:insideH>
          <a:insideV>
            <a:ln w="9525" cmpd="sng">
              <a:solidFill>
                <a:schemeClr val="accent1">
                  <a:lumMod val="40000"/>
                  <a:lumOff val="60000"/>
                </a:schemeClr>
              </a:solidFill>
              <a:prstDash val="solid"/>
            </a:ln>
          </a:insideV>
        </a:tcBdr>
        <a:fill>
          <a:solidFill>
            <a:schemeClr val="accent1">
              <a:lumMod val="10000"/>
              <a:lumOff val="90000"/>
            </a:schemeClr>
          </a:solidFill>
        </a:fill>
      </a:tcStyle>
    </a:band1V>
    <a:band2V>
      <a:tcStyle>
        <a:tcBdr>
          <a:left>
            <a:ln w="9525" cmpd="sng">
              <a:solidFill>
                <a:schemeClr val="accent1">
                  <a:lumMod val="40000"/>
                  <a:lumOff val="60000"/>
                </a:schemeClr>
              </a:solidFill>
              <a:prstDash val="solid"/>
            </a:ln>
          </a:left>
          <a:right>
            <a:ln w="9525" cmpd="sng">
              <a:solidFill>
                <a:schemeClr val="accent1">
                  <a:lumMod val="40000"/>
                  <a:lumOff val="60000"/>
                </a:schemeClr>
              </a:solidFill>
              <a:prstDash val="solid"/>
            </a:ln>
          </a:right>
          <a:top>
            <a:ln w="9525" cmpd="sng">
              <a:solidFill>
                <a:schemeClr val="accent1"/>
              </a:solidFill>
              <a:prstDash val="solid"/>
            </a:ln>
          </a:top>
          <a:bottom>
            <a:ln w="9525" cmpd="sng">
              <a:solidFill>
                <a:schemeClr val="accent1"/>
              </a:solidFill>
              <a:prstDash val="solid"/>
            </a:ln>
          </a:bottom>
          <a:insideH>
            <a:ln w="9525" cmpd="sng">
              <a:solidFill>
                <a:schemeClr val="accent1">
                  <a:lumMod val="40000"/>
                  <a:lumOff val="60000"/>
                </a:schemeClr>
              </a:solidFill>
              <a:prstDash val="solid"/>
            </a:ln>
          </a:insideH>
          <a:insideV>
            <a:ln>
              <a:noFill/>
            </a:ln>
          </a:insideV>
        </a:tcBdr>
      </a:tcStyle>
    </a:band2V>
    <a:lastCol>
      <a:tcTxStyle b="on">
        <a:fontRef idx="none">
          <a:srgbClr val="08090C"/>
        </a:fontRef>
      </a:tcTxStyle>
      <a:tcStyle>
        <a:tcBdr>
          <a:left>
            <a:ln w="9525" cmpd="sng">
              <a:solidFill>
                <a:schemeClr val="accent1">
                  <a:lumMod val="40000"/>
                  <a:lumOff val="60000"/>
                </a:schemeClr>
              </a:solidFill>
              <a:prstDash val="solid"/>
            </a:ln>
          </a:left>
          <a:right>
            <a:ln w="9525" cmpd="sng">
              <a:solidFill>
                <a:schemeClr val="accent1"/>
              </a:solidFill>
              <a:prstDash val="solid"/>
            </a:ln>
          </a:right>
          <a:top>
            <a:ln w="9525" cmpd="sng">
              <a:solidFill>
                <a:schemeClr val="accent1"/>
              </a:solidFill>
              <a:prstDash val="solid"/>
            </a:ln>
          </a:top>
          <a:bottom>
            <a:ln w="9525" cmpd="sng">
              <a:solidFill>
                <a:schemeClr val="accent1"/>
              </a:solidFill>
              <a:prstDash val="solid"/>
            </a:ln>
          </a:bottom>
          <a:insideH>
            <a:ln w="9525" cmpd="sng">
              <a:solidFill>
                <a:schemeClr val="accent1">
                  <a:lumMod val="40000"/>
                  <a:lumOff val="60000"/>
                </a:schemeClr>
              </a:solidFill>
              <a:prstDash val="solid"/>
            </a:ln>
          </a:insideH>
          <a:insideV>
            <a:ln>
              <a:noFill/>
            </a:ln>
          </a:insideV>
        </a:tcBdr>
        <a:fill>
          <a:solidFill>
            <a:schemeClr val="accent1">
              <a:lumMod val="20000"/>
              <a:lumOff val="80000"/>
            </a:schemeClr>
          </a:solidFill>
        </a:fill>
      </a:tcStyle>
    </a:lastCol>
    <a:firstCol>
      <a:tcTxStyle b="on">
        <a:fontRef idx="none">
          <a:srgbClr val="08090C"/>
        </a:fontRef>
      </a:tcTxStyle>
      <a:tcStyle>
        <a:tcBdr>
          <a:left>
            <a:ln w="9525" cmpd="sng">
              <a:solidFill>
                <a:schemeClr val="accent1"/>
              </a:solidFill>
              <a:prstDash val="solid"/>
            </a:ln>
          </a:left>
          <a:right>
            <a:ln w="9525" cmpd="sng">
              <a:solidFill>
                <a:schemeClr val="accent1">
                  <a:lumMod val="40000"/>
                  <a:lumOff val="60000"/>
                </a:schemeClr>
              </a:solidFill>
              <a:prstDash val="solid"/>
            </a:ln>
          </a:right>
          <a:top>
            <a:ln w="9525" cmpd="sng">
              <a:solidFill>
                <a:schemeClr val="accent1"/>
              </a:solidFill>
              <a:prstDash val="solid"/>
            </a:ln>
          </a:top>
          <a:bottom>
            <a:ln w="9525" cmpd="sng">
              <a:solidFill>
                <a:schemeClr val="accent1"/>
              </a:solidFill>
              <a:prstDash val="solid"/>
            </a:ln>
          </a:bottom>
          <a:insideH>
            <a:ln w="9525" cmpd="sng">
              <a:solidFill>
                <a:schemeClr val="accent1">
                  <a:lumMod val="40000"/>
                  <a:lumOff val="60000"/>
                </a:schemeClr>
              </a:solidFill>
              <a:prstDash val="solid"/>
            </a:ln>
          </a:insideH>
          <a:insideV>
            <a:ln>
              <a:noFill/>
            </a:ln>
          </a:insideV>
        </a:tcBdr>
        <a:fill>
          <a:solidFill>
            <a:schemeClr val="accent1">
              <a:lumMod val="20000"/>
              <a:lumOff val="80000"/>
            </a:schemeClr>
          </a:solidFill>
        </a:fill>
      </a:tcStyle>
    </a:firstCol>
    <a:lastRow>
      <a:tcTxStyle b="on">
        <a:fontRef idx="none">
          <a:schemeClr val="accent1"/>
        </a:fontRef>
      </a:tcTxStyle>
      <a:tcStyle>
        <a:tcBdr>
          <a:left>
            <a:ln w="9525" cmpd="sng">
              <a:solidFill>
                <a:schemeClr val="accent1"/>
              </a:solidFill>
              <a:prstDash val="solid"/>
            </a:ln>
          </a:left>
          <a:right>
            <a:ln w="9525" cmpd="sng">
              <a:solidFill>
                <a:schemeClr val="accent1"/>
              </a:solidFill>
              <a:prstDash val="solid"/>
            </a:ln>
          </a:right>
          <a:top>
            <a:ln w="9525" cmpd="sng">
              <a:solidFill>
                <a:schemeClr val="accent1"/>
              </a:solidFill>
              <a:prstDash val="solid"/>
            </a:ln>
          </a:top>
          <a:bottom>
            <a:ln w="9525" cmpd="sng">
              <a:solidFill>
                <a:schemeClr val="accent1"/>
              </a:solidFill>
              <a:prstDash val="solid"/>
            </a:ln>
          </a:bottom>
          <a:insideH>
            <a:ln>
              <a:noFill/>
            </a:ln>
          </a:insideH>
          <a:insideV>
            <a:ln>
              <a:noFill/>
            </a:ln>
          </a:insideV>
        </a:tcBdr>
        <a:fill>
          <a:solidFill>
            <a:srgbClr val="FFFFFF"/>
          </a:solidFill>
        </a:fill>
      </a:tcStyle>
    </a:lastRow>
    <a:seCell>
      <a:tcStyle>
        <a:tcBdr>
          <a:left>
            <a:ln>
              <a:noFill/>
            </a:ln>
          </a:left>
          <a:right>
            <a:ln w="9525" cmpd="sng">
              <a:solidFill>
                <a:schemeClr val="accent1"/>
              </a:solidFill>
              <a:prstDash val="solid"/>
            </a:ln>
          </a:right>
          <a:top>
            <a:ln w="9525" cmpd="sng">
              <a:solidFill>
                <a:schemeClr val="accent1"/>
              </a:solidFill>
              <a:prstDash val="solid"/>
            </a:ln>
          </a:top>
          <a:bottom>
            <a:ln w="9525" cmpd="sng">
              <a:solidFill>
                <a:schemeClr val="accent1"/>
              </a:solidFill>
              <a:prstDash val="solid"/>
            </a:ln>
          </a:bottom>
          <a:insideH>
            <a:ln>
              <a:noFill/>
            </a:ln>
          </a:insideH>
          <a:insideV>
            <a:ln>
              <a:noFill/>
            </a:ln>
          </a:insideV>
        </a:tcBdr>
        <a:fill>
          <a:solidFill>
            <a:srgbClr val="FFFFFF"/>
          </a:solidFill>
        </a:fill>
      </a:tcStyle>
    </a:seCell>
    <a:swCell>
      <a:tcTxStyle b="on">
        <a:fontRef idx="none">
          <a:schemeClr val="accent1"/>
        </a:fontRef>
      </a:tcTxStyle>
      <a:tcStyle>
        <a:tcBdr>
          <a:left>
            <a:ln w="9525" cmpd="sng">
              <a:solidFill>
                <a:schemeClr val="accent1"/>
              </a:solidFill>
              <a:prstDash val="solid"/>
            </a:ln>
          </a:left>
          <a:right>
            <a:ln>
              <a:noFill/>
            </a:ln>
          </a:right>
          <a:top>
            <a:ln w="9525" cmpd="sng">
              <a:solidFill>
                <a:schemeClr val="accent1"/>
              </a:solidFill>
              <a:prstDash val="solid"/>
            </a:ln>
          </a:top>
          <a:bottom>
            <a:ln w="9525" cmpd="sng">
              <a:solidFill>
                <a:schemeClr val="accent1"/>
              </a:solidFill>
              <a:prstDash val="solid"/>
            </a:ln>
          </a:bottom>
          <a:insideH>
            <a:ln>
              <a:noFill/>
            </a:ln>
          </a:insideH>
          <a:insideV>
            <a:ln>
              <a:noFill/>
            </a:ln>
          </a:insideV>
        </a:tcBdr>
        <a:fill>
          <a:solidFill>
            <a:srgbClr val="FFFFFF"/>
          </a:solidFill>
        </a:fill>
      </a:tcStyle>
    </a:swCell>
    <a:firstRow>
      <a:tcTxStyle b="on">
        <a:fontRef idx="none">
          <a:srgbClr val="FFFFFF"/>
        </a:fontRef>
      </a:tcTxStyle>
      <a:tcStyle>
        <a:tcBdr>
          <a:left>
            <a:ln w="9525" cmpd="sng">
              <a:solidFill>
                <a:schemeClr val="accent1"/>
              </a:solidFill>
              <a:prstDash val="solid"/>
            </a:ln>
          </a:left>
          <a:right>
            <a:ln w="9525" cmpd="sng">
              <a:solidFill>
                <a:schemeClr val="accent1"/>
              </a:solidFill>
              <a:prstDash val="solid"/>
            </a:ln>
          </a:right>
          <a:top>
            <a:ln w="9525" cmpd="sng">
              <a:solidFill>
                <a:schemeClr val="accent1"/>
              </a:solidFill>
              <a:prstDash val="solid"/>
            </a:ln>
          </a:top>
          <a:bottom>
            <a:ln w="9525" cmpd="sng">
              <a:solidFill>
                <a:schemeClr val="accent1"/>
              </a:solidFill>
              <a:prstDash val="solid"/>
            </a:ln>
          </a:bottom>
          <a:insideH>
            <a:ln>
              <a:noFill/>
            </a:ln>
          </a:insideH>
          <a:insideV>
            <a:ln w="9525" cmpd="sng">
              <a:solidFill>
                <a:schemeClr val="accent1">
                  <a:lumMod val="40000"/>
                  <a:lumOff val="60000"/>
                </a:schemeClr>
              </a:solidFill>
              <a:prstDash val="solid"/>
            </a:ln>
          </a:insideV>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0" autoAdjust="0"/>
    <p:restoredTop sz="89123" autoAdjust="0"/>
  </p:normalViewPr>
  <p:slideViewPr>
    <p:cSldViewPr showGuides="1">
      <p:cViewPr varScale="1">
        <p:scale>
          <a:sx n="78" d="100"/>
          <a:sy n="78" d="100"/>
        </p:scale>
        <p:origin x="1008" y="67"/>
      </p:cViewPr>
      <p:guideLst>
        <p:guide orient="horz" pos="935"/>
        <p:guide pos="5161"/>
        <p:guide orient="horz" pos="785"/>
        <p:guide pos="7516"/>
        <p:guide pos="200"/>
        <p:guide pos="2332"/>
        <p:guide orient="horz" pos="3879"/>
        <p:guide pos="3931"/>
      </p:guideLst>
    </p:cSldViewPr>
  </p:slideViewPr>
  <p:notesTextViewPr>
    <p:cViewPr>
      <p:scale>
        <a:sx n="100" d="100"/>
        <a:sy n="100" d="100"/>
      </p:scale>
      <p:origin x="0" y="0"/>
    </p:cViewPr>
  </p:notesTextViewPr>
  <p:sorterViewPr>
    <p:cViewPr>
      <p:scale>
        <a:sx n="66" d="100"/>
        <a:sy n="66" d="100"/>
      </p:scale>
      <p:origin x="0" y="159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6" Type="http://schemas.openxmlformats.org/officeDocument/2006/relationships/tags" Target="tags/tag415.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Workbook10.xlsx"/></Relationships>
</file>

<file path=ppt/charts/_rels/chart100.xml.rels><?xml version="1.0" encoding="UTF-8" standalone="yes"?>
<Relationships xmlns="http://schemas.openxmlformats.org/package/2006/relationships"><Relationship Id="rId3" Type="http://schemas.microsoft.com/office/2011/relationships/chartColorStyle" Target="colors100.xml"/><Relationship Id="rId2" Type="http://schemas.microsoft.com/office/2011/relationships/chartStyle" Target="style100.xml"/><Relationship Id="rId1" Type="http://schemas.openxmlformats.org/officeDocument/2006/relationships/oleObject" Target="file:///C:\Users\Administrator\Desktop\2025&#24180;&#25919;&#20225;&#28385;&#24847;&#24230;&#21171;&#21160;&#31454;&#36187;&#25253;&#34920;&#65288;&#25104;&#21592;&#28165;&#21333;&#65289;%20(0730).xlsx" TargetMode="External"/></Relationships>
</file>

<file path=ppt/charts/_rels/chart101.xml.rels><?xml version="1.0" encoding="UTF-8" standalone="yes"?>
<Relationships xmlns="http://schemas.openxmlformats.org/package/2006/relationships"><Relationship Id="rId3" Type="http://schemas.microsoft.com/office/2011/relationships/chartColorStyle" Target="colors101.xml"/><Relationship Id="rId2" Type="http://schemas.microsoft.com/office/2011/relationships/chartStyle" Target="style101.xml"/><Relationship Id="rId1" Type="http://schemas.openxmlformats.org/officeDocument/2006/relationships/oleObject" Target="file:///C:\Users\Administrator\Desktop\&#21322;&#24180;&#24230;&#26448;&#26009;.xlsx" TargetMode="External"/></Relationships>
</file>

<file path=ppt/charts/_rels/chart102.xml.rels><?xml version="1.0" encoding="UTF-8" standalone="yes"?>
<Relationships xmlns="http://schemas.openxmlformats.org/package/2006/relationships"><Relationship Id="rId3" Type="http://schemas.microsoft.com/office/2011/relationships/chartColorStyle" Target="colors102.xml"/><Relationship Id="rId2" Type="http://schemas.microsoft.com/office/2011/relationships/chartStyle" Target="style102.xml"/><Relationship Id="rId1" Type="http://schemas.openxmlformats.org/officeDocument/2006/relationships/oleObject" Target="file:///C:\Users\Administrator\Desktop\&#21322;&#24180;&#24230;&#26448;&#26009;.xlsx" TargetMode="External"/></Relationships>
</file>

<file path=ppt/charts/_rels/chart103.xml.rels><?xml version="1.0" encoding="UTF-8" standalone="yes"?>
<Relationships xmlns="http://schemas.openxmlformats.org/package/2006/relationships"><Relationship Id="rId3" Type="http://schemas.microsoft.com/office/2011/relationships/chartColorStyle" Target="colors103.xml"/><Relationship Id="rId2" Type="http://schemas.microsoft.com/office/2011/relationships/chartStyle" Target="style103.xml"/><Relationship Id="rId1" Type="http://schemas.openxmlformats.org/officeDocument/2006/relationships/oleObject" Target="file:///C:\Users\Administrator\Desktop\&#21322;&#24180;&#24230;&#26448;&#26009;.xlsx" TargetMode="External"/></Relationships>
</file>

<file path=ppt/charts/_rels/chart104.xml.rels><?xml version="1.0" encoding="UTF-8" standalone="yes"?>
<Relationships xmlns="http://schemas.openxmlformats.org/package/2006/relationships"><Relationship Id="rId3" Type="http://schemas.microsoft.com/office/2011/relationships/chartColorStyle" Target="colors104.xml"/><Relationship Id="rId2" Type="http://schemas.microsoft.com/office/2011/relationships/chartStyle" Target="style104.xml"/><Relationship Id="rId1" Type="http://schemas.openxmlformats.org/officeDocument/2006/relationships/oleObject" Target="file:///C:\Users\Administrator\Desktop\2025&#24180;&#25919;&#20225;&#28385;&#24847;&#24230;&#21171;&#21160;&#31454;&#36187;&#25253;&#34920;&#65288;&#25104;&#21592;&#28165;&#21333;&#65289;%20(0730).xlsx" TargetMode="External"/></Relationships>
</file>

<file path=ppt/charts/_rels/chart105.xml.rels><?xml version="1.0" encoding="UTF-8" standalone="yes"?>
<Relationships xmlns="http://schemas.openxmlformats.org/package/2006/relationships"><Relationship Id="rId3" Type="http://schemas.microsoft.com/office/2011/relationships/chartColorStyle" Target="colors105.xml"/><Relationship Id="rId2" Type="http://schemas.microsoft.com/office/2011/relationships/chartStyle" Target="style105.xml"/><Relationship Id="rId1" Type="http://schemas.openxmlformats.org/officeDocument/2006/relationships/oleObject" Target="file:///C:\Users\Administrator\Desktop\&#23384;&#22312;&#38382;&#39064;.xlsx" TargetMode="Externa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Workbook11.xlsx"/></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Workbook12.xlsx"/></Relationships>
</file>

<file path=ppt/charts/_rels/chart1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Workbook13.xlsx"/></Relationships>
</file>

<file path=ppt/charts/_rels/chart1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Workbook14.xlsx"/></Relationships>
</file>

<file path=ppt/charts/_rels/chart15.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Workbook15.xlsx"/></Relationships>
</file>

<file path=ppt/charts/_rels/chart16.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package" Target="../embeddings/Workbook16.xlsx"/></Relationships>
</file>

<file path=ppt/charts/_rels/chart17.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package" Target="../embeddings/Workbook17.xlsx"/></Relationships>
</file>

<file path=ppt/charts/_rels/chart18.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package" Target="../embeddings/Workbook18.xlsx"/></Relationships>
</file>

<file path=ppt/charts/_rels/chart19.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package" Target="../embeddings/Workbook19.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20.xml.rels><?xml version="1.0" encoding="UTF-8" standalone="yes"?>
<Relationships xmlns="http://schemas.openxmlformats.org/package/2006/relationships"><Relationship Id="rId3" Type="http://schemas.microsoft.com/office/2011/relationships/chartColorStyle" Target="colors20.xml"/><Relationship Id="rId2" Type="http://schemas.microsoft.com/office/2011/relationships/chartStyle" Target="style20.xml"/><Relationship Id="rId1" Type="http://schemas.openxmlformats.org/officeDocument/2006/relationships/package" Target="../embeddings/Workbook20.xlsx"/></Relationships>
</file>

<file path=ppt/charts/_rels/chart21.xml.rels><?xml version="1.0" encoding="UTF-8" standalone="yes"?>
<Relationships xmlns="http://schemas.openxmlformats.org/package/2006/relationships"><Relationship Id="rId3" Type="http://schemas.microsoft.com/office/2011/relationships/chartColorStyle" Target="colors21.xml"/><Relationship Id="rId2" Type="http://schemas.microsoft.com/office/2011/relationships/chartStyle" Target="style21.xml"/><Relationship Id="rId1" Type="http://schemas.openxmlformats.org/officeDocument/2006/relationships/package" Target="../embeddings/Workbook21.xlsx"/></Relationships>
</file>

<file path=ppt/charts/_rels/chart22.xml.rels><?xml version="1.0" encoding="UTF-8" standalone="yes"?>
<Relationships xmlns="http://schemas.openxmlformats.org/package/2006/relationships"><Relationship Id="rId3" Type="http://schemas.microsoft.com/office/2011/relationships/chartColorStyle" Target="colors22.xml"/><Relationship Id="rId2" Type="http://schemas.microsoft.com/office/2011/relationships/chartStyle" Target="style22.xml"/><Relationship Id="rId1" Type="http://schemas.openxmlformats.org/officeDocument/2006/relationships/package" Target="../embeddings/Workbook22.xlsx"/></Relationships>
</file>

<file path=ppt/charts/_rels/chart23.xml.rels><?xml version="1.0" encoding="UTF-8" standalone="yes"?>
<Relationships xmlns="http://schemas.openxmlformats.org/package/2006/relationships"><Relationship Id="rId3" Type="http://schemas.microsoft.com/office/2011/relationships/chartColorStyle" Target="colors23.xml"/><Relationship Id="rId2" Type="http://schemas.microsoft.com/office/2011/relationships/chartStyle" Target="style23.xml"/><Relationship Id="rId1" Type="http://schemas.openxmlformats.org/officeDocument/2006/relationships/package" Target="../embeddings/Workbook23.xlsx"/></Relationships>
</file>

<file path=ppt/charts/_rels/chart24.xml.rels><?xml version="1.0" encoding="UTF-8" standalone="yes"?>
<Relationships xmlns="http://schemas.openxmlformats.org/package/2006/relationships"><Relationship Id="rId3" Type="http://schemas.microsoft.com/office/2011/relationships/chartColorStyle" Target="colors24.xml"/><Relationship Id="rId2" Type="http://schemas.microsoft.com/office/2011/relationships/chartStyle" Target="style24.xml"/><Relationship Id="rId1" Type="http://schemas.openxmlformats.org/officeDocument/2006/relationships/package" Target="../embeddings/Workbook24.xlsx"/></Relationships>
</file>

<file path=ppt/charts/_rels/chart25.xml.rels><?xml version="1.0" encoding="UTF-8" standalone="yes"?>
<Relationships xmlns="http://schemas.openxmlformats.org/package/2006/relationships"><Relationship Id="rId3" Type="http://schemas.microsoft.com/office/2011/relationships/chartColorStyle" Target="colors25.xml"/><Relationship Id="rId2" Type="http://schemas.microsoft.com/office/2011/relationships/chartStyle" Target="style25.xml"/><Relationship Id="rId1" Type="http://schemas.openxmlformats.org/officeDocument/2006/relationships/package" Target="../embeddings/Workbook25.xlsx"/></Relationships>
</file>

<file path=ppt/charts/_rels/chart26.xml.rels><?xml version="1.0" encoding="UTF-8" standalone="yes"?>
<Relationships xmlns="http://schemas.openxmlformats.org/package/2006/relationships"><Relationship Id="rId3" Type="http://schemas.microsoft.com/office/2011/relationships/chartColorStyle" Target="colors26.xml"/><Relationship Id="rId2" Type="http://schemas.microsoft.com/office/2011/relationships/chartStyle" Target="style26.xml"/><Relationship Id="rId1" Type="http://schemas.openxmlformats.org/officeDocument/2006/relationships/package" Target="../embeddings/Workbook26.xlsx"/></Relationships>
</file>

<file path=ppt/charts/_rels/chart27.xml.rels><?xml version="1.0" encoding="UTF-8" standalone="yes"?>
<Relationships xmlns="http://schemas.openxmlformats.org/package/2006/relationships"><Relationship Id="rId3" Type="http://schemas.microsoft.com/office/2011/relationships/chartColorStyle" Target="colors27.xml"/><Relationship Id="rId2" Type="http://schemas.microsoft.com/office/2011/relationships/chartStyle" Target="style27.xml"/><Relationship Id="rId1" Type="http://schemas.openxmlformats.org/officeDocument/2006/relationships/package" Target="../embeddings/Workbook27.xlsx"/></Relationships>
</file>

<file path=ppt/charts/_rels/chart28.xml.rels><?xml version="1.0" encoding="UTF-8" standalone="yes"?>
<Relationships xmlns="http://schemas.openxmlformats.org/package/2006/relationships"><Relationship Id="rId3" Type="http://schemas.microsoft.com/office/2011/relationships/chartColorStyle" Target="colors28.xml"/><Relationship Id="rId2" Type="http://schemas.microsoft.com/office/2011/relationships/chartStyle" Target="style28.xml"/><Relationship Id="rId1" Type="http://schemas.openxmlformats.org/officeDocument/2006/relationships/package" Target="../embeddings/Workbook28.xlsx"/></Relationships>
</file>

<file path=ppt/charts/_rels/chart29.xml.rels><?xml version="1.0" encoding="UTF-8" standalone="yes"?>
<Relationships xmlns="http://schemas.openxmlformats.org/package/2006/relationships"><Relationship Id="rId3" Type="http://schemas.microsoft.com/office/2011/relationships/chartColorStyle" Target="colors29.xml"/><Relationship Id="rId2" Type="http://schemas.microsoft.com/office/2011/relationships/chartStyle" Target="style29.xml"/><Relationship Id="rId1" Type="http://schemas.openxmlformats.org/officeDocument/2006/relationships/package" Target="../embeddings/Workbook29.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30.xml.rels><?xml version="1.0" encoding="UTF-8" standalone="yes"?>
<Relationships xmlns="http://schemas.openxmlformats.org/package/2006/relationships"><Relationship Id="rId3" Type="http://schemas.microsoft.com/office/2011/relationships/chartColorStyle" Target="colors30.xml"/><Relationship Id="rId2" Type="http://schemas.microsoft.com/office/2011/relationships/chartStyle" Target="style30.xml"/><Relationship Id="rId1" Type="http://schemas.openxmlformats.org/officeDocument/2006/relationships/package" Target="../embeddings/Workbook30.xlsx"/></Relationships>
</file>

<file path=ppt/charts/_rels/chart31.xml.rels><?xml version="1.0" encoding="UTF-8" standalone="yes"?>
<Relationships xmlns="http://schemas.openxmlformats.org/package/2006/relationships"><Relationship Id="rId3" Type="http://schemas.microsoft.com/office/2011/relationships/chartColorStyle" Target="colors31.xml"/><Relationship Id="rId2" Type="http://schemas.microsoft.com/office/2011/relationships/chartStyle" Target="style31.xml"/><Relationship Id="rId1" Type="http://schemas.openxmlformats.org/officeDocument/2006/relationships/package" Target="../embeddings/Workbook31.xlsx"/></Relationships>
</file>

<file path=ppt/charts/_rels/chart32.xml.rels><?xml version="1.0" encoding="UTF-8" standalone="yes"?>
<Relationships xmlns="http://schemas.openxmlformats.org/package/2006/relationships"><Relationship Id="rId3" Type="http://schemas.microsoft.com/office/2011/relationships/chartColorStyle" Target="colors32.xml"/><Relationship Id="rId2" Type="http://schemas.microsoft.com/office/2011/relationships/chartStyle" Target="style32.xml"/><Relationship Id="rId1" Type="http://schemas.openxmlformats.org/officeDocument/2006/relationships/package" Target="../embeddings/Workbook32.xlsx"/></Relationships>
</file>

<file path=ppt/charts/_rels/chart33.xml.rels><?xml version="1.0" encoding="UTF-8" standalone="yes"?>
<Relationships xmlns="http://schemas.openxmlformats.org/package/2006/relationships"><Relationship Id="rId3" Type="http://schemas.microsoft.com/office/2011/relationships/chartColorStyle" Target="colors33.xml"/><Relationship Id="rId2" Type="http://schemas.microsoft.com/office/2011/relationships/chartStyle" Target="style33.xml"/><Relationship Id="rId1" Type="http://schemas.openxmlformats.org/officeDocument/2006/relationships/package" Target="../embeddings/Workbook33.xlsx"/></Relationships>
</file>

<file path=ppt/charts/_rels/chart34.xml.rels><?xml version="1.0" encoding="UTF-8" standalone="yes"?>
<Relationships xmlns="http://schemas.openxmlformats.org/package/2006/relationships"><Relationship Id="rId3" Type="http://schemas.microsoft.com/office/2011/relationships/chartColorStyle" Target="colors34.xml"/><Relationship Id="rId2" Type="http://schemas.microsoft.com/office/2011/relationships/chartStyle" Target="style34.xml"/><Relationship Id="rId1" Type="http://schemas.openxmlformats.org/officeDocument/2006/relationships/package" Target="../embeddings/Workbook34.xlsx"/></Relationships>
</file>

<file path=ppt/charts/_rels/chart35.xml.rels><?xml version="1.0" encoding="UTF-8" standalone="yes"?>
<Relationships xmlns="http://schemas.openxmlformats.org/package/2006/relationships"><Relationship Id="rId4" Type="http://schemas.microsoft.com/office/2011/relationships/chartColorStyle" Target="colors35.xml"/><Relationship Id="rId3" Type="http://schemas.microsoft.com/office/2011/relationships/chartStyle" Target="style35.xml"/><Relationship Id="rId2" Type="http://schemas.openxmlformats.org/officeDocument/2006/relationships/themeOverride" Target="../theme/themeOverride1.xml"/><Relationship Id="rId1" Type="http://schemas.openxmlformats.org/officeDocument/2006/relationships/package" Target="../embeddings/Workbook35.xlsx"/></Relationships>
</file>

<file path=ppt/charts/_rels/chart36.xml.rels><?xml version="1.0" encoding="UTF-8" standalone="yes"?>
<Relationships xmlns="http://schemas.openxmlformats.org/package/2006/relationships"><Relationship Id="rId3" Type="http://schemas.microsoft.com/office/2011/relationships/chartColorStyle" Target="colors36.xml"/><Relationship Id="rId2" Type="http://schemas.microsoft.com/office/2011/relationships/chartStyle" Target="style36.xml"/><Relationship Id="rId1" Type="http://schemas.openxmlformats.org/officeDocument/2006/relationships/package" Target="../embeddings/Workbook36.xlsx"/></Relationships>
</file>

<file path=ppt/charts/_rels/chart37.xml.rels><?xml version="1.0" encoding="UTF-8" standalone="yes"?>
<Relationships xmlns="http://schemas.openxmlformats.org/package/2006/relationships"><Relationship Id="rId3" Type="http://schemas.microsoft.com/office/2011/relationships/chartColorStyle" Target="colors37.xml"/><Relationship Id="rId2" Type="http://schemas.microsoft.com/office/2011/relationships/chartStyle" Target="style37.xml"/><Relationship Id="rId1" Type="http://schemas.openxmlformats.org/officeDocument/2006/relationships/package" Target="../embeddings/Workbook37.xlsx"/></Relationships>
</file>

<file path=ppt/charts/_rels/chart38.xml.rels><?xml version="1.0" encoding="UTF-8" standalone="yes"?>
<Relationships xmlns="http://schemas.openxmlformats.org/package/2006/relationships"><Relationship Id="rId3" Type="http://schemas.microsoft.com/office/2011/relationships/chartColorStyle" Target="colors38.xml"/><Relationship Id="rId2" Type="http://schemas.microsoft.com/office/2011/relationships/chartStyle" Target="style38.xml"/><Relationship Id="rId1" Type="http://schemas.openxmlformats.org/officeDocument/2006/relationships/package" Target="../embeddings/Workbook38.xlsx"/></Relationships>
</file>

<file path=ppt/charts/_rels/chart39.xml.rels><?xml version="1.0" encoding="UTF-8" standalone="yes"?>
<Relationships xmlns="http://schemas.openxmlformats.org/package/2006/relationships"><Relationship Id="rId4" Type="http://schemas.microsoft.com/office/2011/relationships/chartColorStyle" Target="colors39.xml"/><Relationship Id="rId3" Type="http://schemas.microsoft.com/office/2011/relationships/chartStyle" Target="style39.xml"/><Relationship Id="rId2" Type="http://schemas.openxmlformats.org/officeDocument/2006/relationships/themeOverride" Target="../theme/themeOverride2.xml"/><Relationship Id="rId1" Type="http://schemas.openxmlformats.org/officeDocument/2006/relationships/package" Target="../embeddings/Workbook39.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40.xml.rels><?xml version="1.0" encoding="UTF-8" standalone="yes"?>
<Relationships xmlns="http://schemas.openxmlformats.org/package/2006/relationships"><Relationship Id="rId4" Type="http://schemas.microsoft.com/office/2011/relationships/chartColorStyle" Target="colors40.xml"/><Relationship Id="rId3" Type="http://schemas.microsoft.com/office/2011/relationships/chartStyle" Target="style40.xml"/><Relationship Id="rId2" Type="http://schemas.openxmlformats.org/officeDocument/2006/relationships/themeOverride" Target="../theme/themeOverride3.xml"/><Relationship Id="rId1" Type="http://schemas.openxmlformats.org/officeDocument/2006/relationships/package" Target="../embeddings/Workbook40.xlsx"/></Relationships>
</file>

<file path=ppt/charts/_rels/chart41.xml.rels><?xml version="1.0" encoding="UTF-8" standalone="yes"?>
<Relationships xmlns="http://schemas.openxmlformats.org/package/2006/relationships"><Relationship Id="rId4" Type="http://schemas.microsoft.com/office/2011/relationships/chartColorStyle" Target="colors41.xml"/><Relationship Id="rId3" Type="http://schemas.microsoft.com/office/2011/relationships/chartStyle" Target="style41.xml"/><Relationship Id="rId2" Type="http://schemas.openxmlformats.org/officeDocument/2006/relationships/themeOverride" Target="../theme/themeOverride4.xml"/><Relationship Id="rId1" Type="http://schemas.openxmlformats.org/officeDocument/2006/relationships/package" Target="../embeddings/Workbook41.xlsx"/></Relationships>
</file>

<file path=ppt/charts/_rels/chart42.xml.rels><?xml version="1.0" encoding="UTF-8" standalone="yes"?>
<Relationships xmlns="http://schemas.openxmlformats.org/package/2006/relationships"><Relationship Id="rId4" Type="http://schemas.microsoft.com/office/2011/relationships/chartColorStyle" Target="colors42.xml"/><Relationship Id="rId3" Type="http://schemas.microsoft.com/office/2011/relationships/chartStyle" Target="style42.xml"/><Relationship Id="rId2" Type="http://schemas.openxmlformats.org/officeDocument/2006/relationships/themeOverride" Target="../theme/themeOverride5.xml"/><Relationship Id="rId1" Type="http://schemas.openxmlformats.org/officeDocument/2006/relationships/package" Target="../embeddings/Workbook42.xlsx"/></Relationships>
</file>

<file path=ppt/charts/_rels/chart43.xml.rels><?xml version="1.0" encoding="UTF-8" standalone="yes"?>
<Relationships xmlns="http://schemas.openxmlformats.org/package/2006/relationships"><Relationship Id="rId3" Type="http://schemas.microsoft.com/office/2011/relationships/chartColorStyle" Target="colors43.xml"/><Relationship Id="rId2" Type="http://schemas.microsoft.com/office/2011/relationships/chartStyle" Target="style43.xml"/><Relationship Id="rId1" Type="http://schemas.openxmlformats.org/officeDocument/2006/relationships/package" Target="../embeddings/Workbook43.xlsx"/></Relationships>
</file>

<file path=ppt/charts/_rels/chart44.xml.rels><?xml version="1.0" encoding="UTF-8" standalone="yes"?>
<Relationships xmlns="http://schemas.openxmlformats.org/package/2006/relationships"><Relationship Id="rId4" Type="http://schemas.microsoft.com/office/2011/relationships/chartColorStyle" Target="colors44.xml"/><Relationship Id="rId3" Type="http://schemas.microsoft.com/office/2011/relationships/chartStyle" Target="style44.xml"/><Relationship Id="rId2" Type="http://schemas.openxmlformats.org/officeDocument/2006/relationships/themeOverride" Target="../theme/themeOverride6.xml"/><Relationship Id="rId1" Type="http://schemas.openxmlformats.org/officeDocument/2006/relationships/package" Target="../embeddings/Workbook44.xlsx"/></Relationships>
</file>

<file path=ppt/charts/_rels/chart45.xml.rels><?xml version="1.0" encoding="UTF-8" standalone="yes"?>
<Relationships xmlns="http://schemas.openxmlformats.org/package/2006/relationships"><Relationship Id="rId4" Type="http://schemas.microsoft.com/office/2011/relationships/chartColorStyle" Target="colors45.xml"/><Relationship Id="rId3" Type="http://schemas.microsoft.com/office/2011/relationships/chartStyle" Target="style45.xml"/><Relationship Id="rId2" Type="http://schemas.openxmlformats.org/officeDocument/2006/relationships/themeOverride" Target="../theme/themeOverride7.xml"/><Relationship Id="rId1" Type="http://schemas.openxmlformats.org/officeDocument/2006/relationships/package" Target="../embeddings/Workbook45.xlsx"/></Relationships>
</file>

<file path=ppt/charts/_rels/chart46.xml.rels><?xml version="1.0" encoding="UTF-8" standalone="yes"?>
<Relationships xmlns="http://schemas.openxmlformats.org/package/2006/relationships"><Relationship Id="rId4" Type="http://schemas.microsoft.com/office/2011/relationships/chartColorStyle" Target="colors46.xml"/><Relationship Id="rId3" Type="http://schemas.microsoft.com/office/2011/relationships/chartStyle" Target="style46.xml"/><Relationship Id="rId2" Type="http://schemas.openxmlformats.org/officeDocument/2006/relationships/themeOverride" Target="../theme/themeOverride8.xml"/><Relationship Id="rId1" Type="http://schemas.openxmlformats.org/officeDocument/2006/relationships/package" Target="../embeddings/Workbook46.xlsx"/></Relationships>
</file>

<file path=ppt/charts/_rels/chart47.xml.rels><?xml version="1.0" encoding="UTF-8" standalone="yes"?>
<Relationships xmlns="http://schemas.openxmlformats.org/package/2006/relationships"><Relationship Id="rId4" Type="http://schemas.microsoft.com/office/2011/relationships/chartColorStyle" Target="colors47.xml"/><Relationship Id="rId3" Type="http://schemas.microsoft.com/office/2011/relationships/chartStyle" Target="style47.xml"/><Relationship Id="rId2" Type="http://schemas.openxmlformats.org/officeDocument/2006/relationships/themeOverride" Target="../theme/themeOverride9.xml"/><Relationship Id="rId1" Type="http://schemas.openxmlformats.org/officeDocument/2006/relationships/package" Target="../embeddings/Workbook47.xlsx"/></Relationships>
</file>

<file path=ppt/charts/_rels/chart48.xml.rels><?xml version="1.0" encoding="UTF-8" standalone="yes"?>
<Relationships xmlns="http://schemas.openxmlformats.org/package/2006/relationships"><Relationship Id="rId3" Type="http://schemas.microsoft.com/office/2011/relationships/chartColorStyle" Target="colors48.xml"/><Relationship Id="rId2" Type="http://schemas.microsoft.com/office/2011/relationships/chartStyle" Target="style48.xml"/><Relationship Id="rId1" Type="http://schemas.openxmlformats.org/officeDocument/2006/relationships/package" Target="../embeddings/Workbook48.xlsx"/></Relationships>
</file>

<file path=ppt/charts/_rels/chart49.xml.rels><?xml version="1.0" encoding="UTF-8" standalone="yes"?>
<Relationships xmlns="http://schemas.openxmlformats.org/package/2006/relationships"><Relationship Id="rId3" Type="http://schemas.microsoft.com/office/2011/relationships/chartColorStyle" Target="colors49.xml"/><Relationship Id="rId2" Type="http://schemas.microsoft.com/office/2011/relationships/chartStyle" Target="style49.xml"/><Relationship Id="rId1" Type="http://schemas.openxmlformats.org/officeDocument/2006/relationships/package" Target="../embeddings/Workbook49.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50.xml.rels><?xml version="1.0" encoding="UTF-8" standalone="yes"?>
<Relationships xmlns="http://schemas.openxmlformats.org/package/2006/relationships"><Relationship Id="rId3" Type="http://schemas.microsoft.com/office/2011/relationships/chartColorStyle" Target="colors50.xml"/><Relationship Id="rId2" Type="http://schemas.microsoft.com/office/2011/relationships/chartStyle" Target="style50.xml"/><Relationship Id="rId1" Type="http://schemas.openxmlformats.org/officeDocument/2006/relationships/package" Target="../embeddings/Workbook50.xlsx"/></Relationships>
</file>

<file path=ppt/charts/_rels/chart51.xml.rels><?xml version="1.0" encoding="UTF-8" standalone="yes"?>
<Relationships xmlns="http://schemas.openxmlformats.org/package/2006/relationships"><Relationship Id="rId3" Type="http://schemas.microsoft.com/office/2011/relationships/chartColorStyle" Target="colors51.xml"/><Relationship Id="rId2" Type="http://schemas.microsoft.com/office/2011/relationships/chartStyle" Target="style51.xml"/><Relationship Id="rId1" Type="http://schemas.openxmlformats.org/officeDocument/2006/relationships/package" Target="../embeddings/Workbook51.xlsx"/></Relationships>
</file>

<file path=ppt/charts/_rels/chart52.xml.rels><?xml version="1.0" encoding="UTF-8" standalone="yes"?>
<Relationships xmlns="http://schemas.openxmlformats.org/package/2006/relationships"><Relationship Id="rId3" Type="http://schemas.microsoft.com/office/2011/relationships/chartColorStyle" Target="colors52.xml"/><Relationship Id="rId2" Type="http://schemas.microsoft.com/office/2011/relationships/chartStyle" Target="style52.xml"/><Relationship Id="rId1" Type="http://schemas.openxmlformats.org/officeDocument/2006/relationships/package" Target="../embeddings/Workbook52.xlsx"/></Relationships>
</file>

<file path=ppt/charts/_rels/chart53.xml.rels><?xml version="1.0" encoding="UTF-8" standalone="yes"?>
<Relationships xmlns="http://schemas.openxmlformats.org/package/2006/relationships"><Relationship Id="rId3" Type="http://schemas.microsoft.com/office/2011/relationships/chartColorStyle" Target="colors53.xml"/><Relationship Id="rId2" Type="http://schemas.microsoft.com/office/2011/relationships/chartStyle" Target="style53.xml"/><Relationship Id="rId1" Type="http://schemas.openxmlformats.org/officeDocument/2006/relationships/package" Target="../embeddings/Workbook53.xlsx"/></Relationships>
</file>

<file path=ppt/charts/_rels/chart54.xml.rels><?xml version="1.0" encoding="UTF-8" standalone="yes"?>
<Relationships xmlns="http://schemas.openxmlformats.org/package/2006/relationships"><Relationship Id="rId3" Type="http://schemas.microsoft.com/office/2011/relationships/chartColorStyle" Target="colors54.xml"/><Relationship Id="rId2" Type="http://schemas.microsoft.com/office/2011/relationships/chartStyle" Target="style54.xml"/><Relationship Id="rId1" Type="http://schemas.openxmlformats.org/officeDocument/2006/relationships/oleObject" Target="file:///D:\&#26032;&#24314;&#25991;&#20214;&#22841;\&#26032;&#24314;%20XLS%20&#24037;&#20316;&#34920;.xls" TargetMode="External"/></Relationships>
</file>

<file path=ppt/charts/_rels/chart55.xml.rels><?xml version="1.0" encoding="UTF-8" standalone="yes"?>
<Relationships xmlns="http://schemas.openxmlformats.org/package/2006/relationships"><Relationship Id="rId3" Type="http://schemas.microsoft.com/office/2011/relationships/chartColorStyle" Target="colors55.xml"/><Relationship Id="rId2" Type="http://schemas.microsoft.com/office/2011/relationships/chartStyle" Target="style55.xml"/><Relationship Id="rId1" Type="http://schemas.openxmlformats.org/officeDocument/2006/relationships/package" Target="../embeddings/Workbook54.xlsx"/></Relationships>
</file>

<file path=ppt/charts/_rels/chart56.xml.rels><?xml version="1.0" encoding="UTF-8" standalone="yes"?>
<Relationships xmlns="http://schemas.openxmlformats.org/package/2006/relationships"><Relationship Id="rId3" Type="http://schemas.microsoft.com/office/2011/relationships/chartColorStyle" Target="colors56.xml"/><Relationship Id="rId2" Type="http://schemas.microsoft.com/office/2011/relationships/chartStyle" Target="style56.xml"/><Relationship Id="rId1" Type="http://schemas.openxmlformats.org/officeDocument/2006/relationships/package" Target="../embeddings/Workbook55.xlsx"/></Relationships>
</file>

<file path=ppt/charts/_rels/chart57.xml.rels><?xml version="1.0" encoding="UTF-8" standalone="yes"?>
<Relationships xmlns="http://schemas.openxmlformats.org/package/2006/relationships"><Relationship Id="rId3" Type="http://schemas.microsoft.com/office/2011/relationships/chartColorStyle" Target="colors57.xml"/><Relationship Id="rId2" Type="http://schemas.microsoft.com/office/2011/relationships/chartStyle" Target="style57.xml"/><Relationship Id="rId1" Type="http://schemas.openxmlformats.org/officeDocument/2006/relationships/package" Target="../embeddings/Workbook56.xlsx"/></Relationships>
</file>

<file path=ppt/charts/_rels/chart58.xml.rels><?xml version="1.0" encoding="UTF-8" standalone="yes"?>
<Relationships xmlns="http://schemas.openxmlformats.org/package/2006/relationships"><Relationship Id="rId3" Type="http://schemas.microsoft.com/office/2011/relationships/chartColorStyle" Target="colors58.xml"/><Relationship Id="rId2" Type="http://schemas.microsoft.com/office/2011/relationships/chartStyle" Target="style58.xml"/><Relationship Id="rId1" Type="http://schemas.openxmlformats.org/officeDocument/2006/relationships/package" Target="../embeddings/Workbook57.xlsx"/></Relationships>
</file>

<file path=ppt/charts/_rels/chart59.xml.rels><?xml version="1.0" encoding="UTF-8" standalone="yes"?>
<Relationships xmlns="http://schemas.openxmlformats.org/package/2006/relationships"><Relationship Id="rId3" Type="http://schemas.microsoft.com/office/2011/relationships/chartColorStyle" Target="colors59.xml"/><Relationship Id="rId2" Type="http://schemas.microsoft.com/office/2011/relationships/chartStyle" Target="style59.xml"/><Relationship Id="rId1" Type="http://schemas.openxmlformats.org/officeDocument/2006/relationships/package" Target="../embeddings/Workbook58.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_rels/chart60.xml.rels><?xml version="1.0" encoding="UTF-8" standalone="yes"?>
<Relationships xmlns="http://schemas.openxmlformats.org/package/2006/relationships"><Relationship Id="rId3" Type="http://schemas.microsoft.com/office/2011/relationships/chartColorStyle" Target="colors60.xml"/><Relationship Id="rId2" Type="http://schemas.microsoft.com/office/2011/relationships/chartStyle" Target="style60.xml"/><Relationship Id="rId1" Type="http://schemas.openxmlformats.org/officeDocument/2006/relationships/package" Target="../embeddings/Workbook59.xlsx"/></Relationships>
</file>

<file path=ppt/charts/_rels/chart61.xml.rels><?xml version="1.0" encoding="UTF-8" standalone="yes"?>
<Relationships xmlns="http://schemas.openxmlformats.org/package/2006/relationships"><Relationship Id="rId3" Type="http://schemas.microsoft.com/office/2011/relationships/chartColorStyle" Target="colors61.xml"/><Relationship Id="rId2" Type="http://schemas.microsoft.com/office/2011/relationships/chartStyle" Target="style61.xml"/><Relationship Id="rId1" Type="http://schemas.openxmlformats.org/officeDocument/2006/relationships/package" Target="../embeddings/Workbook60.xlsx"/></Relationships>
</file>

<file path=ppt/charts/_rels/chart62.xml.rels><?xml version="1.0" encoding="UTF-8" standalone="yes"?>
<Relationships xmlns="http://schemas.openxmlformats.org/package/2006/relationships"><Relationship Id="rId3" Type="http://schemas.microsoft.com/office/2011/relationships/chartColorStyle" Target="colors62.xml"/><Relationship Id="rId2" Type="http://schemas.microsoft.com/office/2011/relationships/chartStyle" Target="style62.xml"/><Relationship Id="rId1" Type="http://schemas.openxmlformats.org/officeDocument/2006/relationships/package" Target="../embeddings/Workbook61.xlsx"/></Relationships>
</file>

<file path=ppt/charts/_rels/chart63.xml.rels><?xml version="1.0" encoding="UTF-8" standalone="yes"?>
<Relationships xmlns="http://schemas.openxmlformats.org/package/2006/relationships"><Relationship Id="rId3" Type="http://schemas.microsoft.com/office/2011/relationships/chartColorStyle" Target="colors63.xml"/><Relationship Id="rId2" Type="http://schemas.microsoft.com/office/2011/relationships/chartStyle" Target="style63.xml"/><Relationship Id="rId1" Type="http://schemas.openxmlformats.org/officeDocument/2006/relationships/package" Target="../embeddings/Workbook62.xlsx"/></Relationships>
</file>

<file path=ppt/charts/_rels/chart64.xml.rels><?xml version="1.0" encoding="UTF-8" standalone="yes"?>
<Relationships xmlns="http://schemas.openxmlformats.org/package/2006/relationships"><Relationship Id="rId3" Type="http://schemas.microsoft.com/office/2011/relationships/chartColorStyle" Target="colors64.xml"/><Relationship Id="rId2" Type="http://schemas.microsoft.com/office/2011/relationships/chartStyle" Target="style64.xml"/><Relationship Id="rId1" Type="http://schemas.openxmlformats.org/officeDocument/2006/relationships/package" Target="../embeddings/Workbook63.xlsx"/></Relationships>
</file>

<file path=ppt/charts/_rels/chart65.xml.rels><?xml version="1.0" encoding="UTF-8" standalone="yes"?>
<Relationships xmlns="http://schemas.openxmlformats.org/package/2006/relationships"><Relationship Id="rId3" Type="http://schemas.microsoft.com/office/2011/relationships/chartColorStyle" Target="colors65.xml"/><Relationship Id="rId2" Type="http://schemas.microsoft.com/office/2011/relationships/chartStyle" Target="style65.xml"/><Relationship Id="rId1" Type="http://schemas.openxmlformats.org/officeDocument/2006/relationships/package" Target="../embeddings/Workbook64.xlsx"/></Relationships>
</file>

<file path=ppt/charts/_rels/chart66.xml.rels><?xml version="1.0" encoding="UTF-8" standalone="yes"?>
<Relationships xmlns="http://schemas.openxmlformats.org/package/2006/relationships"><Relationship Id="rId3" Type="http://schemas.microsoft.com/office/2011/relationships/chartColorStyle" Target="colors66.xml"/><Relationship Id="rId2" Type="http://schemas.microsoft.com/office/2011/relationships/chartStyle" Target="style66.xml"/><Relationship Id="rId1" Type="http://schemas.openxmlformats.org/officeDocument/2006/relationships/package" Target="../embeddings/Workbook65.xlsx"/></Relationships>
</file>

<file path=ppt/charts/_rels/chart67.xml.rels><?xml version="1.0" encoding="UTF-8" standalone="yes"?>
<Relationships xmlns="http://schemas.openxmlformats.org/package/2006/relationships"><Relationship Id="rId3" Type="http://schemas.microsoft.com/office/2011/relationships/chartColorStyle" Target="colors67.xml"/><Relationship Id="rId2" Type="http://schemas.microsoft.com/office/2011/relationships/chartStyle" Target="style67.xml"/><Relationship Id="rId1" Type="http://schemas.openxmlformats.org/officeDocument/2006/relationships/package" Target="../embeddings/Workbook66.xlsx"/></Relationships>
</file>

<file path=ppt/charts/_rels/chart68.xml.rels><?xml version="1.0" encoding="UTF-8" standalone="yes"?>
<Relationships xmlns="http://schemas.openxmlformats.org/package/2006/relationships"><Relationship Id="rId3" Type="http://schemas.microsoft.com/office/2011/relationships/chartColorStyle" Target="colors68.xml"/><Relationship Id="rId2" Type="http://schemas.microsoft.com/office/2011/relationships/chartStyle" Target="style68.xml"/><Relationship Id="rId1" Type="http://schemas.openxmlformats.org/officeDocument/2006/relationships/package" Target="../embeddings/Workbook67.xlsx"/></Relationships>
</file>

<file path=ppt/charts/_rels/chart69.xml.rels><?xml version="1.0" encoding="UTF-8" standalone="yes"?>
<Relationships xmlns="http://schemas.openxmlformats.org/package/2006/relationships"><Relationship Id="rId3" Type="http://schemas.microsoft.com/office/2011/relationships/chartColorStyle" Target="colors69.xml"/><Relationship Id="rId2" Type="http://schemas.microsoft.com/office/2011/relationships/chartStyle" Target="style69.xml"/><Relationship Id="rId1" Type="http://schemas.openxmlformats.org/officeDocument/2006/relationships/oleObject" Target="file:///D:\&#25991;&#20214;\&#26700;&#38754;\&#20840;&#30465;&#20840;&#26632;&#23567;&#31449;&#32479;&#35745;.xlsx" TargetMode="Externa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7.xlsx"/></Relationships>
</file>

<file path=ppt/charts/_rels/chart70.xml.rels><?xml version="1.0" encoding="UTF-8" standalone="yes"?>
<Relationships xmlns="http://schemas.openxmlformats.org/package/2006/relationships"><Relationship Id="rId3" Type="http://schemas.microsoft.com/office/2011/relationships/chartColorStyle" Target="colors70.xml"/><Relationship Id="rId2" Type="http://schemas.microsoft.com/office/2011/relationships/chartStyle" Target="style70.xml"/><Relationship Id="rId1" Type="http://schemas.openxmlformats.org/officeDocument/2006/relationships/oleObject" Target="file:///D:\WeChat%20Files\wxid_pgyqvbpv52gc21\FileStorage\File\2025-08\&#25968;&#25454;&#26803;&#29702;-2025&#24180;6&#26376;.xlsx" TargetMode="External"/></Relationships>
</file>

<file path=ppt/charts/_rels/chart71.xml.rels><?xml version="1.0" encoding="UTF-8" standalone="yes"?>
<Relationships xmlns="http://schemas.openxmlformats.org/package/2006/relationships"><Relationship Id="rId3" Type="http://schemas.microsoft.com/office/2011/relationships/chartColorStyle" Target="colors71.xml"/><Relationship Id="rId2" Type="http://schemas.microsoft.com/office/2011/relationships/chartStyle" Target="style71.xml"/><Relationship Id="rId1" Type="http://schemas.openxmlformats.org/officeDocument/2006/relationships/package" Target="../embeddings/Workbook68.xlsx"/></Relationships>
</file>

<file path=ppt/charts/_rels/chart72.xml.rels><?xml version="1.0" encoding="UTF-8" standalone="yes"?>
<Relationships xmlns="http://schemas.openxmlformats.org/package/2006/relationships"><Relationship Id="rId3" Type="http://schemas.microsoft.com/office/2011/relationships/chartColorStyle" Target="colors72.xml"/><Relationship Id="rId2" Type="http://schemas.microsoft.com/office/2011/relationships/chartStyle" Target="style72.xml"/><Relationship Id="rId1" Type="http://schemas.openxmlformats.org/officeDocument/2006/relationships/oleObject" Target="file:///E:\&#12304;2025&#24180;8&#26376;4&#26085;&#12305;&#21322;&#24180;&#24230;&#26448;&#26009;\&#12304;&#20869;&#37096;&#36319;&#36394;&#29256;&#26412;&#12305;AI+&#26234;&#31639;&#19987;&#39033;&#25299;&#23637;-&#37325;&#28857;&#23458;&#25143;&#25299;&#23637;&#24773;&#20917;&#28165;&#21333;0721(2)(1).xlsx" TargetMode="External"/></Relationships>
</file>

<file path=ppt/charts/_rels/chart73.xml.rels><?xml version="1.0" encoding="UTF-8" standalone="yes"?>
<Relationships xmlns="http://schemas.openxmlformats.org/package/2006/relationships"><Relationship Id="rId3" Type="http://schemas.microsoft.com/office/2011/relationships/chartColorStyle" Target="colors73.xml"/><Relationship Id="rId2" Type="http://schemas.microsoft.com/office/2011/relationships/chartStyle" Target="style73.xml"/><Relationship Id="rId1" Type="http://schemas.openxmlformats.org/officeDocument/2006/relationships/oleObject" Target="file:///E:\&#12304;2025&#24180;8&#26376;4&#26085;&#12305;&#21322;&#24180;&#24230;&#26448;&#26009;\&#25910;&#20837;&#32467;&#26500;-&#25130;&#33267;2025&#24180;7&#26376;(2).xlsx" TargetMode="External"/></Relationships>
</file>

<file path=ppt/charts/_rels/chart74.xml.rels><?xml version="1.0" encoding="UTF-8" standalone="yes"?>
<Relationships xmlns="http://schemas.openxmlformats.org/package/2006/relationships"><Relationship Id="rId3" Type="http://schemas.microsoft.com/office/2011/relationships/chartColorStyle" Target="colors74.xml"/><Relationship Id="rId2" Type="http://schemas.microsoft.com/office/2011/relationships/chartStyle" Target="style74.xml"/><Relationship Id="rId1" Type="http://schemas.openxmlformats.org/officeDocument/2006/relationships/oleObject" Target="&#24037;&#20316;&#31807;1" TargetMode="External"/></Relationships>
</file>

<file path=ppt/charts/_rels/chart75.xml.rels><?xml version="1.0" encoding="UTF-8" standalone="yes"?>
<Relationships xmlns="http://schemas.openxmlformats.org/package/2006/relationships"><Relationship Id="rId3" Type="http://schemas.microsoft.com/office/2011/relationships/chartColorStyle" Target="colors75.xml"/><Relationship Id="rId2" Type="http://schemas.microsoft.com/office/2011/relationships/chartStyle" Target="style75.xml"/><Relationship Id="rId1" Type="http://schemas.openxmlformats.org/officeDocument/2006/relationships/oleObject" Target="&#24037;&#20316;&#31807;1" TargetMode="External"/></Relationships>
</file>

<file path=ppt/charts/_rels/chart76.xml.rels><?xml version="1.0" encoding="UTF-8" standalone="yes"?>
<Relationships xmlns="http://schemas.openxmlformats.org/package/2006/relationships"><Relationship Id="rId3" Type="http://schemas.microsoft.com/office/2011/relationships/chartColorStyle" Target="colors76.xml"/><Relationship Id="rId2" Type="http://schemas.microsoft.com/office/2011/relationships/chartStyle" Target="style76.xml"/><Relationship Id="rId1" Type="http://schemas.openxmlformats.org/officeDocument/2006/relationships/oleObject" Target="&#24037;&#20316;&#31807;1" TargetMode="External"/></Relationships>
</file>

<file path=ppt/charts/_rels/chart77.xml.rels><?xml version="1.0" encoding="UTF-8" standalone="yes"?>
<Relationships xmlns="http://schemas.openxmlformats.org/package/2006/relationships"><Relationship Id="rId3" Type="http://schemas.microsoft.com/office/2011/relationships/chartColorStyle" Target="colors77.xml"/><Relationship Id="rId2" Type="http://schemas.microsoft.com/office/2011/relationships/chartStyle" Target="style77.xml"/><Relationship Id="rId1" Type="http://schemas.openxmlformats.org/officeDocument/2006/relationships/package" Target="../embeddings/Workbook69.xlsx"/></Relationships>
</file>

<file path=ppt/charts/_rels/chart78.xml.rels><?xml version="1.0" encoding="UTF-8" standalone="yes"?>
<Relationships xmlns="http://schemas.openxmlformats.org/package/2006/relationships"><Relationship Id="rId3" Type="http://schemas.microsoft.com/office/2011/relationships/chartColorStyle" Target="colors78.xml"/><Relationship Id="rId2" Type="http://schemas.microsoft.com/office/2011/relationships/chartStyle" Target="style78.xml"/><Relationship Id="rId1" Type="http://schemas.openxmlformats.org/officeDocument/2006/relationships/package" Target="../embeddings/Workbook70.xlsx"/></Relationships>
</file>

<file path=ppt/charts/_rels/chart79.xml.rels><?xml version="1.0" encoding="UTF-8" standalone="yes"?>
<Relationships xmlns="http://schemas.openxmlformats.org/package/2006/relationships"><Relationship Id="rId3" Type="http://schemas.microsoft.com/office/2011/relationships/chartColorStyle" Target="colors79.xml"/><Relationship Id="rId2" Type="http://schemas.microsoft.com/office/2011/relationships/chartStyle" Target="style79.xml"/><Relationship Id="rId1" Type="http://schemas.openxmlformats.org/officeDocument/2006/relationships/package" Target="../embeddings/Workbook71.xlsx"/></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Workbook8.xlsx"/></Relationships>
</file>

<file path=ppt/charts/_rels/chart80.xml.rels><?xml version="1.0" encoding="UTF-8" standalone="yes"?>
<Relationships xmlns="http://schemas.openxmlformats.org/package/2006/relationships"><Relationship Id="rId3" Type="http://schemas.microsoft.com/office/2011/relationships/chartColorStyle" Target="colors80.xml"/><Relationship Id="rId2" Type="http://schemas.microsoft.com/office/2011/relationships/chartStyle" Target="style80.xml"/><Relationship Id="rId1" Type="http://schemas.openxmlformats.org/officeDocument/2006/relationships/package" Target="../embeddings/Workbook72.xlsx"/></Relationships>
</file>

<file path=ppt/charts/_rels/chart81.xml.rels><?xml version="1.0" encoding="UTF-8" standalone="yes"?>
<Relationships xmlns="http://schemas.openxmlformats.org/package/2006/relationships"><Relationship Id="rId4" Type="http://schemas.microsoft.com/office/2011/relationships/chartColorStyle" Target="colors81.xml"/><Relationship Id="rId3" Type="http://schemas.microsoft.com/office/2011/relationships/chartStyle" Target="style81.xml"/><Relationship Id="rId2" Type="http://schemas.openxmlformats.org/officeDocument/2006/relationships/themeOverride" Target="../theme/themeOverride10.xml"/><Relationship Id="rId1" Type="http://schemas.openxmlformats.org/officeDocument/2006/relationships/package" Target="../embeddings/Workbook73.xlsx"/></Relationships>
</file>

<file path=ppt/charts/_rels/chart82.xml.rels><?xml version="1.0" encoding="UTF-8" standalone="yes"?>
<Relationships xmlns="http://schemas.openxmlformats.org/package/2006/relationships"><Relationship Id="rId3" Type="http://schemas.microsoft.com/office/2011/relationships/chartColorStyle" Target="colors82.xml"/><Relationship Id="rId2" Type="http://schemas.microsoft.com/office/2011/relationships/chartStyle" Target="style82.xml"/><Relationship Id="rId1" Type="http://schemas.openxmlformats.org/officeDocument/2006/relationships/package" Target="../embeddings/Workbook74.xlsx"/></Relationships>
</file>

<file path=ppt/charts/_rels/chart83.xml.rels><?xml version="1.0" encoding="UTF-8" standalone="yes"?>
<Relationships xmlns="http://schemas.openxmlformats.org/package/2006/relationships"><Relationship Id="rId3" Type="http://schemas.microsoft.com/office/2011/relationships/chartColorStyle" Target="colors83.xml"/><Relationship Id="rId2" Type="http://schemas.microsoft.com/office/2011/relationships/chartStyle" Target="style83.xml"/><Relationship Id="rId1" Type="http://schemas.openxmlformats.org/officeDocument/2006/relationships/package" Target="../embeddings/Workbook75.xlsx"/></Relationships>
</file>

<file path=ppt/charts/_rels/chart84.xml.rels><?xml version="1.0" encoding="UTF-8" standalone="yes"?>
<Relationships xmlns="http://schemas.openxmlformats.org/package/2006/relationships"><Relationship Id="rId3" Type="http://schemas.microsoft.com/office/2011/relationships/chartColorStyle" Target="colors84.xml"/><Relationship Id="rId2" Type="http://schemas.microsoft.com/office/2011/relationships/chartStyle" Target="style84.xml"/><Relationship Id="rId1" Type="http://schemas.openxmlformats.org/officeDocument/2006/relationships/package" Target="../embeddings/Workbook76.xlsx"/></Relationships>
</file>

<file path=ppt/charts/_rels/chart85.xml.rels><?xml version="1.0" encoding="UTF-8" standalone="yes"?>
<Relationships xmlns="http://schemas.openxmlformats.org/package/2006/relationships"><Relationship Id="rId3" Type="http://schemas.microsoft.com/office/2011/relationships/chartColorStyle" Target="colors85.xml"/><Relationship Id="rId2" Type="http://schemas.microsoft.com/office/2011/relationships/chartStyle" Target="style85.xml"/><Relationship Id="rId1" Type="http://schemas.openxmlformats.org/officeDocument/2006/relationships/package" Target="../embeddings/Workbook77.xlsx"/></Relationships>
</file>

<file path=ppt/charts/_rels/chart86.xml.rels><?xml version="1.0" encoding="UTF-8" standalone="yes"?>
<Relationships xmlns="http://schemas.openxmlformats.org/package/2006/relationships"><Relationship Id="rId3" Type="http://schemas.microsoft.com/office/2011/relationships/chartColorStyle" Target="colors86.xml"/><Relationship Id="rId2" Type="http://schemas.microsoft.com/office/2011/relationships/chartStyle" Target="style86.xml"/><Relationship Id="rId1" Type="http://schemas.openxmlformats.org/officeDocument/2006/relationships/package" Target="../embeddings/Workbook78.xlsx"/></Relationships>
</file>

<file path=ppt/charts/_rels/chart87.xml.rels><?xml version="1.0" encoding="UTF-8" standalone="yes"?>
<Relationships xmlns="http://schemas.openxmlformats.org/package/2006/relationships"><Relationship Id="rId3" Type="http://schemas.microsoft.com/office/2011/relationships/chartColorStyle" Target="colors87.xml"/><Relationship Id="rId2" Type="http://schemas.microsoft.com/office/2011/relationships/chartStyle" Target="style87.xml"/><Relationship Id="rId1" Type="http://schemas.openxmlformats.org/officeDocument/2006/relationships/oleObject" Target="file:///C:\Users\Administrator\Desktop\&#26032;&#24314;%20XLSX%20&#24037;&#20316;&#34920;.xlsx" TargetMode="External"/></Relationships>
</file>

<file path=ppt/charts/_rels/chart88.xml.rels><?xml version="1.0" encoding="UTF-8" standalone="yes"?>
<Relationships xmlns="http://schemas.openxmlformats.org/package/2006/relationships"><Relationship Id="rId3" Type="http://schemas.microsoft.com/office/2011/relationships/chartColorStyle" Target="colors88.xml"/><Relationship Id="rId2" Type="http://schemas.microsoft.com/office/2011/relationships/chartStyle" Target="style88.xml"/><Relationship Id="rId1" Type="http://schemas.openxmlformats.org/officeDocument/2006/relationships/oleObject" Target="file:///C:\Users\Administrator\Desktop\&#26032;&#24314;%20XLSX%20&#24037;&#20316;&#34920;.xlsx" TargetMode="External"/></Relationships>
</file>

<file path=ppt/charts/_rels/chart89.xml.rels><?xml version="1.0" encoding="UTF-8" standalone="yes"?>
<Relationships xmlns="http://schemas.openxmlformats.org/package/2006/relationships"><Relationship Id="rId3" Type="http://schemas.microsoft.com/office/2011/relationships/chartColorStyle" Target="colors89.xml"/><Relationship Id="rId2" Type="http://schemas.microsoft.com/office/2011/relationships/chartStyle" Target="style89.xml"/><Relationship Id="rId1" Type="http://schemas.openxmlformats.org/officeDocument/2006/relationships/oleObject" Target="file:///C:\Users\Administrator\Desktop\&#26032;&#24314;%20XLSX%20&#24037;&#20316;&#34920;.xlsx" TargetMode="Externa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Workbook9.xlsx"/></Relationships>
</file>

<file path=ppt/charts/_rels/chart90.xml.rels><?xml version="1.0" encoding="UTF-8" standalone="yes"?>
<Relationships xmlns="http://schemas.openxmlformats.org/package/2006/relationships"><Relationship Id="rId3" Type="http://schemas.microsoft.com/office/2011/relationships/chartColorStyle" Target="colors90.xml"/><Relationship Id="rId2" Type="http://schemas.microsoft.com/office/2011/relationships/chartStyle" Target="style90.xml"/><Relationship Id="rId1" Type="http://schemas.openxmlformats.org/officeDocument/2006/relationships/oleObject" Target="file:///C:\Users\Administrator\Desktop\&#26032;&#24314;%20XLSX%20&#24037;&#20316;&#34920;.xlsx" TargetMode="External"/></Relationships>
</file>

<file path=ppt/charts/_rels/chart91.xml.rels><?xml version="1.0" encoding="UTF-8" standalone="yes"?>
<Relationships xmlns="http://schemas.openxmlformats.org/package/2006/relationships"><Relationship Id="rId3" Type="http://schemas.microsoft.com/office/2011/relationships/chartColorStyle" Target="colors91.xml"/><Relationship Id="rId2" Type="http://schemas.microsoft.com/office/2011/relationships/chartStyle" Target="style91.xml"/><Relationship Id="rId1" Type="http://schemas.openxmlformats.org/officeDocument/2006/relationships/oleObject" Target="file:///D:\&#37327;&#21270;&#34218;&#37228;&#25991;&#20214;&#22841;\&#24377;&#24615;&#34218;&#37228;&#26376;&#28165;&#21333;\2024&#24180;\202412\202412&#37327;&#21270;&#20998;&#26512;.xls" TargetMode="External"/></Relationships>
</file>

<file path=ppt/charts/_rels/chart92.xml.rels><?xml version="1.0" encoding="UTF-8" standalone="yes"?>
<Relationships xmlns="http://schemas.openxmlformats.org/package/2006/relationships"><Relationship Id="rId3" Type="http://schemas.microsoft.com/office/2011/relationships/chartColorStyle" Target="colors92.xml"/><Relationship Id="rId2" Type="http://schemas.microsoft.com/office/2011/relationships/chartStyle" Target="style92.xml"/><Relationship Id="rId1" Type="http://schemas.openxmlformats.org/officeDocument/2006/relationships/oleObject" Target="file:///D:\&#37327;&#21270;&#34218;&#37228;&#25991;&#20214;&#22841;\&#24377;&#24615;&#34218;&#37228;&#26376;&#28165;&#21333;\2025&#24180;\202506\202506&#37327;&#21270;&#20998;&#26512;.xls" TargetMode="External"/></Relationships>
</file>

<file path=ppt/charts/_rels/chart93.xml.rels><?xml version="1.0" encoding="UTF-8" standalone="yes"?>
<Relationships xmlns="http://schemas.openxmlformats.org/package/2006/relationships"><Relationship Id="rId3" Type="http://schemas.microsoft.com/office/2011/relationships/chartColorStyle" Target="colors93.xml"/><Relationship Id="rId2" Type="http://schemas.microsoft.com/office/2011/relationships/chartStyle" Target="style93.xml"/><Relationship Id="rId1" Type="http://schemas.openxmlformats.org/officeDocument/2006/relationships/oleObject" Target="file:///E:\xwechat_files\wxid_wmmjcxmxuqv222_80e4\msg\file\2025-08\&#26469;&#27454;(1).xlsx" TargetMode="External"/></Relationships>
</file>

<file path=ppt/charts/_rels/chart94.xml.rels><?xml version="1.0" encoding="UTF-8" standalone="yes"?>
<Relationships xmlns="http://schemas.openxmlformats.org/package/2006/relationships"><Relationship Id="rId3" Type="http://schemas.microsoft.com/office/2011/relationships/chartColorStyle" Target="colors94.xml"/><Relationship Id="rId2" Type="http://schemas.microsoft.com/office/2011/relationships/chartStyle" Target="style94.xml"/><Relationship Id="rId1" Type="http://schemas.openxmlformats.org/officeDocument/2006/relationships/oleObject" Target="file:///E:\xwechat_files\wxid_wmmjcxmxuqv222_80e4\msg\file\2025-08\&#26469;&#27454;(1).xlsx" TargetMode="External"/></Relationships>
</file>

<file path=ppt/charts/_rels/chart95.xml.rels><?xml version="1.0" encoding="UTF-8" standalone="yes"?>
<Relationships xmlns="http://schemas.openxmlformats.org/package/2006/relationships"><Relationship Id="rId3" Type="http://schemas.microsoft.com/office/2011/relationships/chartColorStyle" Target="colors95.xml"/><Relationship Id="rId2" Type="http://schemas.microsoft.com/office/2011/relationships/chartStyle" Target="style95.xml"/><Relationship Id="rId1" Type="http://schemas.openxmlformats.org/officeDocument/2006/relationships/oleObject" Target="file:///C:\Users\Administrator\Desktop\&#21322;&#24180;&#24230;&#26448;&#26009;.xlsx" TargetMode="External"/></Relationships>
</file>

<file path=ppt/charts/_rels/chart96.xml.rels><?xml version="1.0" encoding="UTF-8" standalone="yes"?>
<Relationships xmlns="http://schemas.openxmlformats.org/package/2006/relationships"><Relationship Id="rId3" Type="http://schemas.microsoft.com/office/2011/relationships/chartColorStyle" Target="colors96.xml"/><Relationship Id="rId2" Type="http://schemas.microsoft.com/office/2011/relationships/chartStyle" Target="style96.xml"/><Relationship Id="rId1" Type="http://schemas.openxmlformats.org/officeDocument/2006/relationships/oleObject" Target="file:///C:\Users\Administrator\Desktop\&#21322;&#24180;&#24230;&#26448;&#26009;.xlsx" TargetMode="External"/></Relationships>
</file>

<file path=ppt/charts/_rels/chart97.xml.rels><?xml version="1.0" encoding="UTF-8" standalone="yes"?>
<Relationships xmlns="http://schemas.openxmlformats.org/package/2006/relationships"><Relationship Id="rId3" Type="http://schemas.microsoft.com/office/2011/relationships/chartColorStyle" Target="colors97.xml"/><Relationship Id="rId2" Type="http://schemas.microsoft.com/office/2011/relationships/chartStyle" Target="style97.xml"/><Relationship Id="rId1" Type="http://schemas.openxmlformats.org/officeDocument/2006/relationships/oleObject" Target="file:///C:\Users\Administrator\Desktop\2025&#24180;&#25919;&#20225;&#27424;&#36153;&#24037;&#20316;\&#26085;&#24120;&#25968;&#25454;\7&#26376;&#21407;&#20540;&#21344;&#25910;&#27604;&#25968;&#25454;\2025&#24180;&#27424;&#36153;&#21407;&#20540;7&#26376;&#23436;&#25104;&#24773;&#20917;.xlsx" TargetMode="External"/></Relationships>
</file>

<file path=ppt/charts/_rels/chart98.xml.rels><?xml version="1.0" encoding="UTF-8" standalone="yes"?>
<Relationships xmlns="http://schemas.openxmlformats.org/package/2006/relationships"><Relationship Id="rId3" Type="http://schemas.microsoft.com/office/2011/relationships/chartColorStyle" Target="colors98.xml"/><Relationship Id="rId2" Type="http://schemas.microsoft.com/office/2011/relationships/chartStyle" Target="style98.xml"/><Relationship Id="rId1" Type="http://schemas.openxmlformats.org/officeDocument/2006/relationships/oleObject" Target="file:///C:\Users\Administrator\Desktop\&#21322;&#24180;&#24230;&#26448;&#26009;.xlsx" TargetMode="External"/></Relationships>
</file>

<file path=ppt/charts/_rels/chart99.xml.rels><?xml version="1.0" encoding="UTF-8" standalone="yes"?>
<Relationships xmlns="http://schemas.openxmlformats.org/package/2006/relationships"><Relationship Id="rId3" Type="http://schemas.microsoft.com/office/2011/relationships/chartColorStyle" Target="colors99.xml"/><Relationship Id="rId2" Type="http://schemas.microsoft.com/office/2011/relationships/chartStyle" Target="style99.xml"/><Relationship Id="rId1" Type="http://schemas.openxmlformats.org/officeDocument/2006/relationships/oleObject" Target="file:///C:\Users\Administrator\Desktop\&#21322;&#24180;&#24230;&#26448;&#26009;.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45500388583222"/>
          <c:y val="0.117893526575874"/>
          <c:w val="0.974831255005148"/>
          <c:h val="0.52532928064843"/>
        </c:manualLayout>
      </c:layout>
      <c:barChart>
        <c:barDir val="col"/>
        <c:grouping val="clustered"/>
        <c:varyColors val="0"/>
        <c:ser>
          <c:idx val="0"/>
          <c:order val="0"/>
          <c:tx>
            <c:strRef>
              <c:f>Sheet1!$B$1</c:f>
              <c:strCache>
                <c:ptCount val="1"/>
                <c:pt idx="0">
                  <c:v>B收入</c:v>
                </c:pt>
              </c:strCache>
            </c:strRef>
          </c:tx>
          <c:spPr>
            <a:solidFill>
              <a:srgbClr val="B9CDE5"/>
            </a:solidFill>
            <a:ln>
              <a:noFill/>
            </a:ln>
            <a:effectLst/>
          </c:spPr>
          <c:invertIfNegative val="0"/>
          <c:dPt>
            <c:idx val="0"/>
            <c:invertIfNegative val="0"/>
            <c:bubble3D val="0"/>
            <c:spPr>
              <a:solidFill>
                <a:srgbClr val="B9CDE5"/>
              </a:solidFill>
              <a:ln>
                <a:noFill/>
              </a:ln>
              <a:effectLst/>
            </c:spPr>
          </c:dPt>
          <c:dPt>
            <c:idx val="3"/>
            <c:invertIfNegative val="0"/>
            <c:bubble3D val="0"/>
          </c:dPt>
          <c:dPt>
            <c:idx val="4"/>
            <c:invertIfNegative val="0"/>
            <c:bubble3D val="0"/>
            <c:spPr>
              <a:solidFill>
                <a:srgbClr val="B9CDE5"/>
              </a:solidFill>
              <a:ln>
                <a:noFill/>
              </a:ln>
              <a:effectLst/>
            </c:spPr>
          </c:dPt>
          <c:dPt>
            <c:idx val="6"/>
            <c:invertIfNegative val="0"/>
            <c:bubble3D val="0"/>
            <c:spPr>
              <a:solidFill>
                <a:srgbClr val="B9CDE5"/>
              </a:solidFill>
              <a:ln>
                <a:noFill/>
              </a:ln>
              <a:effectLst/>
            </c:spPr>
          </c:dPt>
          <c:dLbls>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海盐</c:v>
                </c:pt>
                <c:pt idx="1">
                  <c:v>嘉善</c:v>
                </c:pt>
                <c:pt idx="2">
                  <c:v>平湖</c:v>
                </c:pt>
                <c:pt idx="3">
                  <c:v>战客</c:v>
                </c:pt>
                <c:pt idx="4">
                  <c:v>桐乡</c:v>
                </c:pt>
                <c:pt idx="5">
                  <c:v>海宁</c:v>
                </c:pt>
                <c:pt idx="6">
                  <c:v>嘉禾</c:v>
                </c:pt>
              </c:strCache>
            </c:strRef>
          </c:cat>
          <c:val>
            <c:numRef>
              <c:f>Sheet1!$B$2:$B$8</c:f>
              <c:numCache>
                <c:formatCode>0_ </c:formatCode>
                <c:ptCount val="7"/>
                <c:pt idx="0">
                  <c:v>7638.50201897658</c:v>
                </c:pt>
                <c:pt idx="1">
                  <c:v>11730.4788452074</c:v>
                </c:pt>
                <c:pt idx="2">
                  <c:v>7477.72397783064</c:v>
                </c:pt>
                <c:pt idx="3">
                  <c:v>6476.08885637781</c:v>
                </c:pt>
                <c:pt idx="4">
                  <c:v>10245.3215882514</c:v>
                </c:pt>
                <c:pt idx="5">
                  <c:v>9327.71135249762</c:v>
                </c:pt>
                <c:pt idx="6">
                  <c:v>12594.7017929151</c:v>
                </c:pt>
              </c:numCache>
            </c:numRef>
          </c:val>
        </c:ser>
        <c:dLbls>
          <c:showLegendKey val="0"/>
          <c:showVal val="1"/>
          <c:showCatName val="0"/>
          <c:showSerName val="0"/>
          <c:showPercent val="0"/>
          <c:showBubbleSize val="0"/>
        </c:dLbls>
        <c:gapWidth val="107"/>
        <c:overlap val="-13"/>
        <c:axId val="828014088"/>
        <c:axId val="828019184"/>
      </c:barChart>
      <c:lineChart>
        <c:grouping val="standard"/>
        <c:varyColors val="0"/>
        <c:ser>
          <c:idx val="1"/>
          <c:order val="1"/>
          <c:tx>
            <c:strRef>
              <c:f>Sheet1!$C$1</c:f>
              <c:strCache>
                <c:ptCount val="1"/>
                <c:pt idx="0">
                  <c:v>完成率</c:v>
                </c:pt>
              </c:strCache>
            </c:strRef>
          </c:tx>
          <c:spPr>
            <a:ln w="12700" cap="rnd" cmpd="sng">
              <a:solidFill>
                <a:schemeClr val="accent2"/>
              </a:solidFill>
              <a:prstDash val="solid"/>
              <a:round/>
            </a:ln>
            <a:effectLst/>
          </c:spPr>
          <c:marker>
            <c:symbol val="circle"/>
            <c:size val="5"/>
            <c:spPr>
              <a:solidFill>
                <a:schemeClr val="bg1"/>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海盐</c:v>
                </c:pt>
                <c:pt idx="1">
                  <c:v>嘉善</c:v>
                </c:pt>
                <c:pt idx="2">
                  <c:v>平湖</c:v>
                </c:pt>
                <c:pt idx="3">
                  <c:v>战客</c:v>
                </c:pt>
                <c:pt idx="4">
                  <c:v>桐乡</c:v>
                </c:pt>
                <c:pt idx="5">
                  <c:v>海宁</c:v>
                </c:pt>
                <c:pt idx="6">
                  <c:v>嘉禾</c:v>
                </c:pt>
              </c:strCache>
            </c:strRef>
          </c:cat>
          <c:val>
            <c:numRef>
              <c:f>Sheet1!$C$2:$C$8</c:f>
              <c:numCache>
                <c:formatCode>0.0%</c:formatCode>
                <c:ptCount val="7"/>
                <c:pt idx="0">
                  <c:v>0.562481739247171</c:v>
                </c:pt>
                <c:pt idx="1">
                  <c:v>0.545603667218949</c:v>
                </c:pt>
                <c:pt idx="2">
                  <c:v>0.513932919438532</c:v>
                </c:pt>
                <c:pt idx="3">
                  <c:v>0.507133034955193</c:v>
                </c:pt>
                <c:pt idx="4">
                  <c:v>0.481226941674561</c:v>
                </c:pt>
                <c:pt idx="5">
                  <c:v>0.47809899295221</c:v>
                </c:pt>
                <c:pt idx="6">
                  <c:v>0.466470436774633</c:v>
                </c:pt>
              </c:numCache>
            </c:numRef>
          </c:val>
          <c:smooth val="0"/>
        </c:ser>
        <c:dLbls>
          <c:showLegendKey val="0"/>
          <c:showVal val="1"/>
          <c:showCatName val="0"/>
          <c:showSerName val="0"/>
          <c:showPercent val="0"/>
          <c:showBubbleSize val="0"/>
        </c:dLbls>
        <c:marker val="1"/>
        <c:smooth val="0"/>
        <c:axId val="828018008"/>
        <c:axId val="828014480"/>
      </c:lineChart>
      <c:catAx>
        <c:axId val="828014088"/>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9184"/>
        <c:crosses val="autoZero"/>
        <c:auto val="1"/>
        <c:lblAlgn val="ctr"/>
        <c:lblOffset val="100"/>
        <c:noMultiLvlLbl val="0"/>
      </c:catAx>
      <c:valAx>
        <c:axId val="828019184"/>
        <c:scaling>
          <c:orientation val="minMax"/>
          <c:max val="19000"/>
          <c:min val="200"/>
        </c:scaling>
        <c:delete val="0"/>
        <c:axPos val="l"/>
        <c:numFmt formatCode="0_ "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088"/>
        <c:crosses val="autoZero"/>
        <c:crossBetween val="between"/>
      </c:valAx>
      <c:catAx>
        <c:axId val="828018008"/>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480"/>
        <c:crosses val="autoZero"/>
        <c:auto val="1"/>
        <c:lblAlgn val="ctr"/>
        <c:lblOffset val="100"/>
        <c:noMultiLvlLbl val="0"/>
      </c:catAx>
      <c:valAx>
        <c:axId val="828014480"/>
        <c:scaling>
          <c:orientation val="minMax"/>
          <c:max val="0.6"/>
          <c:min val="0.2"/>
        </c:scaling>
        <c:delete val="0"/>
        <c:axPos val="r"/>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8008"/>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310926628388567"/>
          <c:y val="0.82076813655761"/>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bdad8f6d-8431-4b3c-8c17-52a773bea1eb}"/>
      </c:ext>
    </c:extLst>
  </c:chart>
  <c:spPr>
    <a:noFill/>
    <a:ln>
      <a:noFill/>
    </a:ln>
    <a:effectLst/>
  </c:spPr>
  <c:txPr>
    <a:bodyPr/>
    <a:lstStyle/>
    <a:p>
      <a:pPr>
        <a:defRPr lang="zh-CN" sz="9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200"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b="1">
                <a:solidFill>
                  <a:schemeClr val="tx1"/>
                </a:solidFill>
              </a:rPr>
              <a:t>B</a:t>
            </a:r>
            <a:r>
              <a:rPr altLang="en-US" b="1">
                <a:solidFill>
                  <a:schemeClr val="tx1"/>
                </a:solidFill>
              </a:rPr>
              <a:t>对通服增量贡献</a:t>
            </a:r>
            <a:endParaRPr altLang="en-US" b="1">
              <a:solidFill>
                <a:schemeClr val="tx1"/>
              </a:solidFill>
            </a:endParaRPr>
          </a:p>
        </c:rich>
      </c:tx>
      <c:layout/>
      <c:overlay val="0"/>
      <c:spPr>
        <a:noFill/>
        <a:ln>
          <a:noFill/>
        </a:ln>
        <a:effectLst/>
      </c:spPr>
    </c:title>
    <c:autoTitleDeleted val="0"/>
    <c:plotArea>
      <c:layout>
        <c:manualLayout>
          <c:layoutTarget val="inner"/>
          <c:xMode val="edge"/>
          <c:yMode val="edge"/>
          <c:x val="0.0472508591065292"/>
          <c:y val="0.0780894617134193"/>
          <c:w val="0.905498281786942"/>
          <c:h val="0.711523881728582"/>
        </c:manualLayout>
      </c:layout>
      <c:barChart>
        <c:barDir val="col"/>
        <c:grouping val="clustered"/>
        <c:varyColors val="0"/>
        <c:ser>
          <c:idx val="0"/>
          <c:order val="0"/>
          <c:tx>
            <c:strRef>
              <c:f>Sheet1!$B$1</c:f>
              <c:strCache>
                <c:ptCount val="1"/>
                <c:pt idx="0">
                  <c:v>系列 1</c:v>
                </c:pt>
              </c:strCache>
            </c:strRef>
          </c:tx>
          <c:spPr>
            <a:solidFill>
              <a:srgbClr val="BCDAEF"/>
            </a:solidFill>
            <a:ln>
              <a:noFill/>
            </a:ln>
            <a:effectLst/>
          </c:spPr>
          <c:invertIfNegative val="0"/>
          <c:dPt>
            <c:idx val="0"/>
            <c:invertIfNegative val="0"/>
            <c:bubble3D val="0"/>
            <c:spPr>
              <a:solidFill>
                <a:srgbClr val="FCD5B5"/>
              </a:solidFill>
              <a:ln>
                <a:noFill/>
              </a:ln>
              <a:effectLst/>
            </c:spPr>
          </c:dPt>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formatCode="@">
                  <c:v>24年7月</c:v>
                </c:pt>
                <c:pt idx="1" c:formatCode="@">
                  <c:v>25年7月</c:v>
                </c:pt>
              </c:strCache>
            </c:strRef>
          </c:cat>
          <c:val>
            <c:numRef>
              <c:f>Sheet1!$B$2:$B$3</c:f>
              <c:numCache>
                <c:formatCode>0%</c:formatCode>
                <c:ptCount val="2"/>
                <c:pt idx="0">
                  <c:v>0.404608582637155</c:v>
                </c:pt>
                <c:pt idx="1">
                  <c:v>1</c:v>
                </c:pt>
              </c:numCache>
            </c:numRef>
          </c:val>
        </c:ser>
        <c:dLbls>
          <c:showLegendKey val="0"/>
          <c:showVal val="1"/>
          <c:showCatName val="0"/>
          <c:showSerName val="0"/>
          <c:showPercent val="0"/>
          <c:showBubbleSize val="0"/>
        </c:dLbls>
        <c:gapWidth val="219"/>
        <c:overlap val="-27"/>
        <c:axId val="828024280"/>
        <c:axId val="828014872"/>
      </c:barChart>
      <c:catAx>
        <c:axId val="82802428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872"/>
        <c:crosses val="autoZero"/>
        <c:auto val="1"/>
        <c:lblAlgn val="ctr"/>
        <c:lblOffset val="100"/>
        <c:noMultiLvlLbl val="0"/>
      </c:catAx>
      <c:valAx>
        <c:axId val="828014872"/>
        <c:scaling>
          <c:orientation val="minMax"/>
          <c:max val="1.5"/>
          <c:min val="0"/>
        </c:scaling>
        <c:delete val="0"/>
        <c:axPos val="l"/>
        <c:numFmt formatCode="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24280"/>
        <c:crosses val="autoZero"/>
        <c:crossBetween val="between"/>
      </c:valAx>
      <c:spPr>
        <a:noFill/>
        <a:ln>
          <a:noFill/>
        </a:ln>
        <a:effectLst/>
      </c:spPr>
    </c:plotArea>
    <c:plotVisOnly val="1"/>
    <c:dispBlanksAs val="gap"/>
    <c:showDLblsOverMax val="0"/>
    <c:extLst>
      <c:ext uri="{0b15fc19-7d7d-44ad-8c2d-2c3a37ce22c3}">
        <chartProps xmlns="https://web.wps.cn/et/2018/main" chartId="{92c80f41-f620-488e-b9da-35defcf10f60}"/>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69499496137051"/>
          <c:y val="0.0740740740740741"/>
          <c:w val="0.92610010077259"/>
          <c:h val="0.583446712018141"/>
        </c:manualLayout>
      </c:layout>
      <c:barChart>
        <c:barDir val="col"/>
        <c:grouping val="clustered"/>
        <c:varyColors val="0"/>
        <c:ser>
          <c:idx val="0"/>
          <c:order val="0"/>
          <c:tx>
            <c:strRef>
              <c:f>'[2025年政企满意度劳动竞赛报表（成员清单） (0730).xlsx]Sheet8'!$F$17</c:f>
              <c:strCache>
                <c:ptCount val="1"/>
                <c:pt idx="0">
                  <c:v>存量成绩</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'[2025年政企满意度劳动竞赛报表（成员清单） (0730).xlsx]Sheet8'!$E$18:$E$24</c:f>
              <c:strCache>
                <c:ptCount val="7"/>
                <c:pt idx="0">
                  <c:v>嘉禾</c:v>
                </c:pt>
                <c:pt idx="1">
                  <c:v>嘉善</c:v>
                </c:pt>
                <c:pt idx="2">
                  <c:v>平湖</c:v>
                </c:pt>
                <c:pt idx="3">
                  <c:v>海盐</c:v>
                </c:pt>
                <c:pt idx="4">
                  <c:v>海宁</c:v>
                </c:pt>
                <c:pt idx="5">
                  <c:v>桐乡</c:v>
                </c:pt>
                <c:pt idx="6">
                  <c:v>战客中心</c:v>
                </c:pt>
              </c:strCache>
            </c:strRef>
          </c:cat>
          <c:val>
            <c:numRef>
              <c:f>'[2025年政企满意度劳动竞赛报表（成员清单） (0730).xlsx]Sheet8'!$F$18:$F$24</c:f>
              <c:numCache>
                <c:formatCode>0.0_ </c:formatCode>
                <c:ptCount val="7"/>
                <c:pt idx="0">
                  <c:v>98.1233096926714</c:v>
                </c:pt>
                <c:pt idx="1">
                  <c:v>98.5501132075472</c:v>
                </c:pt>
                <c:pt idx="2">
                  <c:v>98.32516</c:v>
                </c:pt>
                <c:pt idx="3" c:formatCode="0_ ">
                  <c:v>98.0218274111675</c:v>
                </c:pt>
                <c:pt idx="4">
                  <c:v>98.2919723183391</c:v>
                </c:pt>
                <c:pt idx="5">
                  <c:v>97.3272953736655</c:v>
                </c:pt>
                <c:pt idx="6">
                  <c:v>98.2209756097561</c:v>
                </c:pt>
              </c:numCache>
            </c:numRef>
          </c:val>
        </c:ser>
        <c:ser>
          <c:idx val="1"/>
          <c:order val="1"/>
          <c:tx>
            <c:strRef>
              <c:f>'[2025年政企满意度劳动竞赛报表（成员清单） (0730).xlsx]Sheet8'!$G$17</c:f>
              <c:strCache>
                <c:ptCount val="1"/>
                <c:pt idx="0">
                  <c:v>新增成绩</c:v>
                </c:pt>
              </c:strCache>
            </c:strRef>
          </c:tx>
          <c:spPr>
            <a:solidFill>
              <a:schemeClr val="accent2"/>
            </a:solidFill>
            <a:ln>
              <a:noFill/>
            </a:ln>
            <a:effectLst/>
          </c:spPr>
          <c:invertIfNegative val="0"/>
          <c:dLbls>
            <c:dLbl>
              <c:idx val="0"/>
              <c:layout>
                <c:manualLayout>
                  <c:x val="0.0362781323480013"/>
                  <c:y val="0.0272108843537415"/>
                </c:manualLayout>
              </c:layout>
              <c:tx>
                <c:rich>
                  <a:bodyPr rot="0" spcFirstLastPara="0" vertOverflow="ellipsis" vert="horz" wrap="square" lIns="38100" tIns="19050" rIns="38100" bIns="19050" anchor="ctr" anchorCtr="1"/>
                  <a:lstStyle/>
                  <a:p>
                    <a:pPr defTabSz="914400">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91.</a:t>
                    </a:r>
                    <a:r>
                      <a:rPr lang="en-US" alt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8</a:t>
                    </a:r>
                    <a:endParaRPr lang="en-US" alt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302317769566678"/>
                  <c:y val="0.0317460317460317"/>
                </c:manualLayout>
              </c:layout>
              <c:tx>
                <c:rich>
                  <a:bodyPr rot="0" spcFirstLastPara="0" vertOverflow="ellipsis" vert="horz" wrap="square" lIns="38100" tIns="19050" rIns="38100" bIns="19050" anchor="ctr" anchorCtr="1"/>
                  <a:lstStyle/>
                  <a:p>
                    <a:pPr defTabSz="914400">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95.4</a:t>
                    </a:r>
                    <a:endPara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282163251595566"/>
                  <c:y val="0.0589569160997732"/>
                </c:manualLayout>
              </c:layout>
              <c:tx>
                <c:rich>
                  <a:bodyPr rot="0" spcFirstLastPara="0" vertOverflow="ellipsis" vert="horz" wrap="square" lIns="38100" tIns="19050" rIns="38100" bIns="19050" anchor="ctr" anchorCtr="1"/>
                  <a:lstStyle/>
                  <a:p>
                    <a:pPr defTabSz="914400">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98.</a:t>
                    </a:r>
                    <a:r>
                      <a:rPr lang="en-US" alt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3</a:t>
                    </a:r>
                    <a:endParaRPr lang="en-US" alt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201545179711119"/>
                  <c:y val="0.0226757369614512"/>
                </c:manualLayout>
              </c:layout>
              <c:tx>
                <c:rich>
                  <a:bodyPr rot="0" spcFirstLastPara="0" vertOverflow="ellipsis" vert="horz" wrap="square" lIns="38100" tIns="19050" rIns="38100" bIns="19050" anchor="ctr" anchorCtr="1"/>
                  <a:lstStyle/>
                  <a:p>
                    <a:pPr defTabSz="914400">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96.</a:t>
                    </a:r>
                    <a:r>
                      <a:rPr lang="en-US" alt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5</a:t>
                    </a:r>
                    <a:endParaRPr lang="en-US" alt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201545179711119"/>
                  <c:y val="0.0498866213151927"/>
                </c:manualLayout>
              </c:layout>
              <c:tx>
                <c:rich>
                  <a:bodyPr rot="0" spcFirstLastPara="0" vertOverflow="ellipsis" vert="horz" wrap="square" lIns="38100" tIns="19050" rIns="38100" bIns="19050" anchor="ctr" anchorCtr="1"/>
                  <a:lstStyle/>
                  <a:p>
                    <a:pPr defTabSz="914400">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94.</a:t>
                    </a:r>
                    <a:r>
                      <a:rPr lang="en-US" alt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6</a:t>
                    </a:r>
                    <a:endParaRPr lang="en-US" alt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dLblPos val="outEnd"/>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141081625797783"/>
                  <c:y val="0.0634920634920635"/>
                </c:manualLayout>
              </c:layout>
              <c:tx>
                <c:rich>
                  <a:bodyPr rot="0" spcFirstLastPara="0" vertOverflow="ellipsis" vert="horz" wrap="square" lIns="38100" tIns="19050" rIns="38100" bIns="19050" anchor="ctr" anchorCtr="1"/>
                  <a:lstStyle/>
                  <a:p>
                    <a:pPr defTabSz="914400">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95.5</a:t>
                    </a:r>
                    <a:endPara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'[2025年政企满意度劳动竞赛报表（成员清单） (0730).xlsx]Sheet8'!$E$18:$E$24</c:f>
              <c:strCache>
                <c:ptCount val="7"/>
                <c:pt idx="0">
                  <c:v>嘉禾</c:v>
                </c:pt>
                <c:pt idx="1">
                  <c:v>嘉善</c:v>
                </c:pt>
                <c:pt idx="2">
                  <c:v>平湖</c:v>
                </c:pt>
                <c:pt idx="3">
                  <c:v>海盐</c:v>
                </c:pt>
                <c:pt idx="4">
                  <c:v>海宁</c:v>
                </c:pt>
                <c:pt idx="5">
                  <c:v>桐乡</c:v>
                </c:pt>
                <c:pt idx="6">
                  <c:v>战客中心</c:v>
                </c:pt>
              </c:strCache>
            </c:strRef>
          </c:cat>
          <c:val>
            <c:numRef>
              <c:f>'[2025年政企满意度劳动竞赛报表（成员清单） (0730).xlsx]Sheet8'!$G$18:$G$24</c:f>
              <c:numCache>
                <c:formatCode>0.00_ </c:formatCode>
                <c:ptCount val="7"/>
                <c:pt idx="0">
                  <c:v>91.760358868185</c:v>
                </c:pt>
                <c:pt idx="1">
                  <c:v>95.4180708180708</c:v>
                </c:pt>
                <c:pt idx="2">
                  <c:v>98.2940685045948</c:v>
                </c:pt>
                <c:pt idx="3">
                  <c:v>96.4638076673164</c:v>
                </c:pt>
                <c:pt idx="4">
                  <c:v>94.5483463396506</c:v>
                </c:pt>
                <c:pt idx="5">
                  <c:v>95.5296458739441</c:v>
                </c:pt>
                <c:pt idx="6" c:formatCode="0_ ">
                  <c:v>100</c:v>
                </c:pt>
              </c:numCache>
            </c:numRef>
          </c:val>
        </c:ser>
        <c:dLbls>
          <c:showLegendKey val="0"/>
          <c:showVal val="1"/>
          <c:showCatName val="0"/>
          <c:showSerName val="0"/>
          <c:showPercent val="0"/>
          <c:showBubbleSize val="0"/>
        </c:dLbls>
        <c:gapWidth val="246"/>
        <c:overlap val="-28"/>
        <c:axId val="553746261"/>
        <c:axId val="476809708"/>
      </c:barChart>
      <c:catAx>
        <c:axId val="55374626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76809708"/>
        <c:crosses val="autoZero"/>
        <c:auto val="1"/>
        <c:lblAlgn val="ctr"/>
        <c:lblOffset val="100"/>
        <c:noMultiLvlLbl val="0"/>
      </c:catAx>
      <c:valAx>
        <c:axId val="476809708"/>
        <c:scaling>
          <c:orientation val="minMax"/>
        </c:scaling>
        <c:delete val="1"/>
        <c:axPos val="l"/>
        <c:numFmt formatCode="0.0_ " sourceLinked="1"/>
        <c:majorTickMark val="none"/>
        <c:minorTickMark val="none"/>
        <c:tickLblPos val="nextTo"/>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553746261"/>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3d8e14ff-4108-442b-b8ac-b9e0c1c010b2}"/>
      </c:ext>
    </c:extLst>
  </c:chart>
  <c:spPr>
    <a:solidFill>
      <a:schemeClr val="bg1">
        <a:lumMod val="95000"/>
      </a:schemeClr>
    </a:solidFill>
    <a:ln w="9525" cap="flat" cmpd="sng" algn="ctr">
      <a:noFill/>
      <a:round/>
    </a:ln>
    <a:effectLst/>
  </c:spPr>
  <c:txPr>
    <a:bodyPr/>
    <a:lstStyle/>
    <a:p>
      <a:pPr>
        <a:defRPr 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[半年度材料.xlsx]Sheet4!$D$42</c:f>
              <c:strCache>
                <c:ptCount val="1"/>
                <c:pt idx="0">
                  <c:v>存量微信好友率</c:v>
                </c:pt>
              </c:strCache>
            </c:strRef>
          </c:tx>
          <c:spPr>
            <a:ln w="28575" cap="rnd">
              <a:solidFill>
                <a:schemeClr val="accent1"/>
              </a:solidFill>
              <a:round/>
            </a:ln>
            <a:effectLst/>
          </c:spPr>
          <c:marker>
            <c:symbol val="circle"/>
            <c:size val="5"/>
            <c:spPr>
              <a:no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[半年度材料.xlsx]Sheet4!$C$43:$C$49</c:f>
              <c:strCache>
                <c:ptCount val="7"/>
                <c:pt idx="0" c:formatCode="0.00_ ">
                  <c:v>嘉禾</c:v>
                </c:pt>
                <c:pt idx="1" c:formatCode="0.00_ ">
                  <c:v>嘉善</c:v>
                </c:pt>
                <c:pt idx="2" c:formatCode="0.00_ ">
                  <c:v>平湖</c:v>
                </c:pt>
                <c:pt idx="3" c:formatCode="0.00_ ">
                  <c:v>海盐</c:v>
                </c:pt>
                <c:pt idx="4" c:formatCode="0.00_ ">
                  <c:v>海宁</c:v>
                </c:pt>
                <c:pt idx="5" c:formatCode="0.00_ ">
                  <c:v>桐乡</c:v>
                </c:pt>
                <c:pt idx="6" c:formatCode="0.00_ ">
                  <c:v>战客中心</c:v>
                </c:pt>
              </c:strCache>
            </c:strRef>
          </c:cat>
          <c:val>
            <c:numRef>
              <c:f>[半年度材料.xlsx]Sheet4!$D$43:$D$49</c:f>
              <c:numCache>
                <c:formatCode>0.0%</c:formatCode>
                <c:ptCount val="7"/>
                <c:pt idx="0">
                  <c:v>0.825641025641026</c:v>
                </c:pt>
                <c:pt idx="1">
                  <c:v>0.846774193548387</c:v>
                </c:pt>
                <c:pt idx="2">
                  <c:v>0.731707317073171</c:v>
                </c:pt>
                <c:pt idx="3">
                  <c:v>0.857142857142857</c:v>
                </c:pt>
                <c:pt idx="4">
                  <c:v>0.776785714285714</c:v>
                </c:pt>
                <c:pt idx="5">
                  <c:v>0.836206896551724</c:v>
                </c:pt>
                <c:pt idx="6" c:formatCode="0%">
                  <c:v>0.86046511627907</c:v>
                </c:pt>
              </c:numCache>
            </c:numRef>
          </c:val>
          <c:smooth val="0"/>
        </c:ser>
        <c:ser>
          <c:idx val="1"/>
          <c:order val="1"/>
          <c:tx>
            <c:strRef>
              <c:f>[半年度材料.xlsx]Sheet4!$E$42</c:f>
              <c:strCache>
                <c:ptCount val="1"/>
                <c:pt idx="0">
                  <c:v>新增微信好友率</c:v>
                </c:pt>
              </c:strCache>
            </c:strRef>
          </c:tx>
          <c:spPr>
            <a:ln w="28575" cap="rnd">
              <a:solidFill>
                <a:schemeClr val="accent2"/>
              </a:solidFill>
              <a:round/>
            </a:ln>
            <a:effectLst/>
          </c:spPr>
          <c:marker>
            <c:symbol val="circle"/>
            <c:size val="5"/>
            <c:spPr>
              <a:no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[半年度材料.xlsx]Sheet4!$C$43:$C$49</c:f>
              <c:strCache>
                <c:ptCount val="7"/>
                <c:pt idx="0" c:formatCode="0.00_ ">
                  <c:v>嘉禾</c:v>
                </c:pt>
                <c:pt idx="1" c:formatCode="0.00_ ">
                  <c:v>嘉善</c:v>
                </c:pt>
                <c:pt idx="2" c:formatCode="0.00_ ">
                  <c:v>平湖</c:v>
                </c:pt>
                <c:pt idx="3" c:formatCode="0.00_ ">
                  <c:v>海盐</c:v>
                </c:pt>
                <c:pt idx="4" c:formatCode="0.00_ ">
                  <c:v>海宁</c:v>
                </c:pt>
                <c:pt idx="5" c:formatCode="0.00_ ">
                  <c:v>桐乡</c:v>
                </c:pt>
                <c:pt idx="6" c:formatCode="0.00_ ">
                  <c:v>战客中心</c:v>
                </c:pt>
              </c:strCache>
            </c:strRef>
          </c:cat>
          <c:val>
            <c:numRef>
              <c:f>[半年度材料.xlsx]Sheet4!$E$43:$E$49</c:f>
              <c:numCache>
                <c:formatCode>0.0%</c:formatCode>
                <c:ptCount val="7"/>
                <c:pt idx="0">
                  <c:v>0.640909090909091</c:v>
                </c:pt>
                <c:pt idx="1">
                  <c:v>0.660869565217391</c:v>
                </c:pt>
                <c:pt idx="2">
                  <c:v>0.581967213114754</c:v>
                </c:pt>
                <c:pt idx="3">
                  <c:v>0.618181818181818</c:v>
                </c:pt>
                <c:pt idx="4">
                  <c:v>0.592417061611374</c:v>
                </c:pt>
                <c:pt idx="5">
                  <c:v>0.553763440860215</c:v>
                </c:pt>
                <c:pt idx="6" c:formatCode="0%">
                  <c:v>0.75</c:v>
                </c:pt>
              </c:numCache>
            </c:numRef>
          </c:val>
          <c:smooth val="0"/>
        </c:ser>
        <c:dLbls>
          <c:showLegendKey val="0"/>
          <c:showVal val="1"/>
          <c:showCatName val="0"/>
          <c:showSerName val="0"/>
          <c:showPercent val="0"/>
          <c:showBubbleSize val="0"/>
        </c:dLbls>
        <c:marker val="1"/>
        <c:smooth val="0"/>
        <c:axId val="188903489"/>
        <c:axId val="732848230"/>
      </c:lineChart>
      <c:catAx>
        <c:axId val="18890348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32848230"/>
        <c:crosses val="autoZero"/>
        <c:auto val="1"/>
        <c:lblAlgn val="ctr"/>
        <c:lblOffset val="100"/>
        <c:noMultiLvlLbl val="0"/>
      </c:catAx>
      <c:valAx>
        <c:axId val="732848230"/>
        <c:scaling>
          <c:orientation val="minMax"/>
        </c:scaling>
        <c:delete val="1"/>
        <c:axPos val="l"/>
        <c:numFmt formatCode="0.0%" sourceLinked="1"/>
        <c:majorTickMark val="none"/>
        <c:minorTickMark val="none"/>
        <c:tickLblPos val="nextTo"/>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88903489"/>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0e0eb80d-d2b3-4857-89d2-3a6ca590cae5}"/>
      </c:ext>
    </c:extLst>
  </c:chart>
  <c:spPr>
    <a:solidFill>
      <a:schemeClr val="bg1">
        <a:lumMod val="95000"/>
      </a:schemeClr>
    </a:solidFill>
    <a:ln w="9525" cap="flat" cmpd="sng" algn="ctr">
      <a:noFill/>
      <a:round/>
    </a:ln>
    <a:effectLst/>
  </c:spPr>
  <c:txPr>
    <a:bodyPr/>
    <a:lstStyle/>
    <a:p>
      <a:pPr>
        <a:defRPr 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[半年度材料.xlsx]Sheet10!$G$19</c:f>
              <c:strCache>
                <c:ptCount val="1"/>
                <c:pt idx="0">
                  <c:v>近三月未联系</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[半年度材料.xlsx]Sheet10!$F$20:$F$26</c:f>
              <c:strCache>
                <c:ptCount val="7"/>
                <c:pt idx="0">
                  <c:v>桐乡</c:v>
                </c:pt>
                <c:pt idx="1">
                  <c:v>战客中心</c:v>
                </c:pt>
                <c:pt idx="2">
                  <c:v>海宁</c:v>
                </c:pt>
                <c:pt idx="3">
                  <c:v>嘉善</c:v>
                </c:pt>
                <c:pt idx="4">
                  <c:v>平湖</c:v>
                </c:pt>
                <c:pt idx="5">
                  <c:v>嘉禾</c:v>
                </c:pt>
                <c:pt idx="6">
                  <c:v>海盐</c:v>
                </c:pt>
              </c:strCache>
            </c:strRef>
          </c:cat>
          <c:val>
            <c:numRef>
              <c:f>[半年度材料.xlsx]Sheet10!$G$20:$G$26</c:f>
              <c:numCache>
                <c:formatCode>0_ </c:formatCode>
                <c:ptCount val="7"/>
                <c:pt idx="0">
                  <c:v>93.0180909950048</c:v>
                </c:pt>
                <c:pt idx="1">
                  <c:v>93.0474649406688</c:v>
                </c:pt>
                <c:pt idx="2" c:formatCode="0.0_ ">
                  <c:v>92.9216765657445</c:v>
                </c:pt>
                <c:pt idx="3" c:formatCode="0.0_ ">
                  <c:v>92.5151171579744</c:v>
                </c:pt>
                <c:pt idx="4" c:formatCode="0.0_ ">
                  <c:v>92.2793735619388</c:v>
                </c:pt>
                <c:pt idx="5" c:formatCode="0.0_ ">
                  <c:v>91.9413057124922</c:v>
                </c:pt>
                <c:pt idx="6" c:formatCode="0.0_ ">
                  <c:v>90.2519496105548</c:v>
                </c:pt>
              </c:numCache>
            </c:numRef>
          </c:val>
        </c:ser>
        <c:ser>
          <c:idx val="1"/>
          <c:order val="1"/>
          <c:tx>
            <c:strRef>
              <c:f>[半年度材料.xlsx]Sheet10!$H$19</c:f>
              <c:strCache>
                <c:ptCount val="1"/>
                <c:pt idx="0">
                  <c:v>近三月有联系</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[半年度材料.xlsx]Sheet10!$F$20:$F$26</c:f>
              <c:strCache>
                <c:ptCount val="7"/>
                <c:pt idx="0">
                  <c:v>桐乡</c:v>
                </c:pt>
                <c:pt idx="1">
                  <c:v>战客中心</c:v>
                </c:pt>
                <c:pt idx="2">
                  <c:v>海宁</c:v>
                </c:pt>
                <c:pt idx="3">
                  <c:v>嘉善</c:v>
                </c:pt>
                <c:pt idx="4">
                  <c:v>平湖</c:v>
                </c:pt>
                <c:pt idx="5">
                  <c:v>嘉禾</c:v>
                </c:pt>
                <c:pt idx="6">
                  <c:v>海盐</c:v>
                </c:pt>
              </c:strCache>
            </c:strRef>
          </c:cat>
          <c:val>
            <c:numRef>
              <c:f>[半年度材料.xlsx]Sheet10!$H$20:$H$26</c:f>
              <c:numCache>
                <c:formatCode>0.0_ </c:formatCode>
                <c:ptCount val="7"/>
                <c:pt idx="0">
                  <c:v>97.2851492268968</c:v>
                </c:pt>
                <c:pt idx="1">
                  <c:v>95.7716049382716</c:v>
                </c:pt>
                <c:pt idx="2">
                  <c:v>96.8683238494559</c:v>
                </c:pt>
                <c:pt idx="3">
                  <c:v>96.537037037037</c:v>
                </c:pt>
                <c:pt idx="4">
                  <c:v>96.5281603917967</c:v>
                </c:pt>
                <c:pt idx="5">
                  <c:v>95.8745275888134</c:v>
                </c:pt>
                <c:pt idx="6">
                  <c:v>95.8887370977535</c:v>
                </c:pt>
              </c:numCache>
            </c:numRef>
          </c:val>
        </c:ser>
        <c:dLbls>
          <c:showLegendKey val="0"/>
          <c:showVal val="1"/>
          <c:showCatName val="0"/>
          <c:showSerName val="0"/>
          <c:showPercent val="0"/>
          <c:showBubbleSize val="0"/>
        </c:dLbls>
        <c:gapWidth val="246"/>
        <c:overlap val="-28"/>
        <c:axId val="887086141"/>
        <c:axId val="838185700"/>
      </c:barChart>
      <c:catAx>
        <c:axId val="88708614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38185700"/>
        <c:crosses val="autoZero"/>
        <c:auto val="1"/>
        <c:lblAlgn val="ctr"/>
        <c:lblOffset val="100"/>
        <c:noMultiLvlLbl val="0"/>
      </c:catAx>
      <c:valAx>
        <c:axId val="838185700"/>
        <c:scaling>
          <c:orientation val="minMax"/>
        </c:scaling>
        <c:delete val="1"/>
        <c:axPos val="l"/>
        <c:numFmt formatCode="0_ " sourceLinked="1"/>
        <c:majorTickMark val="none"/>
        <c:minorTickMark val="none"/>
        <c:tickLblPos val="nextTo"/>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87086141"/>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94456877259425"/>
          <c:y val="0.847195357833656"/>
        </c:manualLayout>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82b57102-928b-4fa9-b6d8-25b8245b6ee4}"/>
      </c:ext>
    </c:extLst>
  </c:chart>
  <c:spPr>
    <a:solidFill>
      <a:schemeClr val="bg1">
        <a:lumMod val="95000"/>
      </a:schemeClr>
    </a:solidFill>
    <a:ln w="9525" cap="flat" cmpd="sng" algn="ctr">
      <a:noFill/>
      <a:round/>
    </a:ln>
    <a:effectLst/>
  </c:spPr>
  <c:txPr>
    <a:bodyPr/>
    <a:lstStyle/>
    <a:p>
      <a:pPr>
        <a:defRPr 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[半年度材料.xlsx]Sheet6!$F$8</c:f>
              <c:strCache>
                <c:ptCount val="1"/>
                <c:pt idx="0">
                  <c:v>未添加微信好友成绩</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[半年度材料.xlsx]Sheet6!$E$9:$E$15</c:f>
              <c:strCache>
                <c:ptCount val="7"/>
                <c:pt idx="0">
                  <c:v>桐乡</c:v>
                </c:pt>
                <c:pt idx="1">
                  <c:v>海宁</c:v>
                </c:pt>
                <c:pt idx="2">
                  <c:v>嘉善</c:v>
                </c:pt>
                <c:pt idx="3">
                  <c:v>嘉禾</c:v>
                </c:pt>
                <c:pt idx="4">
                  <c:v>平湖</c:v>
                </c:pt>
                <c:pt idx="5">
                  <c:v>海盐</c:v>
                </c:pt>
                <c:pt idx="6">
                  <c:v>战客中心</c:v>
                </c:pt>
              </c:strCache>
            </c:strRef>
          </c:cat>
          <c:val>
            <c:numRef>
              <c:f>[半年度材料.xlsx]Sheet6!$F$9:$F$15</c:f>
              <c:numCache>
                <c:formatCode>0.0_ </c:formatCode>
                <c:ptCount val="7"/>
                <c:pt idx="0">
                  <c:v>89.6792328042328</c:v>
                </c:pt>
                <c:pt idx="1">
                  <c:v>88.7482950372469</c:v>
                </c:pt>
                <c:pt idx="2">
                  <c:v>87.8265993265993</c:v>
                </c:pt>
                <c:pt idx="3">
                  <c:v>87.5364758698093</c:v>
                </c:pt>
                <c:pt idx="4">
                  <c:v>87.0299823633157</c:v>
                </c:pt>
                <c:pt idx="5">
                  <c:v>85.0095833333333</c:v>
                </c:pt>
                <c:pt idx="6">
                  <c:v>85.5449735449736</c:v>
                </c:pt>
              </c:numCache>
            </c:numRef>
          </c:val>
        </c:ser>
        <c:ser>
          <c:idx val="1"/>
          <c:order val="1"/>
          <c:tx>
            <c:strRef>
              <c:f>[半年度材料.xlsx]Sheet6!$G$8</c:f>
              <c:strCache>
                <c:ptCount val="1"/>
                <c:pt idx="0">
                  <c:v>添加微信好友成绩</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[半年度材料.xlsx]Sheet6!$E$9:$E$15</c:f>
              <c:strCache>
                <c:ptCount val="7"/>
                <c:pt idx="0">
                  <c:v>桐乡</c:v>
                </c:pt>
                <c:pt idx="1">
                  <c:v>海宁</c:v>
                </c:pt>
                <c:pt idx="2">
                  <c:v>嘉善</c:v>
                </c:pt>
                <c:pt idx="3">
                  <c:v>嘉禾</c:v>
                </c:pt>
                <c:pt idx="4">
                  <c:v>平湖</c:v>
                </c:pt>
                <c:pt idx="5">
                  <c:v>海盐</c:v>
                </c:pt>
                <c:pt idx="6">
                  <c:v>战客中心</c:v>
                </c:pt>
              </c:strCache>
            </c:strRef>
          </c:cat>
          <c:val>
            <c:numRef>
              <c:f>[半年度材料.xlsx]Sheet6!$G$9:$G$15</c:f>
              <c:numCache>
                <c:formatCode>0.0_ </c:formatCode>
                <c:ptCount val="7"/>
                <c:pt idx="0">
                  <c:v>96.6504684353385</c:v>
                </c:pt>
                <c:pt idx="1">
                  <c:v>96.5378320239432</c:v>
                </c:pt>
                <c:pt idx="2">
                  <c:v>96.3263632636327</c:v>
                </c:pt>
                <c:pt idx="3">
                  <c:v>95.6990603634238</c:v>
                </c:pt>
                <c:pt idx="4">
                  <c:v>96.1273493642897</c:v>
                </c:pt>
                <c:pt idx="5">
                  <c:v>95.6309305172942</c:v>
                </c:pt>
                <c:pt idx="6">
                  <c:v>96.2188074599422</c:v>
                </c:pt>
              </c:numCache>
            </c:numRef>
          </c:val>
        </c:ser>
        <c:dLbls>
          <c:showLegendKey val="0"/>
          <c:showVal val="1"/>
          <c:showCatName val="0"/>
          <c:showSerName val="0"/>
          <c:showPercent val="0"/>
          <c:showBubbleSize val="0"/>
        </c:dLbls>
        <c:gapWidth val="246"/>
        <c:overlap val="-28"/>
        <c:axId val="813127326"/>
        <c:axId val="919559165"/>
      </c:barChart>
      <c:catAx>
        <c:axId val="81312732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19559165"/>
        <c:crosses val="autoZero"/>
        <c:auto val="1"/>
        <c:lblAlgn val="ctr"/>
        <c:lblOffset val="100"/>
        <c:noMultiLvlLbl val="0"/>
      </c:catAx>
      <c:valAx>
        <c:axId val="919559165"/>
        <c:scaling>
          <c:orientation val="minMax"/>
        </c:scaling>
        <c:delete val="1"/>
        <c:axPos val="l"/>
        <c:numFmt formatCode="0.0_ " sourceLinked="1"/>
        <c:majorTickMark val="none"/>
        <c:minorTickMark val="none"/>
        <c:tickLblPos val="nextTo"/>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13127326"/>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b6847104-fa39-4622-8cb1-ef93730b25e4}"/>
      </c:ext>
    </c:extLst>
  </c:chart>
  <c:spPr>
    <a:solidFill>
      <a:schemeClr val="bg1">
        <a:lumMod val="95000"/>
      </a:schemeClr>
    </a:solidFill>
    <a:ln w="9525" cap="flat" cmpd="sng" algn="ctr">
      <a:noFill/>
      <a:round/>
    </a:ln>
    <a:effectLst/>
  </c:spPr>
  <c:txPr>
    <a:bodyPr/>
    <a:lstStyle/>
    <a:p>
      <a:pPr>
        <a:defRPr 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'[2025年政企满意度劳动竞赛报表（成员清单） (0730).xlsx]Sheet11'!$J$8</c:f>
              <c:strCache>
                <c:ptCount val="1"/>
                <c:pt idx="0">
                  <c:v>战客满意度</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'[2025年政企满意度劳动竞赛报表（成员清单） (0730).xlsx]Sheet11'!$I$9:$I$15</c:f>
              <c:strCache>
                <c:ptCount val="7"/>
                <c:pt idx="0">
                  <c:v>嘉禾</c:v>
                </c:pt>
                <c:pt idx="1">
                  <c:v>嘉善</c:v>
                </c:pt>
                <c:pt idx="2">
                  <c:v>平湖</c:v>
                </c:pt>
                <c:pt idx="3">
                  <c:v>海盐</c:v>
                </c:pt>
                <c:pt idx="4">
                  <c:v>海宁</c:v>
                </c:pt>
                <c:pt idx="5">
                  <c:v>桐乡</c:v>
                </c:pt>
                <c:pt idx="6">
                  <c:v>战客中心</c:v>
                </c:pt>
              </c:strCache>
            </c:strRef>
          </c:cat>
          <c:val>
            <c:numRef>
              <c:f>'[2025年政企满意度劳动竞赛报表（成员清单） (0730).xlsx]Sheet11'!$J$9:$J$15</c:f>
              <c:numCache>
                <c:formatCode>0.0_ </c:formatCode>
                <c:ptCount val="7"/>
                <c:pt idx="0">
                  <c:v>96.6805732749624</c:v>
                </c:pt>
                <c:pt idx="1">
                  <c:v>97.6388160757404</c:v>
                </c:pt>
                <c:pt idx="2">
                  <c:v>97.1916166403634</c:v>
                </c:pt>
                <c:pt idx="3">
                  <c:v>96.9061437908925</c:v>
                </c:pt>
                <c:pt idx="4">
                  <c:v>97.1345757191354</c:v>
                </c:pt>
                <c:pt idx="5">
                  <c:v>97.0757790641389</c:v>
                </c:pt>
                <c:pt idx="6">
                  <c:v>96.0847150260103</c:v>
                </c:pt>
              </c:numCache>
            </c:numRef>
          </c:val>
        </c:ser>
        <c:dLbls>
          <c:showLegendKey val="0"/>
          <c:showVal val="1"/>
          <c:showCatName val="0"/>
          <c:showSerName val="0"/>
          <c:showPercent val="0"/>
          <c:showBubbleSize val="0"/>
        </c:dLbls>
        <c:gapWidth val="219"/>
        <c:overlap val="-27"/>
        <c:axId val="75728656"/>
        <c:axId val="548069250"/>
      </c:barChart>
      <c:lineChart>
        <c:grouping val="standard"/>
        <c:varyColors val="0"/>
        <c:ser>
          <c:idx val="1"/>
          <c:order val="1"/>
          <c:tx>
            <c:strRef>
              <c:f>'[2025年政企满意度劳动竞赛报表（成员清单） (0730).xlsx]Sheet11'!$K$8</c:f>
              <c:strCache>
                <c:ptCount val="1"/>
                <c:pt idx="0">
                  <c:v>排名</c:v>
                </c:pt>
              </c:strCache>
            </c:strRef>
          </c:tx>
          <c:spPr>
            <a:ln w="28575" cap="rnd">
              <a:solidFill>
                <a:schemeClr val="accent2"/>
              </a:solidFill>
              <a:round/>
            </a:ln>
            <a:effectLst/>
          </c:spPr>
          <c:marker>
            <c:symbol val="circle"/>
            <c:size val="5"/>
            <c:spPr>
              <a:no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'[2025年政企满意度劳动竞赛报表（成员清单） (0730).xlsx]Sheet11'!$I$9:$I$15</c:f>
              <c:strCache>
                <c:ptCount val="7"/>
                <c:pt idx="0">
                  <c:v>嘉禾</c:v>
                </c:pt>
                <c:pt idx="1">
                  <c:v>嘉善</c:v>
                </c:pt>
                <c:pt idx="2">
                  <c:v>平湖</c:v>
                </c:pt>
                <c:pt idx="3">
                  <c:v>海盐</c:v>
                </c:pt>
                <c:pt idx="4">
                  <c:v>海宁</c:v>
                </c:pt>
                <c:pt idx="5">
                  <c:v>桐乡</c:v>
                </c:pt>
                <c:pt idx="6">
                  <c:v>战客中心</c:v>
                </c:pt>
              </c:strCache>
            </c:strRef>
          </c:cat>
          <c:val>
            <c:numRef>
              <c:f>'[2025年政企满意度劳动竞赛报表（成员清单） (0730).xlsx]Sheet11'!$K$9:$K$15</c:f>
              <c:numCache>
                <c:formatCode>General</c:formatCode>
                <c:ptCount val="7"/>
                <c:pt idx="0">
                  <c:v>6</c:v>
                </c:pt>
                <c:pt idx="1">
                  <c:v>1</c:v>
                </c:pt>
                <c:pt idx="2">
                  <c:v>2</c:v>
                </c:pt>
                <c:pt idx="3">
                  <c:v>5</c:v>
                </c:pt>
                <c:pt idx="4">
                  <c:v>3</c:v>
                </c:pt>
                <c:pt idx="5">
                  <c:v>4</c:v>
                </c:pt>
                <c:pt idx="6">
                  <c:v>7</c:v>
                </c:pt>
              </c:numCache>
            </c:numRef>
          </c:val>
          <c:smooth val="0"/>
        </c:ser>
        <c:dLbls>
          <c:showLegendKey val="0"/>
          <c:showVal val="1"/>
          <c:showCatName val="0"/>
          <c:showSerName val="0"/>
          <c:showPercent val="0"/>
          <c:showBubbleSize val="0"/>
        </c:dLbls>
        <c:marker val="1"/>
        <c:smooth val="0"/>
        <c:axId val="550185443"/>
        <c:axId val="723810081"/>
      </c:lineChart>
      <c:catAx>
        <c:axId val="7572865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548069250"/>
        <c:crosses val="autoZero"/>
        <c:auto val="1"/>
        <c:lblAlgn val="ctr"/>
        <c:lblOffset val="100"/>
        <c:noMultiLvlLbl val="0"/>
      </c:catAx>
      <c:valAx>
        <c:axId val="548069250"/>
        <c:scaling>
          <c:orientation val="minMax"/>
        </c:scaling>
        <c:delete val="0"/>
        <c:axPos val="l"/>
        <c:numFmt formatCode="0.0_ "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5728656"/>
        <c:crosses val="autoZero"/>
        <c:crossBetween val="between"/>
      </c:valAx>
      <c:catAx>
        <c:axId val="550185443"/>
        <c:scaling>
          <c:orientation val="minMax"/>
        </c:scaling>
        <c:delete val="1"/>
        <c:axPos val="b"/>
        <c:majorTickMark val="out"/>
        <c:minorTickMark val="none"/>
        <c:tickLblPos val="nextTo"/>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23810081"/>
        <c:crosses val="autoZero"/>
        <c:auto val="1"/>
        <c:lblAlgn val="ctr"/>
        <c:lblOffset val="100"/>
        <c:noMultiLvlLbl val="0"/>
      </c:catAx>
      <c:valAx>
        <c:axId val="723810081"/>
        <c:scaling>
          <c:orientation val="minMax"/>
        </c:scaling>
        <c:delete val="0"/>
        <c:axPos val="r"/>
        <c:numFmt formatCode="General" sourceLinked="1"/>
        <c:majorTickMark val="out"/>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550185443"/>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4974ed5c-2e92-4317-9f57-f26283eaa9eb}"/>
      </c:ext>
    </c:extLst>
  </c:chart>
  <c:spPr>
    <a:solidFill>
      <a:schemeClr val="bg1">
        <a:lumMod val="95000"/>
      </a:schemeClr>
    </a:solidFill>
    <a:ln w="9525" cap="flat" cmpd="sng" algn="ctr">
      <a:noFill/>
      <a:round/>
    </a:ln>
    <a:effectLst/>
  </c:spPr>
  <c:txPr>
    <a:bodyPr/>
    <a:lstStyle/>
    <a:p>
      <a:pPr>
        <a:defRPr 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c:explosion val="0"/>
          <c:dPt>
            <c:idx val="0"/>
            <c:bubble3D val="0"/>
            <c:spPr>
              <a:solidFill>
                <a:schemeClr val="accent1"/>
              </a:solidFill>
              <a:ln>
                <a:solidFill>
                  <a:schemeClr val="bg1"/>
                </a:solidFill>
              </a:ln>
              <a:effectLst/>
            </c:spPr>
          </c:dPt>
          <c:dPt>
            <c:idx val="1"/>
            <c:bubble3D val="0"/>
            <c:spPr>
              <a:solidFill>
                <a:schemeClr val="accent2"/>
              </a:solidFill>
              <a:ln>
                <a:solidFill>
                  <a:schemeClr val="bg1"/>
                </a:solidFill>
              </a:ln>
              <a:effectLst/>
            </c:spPr>
          </c:dPt>
          <c:dPt>
            <c:idx val="2"/>
            <c:bubble3D val="0"/>
            <c:spPr>
              <a:solidFill>
                <a:schemeClr val="accent3"/>
              </a:solidFill>
              <a:ln>
                <a:solidFill>
                  <a:schemeClr val="bg1"/>
                </a:solidFill>
              </a:ln>
              <a:effectLst/>
            </c:spPr>
          </c:dPt>
          <c:dPt>
            <c:idx val="3"/>
            <c:bubble3D val="0"/>
            <c:spPr>
              <a:solidFill>
                <a:schemeClr val="accent4"/>
              </a:solidFill>
              <a:ln>
                <a:solidFill>
                  <a:schemeClr val="bg1"/>
                </a:solidFill>
              </a:ln>
              <a:effectLst/>
            </c:spPr>
          </c:dPt>
          <c:dLbls>
            <c:dLbl>
              <c:idx val="0"/>
              <c:layout>
                <c:manualLayout>
                  <c:x val="-0.0507048180096781"/>
                  <c:y val="0.062799043062201"/>
                </c:manualLayout>
              </c:layout>
              <c:tx>
                <c:rich>
                  <a:bodyPr rot="0" spcFirstLastPara="0" vertOverflow="ellipsis" vert="horz" wrap="square" lIns="38100" tIns="19050" rIns="38100" bIns="19050" anchor="ctr" anchorCtr="1"/>
                  <a:lstStyle/>
                  <a:p>
                    <a:pPr defTabSz="914400">
                      <a:defRPr lang="zh-CN" sz="6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6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套餐问题28.13%</a:t>
                    </a:r>
                    <a:endParaRPr sz="6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dLblPos val="bestFi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197368421052632"/>
                  <c:y val="-0.0868055555555556"/>
                </c:manualLayout>
              </c:layout>
              <c:tx>
                <c:rich>
                  <a:bodyPr rot="0" spcFirstLastPara="0" vertOverflow="ellipsis" vert="horz" wrap="square" lIns="38100" tIns="19050" rIns="38100" bIns="19050" anchor="ctr" anchorCtr="1"/>
                  <a:lstStyle/>
                  <a:p>
                    <a:pPr defTabSz="914400">
                      <a:defRPr lang="zh-CN" sz="6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6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资费流量25.37%</a:t>
                    </a:r>
                    <a:endParaRPr sz="6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dLblPos val="bestFit"/>
              <c:showLegendKey val="0"/>
              <c:showVal val="1"/>
              <c:showCatName val="0"/>
              <c:showSerName val="0"/>
              <c:showPercent val="0"/>
              <c:showBubbleSize val="0"/>
              <c:extLst>
                <c:ext xmlns:c15="http://schemas.microsoft.com/office/drawing/2012/chart" uri="{CE6537A1-D6FC-4f65-9D91-7224C49458BB}">
                  <c15:layout>
                    <c:manualLayout>
                      <c:w val="0.222894736842105"/>
                      <c:h val="0.26412037037037"/>
                    </c:manualLayout>
                  </c15:layout>
                </c:ext>
              </c:extLst>
            </c:dLbl>
            <c:dLbl>
              <c:idx val="2"/>
              <c:layout/>
              <c:tx>
                <c:rich>
                  <a:bodyPr rot="0" spcFirstLastPara="0" vertOverflow="ellipsis" vert="horz" wrap="square" lIns="38100" tIns="19050" rIns="38100" bIns="19050" anchor="ctr" anchorCtr="1"/>
                  <a:lstStyle/>
                  <a:p>
                    <a:pPr defTabSz="914400">
                      <a:defRPr lang="zh-CN" sz="6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6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网络卡顿12.97%</a:t>
                    </a:r>
                    <a:endParaRPr sz="6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dLblPos val="bestFit"/>
              <c:showLegendKey val="0"/>
              <c:showVal val="1"/>
              <c:showCatName val="0"/>
              <c:showSerName val="0"/>
              <c:showPercent val="0"/>
              <c:showBubbleSize val="0"/>
              <c:extLst>
                <c:ext xmlns:c15="http://schemas.microsoft.com/office/drawing/2012/chart" uri="{CE6537A1-D6FC-4f65-9D91-7224C49458BB}"/>
              </c:extLst>
            </c:dLbl>
            <c:dLbl>
              <c:idx val="3"/>
              <c:layout>
                <c:manualLayout>
                  <c:x val="0.0312297175034328"/>
                  <c:y val="0"/>
                </c:manualLayout>
              </c:layout>
              <c:tx>
                <c:rich>
                  <a:bodyPr rot="0" spcFirstLastPara="0" vertOverflow="ellipsis" vert="horz" wrap="square" lIns="38100" tIns="19050" rIns="38100" bIns="19050" anchor="ctr" anchorCtr="1"/>
                  <a:lstStyle/>
                  <a:p>
                    <a:pPr defTabSz="914400">
                      <a:defRPr lang="zh-CN" sz="6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6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信号问题10.61%</a:t>
                    </a:r>
                    <a:endParaRPr sz="600" b="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dLblPos val="bestFi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[存在问题.xlsx]Sheet4!$E$3:$E$6</c:f>
              <c:strCache>
                <c:ptCount val="4"/>
                <c:pt idx="0">
                  <c:v>套餐问题</c:v>
                </c:pt>
                <c:pt idx="1">
                  <c:v>资费流量问题</c:v>
                </c:pt>
                <c:pt idx="2">
                  <c:v>网络卡顿</c:v>
                </c:pt>
                <c:pt idx="3">
                  <c:v>信号问题</c:v>
                </c:pt>
              </c:strCache>
            </c:strRef>
          </c:cat>
          <c:val>
            <c:numRef>
              <c:f>[存在问题.xlsx]Sheet4!$F$3:$F$6</c:f>
              <c:numCache>
                <c:formatCode>0.00%</c:formatCode>
                <c:ptCount val="4"/>
                <c:pt idx="0">
                  <c:v>0.2813</c:v>
                </c:pt>
                <c:pt idx="1">
                  <c:v>0.2537</c:v>
                </c:pt>
                <c:pt idx="2">
                  <c:v>0.1297</c:v>
                </c:pt>
                <c:pt idx="3">
                  <c:v>0.1061</c:v>
                </c:pt>
              </c:numCache>
            </c:numRef>
          </c:val>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uri="{0b15fc19-7d7d-44ad-8c2d-2c3a37ce22c3}">
        <chartProps xmlns="https://web.wps.cn/et/2018/main" chartId="{98e605ec-eb72-4e3b-b4f1-8aaad4000257}"/>
      </c:ext>
    </c:extLst>
  </c:chart>
  <c:spPr>
    <a:solidFill>
      <a:schemeClr val="bg1"/>
    </a:solidFill>
    <a:ln w="9525" cap="flat" cmpd="sng" algn="ctr">
      <a:noFill/>
      <a:round/>
    </a:ln>
    <a:effectLst/>
  </c:spPr>
  <c:txPr>
    <a:bodyPr/>
    <a:lstStyle/>
    <a:p>
      <a:pPr>
        <a:defRPr lang="zh-CN" sz="6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200"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b="1">
                <a:solidFill>
                  <a:schemeClr val="tx1"/>
                </a:solidFill>
              </a:rPr>
              <a:t>B</a:t>
            </a:r>
            <a:r>
              <a:rPr altLang="en-US" b="1">
                <a:solidFill>
                  <a:schemeClr val="tx1"/>
                </a:solidFill>
              </a:rPr>
              <a:t>占通服比重</a:t>
            </a:r>
            <a:endParaRPr altLang="en-US" b="1">
              <a:solidFill>
                <a:schemeClr val="tx1"/>
              </a:solidFill>
            </a:endParaRPr>
          </a:p>
        </c:rich>
      </c:tx>
      <c:layout/>
      <c:overlay val="0"/>
      <c:spPr>
        <a:noFill/>
        <a:ln>
          <a:noFill/>
        </a:ln>
        <a:effectLst/>
      </c:spPr>
    </c:title>
    <c:autoTitleDeleted val="0"/>
    <c:plotArea>
      <c:layout>
        <c:manualLayout>
          <c:layoutTarget val="inner"/>
          <c:xMode val="edge"/>
          <c:yMode val="edge"/>
          <c:x val="0.0472508591065292"/>
          <c:y val="0.0780894617134193"/>
          <c:w val="0.905498281786942"/>
          <c:h val="0.711523881728582"/>
        </c:manualLayout>
      </c:layout>
      <c:barChart>
        <c:barDir val="col"/>
        <c:grouping val="clustered"/>
        <c:varyColors val="0"/>
        <c:ser>
          <c:idx val="0"/>
          <c:order val="0"/>
          <c:tx>
            <c:strRef>
              <c:f>Sheet1!$B$1</c:f>
              <c:strCache>
                <c:ptCount val="1"/>
                <c:pt idx="0">
                  <c:v>系列 1</c:v>
                </c:pt>
              </c:strCache>
            </c:strRef>
          </c:tx>
          <c:spPr>
            <a:solidFill>
              <a:srgbClr val="BCDAEF"/>
            </a:solidFill>
            <a:ln>
              <a:noFill/>
            </a:ln>
            <a:effectLst/>
          </c:spPr>
          <c:invertIfNegative val="0"/>
          <c:dPt>
            <c:idx val="0"/>
            <c:invertIfNegative val="0"/>
            <c:bubble3D val="0"/>
            <c:spPr>
              <a:solidFill>
                <a:srgbClr val="FCD5B5"/>
              </a:solidFill>
              <a:ln>
                <a:noFill/>
              </a:ln>
              <a:effectLst/>
            </c:spPr>
          </c:dPt>
          <c:dLbls>
            <c:dLbl>
              <c:idx val="0"/>
              <c:layout/>
              <c:dLblPos val="outEnd"/>
              <c:showLegendKey val="0"/>
              <c:showVal val="1"/>
              <c:showCatName val="0"/>
              <c:showSerName val="0"/>
              <c:showPercent val="0"/>
              <c:showBubbleSize val="0"/>
              <c:extLst>
                <c:ext xmlns:c15="http://schemas.microsoft.com/office/drawing/2012/chart" uri="{CE6537A1-D6FC-4f65-9D91-7224C49458BB}">
                  <c15:layout>
                    <c:manualLayout>
                      <c:w val="0.239161642262417"/>
                      <c:h val="0.102675793403858"/>
                    </c:manualLayout>
                  </c15:layout>
                </c:ext>
              </c:extLst>
            </c:dLbl>
            <c:dLbl>
              <c:idx val="1"/>
              <c:layout/>
              <c:dLblPos val="outEnd"/>
              <c:showLegendKey val="0"/>
              <c:showVal val="1"/>
              <c:showCatName val="0"/>
              <c:showSerName val="0"/>
              <c:showPercent val="0"/>
              <c:showBubbleSize val="0"/>
              <c:extLst>
                <c:ext xmlns:c15="http://schemas.microsoft.com/office/drawing/2012/chart" uri="{CE6537A1-D6FC-4f65-9D91-7224C49458BB}">
                  <c15:layout>
                    <c:manualLayout>
                      <c:w val="0.200976169968418"/>
                      <c:h val="0.149968886123211"/>
                    </c:manualLayout>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formatCode="@">
                  <c:v>24年7月</c:v>
                </c:pt>
                <c:pt idx="1" c:formatCode="@">
                  <c:v>25年7月</c:v>
                </c:pt>
              </c:strCache>
            </c:strRef>
          </c:cat>
          <c:val>
            <c:numRef>
              <c:f>Sheet1!$B$2:$B$3</c:f>
              <c:numCache>
                <c:formatCode>0.0%</c:formatCode>
                <c:ptCount val="2"/>
                <c:pt idx="0">
                  <c:v>0.213814371588983</c:v>
                </c:pt>
                <c:pt idx="1">
                  <c:v>0.216493606323513</c:v>
                </c:pt>
              </c:numCache>
            </c:numRef>
          </c:val>
        </c:ser>
        <c:dLbls>
          <c:showLegendKey val="0"/>
          <c:showVal val="1"/>
          <c:showCatName val="0"/>
          <c:showSerName val="0"/>
          <c:showPercent val="0"/>
          <c:showBubbleSize val="0"/>
        </c:dLbls>
        <c:gapWidth val="219"/>
        <c:overlap val="-27"/>
        <c:axId val="828024280"/>
        <c:axId val="828014872"/>
      </c:barChart>
      <c:catAx>
        <c:axId val="82802428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872"/>
        <c:crosses val="autoZero"/>
        <c:auto val="1"/>
        <c:lblAlgn val="ctr"/>
        <c:lblOffset val="100"/>
        <c:noMultiLvlLbl val="0"/>
      </c:catAx>
      <c:valAx>
        <c:axId val="828014872"/>
        <c:scaling>
          <c:orientation val="minMax"/>
          <c:max val="1.1"/>
          <c:min val="0"/>
        </c:scaling>
        <c:delete val="0"/>
        <c:axPos val="l"/>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24280"/>
        <c:crosses val="autoZero"/>
        <c:crossBetween val="between"/>
      </c:valAx>
      <c:spPr>
        <a:noFill/>
        <a:ln>
          <a:noFill/>
        </a:ln>
        <a:effectLst/>
      </c:spPr>
    </c:plotArea>
    <c:plotVisOnly val="1"/>
    <c:dispBlanksAs val="gap"/>
    <c:showDLblsOverMax val="0"/>
    <c:extLst>
      <c:ext uri="{0b15fc19-7d7d-44ad-8c2d-2c3a37ce22c3}">
        <chartProps xmlns="https://web.wps.cn/et/2018/main" chartId="{7e4a0b0f-02e6-4c97-9879-ff9735270908}"/>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200"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b="1">
                <a:solidFill>
                  <a:schemeClr val="tx1"/>
                </a:solidFill>
              </a:rPr>
              <a:t>收入份额</a:t>
            </a:r>
            <a:endParaRPr b="1">
              <a:solidFill>
                <a:schemeClr val="tx1"/>
              </a:solidFill>
            </a:endParaRPr>
          </a:p>
        </c:rich>
      </c:tx>
      <c:layout>
        <c:manualLayout>
          <c:xMode val="edge"/>
          <c:yMode val="edge"/>
          <c:x val="0.357999454892341"/>
          <c:y val="0.00960307298335467"/>
        </c:manualLayout>
      </c:layout>
      <c:overlay val="0"/>
      <c:spPr>
        <a:noFill/>
        <a:ln>
          <a:noFill/>
        </a:ln>
        <a:effectLst/>
      </c:spPr>
    </c:title>
    <c:autoTitleDeleted val="0"/>
    <c:plotArea>
      <c:layout>
        <c:manualLayout>
          <c:layoutTarget val="inner"/>
          <c:xMode val="edge"/>
          <c:yMode val="edge"/>
          <c:x val="0.0395470070106058"/>
          <c:y val="0.165251238499646"/>
          <c:w val="0.920905985978788"/>
          <c:h val="0.656404812455768"/>
        </c:manualLayout>
      </c:layout>
      <c:barChart>
        <c:barDir val="col"/>
        <c:grouping val="stacked"/>
        <c:varyColors val="0"/>
        <c:ser>
          <c:idx val="0"/>
          <c:order val="0"/>
          <c:tx>
            <c:strRef>
              <c:f>Sheet1!$B$1</c:f>
              <c:strCache>
                <c:ptCount val="1"/>
                <c:pt idx="0">
                  <c:v>YD</c:v>
                </c:pt>
              </c:strCache>
            </c:strRef>
          </c:tx>
          <c:spPr>
            <a:solidFill>
              <a:srgbClr val="B9CDE5"/>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formatCode="@">
                  <c:v>24年1-6月</c:v>
                </c:pt>
                <c:pt idx="1" c:formatCode="@">
                  <c:v>25年1-6月</c:v>
                </c:pt>
              </c:strCache>
            </c:strRef>
          </c:cat>
          <c:val>
            <c:numRef>
              <c:f>Sheet1!$B$2:$B$3</c:f>
              <c:numCache>
                <c:formatCode>0.0%</c:formatCode>
                <c:ptCount val="2"/>
                <c:pt idx="0">
                  <c:v>0.440505199126332</c:v>
                </c:pt>
                <c:pt idx="1">
                  <c:v>0.437323034398708</c:v>
                </c:pt>
              </c:numCache>
            </c:numRef>
          </c:val>
        </c:ser>
        <c:ser>
          <c:idx val="1"/>
          <c:order val="1"/>
          <c:tx>
            <c:strRef>
              <c:f>Sheet1!$C$1</c:f>
              <c:strCache>
                <c:ptCount val="1"/>
                <c:pt idx="0">
                  <c:v>DX</c:v>
                </c:pt>
              </c:strCache>
            </c:strRef>
          </c:tx>
          <c:spPr>
            <a:solidFill>
              <a:srgbClr val="D7E4BD"/>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formatCode="@">
                  <c:v>24年1-6月</c:v>
                </c:pt>
                <c:pt idx="1" c:formatCode="@">
                  <c:v>25年1-6月</c:v>
                </c:pt>
              </c:strCache>
            </c:strRef>
          </c:cat>
          <c:val>
            <c:numRef>
              <c:f>Sheet1!$C$2:$C$3</c:f>
              <c:numCache>
                <c:formatCode>0.0%</c:formatCode>
                <c:ptCount val="2"/>
                <c:pt idx="0">
                  <c:v>0.36280284790221</c:v>
                </c:pt>
                <c:pt idx="1">
                  <c:v>0.367282901851643</c:v>
                </c:pt>
              </c:numCache>
            </c:numRef>
          </c:val>
        </c:ser>
        <c:ser>
          <c:idx val="2"/>
          <c:order val="2"/>
          <c:tx>
            <c:strRef>
              <c:f>Sheet1!$D$1</c:f>
              <c:strCache>
                <c:ptCount val="1"/>
                <c:pt idx="0">
                  <c:v>LT</c:v>
                </c:pt>
              </c:strCache>
            </c:strRef>
          </c:tx>
          <c:spPr>
            <a:solidFill>
              <a:srgbClr val="FCD5B5"/>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formatCode="@">
                  <c:v>24年1-6月</c:v>
                </c:pt>
                <c:pt idx="1" c:formatCode="@">
                  <c:v>25年1-6月</c:v>
                </c:pt>
              </c:strCache>
            </c:strRef>
          </c:cat>
          <c:val>
            <c:numRef>
              <c:f>Sheet1!$D$2:$D$3</c:f>
              <c:numCache>
                <c:formatCode>0.0%</c:formatCode>
                <c:ptCount val="2"/>
                <c:pt idx="0">
                  <c:v>0.196691952971458</c:v>
                </c:pt>
                <c:pt idx="1">
                  <c:v>0.195394063749649</c:v>
                </c:pt>
              </c:numCache>
            </c:numRef>
          </c:val>
        </c:ser>
        <c:dLbls>
          <c:showLegendKey val="0"/>
          <c:showVal val="1"/>
          <c:showCatName val="0"/>
          <c:showSerName val="0"/>
          <c:showPercent val="0"/>
          <c:showBubbleSize val="0"/>
        </c:dLbls>
        <c:gapWidth val="194"/>
        <c:overlap val="100"/>
        <c:axId val="828022712"/>
        <c:axId val="828018400"/>
      </c:barChart>
      <c:catAx>
        <c:axId val="82802271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8400"/>
        <c:crosses val="autoZero"/>
        <c:auto val="1"/>
        <c:lblAlgn val="ctr"/>
        <c:lblOffset val="100"/>
        <c:noMultiLvlLbl val="0"/>
      </c:catAx>
      <c:valAx>
        <c:axId val="828018400"/>
        <c:scaling>
          <c:orientation val="minMax"/>
          <c:max val="1"/>
        </c:scaling>
        <c:delete val="0"/>
        <c:axPos val="l"/>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22712"/>
        <c:crosses val="autoZero"/>
        <c:crossBetween val="between"/>
      </c:valAx>
      <c:spPr>
        <a:noFill/>
        <a:ln>
          <a:noFill/>
        </a:ln>
        <a:effectLst/>
      </c:spPr>
    </c:plotArea>
    <c:legend>
      <c:legendPos val="l"/>
      <c:legendEntry>
        <c:idx val="0"/>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42e1c0df-7750-4e81-81ba-71e41decead3}"/>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200"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altLang="en-US" b="1">
                <a:solidFill>
                  <a:schemeClr val="tx1"/>
                </a:solidFill>
              </a:rPr>
              <a:t>政企市场行业增幅</a:t>
            </a:r>
            <a:endParaRPr altLang="en-US" b="1">
              <a:solidFill>
                <a:schemeClr val="tx1"/>
              </a:solidFill>
            </a:endParaRPr>
          </a:p>
        </c:rich>
      </c:tx>
      <c:layout>
        <c:manualLayout>
          <c:xMode val="edge"/>
          <c:yMode val="edge"/>
          <c:x val="0.262329227370603"/>
          <c:y val="0.0196793506822726"/>
        </c:manualLayout>
      </c:layout>
      <c:overlay val="0"/>
      <c:spPr>
        <a:noFill/>
        <a:ln>
          <a:noFill/>
        </a:ln>
        <a:effectLst/>
      </c:spPr>
    </c:title>
    <c:autoTitleDeleted val="0"/>
    <c:plotArea>
      <c:layout>
        <c:manualLayout>
          <c:layoutTarget val="inner"/>
          <c:xMode val="edge"/>
          <c:yMode val="edge"/>
          <c:x val="0.0125429296700015"/>
          <c:y val="0.164287883389007"/>
          <c:w val="0.974764820068687"/>
          <c:h val="0.594290920133617"/>
        </c:manualLayout>
      </c:layout>
      <c:barChart>
        <c:barDir val="col"/>
        <c:grouping val="clustered"/>
        <c:varyColors val="0"/>
        <c:ser>
          <c:idx val="0"/>
          <c:order val="0"/>
          <c:tx>
            <c:strRef>
              <c:f>Sheet1!$B$1</c:f>
              <c:strCache>
                <c:ptCount val="1"/>
                <c:pt idx="0">
                  <c:v>25年1-6月收入</c:v>
                </c:pt>
              </c:strCache>
            </c:strRef>
          </c:tx>
          <c:spPr>
            <a:solidFill>
              <a:srgbClr val="B9CDE5"/>
            </a:solidFill>
            <a:ln>
              <a:noFill/>
            </a:ln>
            <a:effectLst/>
          </c:spPr>
          <c:invertIfNegative val="0"/>
          <c:dPt>
            <c:idx val="0"/>
            <c:invertIfNegative val="0"/>
            <c:bubble3D val="0"/>
            <c:spPr>
              <a:solidFill>
                <a:srgbClr val="B9CDE5"/>
              </a:solidFill>
              <a:ln>
                <a:noFill/>
              </a:ln>
              <a:effectLst/>
            </c:spPr>
          </c:dPt>
          <c:dPt>
            <c:idx val="1"/>
            <c:invertIfNegative val="0"/>
            <c:bubble3D val="0"/>
            <c:spPr>
              <a:solidFill>
                <a:srgbClr val="D7E4BD"/>
              </a:solidFill>
              <a:ln>
                <a:noFill/>
              </a:ln>
              <a:effectLst/>
            </c:spPr>
          </c:dPt>
          <c:dPt>
            <c:idx val="2"/>
            <c:invertIfNegative val="0"/>
            <c:bubble3D val="0"/>
            <c:spPr>
              <a:solidFill>
                <a:srgbClr val="FCD5B5"/>
              </a:solidFill>
              <a:ln>
                <a:noFill/>
              </a:ln>
              <a:effectLst/>
            </c:spPr>
          </c:dPt>
          <c:dLbls>
            <c:dLbl>
              <c:idx val="0"/>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7.16亿</a:t>
                    </a:r>
                    <a:endParaRPr lang="en-US" altLang="zh-CN"/>
                  </a:p>
                </c:rich>
              </c:tx>
              <c:dLblPos val="outEnd"/>
              <c:showLegendKey val="0"/>
              <c:showVal val="1"/>
              <c:showCatName val="0"/>
              <c:showSerName val="0"/>
              <c:showPercent val="0"/>
              <c:showBubbleSize val="0"/>
              <c:extLst>
                <c:ext xmlns:c15="http://schemas.microsoft.com/office/drawing/2012/chart" uri="{CE6537A1-D6FC-4f65-9D91-7224C49458BB}"/>
              </c:extLst>
            </c:dLbl>
            <c:dLbl>
              <c:idx val="1"/>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6.01亿</a:t>
                    </a:r>
                  </a:p>
                </c:rich>
              </c:tx>
              <c:dLblPos val="outEnd"/>
              <c:showLegendKey val="0"/>
              <c:showVal val="1"/>
              <c:showCatName val="0"/>
              <c:showSerName val="0"/>
              <c:showPercent val="0"/>
              <c:showBubbleSize val="0"/>
              <c:extLst>
                <c:ext xmlns:c15="http://schemas.microsoft.com/office/drawing/2012/chart" uri="{CE6537A1-D6FC-4f65-9D91-7224C49458BB}"/>
              </c:extLst>
            </c:dLbl>
            <c:dLbl>
              <c:idx val="2"/>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3.20亿</a:t>
                    </a:r>
                  </a:p>
                </c:rich>
              </c:tx>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formatCode="0">
                  <c:v>YD</c:v>
                </c:pt>
                <c:pt idx="1" c:formatCode="0">
                  <c:v>DX</c:v>
                </c:pt>
                <c:pt idx="2" c:formatCode="0">
                  <c:v>LT</c:v>
                </c:pt>
              </c:strCache>
            </c:strRef>
          </c:cat>
          <c:val>
            <c:numRef>
              <c:f>Sheet1!$B$2:$B$4</c:f>
              <c:numCache>
                <c:formatCode>0.00</c:formatCode>
                <c:ptCount val="3"/>
                <c:pt idx="0">
                  <c:v>7.1556189909</c:v>
                </c:pt>
                <c:pt idx="1">
                  <c:v>6.0096</c:v>
                </c:pt>
                <c:pt idx="2">
                  <c:v>3.1971</c:v>
                </c:pt>
              </c:numCache>
            </c:numRef>
          </c:val>
        </c:ser>
        <c:dLbls>
          <c:showLegendKey val="0"/>
          <c:showVal val="1"/>
          <c:showCatName val="0"/>
          <c:showSerName val="0"/>
          <c:showPercent val="0"/>
          <c:showBubbleSize val="0"/>
        </c:dLbls>
        <c:gapWidth val="280"/>
        <c:overlap val="-27"/>
        <c:axId val="973292928"/>
        <c:axId val="973290576"/>
      </c:barChart>
      <c:lineChart>
        <c:grouping val="standard"/>
        <c:varyColors val="0"/>
        <c:ser>
          <c:idx val="1"/>
          <c:order val="1"/>
          <c:tx>
            <c:strRef>
              <c:f>Sheet1!$C$1</c:f>
              <c:strCache>
                <c:ptCount val="1"/>
                <c:pt idx="0">
                  <c:v>同比</c:v>
                </c:pt>
              </c:strCache>
            </c:strRef>
          </c:tx>
          <c:spPr>
            <a:ln w="12700" cap="rnd" cmpd="sng">
              <a:solidFill>
                <a:schemeClr val="accent2"/>
              </a:solidFill>
              <a:prstDash val="solid"/>
              <a:round/>
            </a:ln>
            <a:effectLst/>
          </c:spPr>
          <c:marker>
            <c:symbol val="circle"/>
            <c:size val="5"/>
            <c:spPr>
              <a:solidFill>
                <a:schemeClr val="bg1"/>
              </a:solidFill>
              <a:ln w="9525">
                <a:solidFill>
                  <a:schemeClr val="accent2"/>
                </a:solidFill>
              </a:ln>
              <a:effectLst/>
            </c:spPr>
          </c:marker>
          <c:dLbls>
            <c:dLbl>
              <c:idx val="0"/>
              <c:layout>
                <c:manualLayout>
                  <c:x val="0.00627146483500075"/>
                  <c:y val="0.172790768296386"/>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a:solidFill>
                          <a:srgbClr val="FF0000"/>
                        </a:solidFill>
                      </a:rPr>
                      <a:t>5.67%</a:t>
                    </a:r>
                    <a:endParaRPr>
                      <a:solidFill>
                        <a:srgbClr val="FF0000"/>
                      </a:solidFill>
                    </a:endParaRPr>
                  </a:p>
                </c:rich>
              </c:tx>
              <c:dLblPos val="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
                  <c:y val="0.168539325842697"/>
                </c:manualLayout>
              </c:layout>
              <c:dLblPos val="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formatCode="0">
                  <c:v>YD</c:v>
                </c:pt>
                <c:pt idx="1" c:formatCode="0">
                  <c:v>DX</c:v>
                </c:pt>
                <c:pt idx="2" c:formatCode="0">
                  <c:v>LT</c:v>
                </c:pt>
              </c:strCache>
            </c:strRef>
          </c:cat>
          <c:val>
            <c:numRef>
              <c:f>Sheet1!$C$2:$C$4</c:f>
              <c:numCache>
                <c:formatCode>0.00%</c:formatCode>
                <c:ptCount val="3"/>
                <c:pt idx="0">
                  <c:v>0.0567163455099142</c:v>
                </c:pt>
                <c:pt idx="1">
                  <c:v>0.0775492639543849</c:v>
                </c:pt>
                <c:pt idx="2">
                  <c:v>0.0573819288265645</c:v>
                </c:pt>
              </c:numCache>
            </c:numRef>
          </c:val>
          <c:smooth val="0"/>
        </c:ser>
        <c:dLbls>
          <c:showLegendKey val="0"/>
          <c:showVal val="1"/>
          <c:showCatName val="0"/>
          <c:showSerName val="0"/>
          <c:showPercent val="0"/>
          <c:showBubbleSize val="0"/>
        </c:dLbls>
        <c:marker val="1"/>
        <c:smooth val="0"/>
        <c:axId val="973297240"/>
        <c:axId val="973299984"/>
      </c:lineChart>
      <c:catAx>
        <c:axId val="973292928"/>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0576"/>
        <c:crosses val="autoZero"/>
        <c:auto val="1"/>
        <c:lblAlgn val="ctr"/>
        <c:lblOffset val="100"/>
        <c:noMultiLvlLbl val="0"/>
      </c:catAx>
      <c:valAx>
        <c:axId val="973290576"/>
        <c:scaling>
          <c:orientation val="minMax"/>
          <c:max val="18"/>
          <c:min val="0"/>
        </c:scaling>
        <c:delete val="0"/>
        <c:axPos val="l"/>
        <c:numFmt formatCode="0.0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2928"/>
        <c:crosses val="autoZero"/>
        <c:crossBetween val="between"/>
      </c:valAx>
      <c:catAx>
        <c:axId val="97329724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9984"/>
        <c:crosses val="autoZero"/>
        <c:auto val="1"/>
        <c:lblAlgn val="ctr"/>
        <c:lblOffset val="100"/>
        <c:noMultiLvlLbl val="0"/>
      </c:catAx>
      <c:valAx>
        <c:axId val="973299984"/>
        <c:scaling>
          <c:orientation val="minMax"/>
          <c:max val="0.15"/>
          <c:min val="-0.4"/>
        </c:scaling>
        <c:delete val="0"/>
        <c:axPos val="r"/>
        <c:numFmt formatCode="0.0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7240"/>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75e0aeef-6053-486f-9aae-6df5f081dfba}"/>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200"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b="1">
                <a:solidFill>
                  <a:schemeClr val="tx1"/>
                </a:solidFill>
              </a:rPr>
              <a:t>增量收入份额</a:t>
            </a:r>
            <a:endParaRPr b="1">
              <a:solidFill>
                <a:schemeClr val="tx1"/>
              </a:solidFill>
            </a:endParaRPr>
          </a:p>
        </c:rich>
      </c:tx>
      <c:layout>
        <c:manualLayout>
          <c:xMode val="edge"/>
          <c:yMode val="edge"/>
          <c:x val="0.29530110721037"/>
          <c:y val="0.00955718381650207"/>
        </c:manualLayout>
      </c:layout>
      <c:overlay val="0"/>
      <c:spPr>
        <a:noFill/>
        <a:ln>
          <a:noFill/>
        </a:ln>
        <a:effectLst/>
      </c:spPr>
    </c:title>
    <c:autoTitleDeleted val="0"/>
    <c:plotArea>
      <c:layout>
        <c:manualLayout>
          <c:layoutTarget val="inner"/>
          <c:xMode val="edge"/>
          <c:yMode val="edge"/>
          <c:x val="0.0395470070106058"/>
          <c:y val="0.165251238499646"/>
          <c:w val="0.920905985978788"/>
          <c:h val="0.656404812455768"/>
        </c:manualLayout>
      </c:layout>
      <c:barChart>
        <c:barDir val="col"/>
        <c:grouping val="stacked"/>
        <c:varyColors val="0"/>
        <c:ser>
          <c:idx val="0"/>
          <c:order val="0"/>
          <c:tx>
            <c:strRef>
              <c:f>Sheet1!$B$1</c:f>
              <c:strCache>
                <c:ptCount val="1"/>
                <c:pt idx="0">
                  <c:v>YD</c:v>
                </c:pt>
              </c:strCache>
            </c:strRef>
          </c:tx>
          <c:spPr>
            <a:solidFill>
              <a:srgbClr val="B9CDE5"/>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formatCode="@">
                  <c:v>24年1-6月</c:v>
                </c:pt>
                <c:pt idx="1" c:formatCode="@">
                  <c:v>25年1-6月</c:v>
                </c:pt>
              </c:strCache>
            </c:strRef>
          </c:cat>
          <c:val>
            <c:numRef>
              <c:f>Sheet1!$B$2:$B$3</c:f>
              <c:numCache>
                <c:formatCode>0.0%</c:formatCode>
                <c:ptCount val="2"/>
                <c:pt idx="0">
                  <c:v>0.374406930821933</c:v>
                </c:pt>
                <c:pt idx="1">
                  <c:v>0.387914760223085</c:v>
                </c:pt>
              </c:numCache>
            </c:numRef>
          </c:val>
        </c:ser>
        <c:ser>
          <c:idx val="1"/>
          <c:order val="1"/>
          <c:tx>
            <c:strRef>
              <c:f>Sheet1!$C$1</c:f>
              <c:strCache>
                <c:ptCount val="1"/>
                <c:pt idx="0">
                  <c:v>DX</c:v>
                </c:pt>
              </c:strCache>
            </c:strRef>
          </c:tx>
          <c:spPr>
            <a:solidFill>
              <a:srgbClr val="D7E4BD"/>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formatCode="@">
                  <c:v>24年1-6月</c:v>
                </c:pt>
                <c:pt idx="1" c:formatCode="@">
                  <c:v>25年1-6月</c:v>
                </c:pt>
              </c:strCache>
            </c:strRef>
          </c:cat>
          <c:val>
            <c:numRef>
              <c:f>Sheet1!$C$2:$C$3</c:f>
              <c:numCache>
                <c:formatCode>0.0%</c:formatCode>
                <c:ptCount val="2"/>
                <c:pt idx="0">
                  <c:v>0.300268714198606</c:v>
                </c:pt>
                <c:pt idx="1">
                  <c:v>0.436843013537155</c:v>
                </c:pt>
              </c:numCache>
            </c:numRef>
          </c:val>
        </c:ser>
        <c:ser>
          <c:idx val="2"/>
          <c:order val="2"/>
          <c:tx>
            <c:strRef>
              <c:f>Sheet1!$D$1</c:f>
              <c:strCache>
                <c:ptCount val="1"/>
                <c:pt idx="0">
                  <c:v>LT</c:v>
                </c:pt>
              </c:strCache>
            </c:strRef>
          </c:tx>
          <c:spPr>
            <a:solidFill>
              <a:srgbClr val="FCD5B5"/>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formatCode="@">
                  <c:v>24年1-6月</c:v>
                </c:pt>
                <c:pt idx="1" c:formatCode="@">
                  <c:v>25年1-6月</c:v>
                </c:pt>
              </c:strCache>
            </c:strRef>
          </c:cat>
          <c:val>
            <c:numRef>
              <c:f>Sheet1!$D$2:$D$3</c:f>
              <c:numCache>
                <c:formatCode>0.0%</c:formatCode>
                <c:ptCount val="2"/>
                <c:pt idx="0">
                  <c:v>0.325324354979462</c:v>
                </c:pt>
                <c:pt idx="1">
                  <c:v>0.17524222623976</c:v>
                </c:pt>
              </c:numCache>
            </c:numRef>
          </c:val>
        </c:ser>
        <c:dLbls>
          <c:showLegendKey val="0"/>
          <c:showVal val="1"/>
          <c:showCatName val="0"/>
          <c:showSerName val="0"/>
          <c:showPercent val="0"/>
          <c:showBubbleSize val="0"/>
        </c:dLbls>
        <c:gapWidth val="194"/>
        <c:overlap val="100"/>
        <c:axId val="828021536"/>
        <c:axId val="828013696"/>
      </c:barChart>
      <c:catAx>
        <c:axId val="82802153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3696"/>
        <c:crosses val="autoZero"/>
        <c:auto val="1"/>
        <c:lblAlgn val="ctr"/>
        <c:lblOffset val="100"/>
        <c:noMultiLvlLbl val="0"/>
      </c:catAx>
      <c:valAx>
        <c:axId val="828013696"/>
        <c:scaling>
          <c:orientation val="minMax"/>
          <c:max val="1"/>
        </c:scaling>
        <c:delete val="0"/>
        <c:axPos val="l"/>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21536"/>
        <c:crosses val="autoZero"/>
        <c:crossBetween val="between"/>
      </c:valAx>
      <c:spPr>
        <a:noFill/>
        <a:ln>
          <a:noFill/>
        </a:ln>
        <a:effectLst/>
      </c:spPr>
    </c:plotArea>
    <c:legend>
      <c:legendPos val="l"/>
      <c:legendEntry>
        <c:idx val="0"/>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c7415021-2626-45e9-b6fe-7520295d5e6f}"/>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72508591065292"/>
          <c:y val="0.0780894617134193"/>
          <c:w val="0.905498281786942"/>
          <c:h val="0.711523881728582"/>
        </c:manualLayout>
      </c:layout>
      <c:barChart>
        <c:barDir val="col"/>
        <c:grouping val="clustered"/>
        <c:varyColors val="0"/>
        <c:ser>
          <c:idx val="0"/>
          <c:order val="0"/>
          <c:tx>
            <c:strRef>
              <c:f>Sheet1!$B$1</c:f>
              <c:strCache>
                <c:ptCount val="1"/>
                <c:pt idx="0">
                  <c:v>系列 1</c:v>
                </c:pt>
              </c:strCache>
            </c:strRef>
          </c:tx>
          <c:spPr>
            <a:solidFill>
              <a:srgbClr val="BCDAEF"/>
            </a:solidFill>
            <a:ln>
              <a:noFill/>
            </a:ln>
            <a:effectLst/>
          </c:spPr>
          <c:invertIfNegative val="0"/>
          <c:dPt>
            <c:idx val="0"/>
            <c:invertIfNegative val="0"/>
            <c:bubble3D val="0"/>
            <c:spPr>
              <a:solidFill>
                <a:srgbClr val="FCD5B5"/>
              </a:solidFill>
              <a:ln>
                <a:noFill/>
              </a:ln>
              <a:effectLst/>
            </c:spPr>
          </c:dPt>
          <c:dLbls>
            <c:dLbl>
              <c:idx val="0"/>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4.62亿 </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244616709732989"/>
                      <c:h val="0.137212196639701"/>
                    </c:manualLayout>
                  </c15:layout>
                </c:ext>
              </c:extLst>
            </c:dLbl>
            <c:dLbl>
              <c:idx val="1"/>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5.34亿 </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224806201550388"/>
                      <c:h val="0.116365899191039"/>
                    </c:manualLayout>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formatCode="@">
                  <c:v>24年1-7月</c:v>
                </c:pt>
                <c:pt idx="1" c:formatCode="@">
                  <c:v>25年1-7月</c:v>
                </c:pt>
              </c:strCache>
            </c:strRef>
          </c:cat>
          <c:val>
            <c:numRef>
              <c:f>Sheet1!$B$2:$B$3</c:f>
              <c:numCache>
                <c:formatCode>0.00_);[Red]\(0.00\)</c:formatCode>
                <c:ptCount val="2"/>
                <c:pt idx="0">
                  <c:v>4.62341183184543</c:v>
                </c:pt>
                <c:pt idx="1">
                  <c:v>5.342322</c:v>
                </c:pt>
              </c:numCache>
            </c:numRef>
          </c:val>
        </c:ser>
        <c:dLbls>
          <c:showLegendKey val="0"/>
          <c:showVal val="1"/>
          <c:showCatName val="0"/>
          <c:showSerName val="0"/>
          <c:showPercent val="0"/>
          <c:showBubbleSize val="0"/>
        </c:dLbls>
        <c:gapWidth val="219"/>
        <c:overlap val="-27"/>
        <c:axId val="828024280"/>
        <c:axId val="828014872"/>
      </c:barChart>
      <c:catAx>
        <c:axId val="82802428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872"/>
        <c:crosses val="autoZero"/>
        <c:auto val="1"/>
        <c:lblAlgn val="ctr"/>
        <c:lblOffset val="100"/>
        <c:noMultiLvlLbl val="0"/>
      </c:catAx>
      <c:valAx>
        <c:axId val="828014872"/>
        <c:scaling>
          <c:orientation val="minMax"/>
          <c:max val="8"/>
          <c:min val="0"/>
        </c:scaling>
        <c:delete val="0"/>
        <c:axPos val="l"/>
        <c:numFmt formatCode="0.00_);[Red]\(0.0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24280"/>
        <c:crosses val="autoZero"/>
        <c:crossBetween val="between"/>
      </c:valAx>
      <c:spPr>
        <a:noFill/>
        <a:ln>
          <a:noFill/>
        </a:ln>
        <a:effectLst/>
      </c:spPr>
    </c:plotArea>
    <c:plotVisOnly val="1"/>
    <c:dispBlanksAs val="gap"/>
    <c:showDLblsOverMax val="0"/>
    <c:extLst>
      <c:ext uri="{0b15fc19-7d7d-44ad-8c2d-2c3a37ce22c3}">
        <chartProps xmlns="https://web.wps.cn/et/2018/main" chartId="{f5be5bb7-5e9b-4f1e-88f5-6859ad263e4a}"/>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72508591065292"/>
          <c:y val="0.0780894617134193"/>
          <c:w val="0.905498281786942"/>
          <c:h val="0.711523881728582"/>
        </c:manualLayout>
      </c:layout>
      <c:barChart>
        <c:barDir val="col"/>
        <c:grouping val="clustered"/>
        <c:varyColors val="0"/>
        <c:ser>
          <c:idx val="0"/>
          <c:order val="0"/>
          <c:tx>
            <c:strRef>
              <c:f>Sheet1!$B$1</c:f>
              <c:strCache>
                <c:ptCount val="1"/>
                <c:pt idx="0">
                  <c:v>系列 1</c:v>
                </c:pt>
              </c:strCache>
            </c:strRef>
          </c:tx>
          <c:spPr>
            <a:solidFill>
              <a:srgbClr val="BCDAEF"/>
            </a:solidFill>
            <a:ln>
              <a:noFill/>
            </a:ln>
            <a:effectLst/>
          </c:spPr>
          <c:invertIfNegative val="0"/>
          <c:dPt>
            <c:idx val="0"/>
            <c:invertIfNegative val="0"/>
            <c:bubble3D val="0"/>
            <c:spPr>
              <a:solidFill>
                <a:srgbClr val="FCD5B5"/>
              </a:solidFill>
              <a:ln>
                <a:noFill/>
              </a:ln>
              <a:effectLst/>
            </c:spPr>
          </c:dPt>
          <c:dLbls>
            <c:dLbl>
              <c:idx val="0"/>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2.93亿 </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268159632500718"/>
                      <c:h val="0.115121344119477"/>
                    </c:manualLayout>
                  </c15:layout>
                </c:ext>
              </c:extLst>
            </c:dLbl>
            <c:dLbl>
              <c:idx val="1"/>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3.14亿 </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2305483778352"/>
                      <c:h val="0.144057249533292"/>
                    </c:manualLayout>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formatCode="@">
                  <c:v>24年1-6月</c:v>
                </c:pt>
                <c:pt idx="1" c:formatCode="@">
                  <c:v>25年1-6月</c:v>
                </c:pt>
              </c:strCache>
            </c:strRef>
          </c:cat>
          <c:val>
            <c:numRef>
              <c:f>Sheet1!$B$2:$B$3</c:f>
              <c:numCache>
                <c:formatCode>0.00_);[Red]\(0.00\)</c:formatCode>
                <c:ptCount val="2"/>
                <c:pt idx="0">
                  <c:v>2.92554068363035</c:v>
                </c:pt>
                <c:pt idx="1">
                  <c:v>3.13763428217358</c:v>
                </c:pt>
              </c:numCache>
            </c:numRef>
          </c:val>
        </c:ser>
        <c:dLbls>
          <c:showLegendKey val="0"/>
          <c:showVal val="1"/>
          <c:showCatName val="0"/>
          <c:showSerName val="0"/>
          <c:showPercent val="0"/>
          <c:showBubbleSize val="0"/>
        </c:dLbls>
        <c:gapWidth val="219"/>
        <c:overlap val="-27"/>
        <c:axId val="828024280"/>
        <c:axId val="828014872"/>
      </c:barChart>
      <c:catAx>
        <c:axId val="82802428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872"/>
        <c:crosses val="autoZero"/>
        <c:auto val="1"/>
        <c:lblAlgn val="ctr"/>
        <c:lblOffset val="100"/>
        <c:noMultiLvlLbl val="0"/>
      </c:catAx>
      <c:valAx>
        <c:axId val="828014872"/>
        <c:scaling>
          <c:orientation val="minMax"/>
          <c:max val="8"/>
          <c:min val="0"/>
        </c:scaling>
        <c:delete val="0"/>
        <c:axPos val="l"/>
        <c:numFmt formatCode="0.00_);[Red]\(0.0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24280"/>
        <c:crosses val="autoZero"/>
        <c:crossBetween val="between"/>
      </c:valAx>
      <c:spPr>
        <a:noFill/>
        <a:ln>
          <a:noFill/>
        </a:ln>
        <a:effectLst/>
      </c:spPr>
    </c:plotArea>
    <c:plotVisOnly val="1"/>
    <c:dispBlanksAs val="gap"/>
    <c:showDLblsOverMax val="0"/>
    <c:extLst>
      <c:ext uri="{0b15fc19-7d7d-44ad-8c2d-2c3a37ce22c3}">
        <chartProps xmlns="https://web.wps.cn/et/2018/main" chartId="{6aa0d3eb-f346-49bd-a085-992d02d75805}"/>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25429296700015"/>
          <c:y val="0.12188044109112"/>
          <c:w val="0.974764820068687"/>
          <c:h val="0.612304120719675"/>
        </c:manualLayout>
      </c:layout>
      <c:barChart>
        <c:barDir val="col"/>
        <c:grouping val="clustered"/>
        <c:varyColors val="0"/>
        <c:ser>
          <c:idx val="0"/>
          <c:order val="0"/>
          <c:tx>
            <c:strRef>
              <c:f>Sheet1!$B$1</c:f>
              <c:strCache>
                <c:ptCount val="1"/>
                <c:pt idx="0">
                  <c:v>收入（亿元）</c:v>
                </c:pt>
              </c:strCache>
            </c:strRef>
          </c:tx>
          <c:spPr>
            <a:solidFill>
              <a:srgbClr val="B9CDE5"/>
            </a:solidFill>
            <a:ln>
              <a:noFill/>
            </a:ln>
            <a:effectLst/>
          </c:spPr>
          <c:invertIfNegative val="0"/>
          <c:dPt>
            <c:idx val="0"/>
            <c:invertIfNegative val="0"/>
            <c:bubble3D val="0"/>
            <c:spPr>
              <a:solidFill>
                <a:srgbClr val="B9CDE5"/>
              </a:solidFill>
              <a:ln>
                <a:noFill/>
              </a:ln>
              <a:effectLst/>
            </c:spPr>
          </c:dPt>
          <c:dPt>
            <c:idx val="1"/>
            <c:invertIfNegative val="0"/>
            <c:bubble3D val="0"/>
          </c:dPt>
          <c:dPt>
            <c:idx val="2"/>
            <c:invertIfNegative val="0"/>
            <c:bubble3D val="0"/>
          </c:dPt>
          <c:dPt>
            <c:idx val="3"/>
            <c:invertIfNegative val="0"/>
            <c:bubble3D val="0"/>
            <c:spPr>
              <a:solidFill>
                <a:srgbClr val="B9CDE5"/>
              </a:solidFill>
              <a:ln>
                <a:noFill/>
              </a:ln>
              <a:effectLst/>
            </c:spPr>
          </c:dPt>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formatCode="0">
                  <c:v>2022年</c:v>
                </c:pt>
                <c:pt idx="1" c:formatCode="0">
                  <c:v>2023年</c:v>
                </c:pt>
                <c:pt idx="2" c:formatCode="0">
                  <c:v>2024年</c:v>
                </c:pt>
                <c:pt idx="3" c:formatCode="@">
                  <c:v>25年1-7月</c:v>
                </c:pt>
              </c:strCache>
            </c:strRef>
          </c:cat>
          <c:val>
            <c:numRef>
              <c:f>Sheet1!$B$2:$B$5</c:f>
              <c:numCache>
                <c:formatCode>0.00</c:formatCode>
                <c:ptCount val="4"/>
                <c:pt idx="0">
                  <c:v>8.06439569047299</c:v>
                </c:pt>
                <c:pt idx="1">
                  <c:v>10.5062757153582</c:v>
                </c:pt>
                <c:pt idx="2">
                  <c:v>11.5513613407031</c:v>
                </c:pt>
                <c:pt idx="3">
                  <c:v>7.6599606333</c:v>
                </c:pt>
              </c:numCache>
            </c:numRef>
          </c:val>
        </c:ser>
        <c:dLbls>
          <c:showLegendKey val="0"/>
          <c:showVal val="1"/>
          <c:showCatName val="0"/>
          <c:showSerName val="0"/>
          <c:showPercent val="0"/>
          <c:showBubbleSize val="0"/>
        </c:dLbls>
        <c:gapWidth val="219"/>
        <c:overlap val="-27"/>
        <c:axId val="973292928"/>
        <c:axId val="973290576"/>
      </c:barChart>
      <c:lineChart>
        <c:grouping val="standard"/>
        <c:varyColors val="0"/>
        <c:ser>
          <c:idx val="1"/>
          <c:order val="1"/>
          <c:tx>
            <c:strRef>
              <c:f>Sheet1!$C$1</c:f>
              <c:strCache>
                <c:ptCount val="1"/>
                <c:pt idx="0">
                  <c:v>同比</c:v>
                </c:pt>
              </c:strCache>
            </c:strRef>
          </c:tx>
          <c:spPr>
            <a:ln w="12700" cap="rnd" cmpd="sng">
              <a:solidFill>
                <a:schemeClr val="accent2"/>
              </a:solidFill>
              <a:prstDash val="solid"/>
              <a:round/>
            </a:ln>
            <a:effectLst/>
          </c:spPr>
          <c:marker>
            <c:symbol val="circle"/>
            <c:size val="5"/>
            <c:spPr>
              <a:solidFill>
                <a:schemeClr val="bg1"/>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formatCode="0">
                  <c:v>2022年</c:v>
                </c:pt>
                <c:pt idx="1" c:formatCode="0">
                  <c:v>2023年</c:v>
                </c:pt>
                <c:pt idx="2" c:formatCode="0">
                  <c:v>2024年</c:v>
                </c:pt>
                <c:pt idx="3" c:formatCode="@">
                  <c:v>25年1-7月</c:v>
                </c:pt>
              </c:strCache>
            </c:strRef>
          </c:cat>
          <c:val>
            <c:numRef>
              <c:f>Sheet1!$C$2:$C$5</c:f>
              <c:numCache>
                <c:formatCode>0.0%</c:formatCode>
                <c:ptCount val="4"/>
                <c:pt idx="0">
                  <c:v>0.214770127537653</c:v>
                </c:pt>
                <c:pt idx="1">
                  <c:v>0.223702787640389</c:v>
                </c:pt>
                <c:pt idx="2">
                  <c:v>0.0994721382716914</c:v>
                </c:pt>
                <c:pt idx="3">
                  <c:v>0.0482948854995966</c:v>
                </c:pt>
              </c:numCache>
            </c:numRef>
          </c:val>
          <c:smooth val="0"/>
        </c:ser>
        <c:dLbls>
          <c:showLegendKey val="0"/>
          <c:showVal val="1"/>
          <c:showCatName val="0"/>
          <c:showSerName val="0"/>
          <c:showPercent val="0"/>
          <c:showBubbleSize val="0"/>
        </c:dLbls>
        <c:marker val="1"/>
        <c:smooth val="0"/>
        <c:axId val="973297240"/>
        <c:axId val="973299984"/>
      </c:lineChart>
      <c:catAx>
        <c:axId val="973292928"/>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0576"/>
        <c:crosses val="autoZero"/>
        <c:auto val="1"/>
        <c:lblAlgn val="ctr"/>
        <c:lblOffset val="100"/>
        <c:noMultiLvlLbl val="0"/>
      </c:catAx>
      <c:valAx>
        <c:axId val="973290576"/>
        <c:scaling>
          <c:orientation val="minMax"/>
          <c:max val="19"/>
          <c:min val="0"/>
        </c:scaling>
        <c:delete val="0"/>
        <c:axPos val="l"/>
        <c:numFmt formatCode="0.0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2928"/>
        <c:crosses val="autoZero"/>
        <c:crossBetween val="between"/>
      </c:valAx>
      <c:catAx>
        <c:axId val="97329724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9984"/>
        <c:crosses val="autoZero"/>
        <c:auto val="1"/>
        <c:lblAlgn val="ctr"/>
        <c:lblOffset val="100"/>
        <c:noMultiLvlLbl val="0"/>
      </c:catAx>
      <c:valAx>
        <c:axId val="973299984"/>
        <c:scaling>
          <c:orientation val="minMax"/>
          <c:max val="0.6"/>
          <c:min val="-2.6"/>
        </c:scaling>
        <c:delete val="0"/>
        <c:axPos val="r"/>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7240"/>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38818973862536"/>
          <c:y val="0.85353889278206"/>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ea14eff7-0269-4297-a1d1-67306b06bef0}"/>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25429296700015"/>
          <c:y val="0.12188044109112"/>
          <c:w val="0.974764820068687"/>
          <c:h val="0.612304120719675"/>
        </c:manualLayout>
      </c:layout>
      <c:barChart>
        <c:barDir val="col"/>
        <c:grouping val="clustered"/>
        <c:varyColors val="0"/>
        <c:ser>
          <c:idx val="0"/>
          <c:order val="0"/>
          <c:tx>
            <c:strRef>
              <c:f>Sheet1!$B$1</c:f>
              <c:strCache>
                <c:ptCount val="1"/>
                <c:pt idx="0">
                  <c:v>贡献毛益（亿元）</c:v>
                </c:pt>
              </c:strCache>
            </c:strRef>
          </c:tx>
          <c:spPr>
            <a:solidFill>
              <a:srgbClr val="B9CDE5"/>
            </a:solidFill>
            <a:ln>
              <a:noFill/>
            </a:ln>
            <a:effectLst/>
          </c:spPr>
          <c:invertIfNegative val="0"/>
          <c:dPt>
            <c:idx val="0"/>
            <c:invertIfNegative val="0"/>
            <c:bubble3D val="0"/>
            <c:spPr>
              <a:solidFill>
                <a:srgbClr val="B9CDE5"/>
              </a:solidFill>
              <a:ln>
                <a:noFill/>
              </a:ln>
              <a:effectLst/>
            </c:spPr>
          </c:dPt>
          <c:dPt>
            <c:idx val="1"/>
            <c:invertIfNegative val="0"/>
            <c:bubble3D val="0"/>
            <c:spPr>
              <a:solidFill>
                <a:schemeClr val="bg1"/>
              </a:solidFill>
              <a:ln>
                <a:solidFill>
                  <a:schemeClr val="accent6"/>
                </a:solidFill>
                <a:prstDash val="sysDash"/>
              </a:ln>
              <a:effectLst/>
            </c:spPr>
          </c:dPt>
          <c:dLbls>
            <c:dLbl>
              <c:idx val="0"/>
              <c:layout>
                <c:manualLayout>
                  <c:x val="0.00332363938512671"/>
                  <c:y val="0.00558269364968597"/>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1.97亿 </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159742417947653"/>
                      <c:h val="0.0973482205163992"/>
                    </c:manualLayout>
                  </c15:layout>
                </c:ext>
              </c:extLst>
            </c:dLbl>
            <c:dLbl>
              <c:idx val="1"/>
              <c:layout>
                <c:manualLayout>
                  <c:x val="0.010386373078521"/>
                  <c:y val="0.21946964410328"/>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3.80亿 </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176568342334857"/>
                      <c:h val="0.110258199581298"/>
                    </c:manualLayout>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formatCode="0">
                  <c:v>25年1-6月</c:v>
                </c:pt>
                <c:pt idx="1" c:formatCode="0">
                  <c:v>贡献毛益全年预计到达</c:v>
                </c:pt>
              </c:strCache>
            </c:strRef>
          </c:cat>
          <c:val>
            <c:numRef>
              <c:f>Sheet1!$B$2:$B$3</c:f>
              <c:numCache>
                <c:formatCode>0.00_);[Red]\(0.00\)</c:formatCode>
                <c:ptCount val="2"/>
                <c:pt idx="0">
                  <c:v>1.9697987001</c:v>
                </c:pt>
                <c:pt idx="1">
                  <c:v>3.79654908128589</c:v>
                </c:pt>
              </c:numCache>
            </c:numRef>
          </c:val>
        </c:ser>
        <c:dLbls>
          <c:showLegendKey val="0"/>
          <c:showVal val="1"/>
          <c:showCatName val="0"/>
          <c:showSerName val="0"/>
          <c:showPercent val="0"/>
          <c:showBubbleSize val="0"/>
        </c:dLbls>
        <c:gapWidth val="219"/>
        <c:overlap val="-27"/>
        <c:axId val="973292928"/>
        <c:axId val="973290576"/>
      </c:barChart>
      <c:catAx>
        <c:axId val="973292928"/>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0576"/>
        <c:crosses val="autoZero"/>
        <c:auto val="1"/>
        <c:lblAlgn val="ctr"/>
        <c:lblOffset val="100"/>
        <c:noMultiLvlLbl val="0"/>
      </c:catAx>
      <c:valAx>
        <c:axId val="973290576"/>
        <c:scaling>
          <c:orientation val="minMax"/>
          <c:max val="8"/>
          <c:min val="0"/>
        </c:scaling>
        <c:delete val="0"/>
        <c:axPos val="l"/>
        <c:numFmt formatCode="0.00_);[Red]\(0.0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2928"/>
        <c:crosses val="autoZero"/>
        <c:crossBetween val="between"/>
      </c:valAx>
      <c:spPr>
        <a:noFill/>
        <a:ln>
          <a:noFill/>
        </a:ln>
        <a:effectLst/>
      </c:spPr>
    </c:plotArea>
    <c:legend>
      <c:legendPos val="b"/>
      <c:layout>
        <c:manualLayout>
          <c:xMode val="edge"/>
          <c:yMode val="edge"/>
          <c:x val="0.238818973862536"/>
          <c:y val="0.85353889278206"/>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2737de36-d0fd-439a-897a-8f0bbe0c3dcc}"/>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72508591065292"/>
          <c:y val="0.0780894617134193"/>
          <c:w val="0.905498281786942"/>
          <c:h val="0.711523881728582"/>
        </c:manualLayout>
      </c:layout>
      <c:barChart>
        <c:barDir val="col"/>
        <c:grouping val="clustered"/>
        <c:varyColors val="0"/>
        <c:ser>
          <c:idx val="0"/>
          <c:order val="0"/>
          <c:tx>
            <c:strRef>
              <c:f>Sheet1!$B$1</c:f>
              <c:strCache>
                <c:ptCount val="1"/>
                <c:pt idx="0">
                  <c:v>系列 1</c:v>
                </c:pt>
              </c:strCache>
            </c:strRef>
          </c:tx>
          <c:spPr>
            <a:solidFill>
              <a:srgbClr val="BCDAEF"/>
            </a:solidFill>
            <a:ln>
              <a:noFill/>
            </a:ln>
            <a:effectLst/>
          </c:spPr>
          <c:invertIfNegative val="0"/>
          <c:dPt>
            <c:idx val="0"/>
            <c:invertIfNegative val="0"/>
            <c:bubble3D val="0"/>
            <c:spPr>
              <a:solidFill>
                <a:srgbClr val="D9D9D9"/>
              </a:solidFill>
              <a:ln>
                <a:noFill/>
              </a:ln>
              <a:effectLst/>
            </c:spPr>
          </c:dPt>
          <c:dLbls>
            <c:dLbl>
              <c:idx val="0"/>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0.7</a:t>
                    </a:r>
                    <a:r>
                      <a:rPr lang="en-US" altLang="zh-CN"/>
                      <a:t>4</a:t>
                    </a:r>
                    <a:r>
                      <a:t>亿</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228390344813592"/>
                      <c:h val="0.153585131755015"/>
                    </c:manualLayout>
                  </c15:layout>
                </c:ext>
              </c:extLst>
            </c:dLbl>
            <c:dLbl>
              <c:idx val="1"/>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0.2</a:t>
                    </a:r>
                    <a:r>
                      <a:rPr lang="en-US" altLang="zh-CN"/>
                      <a:t>3</a:t>
                    </a:r>
                    <a:r>
                      <a:t>亿</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228993753914817"/>
                      <c:h val="0.150884733834047"/>
                    </c:manualLayout>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formatCode="@">
                  <c:v>已转收</c:v>
                </c:pt>
                <c:pt idx="1" c:formatCode="@">
                  <c:v>25年预计待转收</c:v>
                </c:pt>
              </c:strCache>
            </c:strRef>
          </c:cat>
          <c:val>
            <c:numRef>
              <c:f>Sheet1!$B$2:$B$3</c:f>
              <c:numCache>
                <c:formatCode>0.00_ </c:formatCode>
                <c:ptCount val="2"/>
                <c:pt idx="0">
                  <c:v>0.71</c:v>
                </c:pt>
                <c:pt idx="1">
                  <c:v>0.2585</c:v>
                </c:pt>
              </c:numCache>
            </c:numRef>
          </c:val>
        </c:ser>
        <c:dLbls>
          <c:showLegendKey val="0"/>
          <c:showVal val="1"/>
          <c:showCatName val="0"/>
          <c:showSerName val="0"/>
          <c:showPercent val="0"/>
          <c:showBubbleSize val="0"/>
        </c:dLbls>
        <c:gapWidth val="219"/>
        <c:overlap val="-27"/>
        <c:axId val="828024280"/>
        <c:axId val="828014872"/>
      </c:barChart>
      <c:catAx>
        <c:axId val="82802428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872"/>
        <c:crosses val="autoZero"/>
        <c:auto val="1"/>
        <c:lblAlgn val="ctr"/>
        <c:lblOffset val="100"/>
        <c:noMultiLvlLbl val="0"/>
      </c:catAx>
      <c:valAx>
        <c:axId val="828014872"/>
        <c:scaling>
          <c:orientation val="minMax"/>
          <c:max val="3"/>
          <c:min val="0"/>
        </c:scaling>
        <c:delete val="0"/>
        <c:axPos val="l"/>
        <c:numFmt formatCode="0.00_ "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24280"/>
        <c:crosses val="autoZero"/>
        <c:crossBetween val="between"/>
      </c:valAx>
      <c:spPr>
        <a:noFill/>
        <a:ln>
          <a:noFill/>
        </a:ln>
        <a:effectLst/>
      </c:spPr>
    </c:plotArea>
    <c:plotVisOnly val="1"/>
    <c:dispBlanksAs val="gap"/>
    <c:showDLblsOverMax val="0"/>
    <c:extLst>
      <c:ext uri="{0b15fc19-7d7d-44ad-8c2d-2c3a37ce22c3}">
        <chartProps xmlns="https://web.wps.cn/et/2018/main" chartId="{d7aa6dae-ad9f-4bfb-90d9-9f52bee7fd0b}"/>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45500388583222"/>
          <c:y val="0.117893526575874"/>
          <c:w val="0.974831255005148"/>
          <c:h val="0.52532928064843"/>
        </c:manualLayout>
      </c:layout>
      <c:barChart>
        <c:barDir val="col"/>
        <c:grouping val="clustered"/>
        <c:varyColors val="0"/>
        <c:ser>
          <c:idx val="0"/>
          <c:order val="0"/>
          <c:tx>
            <c:strRef>
              <c:f>Sheet1!$B$1</c:f>
              <c:strCache>
                <c:ptCount val="1"/>
                <c:pt idx="0">
                  <c:v>ICT项目签约金额</c:v>
                </c:pt>
              </c:strCache>
            </c:strRef>
          </c:tx>
          <c:spPr>
            <a:solidFill>
              <a:srgbClr val="B9CDE5"/>
            </a:solidFill>
            <a:ln>
              <a:noFill/>
            </a:ln>
            <a:effectLst/>
          </c:spPr>
          <c:invertIfNegative val="0"/>
          <c:dPt>
            <c:idx val="0"/>
            <c:invertIfNegative val="0"/>
            <c:bubble3D val="0"/>
            <c:spPr>
              <a:solidFill>
                <a:srgbClr val="B9CDE5"/>
              </a:solidFill>
              <a:ln>
                <a:noFill/>
              </a:ln>
              <a:effectLst/>
            </c:spPr>
          </c:dPt>
          <c:dPt>
            <c:idx val="3"/>
            <c:invertIfNegative val="0"/>
            <c:bubble3D val="0"/>
          </c:dPt>
          <c:dPt>
            <c:idx val="4"/>
            <c:invertIfNegative val="0"/>
            <c:bubble3D val="0"/>
            <c:spPr>
              <a:solidFill>
                <a:srgbClr val="B9CDE5"/>
              </a:solidFill>
              <a:ln>
                <a:noFill/>
              </a:ln>
              <a:effectLst/>
            </c:spPr>
          </c:dPt>
          <c:dPt>
            <c:idx val="6"/>
            <c:invertIfNegative val="0"/>
            <c:bubble3D val="0"/>
            <c:spPr>
              <a:solidFill>
                <a:srgbClr val="B9CDE5"/>
              </a:solidFill>
              <a:ln>
                <a:noFill/>
              </a:ln>
              <a:effectLst/>
            </c:spPr>
          </c:dPt>
          <c:dLbls>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海宁</c:v>
                </c:pt>
                <c:pt idx="1">
                  <c:v>桐乡</c:v>
                </c:pt>
                <c:pt idx="2">
                  <c:v>战客</c:v>
                </c:pt>
                <c:pt idx="3">
                  <c:v>嘉禾</c:v>
                </c:pt>
                <c:pt idx="4">
                  <c:v>平湖</c:v>
                </c:pt>
                <c:pt idx="5">
                  <c:v>嘉善</c:v>
                </c:pt>
                <c:pt idx="6">
                  <c:v>海盐</c:v>
                </c:pt>
              </c:strCache>
            </c:strRef>
          </c:cat>
          <c:val>
            <c:numRef>
              <c:f>Sheet1!$B$2:$B$8</c:f>
              <c:numCache>
                <c:formatCode>0_ </c:formatCode>
                <c:ptCount val="7"/>
                <c:pt idx="0">
                  <c:v>7231.275221</c:v>
                </c:pt>
                <c:pt idx="1">
                  <c:v>6897.854962</c:v>
                </c:pt>
                <c:pt idx="2">
                  <c:v>3093.806205</c:v>
                </c:pt>
                <c:pt idx="3">
                  <c:v>7062.323162</c:v>
                </c:pt>
                <c:pt idx="4">
                  <c:v>3736.841435</c:v>
                </c:pt>
                <c:pt idx="5">
                  <c:v>3381.515711</c:v>
                </c:pt>
                <c:pt idx="6">
                  <c:v>1494.4642</c:v>
                </c:pt>
              </c:numCache>
            </c:numRef>
          </c:val>
        </c:ser>
        <c:dLbls>
          <c:showLegendKey val="0"/>
          <c:showVal val="1"/>
          <c:showCatName val="0"/>
          <c:showSerName val="0"/>
          <c:showPercent val="0"/>
          <c:showBubbleSize val="0"/>
        </c:dLbls>
        <c:gapWidth val="107"/>
        <c:overlap val="-13"/>
        <c:axId val="828014088"/>
        <c:axId val="828019184"/>
      </c:barChart>
      <c:lineChart>
        <c:grouping val="standard"/>
        <c:varyColors val="0"/>
        <c:ser>
          <c:idx val="1"/>
          <c:order val="1"/>
          <c:tx>
            <c:strRef>
              <c:f>Sheet1!$C$1</c:f>
              <c:strCache>
                <c:ptCount val="1"/>
                <c:pt idx="0">
                  <c:v>完成率</c:v>
                </c:pt>
              </c:strCache>
            </c:strRef>
          </c:tx>
          <c:spPr>
            <a:ln w="12700" cap="rnd" cmpd="sng">
              <a:solidFill>
                <a:schemeClr val="accent2"/>
              </a:solidFill>
              <a:prstDash val="solid"/>
              <a:round/>
            </a:ln>
            <a:effectLst/>
          </c:spPr>
          <c:marker>
            <c:symbol val="circle"/>
            <c:size val="5"/>
            <c:spPr>
              <a:solidFill>
                <a:schemeClr val="bg1"/>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海宁</c:v>
                </c:pt>
                <c:pt idx="1">
                  <c:v>桐乡</c:v>
                </c:pt>
                <c:pt idx="2">
                  <c:v>战客</c:v>
                </c:pt>
                <c:pt idx="3">
                  <c:v>嘉禾</c:v>
                </c:pt>
                <c:pt idx="4">
                  <c:v>平湖</c:v>
                </c:pt>
                <c:pt idx="5">
                  <c:v>嘉善</c:v>
                </c:pt>
                <c:pt idx="6">
                  <c:v>海盐</c:v>
                </c:pt>
              </c:strCache>
            </c:strRef>
          </c:cat>
          <c:val>
            <c:numRef>
              <c:f>Sheet1!$C$2:$C$8</c:f>
              <c:numCache>
                <c:formatCode>0.0%</c:formatCode>
                <c:ptCount val="7"/>
                <c:pt idx="0">
                  <c:v>0.483539123825633</c:v>
                </c:pt>
                <c:pt idx="1">
                  <c:v>0.468531505761972</c:v>
                </c:pt>
                <c:pt idx="2">
                  <c:v>0.408706071258713</c:v>
                </c:pt>
                <c:pt idx="3">
                  <c:v>0.405336264400934</c:v>
                </c:pt>
                <c:pt idx="4">
                  <c:v>0.319438674570505</c:v>
                </c:pt>
                <c:pt idx="5">
                  <c:v>0.237423584049805</c:v>
                </c:pt>
                <c:pt idx="6">
                  <c:v>0.143850604692384</c:v>
                </c:pt>
              </c:numCache>
            </c:numRef>
          </c:val>
          <c:smooth val="0"/>
        </c:ser>
        <c:dLbls>
          <c:showLegendKey val="0"/>
          <c:showVal val="1"/>
          <c:showCatName val="0"/>
          <c:showSerName val="0"/>
          <c:showPercent val="0"/>
          <c:showBubbleSize val="0"/>
        </c:dLbls>
        <c:marker val="1"/>
        <c:smooth val="0"/>
        <c:axId val="828018008"/>
        <c:axId val="828014480"/>
      </c:lineChart>
      <c:catAx>
        <c:axId val="828014088"/>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9184"/>
        <c:crosses val="autoZero"/>
        <c:auto val="1"/>
        <c:lblAlgn val="ctr"/>
        <c:lblOffset val="100"/>
        <c:noMultiLvlLbl val="0"/>
      </c:catAx>
      <c:valAx>
        <c:axId val="828019184"/>
        <c:scaling>
          <c:orientation val="minMax"/>
          <c:max val="15000"/>
          <c:min val="200"/>
        </c:scaling>
        <c:delete val="0"/>
        <c:axPos val="l"/>
        <c:numFmt formatCode="0_ "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088"/>
        <c:crosses val="autoZero"/>
        <c:crossBetween val="between"/>
      </c:valAx>
      <c:catAx>
        <c:axId val="828018008"/>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480"/>
        <c:crosses val="autoZero"/>
        <c:auto val="1"/>
        <c:lblAlgn val="ctr"/>
        <c:lblOffset val="100"/>
        <c:noMultiLvlLbl val="0"/>
      </c:catAx>
      <c:valAx>
        <c:axId val="828014480"/>
        <c:scaling>
          <c:orientation val="minMax"/>
          <c:max val="0.6"/>
          <c:min val="-0.1"/>
        </c:scaling>
        <c:delete val="0"/>
        <c:axPos val="r"/>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8008"/>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38699303198142"/>
          <c:y val="0.851578947368421"/>
          <c:w val="0.534393425049133"/>
          <c:h val="0.132631578947368"/>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c013a6bf-006e-4893-af2a-7cc56a008c8c}"/>
      </c:ext>
    </c:extLst>
  </c:chart>
  <c:spPr>
    <a:noFill/>
    <a:ln>
      <a:noFill/>
    </a:ln>
    <a:effectLst/>
  </c:spPr>
  <c:txPr>
    <a:bodyPr/>
    <a:lstStyle/>
    <a:p>
      <a:pPr>
        <a:defRPr lang="zh-CN" sz="9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72508591065292"/>
          <c:y val="0.0780894617134193"/>
          <c:w val="0.905498281786942"/>
          <c:h val="0.711523881728582"/>
        </c:manualLayout>
      </c:layout>
      <c:barChart>
        <c:barDir val="col"/>
        <c:grouping val="clustered"/>
        <c:varyColors val="0"/>
        <c:ser>
          <c:idx val="0"/>
          <c:order val="0"/>
          <c:tx>
            <c:strRef>
              <c:f>Sheet1!$B$1</c:f>
              <c:strCache>
                <c:ptCount val="1"/>
                <c:pt idx="0">
                  <c:v>系列 1</c:v>
                </c:pt>
              </c:strCache>
            </c:strRef>
          </c:tx>
          <c:spPr>
            <a:solidFill>
              <a:srgbClr val="BCDAEF"/>
            </a:solidFill>
            <a:ln>
              <a:noFill/>
            </a:ln>
            <a:effectLst/>
          </c:spPr>
          <c:invertIfNegative val="0"/>
          <c:dPt>
            <c:idx val="0"/>
            <c:invertIfNegative val="0"/>
            <c:bubble3D val="0"/>
            <c:spPr>
              <a:solidFill>
                <a:schemeClr val="bg1">
                  <a:lumMod val="85000"/>
                </a:schemeClr>
              </a:solidFill>
              <a:ln>
                <a:noFill/>
              </a:ln>
              <a:effectLst/>
            </c:spPr>
          </c:dPt>
          <c:dLbls>
            <c:dLbl>
              <c:idx val="0"/>
              <c:layout>
                <c:manualLayout>
                  <c:x val="0"/>
                  <c:y val="0.00540079584193458"/>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1.57亿</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281853231106199"/>
                      <c:h val="0.145821487732234"/>
                    </c:manualLayout>
                  </c15:layout>
                </c:ext>
              </c:extLst>
            </c:dLbl>
            <c:dLbl>
              <c:idx val="1"/>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0.23亿</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271835800101779"/>
                      <c:h val="0.137382744229211"/>
                    </c:manualLayout>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formatCode="@">
                  <c:v>已转收</c:v>
                </c:pt>
                <c:pt idx="1" c:formatCode="@">
                  <c:v>25年预计待转收</c:v>
                </c:pt>
              </c:strCache>
            </c:strRef>
          </c:cat>
          <c:val>
            <c:numRef>
              <c:f>Sheet1!$B$2:$B$3</c:f>
              <c:numCache>
                <c:formatCode>0.00_ </c:formatCode>
                <c:ptCount val="2"/>
                <c:pt idx="0">
                  <c:v>1.57</c:v>
                </c:pt>
                <c:pt idx="1">
                  <c:v>0.23</c:v>
                </c:pt>
              </c:numCache>
            </c:numRef>
          </c:val>
        </c:ser>
        <c:dLbls>
          <c:showLegendKey val="0"/>
          <c:showVal val="1"/>
          <c:showCatName val="0"/>
          <c:showSerName val="0"/>
          <c:showPercent val="0"/>
          <c:showBubbleSize val="0"/>
        </c:dLbls>
        <c:gapWidth val="219"/>
        <c:overlap val="-27"/>
        <c:axId val="828024280"/>
        <c:axId val="828014872"/>
      </c:barChart>
      <c:catAx>
        <c:axId val="82802428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872"/>
        <c:crosses val="autoZero"/>
        <c:auto val="1"/>
        <c:lblAlgn val="ctr"/>
        <c:lblOffset val="100"/>
        <c:noMultiLvlLbl val="0"/>
      </c:catAx>
      <c:valAx>
        <c:axId val="828014872"/>
        <c:scaling>
          <c:orientation val="minMax"/>
          <c:max val="3"/>
          <c:min val="0"/>
        </c:scaling>
        <c:delete val="0"/>
        <c:axPos val="l"/>
        <c:numFmt formatCode="0.00_ "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24280"/>
        <c:crosses val="autoZero"/>
        <c:crossBetween val="between"/>
      </c:valAx>
      <c:spPr>
        <a:noFill/>
        <a:ln>
          <a:noFill/>
        </a:ln>
        <a:effectLst/>
      </c:spPr>
    </c:plotArea>
    <c:plotVisOnly val="1"/>
    <c:dispBlanksAs val="gap"/>
    <c:showDLblsOverMax val="0"/>
    <c:extLst>
      <c:ext uri="{0b15fc19-7d7d-44ad-8c2d-2c3a37ce22c3}">
        <chartProps xmlns="https://web.wps.cn/et/2018/main" chartId="{2a9ebb53-ed81-4b38-9f9b-b93d8fa88801}"/>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73372781065089"/>
          <c:y val="0.0782517831941966"/>
          <c:w val="0.911242603550296"/>
          <c:h val="0.711412330318015"/>
        </c:manualLayout>
      </c:layout>
      <c:barChart>
        <c:barDir val="col"/>
        <c:grouping val="clustered"/>
        <c:varyColors val="0"/>
        <c:ser>
          <c:idx val="0"/>
          <c:order val="0"/>
          <c:tx>
            <c:strRef>
              <c:f>Sheet1!$B$1</c:f>
              <c:strCache>
                <c:ptCount val="1"/>
                <c:pt idx="0">
                  <c:v>系列 1</c:v>
                </c:pt>
              </c:strCache>
            </c:strRef>
          </c:tx>
          <c:spPr>
            <a:solidFill>
              <a:srgbClr val="D9D9D9"/>
            </a:solidFill>
            <a:ln>
              <a:noFill/>
            </a:ln>
            <a:effectLst/>
          </c:spPr>
          <c:invertIfNegative val="0"/>
          <c:dPt>
            <c:idx val="0"/>
            <c:invertIfNegative val="0"/>
            <c:bubble3D val="0"/>
            <c:spPr>
              <a:solidFill>
                <a:srgbClr val="D9D9D9"/>
              </a:solidFill>
              <a:ln>
                <a:noFill/>
              </a:ln>
              <a:effectLst/>
            </c:spPr>
          </c:dPt>
          <c:dPt>
            <c:idx val="1"/>
            <c:invertIfNegative val="0"/>
            <c:bubble3D val="0"/>
            <c:spPr>
              <a:solidFill>
                <a:srgbClr val="B9CDE5"/>
              </a:solidFill>
              <a:ln>
                <a:noFill/>
              </a:ln>
              <a:effectLst/>
            </c:spPr>
          </c:dPt>
          <c:dLbls>
            <c:dLbl>
              <c:idx val="0"/>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3.33亿 </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25"/>
                      <c:h val="0.123126338329764"/>
                    </c:manualLayout>
                  </c15:layout>
                </c:ext>
              </c:extLst>
            </c:dLbl>
            <c:dLbl>
              <c:idx val="1"/>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3.46亿 </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229484173505276"/>
                      <c:h val="0.195217701641685"/>
                    </c:manualLayout>
                  </c15:layout>
                </c:ext>
              </c:extLst>
            </c:dLbl>
            <c:dLbl>
              <c:idx val="2"/>
              <c:layout/>
              <c:dLblPos val="outEnd"/>
              <c:showLegendKey val="0"/>
              <c:showVal val="1"/>
              <c:showCatName val="0"/>
              <c:showSerName val="0"/>
              <c:showPercent val="0"/>
              <c:showBubbleSize val="0"/>
              <c:extLst>
                <c:ext xmlns:c15="http://schemas.microsoft.com/office/drawing/2012/chart" uri="{CE6537A1-D6FC-4f65-9D91-7224C49458BB}">
                  <c15:layout>
                    <c:manualLayout>
                      <c:w val="0.250586166471278"/>
                      <c:h val="0.204715303605194"/>
                    </c:manualLayout>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formatCode="@">
                  <c:v>24年1-7月</c:v>
                </c:pt>
                <c:pt idx="1" c:formatCode="@">
                  <c:v>25年1-7月</c:v>
                </c:pt>
                <c:pt idx="2" c:formatCode="yyyy&quot;年&quot;m&quot;月&quot;">
                  <c:v>2025年7月</c:v>
                </c:pt>
              </c:strCache>
            </c:strRef>
          </c:cat>
          <c:val>
            <c:numRef>
              <c:f>Sheet1!$B$2:$B$4</c:f>
              <c:numCache>
                <c:formatCode>0.00_);[Red]\(0.00\)</c:formatCode>
                <c:ptCount val="3"/>
                <c:pt idx="0">
                  <c:v>3.33160099973</c:v>
                </c:pt>
                <c:pt idx="1">
                  <c:v>3.4603960142434</c:v>
                </c:pt>
                <c:pt idx="2" c:formatCode="0.00_ ">
                  <c:v>0.4511</c:v>
                </c:pt>
              </c:numCache>
            </c:numRef>
          </c:val>
        </c:ser>
        <c:dLbls>
          <c:showLegendKey val="0"/>
          <c:showVal val="1"/>
          <c:showCatName val="0"/>
          <c:showSerName val="0"/>
          <c:showPercent val="0"/>
          <c:showBubbleSize val="0"/>
        </c:dLbls>
        <c:gapWidth val="266"/>
        <c:overlap val="-27"/>
        <c:axId val="828024280"/>
        <c:axId val="828014872"/>
      </c:barChart>
      <c:catAx>
        <c:axId val="82802428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872"/>
        <c:crosses val="autoZero"/>
        <c:auto val="1"/>
        <c:lblAlgn val="ctr"/>
        <c:lblOffset val="100"/>
        <c:noMultiLvlLbl val="0"/>
      </c:catAx>
      <c:valAx>
        <c:axId val="828014872"/>
        <c:scaling>
          <c:orientation val="minMax"/>
          <c:max val="5.5"/>
          <c:min val="0"/>
        </c:scaling>
        <c:delete val="0"/>
        <c:axPos val="l"/>
        <c:numFmt formatCode="0.00_);[Red]\(0.0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24280"/>
        <c:crosses val="autoZero"/>
        <c:crossBetween val="between"/>
      </c:valAx>
      <c:spPr>
        <a:noFill/>
        <a:ln>
          <a:noFill/>
        </a:ln>
        <a:effectLst/>
      </c:spPr>
    </c:plotArea>
    <c:plotVisOnly val="1"/>
    <c:dispBlanksAs val="gap"/>
    <c:showDLblsOverMax val="0"/>
    <c:extLst>
      <c:ext uri="{0b15fc19-7d7d-44ad-8c2d-2c3a37ce22c3}">
        <chartProps xmlns="https://web.wps.cn/et/2018/main" chartId="{af33c945-1ff8-41e7-aca6-f07024fb2bff}"/>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71556886227545"/>
          <c:y val="0.0781124513177298"/>
          <c:w val="0.941616766467066"/>
          <c:h val="0.711651226982266"/>
        </c:manualLayout>
      </c:layout>
      <c:barChart>
        <c:barDir val="col"/>
        <c:grouping val="clustered"/>
        <c:varyColors val="0"/>
        <c:ser>
          <c:idx val="0"/>
          <c:order val="0"/>
          <c:tx>
            <c:strRef>
              <c:f>Sheet1!$B$1</c:f>
              <c:strCache>
                <c:ptCount val="1"/>
                <c:pt idx="0">
                  <c:v>系列 1</c:v>
                </c:pt>
              </c:strCache>
            </c:strRef>
          </c:tx>
          <c:spPr>
            <a:solidFill>
              <a:srgbClr val="BCDAEF"/>
            </a:solidFill>
            <a:ln>
              <a:noFill/>
            </a:ln>
            <a:effectLst/>
          </c:spPr>
          <c:invertIfNegative val="0"/>
          <c:dPt>
            <c:idx val="0"/>
            <c:invertIfNegative val="0"/>
            <c:bubble3D val="0"/>
            <c:spPr>
              <a:solidFill>
                <a:schemeClr val="bg1">
                  <a:lumMod val="85000"/>
                </a:schemeClr>
              </a:solidFill>
              <a:ln>
                <a:noFill/>
              </a:ln>
              <a:effectLst/>
            </c:spPr>
          </c:dPt>
          <c:dLbls>
            <c:dLbl>
              <c:idx val="0"/>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1912万 </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321624234611666"/>
                      <c:h val="0.117341074020319"/>
                    </c:manualLayout>
                  </c15:layout>
                </c:ext>
              </c:extLst>
            </c:dLbl>
            <c:dLbl>
              <c:idx val="1"/>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2791万 </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342440119760479"/>
                      <c:h val="0.117708624796763"/>
                    </c:manualLayout>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formatCode="@">
                  <c:v>24年1-6月</c:v>
                </c:pt>
                <c:pt idx="1" c:formatCode="@">
                  <c:v>25年1-6月</c:v>
                </c:pt>
              </c:strCache>
            </c:strRef>
          </c:cat>
          <c:val>
            <c:numRef>
              <c:f>Sheet1!$B$2:$B$3</c:f>
              <c:numCache>
                <c:formatCode>0_);[Red]\(0\)</c:formatCode>
                <c:ptCount val="2"/>
                <c:pt idx="0">
                  <c:v>1911.677193</c:v>
                </c:pt>
                <c:pt idx="1">
                  <c:v>2790.6085386</c:v>
                </c:pt>
              </c:numCache>
            </c:numRef>
          </c:val>
        </c:ser>
        <c:dLbls>
          <c:showLegendKey val="0"/>
          <c:showVal val="1"/>
          <c:showCatName val="0"/>
          <c:showSerName val="0"/>
          <c:showPercent val="0"/>
          <c:showBubbleSize val="0"/>
        </c:dLbls>
        <c:gapWidth val="219"/>
        <c:overlap val="-27"/>
        <c:axId val="828024280"/>
        <c:axId val="828014872"/>
      </c:barChart>
      <c:catAx>
        <c:axId val="82802428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872"/>
        <c:crosses val="autoZero"/>
        <c:auto val="1"/>
        <c:lblAlgn val="ctr"/>
        <c:lblOffset val="100"/>
        <c:noMultiLvlLbl val="0"/>
      </c:catAx>
      <c:valAx>
        <c:axId val="828014872"/>
        <c:scaling>
          <c:orientation val="minMax"/>
          <c:max val="3500"/>
          <c:min val="0"/>
        </c:scaling>
        <c:delete val="0"/>
        <c:axPos val="l"/>
        <c:numFmt formatCode="0_);[Red]\(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24280"/>
        <c:crosses val="autoZero"/>
        <c:crossBetween val="between"/>
      </c:valAx>
      <c:spPr>
        <a:noFill/>
        <a:ln>
          <a:noFill/>
        </a:ln>
        <a:effectLst/>
      </c:spPr>
    </c:plotArea>
    <c:plotVisOnly val="1"/>
    <c:dispBlanksAs val="gap"/>
    <c:showDLblsOverMax val="0"/>
    <c:extLst>
      <c:ext uri="{0b15fc19-7d7d-44ad-8c2d-2c3a37ce22c3}">
        <chartProps xmlns="https://web.wps.cn/et/2018/main" chartId="{90b1a256-c322-4004-a040-d9e373618933}"/>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72508591065292"/>
          <c:y val="0.0780894617134193"/>
          <c:w val="0.905498281786942"/>
          <c:h val="0.711523881728582"/>
        </c:manualLayout>
      </c:layout>
      <c:barChart>
        <c:barDir val="col"/>
        <c:grouping val="clustered"/>
        <c:varyColors val="0"/>
        <c:ser>
          <c:idx val="0"/>
          <c:order val="0"/>
          <c:tx>
            <c:strRef>
              <c:f>Sheet1!$B$1</c:f>
              <c:strCache>
                <c:ptCount val="1"/>
                <c:pt idx="0">
                  <c:v>系列 1</c:v>
                </c:pt>
              </c:strCache>
            </c:strRef>
          </c:tx>
          <c:spPr>
            <a:solidFill>
              <a:srgbClr val="BCDAEF"/>
            </a:solidFill>
            <a:ln>
              <a:noFill/>
            </a:ln>
            <a:effectLst/>
          </c:spPr>
          <c:invertIfNegative val="0"/>
          <c:dPt>
            <c:idx val="0"/>
            <c:invertIfNegative val="0"/>
            <c:bubble3D val="0"/>
            <c:spPr>
              <a:solidFill>
                <a:schemeClr val="bg1">
                  <a:lumMod val="85000"/>
                </a:schemeClr>
              </a:solidFill>
              <a:ln>
                <a:noFill/>
              </a:ln>
              <a:effectLst/>
            </c:spPr>
          </c:dPt>
          <c:dLbls>
            <c:dLbl>
              <c:idx val="0"/>
              <c:layout/>
              <c:dLblPos val="outEnd"/>
              <c:showLegendKey val="0"/>
              <c:showVal val="1"/>
              <c:showCatName val="0"/>
              <c:showSerName val="0"/>
              <c:showPercent val="0"/>
              <c:showBubbleSize val="0"/>
              <c:extLst>
                <c:ext xmlns:c15="http://schemas.microsoft.com/office/drawing/2012/chart" uri="{CE6537A1-D6FC-4f65-9D91-7224C49458BB}">
                  <c15:layout>
                    <c:manualLayout>
                      <c:w val="0.321624234611666"/>
                      <c:h val="0.117341074020319"/>
                    </c:manualLayout>
                  </c15:layout>
                </c:ext>
              </c:extLst>
            </c:dLbl>
            <c:dLbl>
              <c:idx val="1"/>
              <c:layout/>
              <c:dLblPos val="outEnd"/>
              <c:showLegendKey val="0"/>
              <c:showVal val="1"/>
              <c:showCatName val="0"/>
              <c:showSerName val="0"/>
              <c:showPercent val="0"/>
              <c:showBubbleSize val="0"/>
              <c:extLst>
                <c:ext xmlns:c15="http://schemas.microsoft.com/office/drawing/2012/chart" uri="{CE6537A1-D6FC-4f65-9D91-7224C49458BB}">
                  <c15:layout>
                    <c:manualLayout>
                      <c:w val="0.278762487914921"/>
                      <c:h val="0.167732946298984"/>
                    </c:manualLayout>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formatCode="@">
                  <c:v>24年1-6月</c:v>
                </c:pt>
                <c:pt idx="1" c:formatCode="@">
                  <c:v>25年1-6月</c:v>
                </c:pt>
              </c:strCache>
            </c:strRef>
          </c:cat>
          <c:val>
            <c:numRef>
              <c:f>Sheet1!$B$2:$B$3</c:f>
              <c:numCache>
                <c:formatCode>0.00%</c:formatCode>
                <c:ptCount val="2"/>
                <c:pt idx="0">
                  <c:v>0.489777336355877</c:v>
                </c:pt>
                <c:pt idx="1">
                  <c:v>0.491421307448806</c:v>
                </c:pt>
              </c:numCache>
            </c:numRef>
          </c:val>
        </c:ser>
        <c:dLbls>
          <c:showLegendKey val="0"/>
          <c:showVal val="1"/>
          <c:showCatName val="0"/>
          <c:showSerName val="0"/>
          <c:showPercent val="0"/>
          <c:showBubbleSize val="0"/>
        </c:dLbls>
        <c:gapWidth val="219"/>
        <c:overlap val="-27"/>
        <c:axId val="828024280"/>
        <c:axId val="828014872"/>
      </c:barChart>
      <c:catAx>
        <c:axId val="82802428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872"/>
        <c:crosses val="autoZero"/>
        <c:auto val="1"/>
        <c:lblAlgn val="ctr"/>
        <c:lblOffset val="100"/>
        <c:noMultiLvlLbl val="0"/>
      </c:catAx>
      <c:valAx>
        <c:axId val="828014872"/>
        <c:scaling>
          <c:orientation val="minMax"/>
          <c:max val="0.65"/>
          <c:min val="0"/>
        </c:scaling>
        <c:delete val="0"/>
        <c:axPos val="l"/>
        <c:numFmt formatCode="0.0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24280"/>
        <c:crosses val="autoZero"/>
        <c:crossBetween val="between"/>
      </c:valAx>
      <c:spPr>
        <a:noFill/>
        <a:ln>
          <a:noFill/>
        </a:ln>
        <a:effectLst/>
      </c:spPr>
    </c:plotArea>
    <c:plotVisOnly val="1"/>
    <c:dispBlanksAs val="gap"/>
    <c:showDLblsOverMax val="0"/>
    <c:extLst>
      <c:ext uri="{0b15fc19-7d7d-44ad-8c2d-2c3a37ce22c3}">
        <chartProps xmlns="https://web.wps.cn/et/2018/main" chartId="{dad8429e-20b7-4efa-8b51-12f8438be43b}"/>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72508591065292"/>
          <c:y val="0.0780894617134193"/>
          <c:w val="0.905498281786942"/>
          <c:h val="0.711523881728582"/>
        </c:manualLayout>
      </c:layout>
      <c:barChart>
        <c:barDir val="col"/>
        <c:grouping val="clustered"/>
        <c:varyColors val="0"/>
        <c:ser>
          <c:idx val="0"/>
          <c:order val="0"/>
          <c:tx>
            <c:strRef>
              <c:f>Sheet1!$B$1</c:f>
              <c:strCache>
                <c:ptCount val="1"/>
                <c:pt idx="0">
                  <c:v>系列 1</c:v>
                </c:pt>
              </c:strCache>
            </c:strRef>
          </c:tx>
          <c:spPr>
            <a:solidFill>
              <a:srgbClr val="BCDAEF"/>
            </a:solidFill>
            <a:ln>
              <a:noFill/>
            </a:ln>
            <a:effectLst/>
          </c:spPr>
          <c:invertIfNegative val="0"/>
          <c:dPt>
            <c:idx val="0"/>
            <c:invertIfNegative val="0"/>
            <c:bubble3D val="0"/>
            <c:spPr>
              <a:solidFill>
                <a:schemeClr val="bg1">
                  <a:lumMod val="85000"/>
                </a:schemeClr>
              </a:solidFill>
              <a:ln>
                <a:noFill/>
              </a:ln>
              <a:effectLst/>
            </c:spPr>
          </c:dPt>
          <c:dLbls>
            <c:dLbl>
              <c:idx val="0"/>
              <c:layout/>
              <c:dLblPos val="outEnd"/>
              <c:showLegendKey val="0"/>
              <c:showVal val="1"/>
              <c:showCatName val="0"/>
              <c:showSerName val="0"/>
              <c:showPercent val="0"/>
              <c:showBubbleSize val="0"/>
              <c:extLst>
                <c:ext xmlns:c15="http://schemas.microsoft.com/office/drawing/2012/chart" uri="{CE6537A1-D6FC-4f65-9D91-7224C49458BB}">
                  <c15:layout>
                    <c:manualLayout>
                      <c:w val="0.321624234611666"/>
                      <c:h val="0.117341074020319"/>
                    </c:manualLayout>
                  </c15:layout>
                </c:ext>
              </c:extLst>
            </c:dLbl>
            <c:dLbl>
              <c:idx val="1"/>
              <c:layout/>
              <c:dLblPos val="outEnd"/>
              <c:showLegendKey val="0"/>
              <c:showVal val="1"/>
              <c:showCatName val="0"/>
              <c:showSerName val="0"/>
              <c:showPercent val="0"/>
              <c:showBubbleSize val="0"/>
              <c:extLst>
                <c:ext xmlns:c15="http://schemas.microsoft.com/office/drawing/2012/chart" uri="{CE6537A1-D6FC-4f65-9D91-7224C49458BB}">
                  <c15:layout>
                    <c:manualLayout>
                      <c:w val="0.278762487914921"/>
                      <c:h val="0.167732946298984"/>
                    </c:manualLayout>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formatCode="@">
                  <c:v>24年1-6月</c:v>
                </c:pt>
                <c:pt idx="1" c:formatCode="@">
                  <c:v>25年1-6月</c:v>
                </c:pt>
              </c:strCache>
            </c:strRef>
          </c:cat>
          <c:val>
            <c:numRef>
              <c:f>Sheet1!$B$2:$B$3</c:f>
              <c:numCache>
                <c:formatCode>0.00%</c:formatCode>
                <c:ptCount val="2"/>
                <c:pt idx="0">
                  <c:v>0.291348699338921</c:v>
                </c:pt>
                <c:pt idx="1">
                  <c:v>0.300427976273775</c:v>
                </c:pt>
              </c:numCache>
            </c:numRef>
          </c:val>
        </c:ser>
        <c:dLbls>
          <c:showLegendKey val="0"/>
          <c:showVal val="1"/>
          <c:showCatName val="0"/>
          <c:showSerName val="0"/>
          <c:showPercent val="0"/>
          <c:showBubbleSize val="0"/>
        </c:dLbls>
        <c:gapWidth val="219"/>
        <c:overlap val="-27"/>
        <c:axId val="828024280"/>
        <c:axId val="828014872"/>
      </c:barChart>
      <c:catAx>
        <c:axId val="82802428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872"/>
        <c:crosses val="autoZero"/>
        <c:auto val="1"/>
        <c:lblAlgn val="ctr"/>
        <c:lblOffset val="100"/>
        <c:noMultiLvlLbl val="0"/>
      </c:catAx>
      <c:valAx>
        <c:axId val="828014872"/>
        <c:scaling>
          <c:orientation val="minMax"/>
          <c:max val="0.65"/>
          <c:min val="0"/>
        </c:scaling>
        <c:delete val="0"/>
        <c:axPos val="l"/>
        <c:numFmt formatCode="0.0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24280"/>
        <c:crosses val="autoZero"/>
        <c:crossBetween val="between"/>
      </c:valAx>
      <c:spPr>
        <a:noFill/>
        <a:ln>
          <a:noFill/>
        </a:ln>
        <a:effectLst/>
      </c:spPr>
    </c:plotArea>
    <c:plotVisOnly val="1"/>
    <c:dispBlanksAs val="gap"/>
    <c:showDLblsOverMax val="0"/>
    <c:extLst>
      <c:ext uri="{0b15fc19-7d7d-44ad-8c2d-2c3a37ce22c3}">
        <chartProps xmlns="https://web.wps.cn/et/2018/main" chartId="{cf141799-a122-425d-8785-081785c68535}"/>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72508591065292"/>
          <c:y val="0.0780894617134193"/>
          <c:w val="0.905498281786942"/>
          <c:h val="0.711523881728582"/>
        </c:manualLayout>
      </c:layout>
      <c:barChart>
        <c:barDir val="col"/>
        <c:grouping val="clustered"/>
        <c:varyColors val="0"/>
        <c:ser>
          <c:idx val="0"/>
          <c:order val="0"/>
          <c:tx>
            <c:strRef>
              <c:f>Sheet1!$B$1</c:f>
              <c:strCache>
                <c:ptCount val="1"/>
                <c:pt idx="0">
                  <c:v>系列 1</c:v>
                </c:pt>
              </c:strCache>
            </c:strRef>
          </c:tx>
          <c:spPr>
            <a:solidFill>
              <a:srgbClr val="BCDAEF"/>
            </a:solidFill>
            <a:ln>
              <a:noFill/>
            </a:ln>
            <a:effectLst/>
          </c:spPr>
          <c:invertIfNegative val="0"/>
          <c:dPt>
            <c:idx val="0"/>
            <c:invertIfNegative val="0"/>
            <c:bubble3D val="0"/>
            <c:spPr>
              <a:solidFill>
                <a:schemeClr val="bg1">
                  <a:lumMod val="85000"/>
                </a:schemeClr>
              </a:solidFill>
              <a:ln>
                <a:noFill/>
              </a:ln>
              <a:effectLst/>
            </c:spPr>
          </c:dPt>
          <c:dLbls>
            <c:dLbl>
              <c:idx val="0"/>
              <c:layout/>
              <c:dLblPos val="outEnd"/>
              <c:showLegendKey val="0"/>
              <c:showVal val="1"/>
              <c:showCatName val="0"/>
              <c:showSerName val="0"/>
              <c:showPercent val="0"/>
              <c:showBubbleSize val="0"/>
              <c:extLst>
                <c:ext xmlns:c15="http://schemas.microsoft.com/office/drawing/2012/chart" uri="{CE6537A1-D6FC-4f65-9D91-7224C49458BB}">
                  <c15:layout>
                    <c:manualLayout>
                      <c:w val="0.321624234611666"/>
                      <c:h val="0.117341074020319"/>
                    </c:manualLayout>
                  </c15:layout>
                </c:ext>
              </c:extLst>
            </c:dLbl>
            <c:dLbl>
              <c:idx val="1"/>
              <c:layout/>
              <c:dLblPos val="outEnd"/>
              <c:showLegendKey val="0"/>
              <c:showVal val="1"/>
              <c:showCatName val="0"/>
              <c:showSerName val="0"/>
              <c:showPercent val="0"/>
              <c:showBubbleSize val="0"/>
              <c:extLst>
                <c:ext xmlns:c15="http://schemas.microsoft.com/office/drawing/2012/chart" uri="{CE6537A1-D6FC-4f65-9D91-7224C49458BB}">
                  <c15:layout>
                    <c:manualLayout>
                      <c:w val="0.362011173184358"/>
                      <c:h val="0.12562785949257"/>
                    </c:manualLayout>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formatCode="@">
                  <c:v>24年1-6月</c:v>
                </c:pt>
                <c:pt idx="1" c:formatCode="@">
                  <c:v>25年1-6月</c:v>
                </c:pt>
              </c:strCache>
            </c:strRef>
          </c:cat>
          <c:val>
            <c:numRef>
              <c:f>Sheet1!$B$2:$B$3</c:f>
              <c:numCache>
                <c:formatCode>0.0%</c:formatCode>
                <c:ptCount val="2"/>
                <c:pt idx="0">
                  <c:v>-0.0164623687680181</c:v>
                </c:pt>
                <c:pt idx="1">
                  <c:v>-0.131325289876622</c:v>
                </c:pt>
              </c:numCache>
            </c:numRef>
          </c:val>
        </c:ser>
        <c:dLbls>
          <c:showLegendKey val="0"/>
          <c:showVal val="1"/>
          <c:showCatName val="0"/>
          <c:showSerName val="0"/>
          <c:showPercent val="0"/>
          <c:showBubbleSize val="0"/>
        </c:dLbls>
        <c:gapWidth val="219"/>
        <c:overlap val="-27"/>
        <c:axId val="828024280"/>
        <c:axId val="828014872"/>
      </c:barChart>
      <c:catAx>
        <c:axId val="828024280"/>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872"/>
        <c:crosses val="autoZero"/>
        <c:auto val="1"/>
        <c:lblAlgn val="ctr"/>
        <c:lblOffset val="100"/>
        <c:noMultiLvlLbl val="0"/>
      </c:catAx>
      <c:valAx>
        <c:axId val="828014872"/>
        <c:scaling>
          <c:orientation val="minMax"/>
          <c:max val="0.4"/>
          <c:min val="-0.2"/>
        </c:scaling>
        <c:delete val="0"/>
        <c:axPos val="l"/>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24280"/>
        <c:crosses val="autoZero"/>
        <c:crossBetween val="between"/>
      </c:valAx>
      <c:spPr>
        <a:noFill/>
        <a:ln>
          <a:noFill/>
        </a:ln>
        <a:effectLst/>
      </c:spPr>
    </c:plotArea>
    <c:plotVisOnly val="1"/>
    <c:dispBlanksAs val="gap"/>
    <c:showDLblsOverMax val="0"/>
    <c:extLst>
      <c:ext uri="{0b15fc19-7d7d-44ad-8c2d-2c3a37ce22c3}">
        <chartProps xmlns="https://web.wps.cn/et/2018/main" chartId="{c888eb34-1461-44c9-b67b-9a04b9d5a6e8}"/>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72508591065292"/>
          <c:y val="0.0780894617134193"/>
          <c:w val="0.905498281786942"/>
          <c:h val="0.711523881728582"/>
        </c:manualLayout>
      </c:layout>
      <c:barChart>
        <c:barDir val="col"/>
        <c:grouping val="clustered"/>
        <c:varyColors val="0"/>
        <c:ser>
          <c:idx val="0"/>
          <c:order val="0"/>
          <c:tx>
            <c:strRef>
              <c:f>Sheet1!$B$1</c:f>
              <c:strCache>
                <c:ptCount val="1"/>
                <c:pt idx="0">
                  <c:v>系列 1</c:v>
                </c:pt>
              </c:strCache>
            </c:strRef>
          </c:tx>
          <c:spPr>
            <a:solidFill>
              <a:srgbClr val="D7E4BD"/>
            </a:solidFill>
            <a:ln>
              <a:noFill/>
            </a:ln>
            <a:effectLst/>
          </c:spPr>
          <c:invertIfNegative val="0"/>
          <c:dPt>
            <c:idx val="0"/>
            <c:invertIfNegative val="0"/>
            <c:bubble3D val="0"/>
            <c:spPr>
              <a:solidFill>
                <a:srgbClr val="D7E4BD"/>
              </a:solidFill>
              <a:ln>
                <a:noFill/>
              </a:ln>
              <a:effectLst/>
            </c:spPr>
          </c:dPt>
          <c:dLbls>
            <c:dLbl>
              <c:idx val="0"/>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5.58亿</a:t>
                    </a:r>
                    <a:endParaRPr lang="en-US" altLang="zh-CN"/>
                  </a:p>
                </c:rich>
              </c:tx>
              <c:dLblPos val="outEnd"/>
              <c:showLegendKey val="0"/>
              <c:showVal val="1"/>
              <c:showCatName val="0"/>
              <c:showSerName val="0"/>
              <c:showPercent val="0"/>
              <c:showBubbleSize val="0"/>
              <c:extLst>
                <c:ext xmlns:c15="http://schemas.microsoft.com/office/drawing/2012/chart" uri="{CE6537A1-D6FC-4f65-9D91-7224C49458BB}">
                  <c15:layout>
                    <c:manualLayout>
                      <c:w val="0.279407025459233"/>
                      <c:h val="0.200487663280116"/>
                    </c:manualLayout>
                  </c15:layout>
                </c:ext>
              </c:extLst>
            </c:dLbl>
            <c:dLbl>
              <c:idx val="1"/>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6.01亿</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250402835965195"/>
                      <c:h val="0.200487663280116"/>
                    </c:manualLayout>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formatCode="@">
                  <c:v>24年1-6月</c:v>
                </c:pt>
                <c:pt idx="1" c:formatCode="@">
                  <c:v>25年1-6月</c:v>
                </c:pt>
              </c:strCache>
            </c:strRef>
          </c:cat>
          <c:val>
            <c:numRef>
              <c:f>Sheet1!$B$2:$B$3</c:f>
              <c:numCache>
                <c:formatCode>0.00_ </c:formatCode>
                <c:ptCount val="2"/>
                <c:pt idx="0">
                  <c:v>5.5771</c:v>
                </c:pt>
                <c:pt idx="1">
                  <c:v>6.0096</c:v>
                </c:pt>
              </c:numCache>
            </c:numRef>
          </c:val>
        </c:ser>
        <c:dLbls>
          <c:showLegendKey val="0"/>
          <c:showVal val="1"/>
          <c:showCatName val="0"/>
          <c:showSerName val="0"/>
          <c:showPercent val="0"/>
          <c:showBubbleSize val="0"/>
        </c:dLbls>
        <c:gapWidth val="219"/>
        <c:overlap val="-27"/>
        <c:axId val="828024280"/>
        <c:axId val="828014872"/>
      </c:barChart>
      <c:catAx>
        <c:axId val="82802428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872"/>
        <c:crosses val="autoZero"/>
        <c:auto val="1"/>
        <c:lblAlgn val="ctr"/>
        <c:lblOffset val="100"/>
        <c:noMultiLvlLbl val="0"/>
      </c:catAx>
      <c:valAx>
        <c:axId val="828014872"/>
        <c:scaling>
          <c:orientation val="minMax"/>
          <c:max val="8"/>
          <c:min val="0"/>
        </c:scaling>
        <c:delete val="0"/>
        <c:axPos val="l"/>
        <c:numFmt formatCode="0.00_ "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24280"/>
        <c:crosses val="autoZero"/>
        <c:crossBetween val="between"/>
      </c:valAx>
      <c:spPr>
        <a:noFill/>
        <a:ln>
          <a:noFill/>
        </a:ln>
        <a:effectLst/>
      </c:spPr>
    </c:plotArea>
    <c:plotVisOnly val="1"/>
    <c:dispBlanksAs val="gap"/>
    <c:showDLblsOverMax val="0"/>
    <c:extLst>
      <c:ext uri="{0b15fc19-7d7d-44ad-8c2d-2c3a37ce22c3}">
        <chartProps xmlns="https://web.wps.cn/et/2018/main" chartId="{76195b0f-d02b-4c9b-aff2-2b7024225ef3}"/>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25355172990139"/>
          <c:y val="0.123627235644807"/>
          <c:w val="0.974761825171319"/>
          <c:h val="0.577416347227918"/>
        </c:manualLayout>
      </c:layout>
      <c:barChart>
        <c:barDir val="col"/>
        <c:grouping val="clustered"/>
        <c:varyColors val="0"/>
        <c:ser>
          <c:idx val="0"/>
          <c:order val="0"/>
          <c:tx>
            <c:strRef>
              <c:f>Sheet1!$B$1</c:f>
              <c:strCache>
                <c:ptCount val="1"/>
                <c:pt idx="0">
                  <c:v>增量收入（万元）</c:v>
                </c:pt>
              </c:strCache>
            </c:strRef>
          </c:tx>
          <c:spPr>
            <a:solidFill>
              <a:srgbClr val="D7E4BD"/>
            </a:solidFill>
            <a:ln>
              <a:noFill/>
            </a:ln>
            <a:effectLst/>
          </c:spPr>
          <c:invertIfNegative val="0"/>
          <c:dPt>
            <c:idx val="0"/>
            <c:invertIfNegative val="0"/>
            <c:bubble3D val="0"/>
            <c:spPr>
              <a:solidFill>
                <a:srgbClr val="D7E4BD"/>
              </a:solidFill>
              <a:ln>
                <a:noFill/>
              </a:ln>
              <a:effectLst/>
            </c:spPr>
          </c:dPt>
          <c:dPt>
            <c:idx val="1"/>
            <c:invertIfNegative val="0"/>
            <c:bubble3D val="0"/>
            <c:spPr>
              <a:solidFill>
                <a:srgbClr val="D7E4BD"/>
              </a:solidFill>
              <a:ln>
                <a:noFill/>
              </a:ln>
              <a:effectLst/>
            </c:spPr>
          </c:dPt>
          <c:dPt>
            <c:idx val="2"/>
            <c:invertIfNegative val="0"/>
            <c:bubble3D val="0"/>
            <c:spPr>
              <a:solidFill>
                <a:srgbClr val="D7E4BD"/>
              </a:solidFill>
              <a:ln>
                <a:noFill/>
              </a:ln>
              <a:effectLst/>
            </c:spPr>
          </c:dPt>
          <c:dPt>
            <c:idx val="3"/>
            <c:invertIfNegative val="0"/>
            <c:bubble3D val="0"/>
            <c:spPr>
              <a:solidFill>
                <a:srgbClr val="D7E4BD"/>
              </a:solidFill>
              <a:ln>
                <a:noFill/>
              </a:ln>
              <a:effectLst/>
            </c:spPr>
          </c:dPt>
          <c:dPt>
            <c:idx val="4"/>
            <c:invertIfNegative val="0"/>
            <c:bubble3D val="0"/>
            <c:spPr>
              <a:solidFill>
                <a:srgbClr val="D7E4BD"/>
              </a:solidFill>
              <a:ln>
                <a:noFill/>
              </a:ln>
              <a:effectLst/>
            </c:spPr>
          </c:dPt>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formatCode="0">
                  <c:v>天翼云</c:v>
                </c:pt>
                <c:pt idx="1" c:formatCode="0">
                  <c:v>ICT（大口径）</c:v>
                </c:pt>
                <c:pt idx="2" c:formatCode="0">
                  <c:v>专线</c:v>
                </c:pt>
                <c:pt idx="3" c:formatCode="0">
                  <c:v>IDC</c:v>
                </c:pt>
                <c:pt idx="4" c:formatCode="0">
                  <c:v>物联网</c:v>
                </c:pt>
              </c:strCache>
            </c:strRef>
          </c:cat>
          <c:val>
            <c:numRef>
              <c:f>Sheet1!$B$2:$B$6</c:f>
              <c:numCache>
                <c:formatCode>0</c:formatCode>
                <c:ptCount val="5"/>
                <c:pt idx="0">
                  <c:v>3578</c:v>
                </c:pt>
                <c:pt idx="1">
                  <c:v>2701</c:v>
                </c:pt>
                <c:pt idx="2">
                  <c:v>692</c:v>
                </c:pt>
                <c:pt idx="3">
                  <c:v>-186</c:v>
                </c:pt>
                <c:pt idx="4">
                  <c:v>-199.999999999999</c:v>
                </c:pt>
              </c:numCache>
            </c:numRef>
          </c:val>
        </c:ser>
        <c:dLbls>
          <c:showLegendKey val="0"/>
          <c:showVal val="1"/>
          <c:showCatName val="0"/>
          <c:showSerName val="0"/>
          <c:showPercent val="0"/>
          <c:showBubbleSize val="0"/>
        </c:dLbls>
        <c:gapWidth val="219"/>
        <c:overlap val="-27"/>
        <c:axId val="973292928"/>
        <c:axId val="973290576"/>
      </c:barChart>
      <c:lineChart>
        <c:grouping val="standard"/>
        <c:varyColors val="0"/>
        <c:ser>
          <c:idx val="1"/>
          <c:order val="1"/>
          <c:tx>
            <c:strRef>
              <c:f>Sheet1!$C$1</c:f>
              <c:strCache>
                <c:ptCount val="1"/>
                <c:pt idx="0">
                  <c:v>行业增量份额</c:v>
                </c:pt>
              </c:strCache>
            </c:strRef>
          </c:tx>
          <c:spPr>
            <a:ln w="12700" cap="rnd" cmpd="sng">
              <a:solidFill>
                <a:schemeClr val="accent2"/>
              </a:solidFill>
              <a:prstDash val="solid"/>
              <a:round/>
            </a:ln>
            <a:effectLst/>
          </c:spPr>
          <c:marker>
            <c:symbol val="circle"/>
            <c:size val="5"/>
            <c:spPr>
              <a:solidFill>
                <a:schemeClr val="bg1"/>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formatCode="0">
                  <c:v>天翼云</c:v>
                </c:pt>
                <c:pt idx="1" c:formatCode="0">
                  <c:v>ICT（大口径）</c:v>
                </c:pt>
                <c:pt idx="2" c:formatCode="0">
                  <c:v>专线</c:v>
                </c:pt>
                <c:pt idx="3" c:formatCode="0">
                  <c:v>IDC</c:v>
                </c:pt>
                <c:pt idx="4" c:formatCode="0">
                  <c:v>物联网</c:v>
                </c:pt>
              </c:strCache>
            </c:strRef>
          </c:cat>
          <c:val>
            <c:numRef>
              <c:f>Sheet1!$C$2:$C$6</c:f>
              <c:numCache>
                <c:formatCode>0.0%</c:formatCode>
                <c:ptCount val="5"/>
                <c:pt idx="0">
                  <c:v>1</c:v>
                </c:pt>
                <c:pt idx="1">
                  <c:v>1</c:v>
                </c:pt>
                <c:pt idx="2">
                  <c:v>0.492939975454902</c:v>
                </c:pt>
                <c:pt idx="3">
                  <c:v>0</c:v>
                </c:pt>
                <c:pt idx="4">
                  <c:v>0</c:v>
                </c:pt>
              </c:numCache>
            </c:numRef>
          </c:val>
          <c:smooth val="0"/>
        </c:ser>
        <c:dLbls>
          <c:showLegendKey val="0"/>
          <c:showVal val="1"/>
          <c:showCatName val="0"/>
          <c:showSerName val="0"/>
          <c:showPercent val="0"/>
          <c:showBubbleSize val="0"/>
        </c:dLbls>
        <c:marker val="1"/>
        <c:smooth val="0"/>
        <c:axId val="973297240"/>
        <c:axId val="973299984"/>
      </c:lineChart>
      <c:catAx>
        <c:axId val="973292928"/>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0576"/>
        <c:crosses val="autoZero"/>
        <c:auto val="1"/>
        <c:lblAlgn val="ctr"/>
        <c:lblOffset val="200"/>
        <c:noMultiLvlLbl val="0"/>
      </c:catAx>
      <c:valAx>
        <c:axId val="973290576"/>
        <c:scaling>
          <c:orientation val="minMax"/>
          <c:max val="11000"/>
          <c:min val="-1000"/>
        </c:scaling>
        <c:delete val="0"/>
        <c:axPos val="l"/>
        <c:numFmt formatCode="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2928"/>
        <c:crosses val="autoZero"/>
        <c:crossBetween val="between"/>
      </c:valAx>
      <c:catAx>
        <c:axId val="97329724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9984"/>
        <c:crosses val="autoZero"/>
        <c:auto val="1"/>
        <c:lblAlgn val="ctr"/>
        <c:lblOffset val="100"/>
        <c:noMultiLvlLbl val="0"/>
      </c:catAx>
      <c:valAx>
        <c:axId val="973299984"/>
        <c:scaling>
          <c:orientation val="minMax"/>
          <c:max val="2"/>
          <c:min val="-2.6"/>
        </c:scaling>
        <c:delete val="0"/>
        <c:axPos val="r"/>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7240"/>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185609226140732"/>
          <c:y val="0.835582052086602"/>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c340705d-f58c-4a1d-a6e2-28a57135421a}"/>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0503753614346"/>
          <c:y val="0.828917329712389"/>
        </c:manualLayout>
      </c:layout>
      <c:overlay val="0"/>
      <c:spPr>
        <a:noFill/>
        <a:ln>
          <a:noFill/>
        </a:ln>
        <a:effectLst/>
      </c:spPr>
      <c:txPr>
        <a:bodyPr rot="0" spcFirstLastPara="0" vertOverflow="ellipsis" vert="horz" wrap="square" anchor="ctr" anchorCtr="1"/>
        <a:lstStyle/>
        <a:p>
          <a:pPr>
            <a:defRPr lang="zh-CN" sz="12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title>
    <c:autoTitleDeleted val="0"/>
    <c:plotArea>
      <c:layout>
        <c:manualLayout>
          <c:layoutTarget val="inner"/>
          <c:xMode val="edge"/>
          <c:yMode val="edge"/>
          <c:x val="0.00872093023255814"/>
          <c:y val="0.107599727721901"/>
          <c:w val="0.979006298110567"/>
          <c:h val="0.523291366906475"/>
        </c:manualLayout>
      </c:layout>
      <c:barChart>
        <c:barDir val="col"/>
        <c:grouping val="clustered"/>
        <c:varyColors val="0"/>
        <c:ser>
          <c:idx val="0"/>
          <c:order val="0"/>
          <c:tx>
            <c:strRef>
              <c:f>Sheet1!$B$1</c:f>
              <c:strCache>
                <c:ptCount val="1"/>
                <c:pt idx="0">
                  <c:v>专线收入份额</c:v>
                </c:pt>
              </c:strCache>
            </c:strRef>
          </c:tx>
          <c:spPr>
            <a:solidFill>
              <a:schemeClr val="accent1">
                <a:lumMod val="40000"/>
                <a:lumOff val="60000"/>
              </a:schemeClr>
            </a:solidFill>
            <a:ln>
              <a:noFill/>
            </a:ln>
            <a:effectLst/>
          </c:spPr>
          <c:invertIfNegative val="0"/>
          <c:dPt>
            <c:idx val="1"/>
            <c:invertIfNegative val="0"/>
            <c:bubble3D val="0"/>
            <c:spPr>
              <a:solidFill>
                <a:schemeClr val="accent3">
                  <a:lumMod val="40000"/>
                  <a:lumOff val="60000"/>
                </a:schemeClr>
              </a:solidFill>
              <a:ln>
                <a:noFill/>
              </a:ln>
              <a:effectLst/>
            </c:spPr>
          </c:dPt>
          <c:dPt>
            <c:idx val="2"/>
            <c:invertIfNegative val="0"/>
            <c:bubble3D val="0"/>
            <c:spPr>
              <a:solidFill>
                <a:schemeClr val="accent6">
                  <a:lumMod val="40000"/>
                  <a:lumOff val="60000"/>
                </a:schemeClr>
              </a:solidFill>
              <a:ln>
                <a:noFill/>
              </a:ln>
              <a:effectLst/>
            </c:spPr>
          </c:dPt>
          <c:dLbls>
            <c:dLbl>
              <c:idx val="0"/>
              <c:layout>
                <c:manualLayout>
                  <c:x val="0.00460176991150442"/>
                  <c:y val="0.054251012145749"/>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289911504424779"/>
                      <c:h val="0.17246963562753"/>
                    </c:manualLayout>
                  </c15:layout>
                </c:ext>
              </c:extLst>
            </c:dLbl>
            <c:dLbl>
              <c:idx val="1"/>
              <c:layout>
                <c:manualLayout>
                  <c:x val="-0.00460176991150442"/>
                  <c:y val="0"/>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271150442477876"/>
                      <c:h val="0.150607287449393"/>
                    </c:manualLayout>
                  </c15:layout>
                </c:ext>
              </c:extLst>
            </c:dLbl>
            <c:dLbl>
              <c:idx val="2"/>
              <c:layout/>
              <c:dLblPos val="outEnd"/>
              <c:showLegendKey val="0"/>
              <c:showVal val="1"/>
              <c:showCatName val="0"/>
              <c:showSerName val="0"/>
              <c:showPercent val="0"/>
              <c:showBubbleSize val="0"/>
              <c:extLst>
                <c:ext xmlns:c15="http://schemas.microsoft.com/office/drawing/2012/chart" uri="{CE6537A1-D6FC-4f65-9D91-7224C49458BB}">
                  <c15:layout>
                    <c:manualLayout>
                      <c:w val="0.234336283185841"/>
                      <c:h val="0.112955465587045"/>
                    </c:manualLayout>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YD</c:v>
                </c:pt>
                <c:pt idx="1">
                  <c:v>DX</c:v>
                </c:pt>
                <c:pt idx="2" c:formatCode="yyyy&quot;年&quot;m&quot;月&quot;">
                  <c:v>LT</c:v>
                </c:pt>
              </c:strCache>
            </c:strRef>
          </c:cat>
          <c:val>
            <c:numRef>
              <c:f>Sheet1!$B$2:$B$4</c:f>
              <c:numCache>
                <c:formatCode>0.0%</c:formatCode>
                <c:ptCount val="3"/>
                <c:pt idx="0">
                  <c:v>0.35173131762008</c:v>
                </c:pt>
                <c:pt idx="1">
                  <c:v>0.562566588271804</c:v>
                </c:pt>
                <c:pt idx="2">
                  <c:v>0.0857020941081164</c:v>
                </c:pt>
              </c:numCache>
            </c:numRef>
          </c:val>
        </c:ser>
        <c:dLbls>
          <c:showLegendKey val="0"/>
          <c:showVal val="1"/>
          <c:showCatName val="0"/>
          <c:showSerName val="0"/>
          <c:showPercent val="0"/>
          <c:showBubbleSize val="0"/>
        </c:dLbls>
        <c:gapWidth val="120"/>
        <c:overlap val="-41"/>
        <c:axId val="803363069"/>
        <c:axId val="34361291"/>
      </c:barChart>
      <c:catAx>
        <c:axId val="80336306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4361291"/>
        <c:crosses val="autoZero"/>
        <c:auto val="1"/>
        <c:lblAlgn val="ctr"/>
        <c:lblOffset val="100"/>
        <c:noMultiLvlLbl val="0"/>
      </c:catAx>
      <c:valAx>
        <c:axId val="34361291"/>
        <c:scaling>
          <c:orientation val="minMax"/>
        </c:scaling>
        <c:delete val="1"/>
        <c:axPos val="l"/>
        <c:numFmt formatCode="0.0%"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03363069"/>
        <c:crosses val="autoZero"/>
        <c:crossBetween val="between"/>
      </c:valAx>
      <c:spPr>
        <a:noFill/>
        <a:ln>
          <a:noFill/>
        </a:ln>
        <a:effectLst/>
      </c:spPr>
    </c:plotArea>
    <c:plotVisOnly val="1"/>
    <c:dispBlanksAs val="gap"/>
    <c:showDLblsOverMax val="0"/>
    <c:extLst>
      <c:ext uri="{0b15fc19-7d7d-44ad-8c2d-2c3a37ce22c3}">
        <chartProps xmlns="https://web.wps.cn/et/2018/main" chartId="{1df775ee-d17d-4f62-a1af-573873a43387}"/>
      </c:ext>
    </c:extLst>
  </c:chart>
  <c:spPr>
    <a:noFill/>
    <a:ln w="9525" cap="flat" cmpd="sng" algn="ctr">
      <a:noFill/>
      <a:round/>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2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a:t>ICT</a:t>
            </a:r>
            <a:r>
              <a:t>收入份额</a:t>
            </a:r>
          </a:p>
        </c:rich>
      </c:tx>
      <c:layout>
        <c:manualLayout>
          <c:xMode val="edge"/>
          <c:yMode val="edge"/>
          <c:x val="0.30503753614346"/>
          <c:y val="0.828917329712389"/>
        </c:manualLayout>
      </c:layout>
      <c:overlay val="0"/>
      <c:spPr>
        <a:noFill/>
        <a:ln>
          <a:noFill/>
        </a:ln>
        <a:effectLst/>
      </c:spPr>
    </c:title>
    <c:autoTitleDeleted val="0"/>
    <c:plotArea>
      <c:layout>
        <c:manualLayout>
          <c:layoutTarget val="inner"/>
          <c:xMode val="edge"/>
          <c:yMode val="edge"/>
          <c:x val="0.00872093023255814"/>
          <c:y val="0.107599727721901"/>
          <c:w val="0.979006298110567"/>
          <c:h val="0.523291366906475"/>
        </c:manualLayout>
      </c:layout>
      <c:barChart>
        <c:barDir val="col"/>
        <c:grouping val="clustered"/>
        <c:varyColors val="0"/>
        <c:ser>
          <c:idx val="0"/>
          <c:order val="0"/>
          <c:tx>
            <c:strRef>
              <c:f>Sheet1!$B$1</c:f>
              <c:strCache>
                <c:ptCount val="1"/>
                <c:pt idx="0">
                  <c:v>ICT收入份额</c:v>
                </c:pt>
              </c:strCache>
            </c:strRef>
          </c:tx>
          <c:spPr>
            <a:solidFill>
              <a:schemeClr val="accent1">
                <a:lumMod val="40000"/>
                <a:lumOff val="60000"/>
              </a:schemeClr>
            </a:solidFill>
            <a:ln>
              <a:noFill/>
            </a:ln>
            <a:effectLst/>
          </c:spPr>
          <c:invertIfNegative val="0"/>
          <c:dPt>
            <c:idx val="1"/>
            <c:invertIfNegative val="0"/>
            <c:bubble3D val="0"/>
            <c:spPr>
              <a:solidFill>
                <a:schemeClr val="accent3">
                  <a:lumMod val="40000"/>
                  <a:lumOff val="60000"/>
                </a:schemeClr>
              </a:solidFill>
              <a:ln>
                <a:noFill/>
              </a:ln>
              <a:effectLst/>
            </c:spPr>
          </c:dPt>
          <c:dPt>
            <c:idx val="2"/>
            <c:invertIfNegative val="0"/>
            <c:bubble3D val="0"/>
            <c:spPr>
              <a:solidFill>
                <a:schemeClr val="accent6">
                  <a:lumMod val="40000"/>
                  <a:lumOff val="60000"/>
                </a:schemeClr>
              </a:solidFill>
              <a:ln>
                <a:noFill/>
              </a:ln>
              <a:effectLst/>
            </c:spPr>
          </c:dPt>
          <c:dLbls>
            <c:dLbl>
              <c:idx val="0"/>
              <c:layout>
                <c:manualLayout>
                  <c:x val="0.00460176991150442"/>
                  <c:y val="0.054251012145749"/>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289911504424779"/>
                      <c:h val="0.17246963562753"/>
                    </c:manualLayout>
                  </c15:layout>
                </c:ext>
              </c:extLst>
            </c:dLbl>
            <c:dLbl>
              <c:idx val="1"/>
              <c:layout>
                <c:manualLayout>
                  <c:x val="-0.00460176991150442"/>
                  <c:y val="0"/>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271150442477876"/>
                      <c:h val="0.150607287449393"/>
                    </c:manualLayout>
                  </c15:layout>
                </c:ext>
              </c:extLst>
            </c:dLbl>
            <c:dLbl>
              <c:idx val="2"/>
              <c:layout/>
              <c:dLblPos val="outEnd"/>
              <c:showLegendKey val="0"/>
              <c:showVal val="1"/>
              <c:showCatName val="0"/>
              <c:showSerName val="0"/>
              <c:showPercent val="0"/>
              <c:showBubbleSize val="0"/>
              <c:extLst>
                <c:ext xmlns:c15="http://schemas.microsoft.com/office/drawing/2012/chart" uri="{CE6537A1-D6FC-4f65-9D91-7224C49458BB}">
                  <c15:layout>
                    <c:manualLayout>
                      <c:w val="0.300176991150442"/>
                      <c:h val="0.118623481781377"/>
                    </c:manualLayout>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YD</c:v>
                </c:pt>
                <c:pt idx="1">
                  <c:v>DX</c:v>
                </c:pt>
                <c:pt idx="2" c:formatCode="yyyy&quot;年&quot;m&quot;月&quot;">
                  <c:v>LT</c:v>
                </c:pt>
              </c:strCache>
            </c:strRef>
          </c:cat>
          <c:val>
            <c:numRef>
              <c:f>Sheet1!$B$2:$B$4</c:f>
              <c:numCache>
                <c:formatCode>0.0%</c:formatCode>
                <c:ptCount val="3"/>
                <c:pt idx="0">
                  <c:v>0.374050174944522</c:v>
                </c:pt>
                <c:pt idx="1">
                  <c:v>0.489082010941241</c:v>
                </c:pt>
                <c:pt idx="2">
                  <c:v>0.136867814114238</c:v>
                </c:pt>
              </c:numCache>
            </c:numRef>
          </c:val>
        </c:ser>
        <c:dLbls>
          <c:showLegendKey val="0"/>
          <c:showVal val="1"/>
          <c:showCatName val="0"/>
          <c:showSerName val="0"/>
          <c:showPercent val="0"/>
          <c:showBubbleSize val="0"/>
        </c:dLbls>
        <c:gapWidth val="120"/>
        <c:overlap val="-41"/>
        <c:axId val="803363069"/>
        <c:axId val="34361291"/>
      </c:barChart>
      <c:catAx>
        <c:axId val="80336306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4361291"/>
        <c:crosses val="autoZero"/>
        <c:auto val="1"/>
        <c:lblAlgn val="ctr"/>
        <c:lblOffset val="100"/>
        <c:noMultiLvlLbl val="0"/>
      </c:catAx>
      <c:valAx>
        <c:axId val="34361291"/>
        <c:scaling>
          <c:orientation val="minMax"/>
        </c:scaling>
        <c:delete val="1"/>
        <c:axPos val="l"/>
        <c:numFmt formatCode="0.0%"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03363069"/>
        <c:crosses val="autoZero"/>
        <c:crossBetween val="between"/>
      </c:valAx>
      <c:spPr>
        <a:noFill/>
        <a:ln>
          <a:noFill/>
        </a:ln>
        <a:effectLst/>
      </c:spPr>
    </c:plotArea>
    <c:plotVisOnly val="1"/>
    <c:dispBlanksAs val="gap"/>
    <c:showDLblsOverMax val="0"/>
    <c:extLst>
      <c:ext uri="{0b15fc19-7d7d-44ad-8c2d-2c3a37ce22c3}">
        <chartProps xmlns="https://web.wps.cn/et/2018/main" chartId="{492876a8-dbb2-4313-a2f0-78991fa96ad9}"/>
      </c:ext>
    </c:extLst>
  </c:chart>
  <c:spPr>
    <a:noFill/>
    <a:ln w="9525" cap="flat" cmpd="sng" algn="ctr">
      <a:noFill/>
      <a:round/>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45500388583222"/>
          <c:y val="0.117893526575874"/>
          <c:w val="0.974831255005148"/>
          <c:h val="0.52532928064843"/>
        </c:manualLayout>
      </c:layout>
      <c:lineChart>
        <c:grouping val="standard"/>
        <c:varyColors val="0"/>
        <c:ser>
          <c:idx val="0"/>
          <c:order val="0"/>
          <c:tx>
            <c:strRef>
              <c:f>Sheet1!$B$1</c:f>
              <c:strCache>
                <c:ptCount val="1"/>
                <c:pt idx="0">
                  <c:v>规模保有</c:v>
                </c:pt>
              </c:strCache>
            </c:strRef>
          </c:tx>
          <c:spPr>
            <a:ln w="12700" cap="rnd">
              <a:solidFill>
                <a:srgbClr val="B9CDE5"/>
              </a:solidFill>
              <a:round/>
            </a:ln>
            <a:effectLst/>
            <a:sp3d contourW="12700"/>
          </c:spPr>
          <c:marker>
            <c:symbol val="circle"/>
            <c:size val="5"/>
            <c:spPr>
              <a:solidFill>
                <a:schemeClr val="bg1"/>
              </a:solidFill>
              <a:ln w="12700" cmpd="sng">
                <a:solidFill>
                  <a:srgbClr val="B9CDE5"/>
                </a:solidFill>
                <a:prstDash val="solid"/>
              </a:ln>
              <a:effectLst/>
            </c:spPr>
          </c:marker>
          <c:dPt>
            <c:idx val="0"/>
            <c:marker>
              <c:symbol val="circle"/>
              <c:size val="5"/>
              <c:spPr>
                <a:solidFill>
                  <a:schemeClr val="bg1"/>
                </a:solidFill>
                <a:ln w="12700" cmpd="sng">
                  <a:solidFill>
                    <a:srgbClr val="B9CDE5"/>
                  </a:solidFill>
                  <a:prstDash val="solid"/>
                </a:ln>
                <a:effectLst/>
              </c:spPr>
            </c:marker>
            <c:bubble3D val="0"/>
            <c:spPr>
              <a:ln w="12700" cap="rnd">
                <a:solidFill>
                  <a:srgbClr val="B9CDE5"/>
                </a:solidFill>
                <a:round/>
              </a:ln>
              <a:effectLst/>
              <a:sp3d contourW="12700"/>
            </c:spPr>
          </c:dPt>
          <c:dPt>
            <c:idx val="4"/>
            <c:marker>
              <c:symbol val="circle"/>
              <c:size val="5"/>
              <c:spPr>
                <a:solidFill>
                  <a:schemeClr val="bg1"/>
                </a:solidFill>
                <a:ln w="12700" cmpd="sng">
                  <a:solidFill>
                    <a:srgbClr val="B9CDE5"/>
                  </a:solidFill>
                  <a:prstDash val="solid"/>
                </a:ln>
                <a:effectLst/>
              </c:spPr>
            </c:marker>
            <c:bubble3D val="0"/>
            <c:spPr>
              <a:ln w="12700" cap="rnd">
                <a:solidFill>
                  <a:srgbClr val="B9CDE5"/>
                </a:solidFill>
                <a:round/>
              </a:ln>
              <a:effectLst/>
              <a:sp3d contourW="12700"/>
            </c:spPr>
          </c:dPt>
          <c:dPt>
            <c:idx val="6"/>
            <c:marker>
              <c:symbol val="circle"/>
              <c:size val="5"/>
              <c:spPr>
                <a:solidFill>
                  <a:schemeClr val="bg1"/>
                </a:solidFill>
                <a:ln w="12700" cmpd="sng">
                  <a:solidFill>
                    <a:srgbClr val="B9CDE5"/>
                  </a:solidFill>
                  <a:prstDash val="solid"/>
                </a:ln>
                <a:effectLst/>
              </c:spPr>
            </c:marker>
            <c:bubble3D val="0"/>
            <c:spPr>
              <a:ln w="12700" cap="rnd">
                <a:solidFill>
                  <a:srgbClr val="B9CDE5"/>
                </a:solidFill>
                <a:round/>
              </a:ln>
              <a:effectLst/>
              <a:sp3d contourW="12700"/>
            </c:spPr>
          </c:dPt>
          <c:dLbls>
            <c:dLbl>
              <c:idx val="0"/>
              <c:layout>
                <c:manualLayout>
                  <c:x val="-0.00169491525423729"/>
                  <c:y val="-0.0557894736842105"/>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b"/>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0527306967984934"/>
                  <c:y val="-0.0557894736842105"/>
                </c:manualLayout>
              </c:layout>
              <c:dLblPos val="b"/>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0169491525423729"/>
                  <c:y val="-0.06"/>
                </c:manualLayout>
              </c:layout>
              <c:dLblPos val="b"/>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
                  <c:y val="-0.0605263157894737"/>
                </c:manualLayout>
              </c:layout>
              <c:dLblPos val="b"/>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0546139359698682"/>
                  <c:y val="-0.0605263157894737"/>
                </c:manualLayout>
              </c:layout>
              <c:dLblPos val="b"/>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
                  <c:y val="-0.0505263157894737"/>
                </c:manualLayout>
              </c:layout>
              <c:dLblPos val="b"/>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0018832391713748"/>
                  <c:y val="-0.0431487486488734"/>
                </c:manualLayout>
              </c:layout>
              <c:dLblPos val="b"/>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Sheet1!$B$2:$B$8</c:f>
              <c:numCache>
                <c:formatCode>0.0%</c:formatCode>
                <c:ptCount val="7"/>
                <c:pt idx="0">
                  <c:v>0.9939</c:v>
                </c:pt>
                <c:pt idx="1">
                  <c:v>0.9956</c:v>
                </c:pt>
                <c:pt idx="2">
                  <c:v>0.9958</c:v>
                </c:pt>
                <c:pt idx="3">
                  <c:v>0.996</c:v>
                </c:pt>
                <c:pt idx="4">
                  <c:v>0.9961</c:v>
                </c:pt>
                <c:pt idx="5">
                  <c:v>0.996</c:v>
                </c:pt>
                <c:pt idx="6">
                  <c:v>0.9969</c:v>
                </c:pt>
              </c:numCache>
            </c:numRef>
          </c:val>
          <c:smooth val="0"/>
        </c:ser>
        <c:dLbls>
          <c:showLegendKey val="0"/>
          <c:showVal val="1"/>
          <c:showCatName val="0"/>
          <c:showSerName val="0"/>
          <c:showPercent val="0"/>
          <c:showBubbleSize val="0"/>
        </c:dLbls>
        <c:marker val="1"/>
        <c:smooth val="0"/>
        <c:axId val="828014088"/>
        <c:axId val="828019184"/>
      </c:lineChart>
      <c:lineChart>
        <c:grouping val="standard"/>
        <c:varyColors val="0"/>
        <c:ser>
          <c:idx val="1"/>
          <c:order val="1"/>
          <c:tx>
            <c:strRef>
              <c:f>Sheet1!$C$1</c:f>
              <c:strCache>
                <c:ptCount val="1"/>
                <c:pt idx="0">
                  <c:v>价值保有</c:v>
                </c:pt>
              </c:strCache>
            </c:strRef>
          </c:tx>
          <c:spPr>
            <a:ln w="12700" cap="rnd" cmpd="sng">
              <a:solidFill>
                <a:schemeClr val="accent2"/>
              </a:solidFill>
              <a:prstDash val="solid"/>
              <a:round/>
            </a:ln>
            <a:effectLst/>
          </c:spPr>
          <c:marker>
            <c:symbol val="circle"/>
            <c:size val="5"/>
            <c:spPr>
              <a:solidFill>
                <a:schemeClr val="bg1"/>
              </a:solidFill>
              <a:ln w="9525">
                <a:solidFill>
                  <a:schemeClr val="accent2"/>
                </a:solidFill>
              </a:ln>
              <a:effectLst/>
            </c:spPr>
          </c:marker>
          <c:dLbls>
            <c:dLbl>
              <c:idx val="1"/>
              <c:layout/>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extLst>
                <c:ext xmlns:c15="http://schemas.microsoft.com/office/drawing/2012/chart" uri="{CE6537A1-D6FC-4f65-9D91-7224C49458BB}"/>
              </c:extLst>
            </c:dLbl>
            <c:dLbl>
              <c:idx val="2"/>
              <c:layout/>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Sheet1!$C$2:$C$8</c:f>
              <c:numCache>
                <c:formatCode>0.0%</c:formatCode>
                <c:ptCount val="7"/>
                <c:pt idx="0">
                  <c:v>1.0576</c:v>
                </c:pt>
                <c:pt idx="1">
                  <c:v>1.0543</c:v>
                </c:pt>
                <c:pt idx="2">
                  <c:v>1.0508</c:v>
                </c:pt>
                <c:pt idx="3">
                  <c:v>1.059</c:v>
                </c:pt>
                <c:pt idx="4">
                  <c:v>1.0564</c:v>
                </c:pt>
                <c:pt idx="5">
                  <c:v>1.0654</c:v>
                </c:pt>
                <c:pt idx="6">
                  <c:v>1.0889</c:v>
                </c:pt>
              </c:numCache>
            </c:numRef>
          </c:val>
          <c:smooth val="0"/>
        </c:ser>
        <c:dLbls>
          <c:showLegendKey val="0"/>
          <c:showVal val="1"/>
          <c:showCatName val="0"/>
          <c:showSerName val="0"/>
          <c:showPercent val="0"/>
          <c:showBubbleSize val="0"/>
        </c:dLbls>
        <c:marker val="1"/>
        <c:smooth val="0"/>
        <c:axId val="828018008"/>
        <c:axId val="828014480"/>
      </c:lineChart>
      <c:catAx>
        <c:axId val="828014088"/>
        <c:scaling>
          <c:orientation val="minMax"/>
        </c:scaling>
        <c:delete val="1"/>
        <c:axPos val="b"/>
        <c:numFmt formatCode="General" sourceLinked="0"/>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9184"/>
        <c:crosses val="autoZero"/>
        <c:auto val="1"/>
        <c:lblAlgn val="ctr"/>
        <c:lblOffset val="100"/>
        <c:noMultiLvlLbl val="0"/>
      </c:catAx>
      <c:valAx>
        <c:axId val="828019184"/>
        <c:scaling>
          <c:orientation val="minMax"/>
          <c:max val="1.1"/>
          <c:min val="0.5"/>
        </c:scaling>
        <c:delete val="0"/>
        <c:axPos val="l"/>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088"/>
        <c:crosses val="autoZero"/>
        <c:crossBetween val="between"/>
      </c:valAx>
      <c:catAx>
        <c:axId val="828018008"/>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480"/>
        <c:crosses val="autoZero"/>
        <c:auto val="1"/>
        <c:lblAlgn val="ctr"/>
        <c:lblOffset val="100"/>
        <c:noMultiLvlLbl val="0"/>
      </c:catAx>
      <c:valAx>
        <c:axId val="828014480"/>
        <c:scaling>
          <c:orientation val="minMax"/>
          <c:max val="1.1"/>
          <c:min val="0"/>
        </c:scaling>
        <c:delete val="0"/>
        <c:axPos val="r"/>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8008"/>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435785385450714"/>
          <c:y val="0.801052631578947"/>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c5d32c90-cb56-4d55-9c1a-da7e3f58758a}"/>
      </c:ext>
    </c:extLst>
  </c:chart>
  <c:spPr>
    <a:noFill/>
    <a:ln>
      <a:noFill/>
    </a:ln>
    <a:effectLst/>
  </c:spPr>
  <c:txPr>
    <a:bodyPr/>
    <a:lstStyle/>
    <a:p>
      <a:pPr>
        <a:defRPr lang="zh-CN" sz="9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72508591065292"/>
          <c:y val="0.0780894617134193"/>
          <c:w val="0.905498281786942"/>
          <c:h val="0.711523881728582"/>
        </c:manualLayout>
      </c:layout>
      <c:barChart>
        <c:barDir val="col"/>
        <c:grouping val="clustered"/>
        <c:varyColors val="0"/>
        <c:ser>
          <c:idx val="0"/>
          <c:order val="0"/>
          <c:tx>
            <c:strRef>
              <c:f>Sheet1!$B$1</c:f>
              <c:strCache>
                <c:ptCount val="1"/>
                <c:pt idx="0">
                  <c:v>系列 1</c:v>
                </c:pt>
              </c:strCache>
            </c:strRef>
          </c:tx>
          <c:spPr>
            <a:solidFill>
              <a:srgbClr val="FCD5B5"/>
            </a:solidFill>
            <a:ln>
              <a:noFill/>
            </a:ln>
            <a:effectLst/>
          </c:spPr>
          <c:invertIfNegative val="0"/>
          <c:dPt>
            <c:idx val="0"/>
            <c:invertIfNegative val="0"/>
            <c:bubble3D val="0"/>
            <c:spPr>
              <a:solidFill>
                <a:srgbClr val="FCD5B5"/>
              </a:solidFill>
              <a:ln>
                <a:noFill/>
              </a:ln>
              <a:effectLst/>
            </c:spPr>
          </c:dPt>
          <c:dLbls>
            <c:dLbl>
              <c:idx val="0"/>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3.02亿</a:t>
                    </a:r>
                  </a:p>
                </c:rich>
              </c:tx>
              <c:dLblPos val="outEnd"/>
              <c:showLegendKey val="0"/>
              <c:showVal val="1"/>
              <c:showCatName val="0"/>
              <c:showSerName val="0"/>
              <c:showPercent val="0"/>
              <c:showBubbleSize val="0"/>
              <c:extLst>
                <c:ext xmlns:c15="http://schemas.microsoft.com/office/drawing/2012/chart" uri="{CE6537A1-D6FC-4f65-9D91-7224C49458BB}"/>
              </c:extLst>
            </c:dLbl>
            <c:dLbl>
              <c:idx val="1"/>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3.20亿</a:t>
                    </a:r>
                  </a:p>
                </c:rich>
              </c:tx>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formatCode="@">
                  <c:v>24年1-6月</c:v>
                </c:pt>
                <c:pt idx="1" c:formatCode="@">
                  <c:v>25年1-6月</c:v>
                </c:pt>
              </c:strCache>
            </c:strRef>
          </c:cat>
          <c:val>
            <c:numRef>
              <c:f>Sheet1!$B$2:$B$3</c:f>
              <c:numCache>
                <c:formatCode>0.00_ </c:formatCode>
                <c:ptCount val="2"/>
                <c:pt idx="0">
                  <c:v>3.0236</c:v>
                </c:pt>
                <c:pt idx="1">
                  <c:v>3.1971</c:v>
                </c:pt>
              </c:numCache>
            </c:numRef>
          </c:val>
        </c:ser>
        <c:dLbls>
          <c:showLegendKey val="0"/>
          <c:showVal val="1"/>
          <c:showCatName val="0"/>
          <c:showSerName val="0"/>
          <c:showPercent val="0"/>
          <c:showBubbleSize val="0"/>
        </c:dLbls>
        <c:gapWidth val="219"/>
        <c:overlap val="-27"/>
        <c:axId val="828024280"/>
        <c:axId val="828014872"/>
      </c:barChart>
      <c:catAx>
        <c:axId val="82802428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872"/>
        <c:crosses val="autoZero"/>
        <c:auto val="1"/>
        <c:lblAlgn val="ctr"/>
        <c:lblOffset val="100"/>
        <c:noMultiLvlLbl val="0"/>
      </c:catAx>
      <c:valAx>
        <c:axId val="828014872"/>
        <c:scaling>
          <c:orientation val="minMax"/>
          <c:max val="7"/>
          <c:min val="0"/>
        </c:scaling>
        <c:delete val="0"/>
        <c:axPos val="l"/>
        <c:numFmt formatCode="0.00_ "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24280"/>
        <c:crosses val="autoZero"/>
        <c:crossBetween val="between"/>
      </c:valAx>
      <c:spPr>
        <a:noFill/>
        <a:ln>
          <a:noFill/>
        </a:ln>
        <a:effectLst/>
      </c:spPr>
    </c:plotArea>
    <c:plotVisOnly val="1"/>
    <c:dispBlanksAs val="gap"/>
    <c:showDLblsOverMax val="0"/>
    <c:extLst>
      <c:ext uri="{0b15fc19-7d7d-44ad-8c2d-2c3a37ce22c3}">
        <chartProps xmlns="https://web.wps.cn/et/2018/main" chartId="{f201c771-6af2-4867-8807-658d8c5a411e}"/>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25355172990139"/>
          <c:y val="0.123627235644807"/>
          <c:w val="0.974761825171319"/>
          <c:h val="0.577416347227918"/>
        </c:manualLayout>
      </c:layout>
      <c:barChart>
        <c:barDir val="col"/>
        <c:grouping val="clustered"/>
        <c:varyColors val="0"/>
        <c:ser>
          <c:idx val="0"/>
          <c:order val="0"/>
          <c:tx>
            <c:strRef>
              <c:f>Sheet1!$B$1</c:f>
              <c:strCache>
                <c:ptCount val="1"/>
                <c:pt idx="0">
                  <c:v>增量收入（万元）</c:v>
                </c:pt>
              </c:strCache>
            </c:strRef>
          </c:tx>
          <c:spPr>
            <a:solidFill>
              <a:srgbClr val="FCD5B5"/>
            </a:solidFill>
            <a:ln>
              <a:noFill/>
            </a:ln>
            <a:effectLst/>
          </c:spPr>
          <c:invertIfNegative val="0"/>
          <c:dPt>
            <c:idx val="0"/>
            <c:invertIfNegative val="0"/>
            <c:bubble3D val="0"/>
            <c:spPr>
              <a:solidFill>
                <a:srgbClr val="FCD5B5"/>
              </a:solidFill>
              <a:ln>
                <a:noFill/>
              </a:ln>
              <a:effectLst/>
            </c:spPr>
          </c:dPt>
          <c:dPt>
            <c:idx val="1"/>
            <c:invertIfNegative val="0"/>
            <c:bubble3D val="0"/>
            <c:spPr>
              <a:solidFill>
                <a:srgbClr val="FCD5B5"/>
              </a:solidFill>
              <a:ln>
                <a:noFill/>
              </a:ln>
              <a:effectLst/>
            </c:spPr>
          </c:dPt>
          <c:dPt>
            <c:idx val="2"/>
            <c:invertIfNegative val="0"/>
            <c:bubble3D val="0"/>
            <c:spPr>
              <a:solidFill>
                <a:srgbClr val="FCD5B5"/>
              </a:solidFill>
              <a:ln>
                <a:noFill/>
              </a:ln>
              <a:effectLst/>
            </c:spPr>
          </c:dPt>
          <c:dPt>
            <c:idx val="3"/>
            <c:invertIfNegative val="0"/>
            <c:bubble3D val="0"/>
            <c:spPr>
              <a:solidFill>
                <a:srgbClr val="FCD5B5"/>
              </a:solidFill>
              <a:ln>
                <a:noFill/>
              </a:ln>
              <a:effectLst/>
            </c:spPr>
          </c:dPt>
          <c:dPt>
            <c:idx val="4"/>
            <c:invertIfNegative val="0"/>
            <c:bubble3D val="0"/>
            <c:spPr>
              <a:solidFill>
                <a:srgbClr val="FCD5B5"/>
              </a:solidFill>
              <a:ln>
                <a:noFill/>
              </a:ln>
              <a:effectLst/>
            </c:spPr>
          </c:dPt>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formatCode="0">
                  <c:v>IDC</c:v>
                </c:pt>
                <c:pt idx="1" c:formatCode="0">
                  <c:v>物联网</c:v>
                </c:pt>
                <c:pt idx="2" c:formatCode="0">
                  <c:v>专线</c:v>
                </c:pt>
                <c:pt idx="3" c:formatCode="0">
                  <c:v>联通云</c:v>
                </c:pt>
                <c:pt idx="4" c:formatCode="0">
                  <c:v>ICT（大口径）</c:v>
                </c:pt>
              </c:strCache>
            </c:strRef>
          </c:cat>
          <c:val>
            <c:numRef>
              <c:f>Sheet1!$B$2:$B$6</c:f>
              <c:numCache>
                <c:formatCode>0</c:formatCode>
                <c:ptCount val="5"/>
                <c:pt idx="0">
                  <c:v>9454</c:v>
                </c:pt>
                <c:pt idx="1">
                  <c:v>-362</c:v>
                </c:pt>
                <c:pt idx="2">
                  <c:v>-467.999999999999</c:v>
                </c:pt>
                <c:pt idx="3">
                  <c:v>-821.999999999999</c:v>
                </c:pt>
                <c:pt idx="4">
                  <c:v>-6020.99999999999</c:v>
                </c:pt>
              </c:numCache>
            </c:numRef>
          </c:val>
        </c:ser>
        <c:dLbls>
          <c:showLegendKey val="0"/>
          <c:showVal val="1"/>
          <c:showCatName val="0"/>
          <c:showSerName val="0"/>
          <c:showPercent val="0"/>
          <c:showBubbleSize val="0"/>
        </c:dLbls>
        <c:gapWidth val="219"/>
        <c:overlap val="-27"/>
        <c:axId val="973292928"/>
        <c:axId val="973290576"/>
      </c:barChart>
      <c:lineChart>
        <c:grouping val="standard"/>
        <c:varyColors val="0"/>
        <c:ser>
          <c:idx val="1"/>
          <c:order val="1"/>
          <c:tx>
            <c:strRef>
              <c:f>Sheet1!$C$1</c:f>
              <c:strCache>
                <c:ptCount val="1"/>
                <c:pt idx="0">
                  <c:v>增量份额</c:v>
                </c:pt>
              </c:strCache>
            </c:strRef>
          </c:tx>
          <c:spPr>
            <a:ln w="12700" cap="rnd" cmpd="sng">
              <a:solidFill>
                <a:schemeClr val="accent2"/>
              </a:solidFill>
              <a:prstDash val="solid"/>
              <a:round/>
            </a:ln>
            <a:effectLst/>
          </c:spPr>
          <c:marker>
            <c:symbol val="circle"/>
            <c:size val="5"/>
            <c:spPr>
              <a:solidFill>
                <a:schemeClr val="bg1"/>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formatCode="0">
                  <c:v>IDC</c:v>
                </c:pt>
                <c:pt idx="1" c:formatCode="0">
                  <c:v>物联网</c:v>
                </c:pt>
                <c:pt idx="2" c:formatCode="0">
                  <c:v>专线</c:v>
                </c:pt>
                <c:pt idx="3" c:formatCode="0">
                  <c:v>联通云</c:v>
                </c:pt>
                <c:pt idx="4" c:formatCode="0">
                  <c:v>ICT（大口径）</c:v>
                </c:pt>
              </c:strCache>
            </c:strRef>
          </c:cat>
          <c:val>
            <c:numRef>
              <c:f>Sheet1!$C$2:$C$6</c:f>
              <c:numCache>
                <c:formatCode>0.0%</c:formatCode>
                <c:ptCount val="5"/>
                <c:pt idx="0">
                  <c:v>1</c:v>
                </c:pt>
                <c:pt idx="1">
                  <c:v>0</c:v>
                </c:pt>
                <c:pt idx="2">
                  <c:v>0</c:v>
                </c:pt>
                <c:pt idx="3">
                  <c:v>0</c:v>
                </c:pt>
                <c:pt idx="4">
                  <c:v>0</c:v>
                </c:pt>
              </c:numCache>
            </c:numRef>
          </c:val>
          <c:smooth val="0"/>
        </c:ser>
        <c:dLbls>
          <c:showLegendKey val="0"/>
          <c:showVal val="1"/>
          <c:showCatName val="0"/>
          <c:showSerName val="0"/>
          <c:showPercent val="0"/>
          <c:showBubbleSize val="0"/>
        </c:dLbls>
        <c:marker val="1"/>
        <c:smooth val="0"/>
        <c:axId val="973297240"/>
        <c:axId val="973299984"/>
      </c:lineChart>
      <c:catAx>
        <c:axId val="973292928"/>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0576"/>
        <c:crosses val="autoZero"/>
        <c:auto val="1"/>
        <c:lblAlgn val="ctr"/>
        <c:lblOffset val="200"/>
        <c:noMultiLvlLbl val="0"/>
      </c:catAx>
      <c:valAx>
        <c:axId val="973290576"/>
        <c:scaling>
          <c:orientation val="minMax"/>
          <c:max val="25000"/>
          <c:min val="-8000"/>
        </c:scaling>
        <c:delete val="0"/>
        <c:axPos val="l"/>
        <c:numFmt formatCode="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2928"/>
        <c:crosses val="autoZero"/>
        <c:crossBetween val="between"/>
      </c:valAx>
      <c:catAx>
        <c:axId val="97329724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9984"/>
        <c:crosses val="autoZero"/>
        <c:auto val="1"/>
        <c:lblAlgn val="ctr"/>
        <c:lblOffset val="100"/>
        <c:noMultiLvlLbl val="0"/>
      </c:catAx>
      <c:valAx>
        <c:axId val="973299984"/>
        <c:scaling>
          <c:orientation val="minMax"/>
          <c:max val="2"/>
          <c:min val="-2.6"/>
        </c:scaling>
        <c:delete val="0"/>
        <c:axPos val="r"/>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7240"/>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185609226140732"/>
          <c:y val="0.835582052086602"/>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7097eff0-4678-4a33-9559-281ef08cb6eb}"/>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0503753614346"/>
          <c:y val="0.828917329712389"/>
        </c:manualLayout>
      </c:layout>
      <c:overlay val="0"/>
      <c:spPr>
        <a:noFill/>
        <a:ln>
          <a:noFill/>
        </a:ln>
        <a:effectLst/>
      </c:spPr>
      <c:txPr>
        <a:bodyPr rot="0" spcFirstLastPara="0" vertOverflow="ellipsis" vert="horz" wrap="square" anchor="ctr" anchorCtr="1"/>
        <a:lstStyle/>
        <a:p>
          <a:pPr>
            <a:defRPr lang="zh-CN" sz="12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title>
    <c:autoTitleDeleted val="0"/>
    <c:plotArea>
      <c:layout>
        <c:manualLayout>
          <c:layoutTarget val="inner"/>
          <c:xMode val="edge"/>
          <c:yMode val="edge"/>
          <c:x val="0.00872093023255814"/>
          <c:y val="0.107599727721901"/>
          <c:w val="0.979006298110567"/>
          <c:h val="0.523291366906475"/>
        </c:manualLayout>
      </c:layout>
      <c:barChart>
        <c:barDir val="col"/>
        <c:grouping val="clustered"/>
        <c:varyColors val="0"/>
        <c:ser>
          <c:idx val="0"/>
          <c:order val="0"/>
          <c:tx>
            <c:strRef>
              <c:f>Sheet1!$B$1</c:f>
              <c:strCache>
                <c:ptCount val="1"/>
                <c:pt idx="0">
                  <c:v>IDC收入份额</c:v>
                </c:pt>
              </c:strCache>
            </c:strRef>
          </c:tx>
          <c:spPr>
            <a:solidFill>
              <a:schemeClr val="accent1">
                <a:lumMod val="40000"/>
                <a:lumOff val="60000"/>
              </a:schemeClr>
            </a:solidFill>
            <a:ln>
              <a:noFill/>
            </a:ln>
            <a:effectLst/>
          </c:spPr>
          <c:invertIfNegative val="0"/>
          <c:dPt>
            <c:idx val="1"/>
            <c:invertIfNegative val="0"/>
            <c:bubble3D val="0"/>
            <c:spPr>
              <a:solidFill>
                <a:schemeClr val="accent3">
                  <a:lumMod val="40000"/>
                  <a:lumOff val="60000"/>
                </a:schemeClr>
              </a:solidFill>
              <a:ln>
                <a:noFill/>
              </a:ln>
              <a:effectLst/>
            </c:spPr>
          </c:dPt>
          <c:dPt>
            <c:idx val="2"/>
            <c:invertIfNegative val="0"/>
            <c:bubble3D val="0"/>
            <c:spPr>
              <a:solidFill>
                <a:schemeClr val="accent6">
                  <a:lumMod val="40000"/>
                  <a:lumOff val="60000"/>
                </a:schemeClr>
              </a:solidFill>
              <a:ln>
                <a:noFill/>
              </a:ln>
              <a:effectLst/>
            </c:spPr>
          </c:dPt>
          <c:dLbls>
            <c:dLbl>
              <c:idx val="0"/>
              <c:layout>
                <c:manualLayout>
                  <c:x val="0.00460176991150442"/>
                  <c:y val="0.054251012145749"/>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289911504424779"/>
                      <c:h val="0.17246963562753"/>
                    </c:manualLayout>
                  </c15:layout>
                </c:ext>
              </c:extLst>
            </c:dLbl>
            <c:dLbl>
              <c:idx val="1"/>
              <c:layout>
                <c:manualLayout>
                  <c:x val="-0.00460176991150442"/>
                  <c:y val="0"/>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271150442477876"/>
                      <c:h val="0.150607287449393"/>
                    </c:manualLayout>
                  </c15:layout>
                </c:ext>
              </c:extLst>
            </c:dLbl>
            <c:dLbl>
              <c:idx val="2"/>
              <c:layout/>
              <c:dLblPos val="outEnd"/>
              <c:showLegendKey val="0"/>
              <c:showVal val="1"/>
              <c:showCatName val="0"/>
              <c:showSerName val="0"/>
              <c:showPercent val="0"/>
              <c:showBubbleSize val="0"/>
              <c:extLst>
                <c:ext xmlns:c15="http://schemas.microsoft.com/office/drawing/2012/chart" uri="{CE6537A1-D6FC-4f65-9D91-7224C49458BB}">
                  <c15:layout>
                    <c:manualLayout>
                      <c:w val="0.234336283185841"/>
                      <c:h val="0.112955465587045"/>
                    </c:manualLayout>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YD</c:v>
                </c:pt>
                <c:pt idx="1">
                  <c:v>DX</c:v>
                </c:pt>
                <c:pt idx="2" c:formatCode="yyyy&quot;年&quot;m&quot;月&quot;">
                  <c:v>LT</c:v>
                </c:pt>
              </c:strCache>
            </c:strRef>
          </c:cat>
          <c:val>
            <c:numRef>
              <c:f>Sheet1!$B$2:$B$4</c:f>
              <c:numCache>
                <c:formatCode>0.0%</c:formatCode>
                <c:ptCount val="3"/>
                <c:pt idx="0">
                  <c:v>0.15083800601961</c:v>
                </c:pt>
                <c:pt idx="1">
                  <c:v>0.15125962491306</c:v>
                </c:pt>
                <c:pt idx="2">
                  <c:v>0.69790236906733</c:v>
                </c:pt>
              </c:numCache>
            </c:numRef>
          </c:val>
        </c:ser>
        <c:dLbls>
          <c:showLegendKey val="0"/>
          <c:showVal val="1"/>
          <c:showCatName val="0"/>
          <c:showSerName val="0"/>
          <c:showPercent val="0"/>
          <c:showBubbleSize val="0"/>
        </c:dLbls>
        <c:gapWidth val="228"/>
        <c:overlap val="-41"/>
        <c:axId val="803363069"/>
        <c:axId val="34361291"/>
      </c:barChart>
      <c:catAx>
        <c:axId val="80336306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4361291"/>
        <c:crosses val="autoZero"/>
        <c:auto val="1"/>
        <c:lblAlgn val="ctr"/>
        <c:lblOffset val="100"/>
        <c:noMultiLvlLbl val="0"/>
      </c:catAx>
      <c:valAx>
        <c:axId val="34361291"/>
        <c:scaling>
          <c:orientation val="minMax"/>
        </c:scaling>
        <c:delete val="1"/>
        <c:axPos val="l"/>
        <c:numFmt formatCode="0.0%"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03363069"/>
        <c:crosses val="autoZero"/>
        <c:crossBetween val="between"/>
      </c:valAx>
      <c:spPr>
        <a:noFill/>
        <a:ln>
          <a:noFill/>
        </a:ln>
        <a:effectLst/>
      </c:spPr>
    </c:plotArea>
    <c:plotVisOnly val="1"/>
    <c:dispBlanksAs val="gap"/>
    <c:showDLblsOverMax val="0"/>
    <c:extLst>
      <c:ext uri="{0b15fc19-7d7d-44ad-8c2d-2c3a37ce22c3}">
        <chartProps xmlns="https://web.wps.cn/et/2018/main" chartId="{ec61ac10-5ca9-45a1-8867-37b14fdc2d54}"/>
      </c:ext>
    </c:extLst>
  </c:chart>
  <c:spPr>
    <a:noFill/>
    <a:ln w="9525" cap="flat" cmpd="sng" algn="ctr">
      <a:noFill/>
      <a:round/>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05498281786942"/>
          <c:h val="0.711523881728582"/>
        </c:manualLayout>
      </c:layout>
      <c:barChart>
        <c:barDir val="col"/>
        <c:grouping val="clustered"/>
        <c:varyColors val="0"/>
        <c:ser>
          <c:idx val="0"/>
          <c:order val="0"/>
          <c:tx>
            <c:strRef>
              <c:f>Sheet1!$B$1</c:f>
              <c:strCache>
                <c:ptCount val="1"/>
                <c:pt idx="0">
                  <c:v>系列 1</c:v>
                </c:pt>
              </c:strCache>
            </c:strRef>
          </c:tx>
          <c:spPr>
            <a:solidFill>
              <a:srgbClr val="BCDAEF"/>
            </a:solidFill>
            <a:ln>
              <a:noFill/>
            </a:ln>
            <a:effectLst/>
          </c:spPr>
          <c:invertIfNegative val="0"/>
          <c:dPt>
            <c:idx val="0"/>
            <c:invertIfNegative val="0"/>
            <c:bubble3D val="0"/>
            <c:spPr>
              <a:solidFill>
                <a:srgbClr val="FCD5B5"/>
              </a:solidFill>
              <a:ln>
                <a:noFill/>
              </a:ln>
              <a:effectLst/>
            </c:spPr>
          </c:dPt>
          <c:dLbls>
            <c:dLbl>
              <c:idx val="1"/>
              <c:layout>
                <c:manualLayout>
                  <c:x val="0.0031324857195504"/>
                  <c:y val="0.0685687988955361"/>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269927401099782"/>
                      <c:h val="0.421667648894127"/>
                    </c:manualLayout>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formatCode="@">
                  <c:v>嘉兴3月</c:v>
                </c:pt>
                <c:pt idx="1" c:formatCode="@">
                  <c:v>嘉兴7月</c:v>
                </c:pt>
                <c:pt idx="2" c:formatCode="@">
                  <c:v>优秀地市</c:v>
                </c:pt>
              </c:strCache>
            </c:strRef>
          </c:cat>
          <c:val>
            <c:numRef>
              <c:f>Sheet1!$B$2:$B$4</c:f>
              <c:numCache>
                <c:formatCode>0%</c:formatCode>
                <c:ptCount val="3"/>
                <c:pt idx="0">
                  <c:v>0.63</c:v>
                </c:pt>
                <c:pt idx="1">
                  <c:v>0.71</c:v>
                </c:pt>
                <c:pt idx="2">
                  <c:v>0.81</c:v>
                </c:pt>
              </c:numCache>
            </c:numRef>
          </c:val>
        </c:ser>
        <c:dLbls>
          <c:showLegendKey val="0"/>
          <c:showVal val="1"/>
          <c:showCatName val="0"/>
          <c:showSerName val="0"/>
          <c:showPercent val="0"/>
          <c:showBubbleSize val="0"/>
        </c:dLbls>
        <c:gapWidth val="219"/>
        <c:overlap val="-27"/>
        <c:axId val="828024280"/>
        <c:axId val="828014872"/>
      </c:barChart>
      <c:catAx>
        <c:axId val="82802428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872"/>
        <c:crosses val="autoZero"/>
        <c:auto val="1"/>
        <c:lblAlgn val="ctr"/>
        <c:lblOffset val="100"/>
        <c:noMultiLvlLbl val="0"/>
      </c:catAx>
      <c:valAx>
        <c:axId val="828014872"/>
        <c:scaling>
          <c:orientation val="minMax"/>
          <c:max val="1.5"/>
          <c:min val="0"/>
        </c:scaling>
        <c:delete val="0"/>
        <c:axPos val="l"/>
        <c:numFmt formatCode="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24280"/>
        <c:crosses val="autoZero"/>
        <c:crossBetween val="between"/>
      </c:valAx>
      <c:spPr>
        <a:noFill/>
        <a:ln>
          <a:noFill/>
        </a:ln>
        <a:effectLst/>
      </c:spPr>
    </c:plotArea>
    <c:plotVisOnly val="1"/>
    <c:dispBlanksAs val="gap"/>
    <c:showDLblsOverMax val="0"/>
    <c:extLst>
      <c:ext uri="{0b15fc19-7d7d-44ad-8c2d-2c3a37ce22c3}">
        <chartProps xmlns="https://web.wps.cn/et/2018/main" chartId="{6b056340-b4e8-423f-bead-77802d1aea2a}"/>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91112600697776"/>
          <c:y val="0.0780316210698948"/>
          <c:w val="0.918186053800167"/>
          <c:h val="0.814513610099671"/>
        </c:manualLayout>
      </c:layout>
      <c:barChart>
        <c:barDir val="col"/>
        <c:grouping val="clustered"/>
        <c:varyColors val="0"/>
        <c:ser>
          <c:idx val="0"/>
          <c:order val="0"/>
          <c:tx>
            <c:strRef>
              <c:f>Sheet1!$B$1</c:f>
              <c:strCache>
                <c:ptCount val="1"/>
                <c:pt idx="0">
                  <c:v>收入占比</c:v>
                </c:pt>
              </c:strCache>
            </c:strRef>
          </c:tx>
          <c:spPr>
            <a:solidFill>
              <a:schemeClr val="accent1"/>
            </a:solidFill>
            <a:ln>
              <a:noFill/>
            </a:ln>
            <a:effectLst/>
          </c:spPr>
          <c:invertIfNegative val="0"/>
          <c:dPt>
            <c:idx val="0"/>
            <c:invertIfNegative val="0"/>
            <c:bubble3D val="0"/>
            <c:spPr>
              <a:solidFill>
                <a:schemeClr val="accent1"/>
              </a:solidFill>
              <a:ln w="28575" cap="rnd">
                <a:solidFill>
                  <a:schemeClr val="accent1"/>
                </a:solidFill>
                <a:round/>
              </a:ln>
              <a:effectLst/>
            </c:spPr>
          </c:dPt>
          <c:dPt>
            <c:idx val="1"/>
            <c:invertIfNegative val="0"/>
            <c:bubble3D val="0"/>
            <c:spPr>
              <a:solidFill>
                <a:schemeClr val="accent1"/>
              </a:solidFill>
              <a:ln w="28575" cap="rnd">
                <a:solidFill>
                  <a:schemeClr val="accent1"/>
                </a:solidFill>
                <a:round/>
              </a:ln>
              <a:effectLst/>
            </c:spPr>
          </c:dPt>
          <c:dPt>
            <c:idx val="2"/>
            <c:invertIfNegative val="0"/>
            <c:bubble3D val="0"/>
            <c:spPr>
              <a:solidFill>
                <a:schemeClr val="accent1"/>
              </a:solidFill>
              <a:ln w="28575" cap="rnd">
                <a:solidFill>
                  <a:schemeClr val="accent1"/>
                </a:solidFill>
                <a:round/>
              </a:ln>
              <a:effectLst/>
            </c:spPr>
          </c:dPt>
          <c:dPt>
            <c:idx val="3"/>
            <c:invertIfNegative val="0"/>
            <c:bubble3D val="0"/>
            <c:spPr>
              <a:solidFill>
                <a:schemeClr val="accent1"/>
              </a:solidFill>
              <a:ln w="28575" cap="rnd">
                <a:solidFill>
                  <a:schemeClr val="accent1"/>
                </a:solidFill>
                <a:round/>
              </a:ln>
              <a:effectLst/>
            </c:spPr>
          </c:dPt>
          <c:dPt>
            <c:idx val="4"/>
            <c:invertIfNegative val="0"/>
            <c:bubble3D val="0"/>
            <c:spPr>
              <a:solidFill>
                <a:schemeClr val="accent1"/>
              </a:solidFill>
              <a:ln w="28575" cap="rnd">
                <a:solidFill>
                  <a:schemeClr val="accent1"/>
                </a:solidFill>
                <a:round/>
              </a:ln>
              <a:effectLst/>
            </c:spPr>
          </c:dPt>
          <c:dPt>
            <c:idx val="5"/>
            <c:invertIfNegative val="0"/>
            <c:bubble3D val="0"/>
            <c:spPr>
              <a:solidFill>
                <a:schemeClr val="accent1"/>
              </a:solidFill>
              <a:ln w="28575" cap="rnd">
                <a:solidFill>
                  <a:schemeClr val="accent1"/>
                </a:solidFill>
                <a:round/>
              </a:ln>
              <a:effectLst/>
            </c:spPr>
          </c:dPt>
          <c:dPt>
            <c:idx val="6"/>
            <c:invertIfNegative val="0"/>
            <c:bubble3D val="0"/>
            <c:spPr>
              <a:solidFill>
                <a:schemeClr val="accent1"/>
              </a:solidFill>
              <a:ln w="28575" cap="rnd">
                <a:solidFill>
                  <a:schemeClr val="accent1"/>
                </a:solidFill>
                <a:round/>
              </a:ln>
              <a:effectLst/>
            </c:spPr>
          </c:dPt>
          <c:dLbls>
            <c:dLbl>
              <c:idx val="5"/>
              <c:layout/>
              <c:numFmt formatCode="General" sourceLinked="1"/>
              <c:spPr>
                <a:noFill/>
                <a:ln>
                  <a:noFill/>
                </a:ln>
                <a:effectLst/>
              </c:spPr>
              <c:txPr>
                <a:bodyPr rot="0" spcFirstLastPara="1" vertOverflow="ellipsis" vert="horz" wrap="square" lIns="38100" tIns="19050" rIns="38100" bIns="19050" anchor="ctr" anchorCtr="1">
                  <a:noAutofit/>
                </a:bodyPr>
                <a:lstStyle/>
                <a:p>
                  <a:pPr>
                    <a:defRPr lang="zh-CN" sz="7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extLst>
                <c:ext xmlns:c15="http://schemas.microsoft.com/office/drawing/2012/chart" uri="{CE6537A1-D6FC-4f65-9D91-7224C49458BB}">
                  <c15:layout>
                    <c:manualLayout>
                      <c:w val="0.0894430341944154"/>
                      <c:h val="0.103102779573368"/>
                    </c:manualLayout>
                  </c15:layout>
                </c:ext>
              </c:extLst>
            </c:dLbl>
            <c:dLbl>
              <c:idx val="6"/>
              <c:layout>
                <c:manualLayout>
                  <c:x val="0"/>
                  <c:y val="0.140066662120914"/>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7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0</c:v>
                </c:pt>
                <c:pt idx="1">
                  <c:v>（0-100]</c:v>
                </c:pt>
                <c:pt idx="2">
                  <c:v>（100-1000]</c:v>
                </c:pt>
                <c:pt idx="3">
                  <c:v>（1000-2000]</c:v>
                </c:pt>
                <c:pt idx="4">
                  <c:v>（2000-5000]</c:v>
                </c:pt>
                <c:pt idx="5">
                  <c:v>（5000-10000]</c:v>
                </c:pt>
                <c:pt idx="6">
                  <c:v>大于10000</c:v>
                </c:pt>
              </c:strCache>
            </c:strRef>
          </c:cat>
          <c:val>
            <c:numRef>
              <c:f>Sheet1!$B$2:$B$8</c:f>
              <c:numCache>
                <c:formatCode>0.0%</c:formatCode>
                <c:ptCount val="7"/>
                <c:pt idx="0">
                  <c:v>0</c:v>
                </c:pt>
                <c:pt idx="1">
                  <c:v>2.27759471865092e-5</c:v>
                </c:pt>
                <c:pt idx="2">
                  <c:v>0.00139393833821758</c:v>
                </c:pt>
                <c:pt idx="3">
                  <c:v>0.0019542072927329</c:v>
                </c:pt>
                <c:pt idx="4">
                  <c:v>0.0124979381816661</c:v>
                </c:pt>
                <c:pt idx="5">
                  <c:v>0.0164383149584299</c:v>
                </c:pt>
                <c:pt idx="6">
                  <c:v>0.969167071303905</c:v>
                </c:pt>
              </c:numCache>
            </c:numRef>
          </c:val>
        </c:ser>
        <c:dLbls>
          <c:showLegendKey val="0"/>
          <c:showVal val="1"/>
          <c:showCatName val="0"/>
          <c:showSerName val="0"/>
          <c:showPercent val="0"/>
          <c:showBubbleSize val="0"/>
        </c:dLbls>
        <c:gapWidth val="150"/>
        <c:overlap val="0"/>
        <c:axId val="973292928"/>
        <c:axId val="973290576"/>
      </c:barChart>
      <c:lineChart>
        <c:grouping val="standard"/>
        <c:varyColors val="0"/>
        <c:ser>
          <c:idx val="1"/>
          <c:order val="1"/>
          <c:tx>
            <c:strRef>
              <c:f>Sheet1!$C$1</c:f>
              <c:strCache>
                <c:ptCount val="1"/>
                <c:pt idx="0">
                  <c:v>规模占比</c:v>
                </c:pt>
              </c:strCache>
            </c:strRef>
          </c:tx>
          <c:spPr>
            <a:ln w="12700" cap="rnd" cmpd="sng">
              <a:solidFill>
                <a:schemeClr val="accent2"/>
              </a:solidFill>
              <a:prstDash val="solid"/>
              <a:round/>
            </a:ln>
            <a:effectLst/>
          </c:spPr>
          <c:marker>
            <c:symbol val="none"/>
          </c:marker>
          <c:dLbls>
            <c:dLbl>
              <c:idx val="6"/>
              <c:layout>
                <c:manualLayout>
                  <c:x val="-0.0278837330831554"/>
                  <c:y val="-0.14103781531143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0</c:v>
                </c:pt>
                <c:pt idx="1">
                  <c:v>（0-100]</c:v>
                </c:pt>
                <c:pt idx="2">
                  <c:v>（100-1000]</c:v>
                </c:pt>
                <c:pt idx="3">
                  <c:v>（1000-2000]</c:v>
                </c:pt>
                <c:pt idx="4">
                  <c:v>（2000-5000]</c:v>
                </c:pt>
                <c:pt idx="5">
                  <c:v>（5000-10000]</c:v>
                </c:pt>
                <c:pt idx="6">
                  <c:v>大于10000</c:v>
                </c:pt>
              </c:strCache>
            </c:strRef>
          </c:cat>
          <c:val>
            <c:numRef>
              <c:f>Sheet1!$C$2:$C$8</c:f>
              <c:numCache>
                <c:formatCode>0.0%</c:formatCode>
                <c:ptCount val="7"/>
                <c:pt idx="0">
                  <c:v>0.31040533426917</c:v>
                </c:pt>
                <c:pt idx="1">
                  <c:v>0.0782593437445166</c:v>
                </c:pt>
                <c:pt idx="2">
                  <c:v>0.130549219161256</c:v>
                </c:pt>
                <c:pt idx="3">
                  <c:v>0.0522898754167398</c:v>
                </c:pt>
                <c:pt idx="4">
                  <c:v>0.142832075802772</c:v>
                </c:pt>
                <c:pt idx="5">
                  <c:v>0.093349710475522</c:v>
                </c:pt>
                <c:pt idx="6">
                  <c:v>0.19213897174943</c:v>
                </c:pt>
              </c:numCache>
            </c:numRef>
          </c:val>
          <c:smooth val="0"/>
        </c:ser>
        <c:dLbls>
          <c:showLegendKey val="0"/>
          <c:showVal val="1"/>
          <c:showCatName val="0"/>
          <c:showSerName val="0"/>
          <c:showPercent val="0"/>
          <c:showBubbleSize val="0"/>
        </c:dLbls>
        <c:marker val="0"/>
        <c:smooth val="0"/>
        <c:axId val="973297240"/>
        <c:axId val="973299984"/>
      </c:lineChart>
      <c:catAx>
        <c:axId val="973292928"/>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5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0576"/>
        <c:crosses val="autoZero"/>
        <c:auto val="1"/>
        <c:lblAlgn val="ctr"/>
        <c:lblOffset val="100"/>
        <c:noMultiLvlLbl val="0"/>
      </c:catAx>
      <c:valAx>
        <c:axId val="973290576"/>
        <c:scaling>
          <c:orientation val="minMax"/>
          <c:max val="2"/>
          <c:min val="-1"/>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lang="zh-CN" sz="5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2928"/>
        <c:crosses val="autoZero"/>
        <c:crossBetween val="between"/>
      </c:valAx>
      <c:catAx>
        <c:axId val="97329724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5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9984"/>
        <c:crosses val="autoZero"/>
        <c:auto val="1"/>
        <c:lblAlgn val="ctr"/>
        <c:lblOffset val="100"/>
        <c:noMultiLvlLbl val="0"/>
      </c:catAx>
      <c:valAx>
        <c:axId val="973299984"/>
        <c:scaling>
          <c:orientation val="minMax"/>
          <c:max val="1.5"/>
          <c:min val="-2.5"/>
        </c:scaling>
        <c:delete val="0"/>
        <c:axPos val="r"/>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lang="zh-CN" sz="5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7240"/>
        <c:crosses val="max"/>
        <c:crossBetween val="between"/>
      </c:valAx>
      <c:spPr>
        <a:noFill/>
        <a:ln>
          <a:noFill/>
        </a:ln>
        <a:effectLst/>
      </c:spPr>
    </c:plotArea>
    <c:legend>
      <c:legendPos val="b"/>
      <c:legendEntry>
        <c:idx val="0"/>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91702230274493"/>
          <c:y val="0.0447852962549829"/>
          <c:w val="0.498917037153956"/>
          <c:h val="0.150049544762616"/>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b896c2d6-e70d-44af-8a87-245758485299}"/>
      </c:ext>
    </c:extLst>
  </c:chart>
  <c:spPr>
    <a:noFill/>
    <a:ln>
      <a:noFill/>
    </a:ln>
    <a:effectLst/>
  </c:spPr>
  <c:txPr>
    <a:bodyPr/>
    <a:lstStyle/>
    <a:p>
      <a:pPr>
        <a:defRPr lang="zh-CN" sz="5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338230248279309"/>
          <c:y val="0.0126156433978133"/>
          <c:w val="0.95914956828521"/>
          <c:h val="0.885086593970494"/>
        </c:manualLayout>
      </c:layout>
      <c:barChart>
        <c:barDir val="col"/>
        <c:grouping val="clustered"/>
        <c:varyColors val="0"/>
        <c:ser>
          <c:idx val="0"/>
          <c:order val="0"/>
          <c:tx>
            <c:strRef>
              <c:f>Sheet1!$B$1</c:f>
              <c:strCache>
                <c:ptCount val="1"/>
                <c:pt idx="0">
                  <c:v>系列 1</c:v>
                </c:pt>
              </c:strCache>
            </c:strRef>
          </c:tx>
          <c:spPr>
            <a:solidFill>
              <a:srgbClr val="4F81BD"/>
            </a:solidFill>
            <a:ln>
              <a:noFill/>
            </a:ln>
            <a:effectLst/>
          </c:spPr>
          <c:invertIfNegative val="0"/>
          <c:dLbls>
            <c:numFmt formatCode="General" sourceLinked="1"/>
            <c:spPr>
              <a:noFill/>
              <a:ln>
                <a:noFill/>
              </a:ln>
              <a:effectLst/>
            </c:spPr>
            <c:txPr>
              <a:bodyPr rot="0" spcFirstLastPara="0" vertOverflow="ellipsis" vert="horz" wrap="square" lIns="38100" tIns="19050" rIns="38100" bIns="19050"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2年内重大土建在建项目</c:v>
                </c:pt>
                <c:pt idx="1">
                  <c:v>县分土建跟进数</c:v>
                </c:pt>
              </c:strCache>
            </c:strRef>
          </c:cat>
          <c:val>
            <c:numRef>
              <c:f>Sheet1!$B$2:$B$3</c:f>
              <c:numCache>
                <c:formatCode>General</c:formatCode>
                <c:ptCount val="2"/>
                <c:pt idx="0">
                  <c:v>520</c:v>
                </c:pt>
                <c:pt idx="1">
                  <c:v>45</c:v>
                </c:pt>
              </c:numCache>
            </c:numRef>
          </c:val>
        </c:ser>
        <c:dLbls>
          <c:showLegendKey val="0"/>
          <c:showVal val="1"/>
          <c:showCatName val="0"/>
          <c:showSerName val="0"/>
          <c:showPercent val="0"/>
          <c:showBubbleSize val="0"/>
        </c:dLbls>
        <c:gapWidth val="260"/>
        <c:overlap val="-32"/>
        <c:axId val="768491322"/>
        <c:axId val="292192770"/>
      </c:barChart>
      <c:catAx>
        <c:axId val="768491322"/>
        <c:scaling>
          <c:orientation val="minMax"/>
        </c:scaling>
        <c:delete val="0"/>
        <c:axPos val="b"/>
        <c:numFmt formatCode="General" sourceLinked="1"/>
        <c:majorTickMark val="out"/>
        <c:minorTickMark val="none"/>
        <c:tickLblPos val="nextTo"/>
        <c:spPr>
          <a:noFill/>
          <a:ln w="6350" cap="flat" cmpd="sng" algn="ctr">
            <a:solidFill>
              <a:schemeClr val="accent1">
                <a:alpha val="25000"/>
              </a:schemeClr>
            </a:solidFill>
            <a:round/>
          </a:ln>
          <a:effectLst/>
        </c:spPr>
        <c:txPr>
          <a:bodyPr rot="-60000000" spcFirstLastPara="0" vertOverflow="ellipsis" vert="horz" wrap="square"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92192770"/>
        <c:crosses val="autoZero"/>
        <c:auto val="1"/>
        <c:lblAlgn val="ctr"/>
        <c:lblOffset val="100"/>
        <c:noMultiLvlLbl val="0"/>
      </c:catAx>
      <c:valAx>
        <c:axId val="292192770"/>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68491322"/>
        <c:crosses val="autoZero"/>
        <c:crossBetween val="between"/>
      </c:valAx>
      <c:spPr>
        <a:noFill/>
        <a:ln>
          <a:noFill/>
        </a:ln>
        <a:effectLst/>
      </c:spPr>
    </c:plotArea>
    <c:plotVisOnly val="1"/>
    <c:dispBlanksAs val="gap"/>
    <c:showDLblsOverMax val="0"/>
    <c:extLst>
      <c:ext uri="{0b15fc19-7d7d-44ad-8c2d-2c3a37ce22c3}">
        <chartProps xmlns="https://web.wps.cn/et/2018/main" chartId="{be95382c-d59c-42ba-b298-1ef07350b1bd}"/>
      </c:ext>
    </c:extLst>
  </c:chart>
  <c:spPr>
    <a:noFill/>
    <a:ln w="6350" cap="flat" cmpd="sng" algn="ctr">
      <a:noFill/>
      <a:round/>
    </a:ln>
    <a:effectLst/>
  </c:spPr>
  <c:txPr>
    <a:bodyPr/>
    <a:lstStyle/>
    <a:p>
      <a:pPr>
        <a:defRPr lang="zh-CN" sz="8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纳管率</c:v>
                </c:pt>
              </c:strCache>
            </c:strRef>
          </c:tx>
          <c:spPr>
            <a:solidFill>
              <a:schemeClr val="accent5">
                <a:lumMod val="40000"/>
                <a:lumOff val="60000"/>
              </a:schemeClr>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平湖</c:v>
                </c:pt>
                <c:pt idx="1">
                  <c:v>嘉善</c:v>
                </c:pt>
                <c:pt idx="2">
                  <c:v>桐乡</c:v>
                </c:pt>
                <c:pt idx="3">
                  <c:v>海宁</c:v>
                </c:pt>
                <c:pt idx="4">
                  <c:v>海盐</c:v>
                </c:pt>
                <c:pt idx="5">
                  <c:v>战客</c:v>
                </c:pt>
                <c:pt idx="6">
                  <c:v>嘉禾</c:v>
                </c:pt>
              </c:strCache>
            </c:strRef>
          </c:cat>
          <c:val>
            <c:numRef>
              <c:f>Sheet1!$B$2:$B$8</c:f>
              <c:numCache>
                <c:formatCode>0.00%</c:formatCode>
                <c:ptCount val="7"/>
                <c:pt idx="0">
                  <c:v>0.8303</c:v>
                </c:pt>
                <c:pt idx="1">
                  <c:v>0.878</c:v>
                </c:pt>
                <c:pt idx="2">
                  <c:v>0.8147</c:v>
                </c:pt>
                <c:pt idx="3">
                  <c:v>0.7199</c:v>
                </c:pt>
                <c:pt idx="4">
                  <c:v>0.7891</c:v>
                </c:pt>
                <c:pt idx="5">
                  <c:v>0.7263</c:v>
                </c:pt>
                <c:pt idx="6">
                  <c:v>0.5292</c:v>
                </c:pt>
              </c:numCache>
            </c:numRef>
          </c:val>
        </c:ser>
        <c:dLbls>
          <c:showLegendKey val="0"/>
          <c:showVal val="0"/>
          <c:showCatName val="0"/>
          <c:showSerName val="0"/>
          <c:showPercent val="0"/>
          <c:showBubbleSize val="0"/>
        </c:dLbls>
        <c:gapWidth val="219"/>
        <c:overlap val="-27"/>
        <c:axId val="730411519"/>
        <c:axId val="769616601"/>
      </c:barChart>
      <c:lineChart>
        <c:grouping val="standard"/>
        <c:varyColors val="0"/>
        <c:ser>
          <c:idx val="1"/>
          <c:order val="1"/>
          <c:tx>
            <c:strRef>
              <c:f>Sheet1!$C$1</c:f>
              <c:strCache>
                <c:ptCount val="1"/>
                <c:pt idx="0">
                  <c:v>较3月提升</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平湖</c:v>
                </c:pt>
                <c:pt idx="1">
                  <c:v>嘉善</c:v>
                </c:pt>
                <c:pt idx="2">
                  <c:v>桐乡</c:v>
                </c:pt>
                <c:pt idx="3">
                  <c:v>海宁</c:v>
                </c:pt>
                <c:pt idx="4">
                  <c:v>海盐</c:v>
                </c:pt>
                <c:pt idx="5">
                  <c:v>战客</c:v>
                </c:pt>
                <c:pt idx="6">
                  <c:v>嘉禾</c:v>
                </c:pt>
              </c:strCache>
            </c:strRef>
          </c:cat>
          <c:val>
            <c:numRef>
              <c:f>Sheet1!$C$2:$C$8</c:f>
              <c:numCache>
                <c:formatCode>0.00%</c:formatCode>
                <c:ptCount val="7"/>
                <c:pt idx="0">
                  <c:v>0.128893662728249</c:v>
                </c:pt>
                <c:pt idx="1">
                  <c:v>0.11706102117061</c:v>
                </c:pt>
                <c:pt idx="2">
                  <c:v>0.0885947046843177</c:v>
                </c:pt>
                <c:pt idx="3">
                  <c:v>0.0828351836037575</c:v>
                </c:pt>
                <c:pt idx="4">
                  <c:v>0.0672703751617076</c:v>
                </c:pt>
                <c:pt idx="5">
                  <c:v>0.0666666666666667</c:v>
                </c:pt>
                <c:pt idx="6">
                  <c:v>0.0483050847457627</c:v>
                </c:pt>
              </c:numCache>
            </c:numRef>
          </c:val>
          <c:smooth val="0"/>
        </c:ser>
        <c:dLbls>
          <c:showLegendKey val="0"/>
          <c:showVal val="0"/>
          <c:showCatName val="0"/>
          <c:showSerName val="0"/>
          <c:showPercent val="0"/>
          <c:showBubbleSize val="0"/>
        </c:dLbls>
        <c:marker val="1"/>
        <c:smooth val="0"/>
        <c:axId val="920244798"/>
        <c:axId val="649151088"/>
      </c:lineChart>
      <c:catAx>
        <c:axId val="73041151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69616601"/>
        <c:crosses val="autoZero"/>
        <c:auto val="1"/>
        <c:lblAlgn val="ctr"/>
        <c:lblOffset val="100"/>
        <c:noMultiLvlLbl val="0"/>
      </c:catAx>
      <c:valAx>
        <c:axId val="769616601"/>
        <c:scaling>
          <c:orientation val="minMax"/>
          <c:max val="2"/>
        </c:scaling>
        <c:delete val="0"/>
        <c:axPos val="l"/>
        <c:numFmt formatCode="0.00%"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30411519"/>
        <c:crosses val="autoZero"/>
        <c:crossBetween val="between"/>
        <c:minorUnit val="2"/>
      </c:valAx>
      <c:catAx>
        <c:axId val="920244798"/>
        <c:scaling>
          <c:orientation val="minMax"/>
        </c:scaling>
        <c:delete val="1"/>
        <c:axPos val="b"/>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49151088"/>
        <c:crosses val="autoZero"/>
        <c:auto val="1"/>
        <c:lblAlgn val="ctr"/>
        <c:lblOffset val="100"/>
        <c:noMultiLvlLbl val="0"/>
      </c:catAx>
      <c:valAx>
        <c:axId val="649151088"/>
        <c:scaling>
          <c:orientation val="minMax"/>
        </c:scaling>
        <c:delete val="0"/>
        <c:axPos val="r"/>
        <c:numFmt formatCode="0.00%"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20244798"/>
        <c:crosses val="max"/>
        <c:crossBetween val="between"/>
      </c:valAx>
      <c:spPr>
        <a:noFill/>
        <a:ln>
          <a:noFill/>
        </a:ln>
        <a:effectLst/>
      </c:spPr>
    </c:plotArea>
    <c:legend>
      <c:legendPos val="b"/>
      <c:layout>
        <c:manualLayout>
          <c:xMode val="edge"/>
          <c:yMode val="edge"/>
          <c:x val="0.267665525003316"/>
          <c:y val="0.900567233900567"/>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04037bd2-29f9-4e7f-be77-f5b94d1d683c}"/>
      </c:ext>
    </c:extLst>
  </c:chart>
  <c:spPr>
    <a:noFill/>
    <a:ln>
      <a:noFill/>
    </a:ln>
    <a:effectLst/>
  </c:spPr>
  <c:txPr>
    <a:bodyPr/>
    <a:lstStyle/>
    <a:p>
      <a:pPr>
        <a:defRPr lang="zh-CN"/>
      </a:pPr>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标品破零</c:v>
                </c:pt>
              </c:strCache>
            </c:strRef>
          </c:tx>
          <c:spPr>
            <a:solidFill>
              <a:schemeClr val="accent5">
                <a:lumMod val="40000"/>
                <a:lumOff val="60000"/>
              </a:schemeClr>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平湖</c:v>
                </c:pt>
                <c:pt idx="1">
                  <c:v>嘉善</c:v>
                </c:pt>
                <c:pt idx="2">
                  <c:v>海宁</c:v>
                </c:pt>
                <c:pt idx="3">
                  <c:v>桐乡</c:v>
                </c:pt>
                <c:pt idx="4">
                  <c:v>嘉禾</c:v>
                </c:pt>
                <c:pt idx="5">
                  <c:v>海盐</c:v>
                </c:pt>
                <c:pt idx="6">
                  <c:v>战客</c:v>
                </c:pt>
              </c:strCache>
            </c:strRef>
          </c:cat>
          <c:val>
            <c:numRef>
              <c:f>Sheet1!$B$2:$B$8</c:f>
              <c:numCache>
                <c:formatCode>General</c:formatCode>
                <c:ptCount val="7"/>
                <c:pt idx="0">
                  <c:v>57</c:v>
                </c:pt>
                <c:pt idx="1">
                  <c:v>39</c:v>
                </c:pt>
                <c:pt idx="2">
                  <c:v>57</c:v>
                </c:pt>
                <c:pt idx="3">
                  <c:v>39</c:v>
                </c:pt>
                <c:pt idx="4">
                  <c:v>60</c:v>
                </c:pt>
                <c:pt idx="5">
                  <c:v>19</c:v>
                </c:pt>
                <c:pt idx="6">
                  <c:v>4</c:v>
                </c:pt>
              </c:numCache>
            </c:numRef>
          </c:val>
        </c:ser>
        <c:dLbls>
          <c:showLegendKey val="0"/>
          <c:showVal val="0"/>
          <c:showCatName val="0"/>
          <c:showSerName val="0"/>
          <c:showPercent val="0"/>
          <c:showBubbleSize val="0"/>
        </c:dLbls>
        <c:gapWidth val="219"/>
        <c:overlap val="-27"/>
        <c:axId val="730411519"/>
        <c:axId val="769616601"/>
      </c:barChart>
      <c:lineChart>
        <c:grouping val="standard"/>
        <c:varyColors val="0"/>
        <c:ser>
          <c:idx val="1"/>
          <c:order val="1"/>
          <c:tx>
            <c:strRef>
              <c:f>Sheet1!$C$1</c:f>
              <c:strCache>
                <c:ptCount val="1"/>
                <c:pt idx="0">
                  <c:v>渗透提升</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4"/>
              <c:layout>
                <c:manualLayout>
                  <c:x val="0"/>
                  <c:y val="-0.0774107440774107"/>
                </c:manualLayout>
              </c:layout>
              <c:dLblPos val="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平湖</c:v>
                </c:pt>
                <c:pt idx="1">
                  <c:v>嘉善</c:v>
                </c:pt>
                <c:pt idx="2">
                  <c:v>海宁</c:v>
                </c:pt>
                <c:pt idx="3">
                  <c:v>桐乡</c:v>
                </c:pt>
                <c:pt idx="4">
                  <c:v>嘉禾</c:v>
                </c:pt>
                <c:pt idx="5">
                  <c:v>海盐</c:v>
                </c:pt>
                <c:pt idx="6">
                  <c:v>战客</c:v>
                </c:pt>
              </c:strCache>
            </c:strRef>
          </c:cat>
          <c:val>
            <c:numRef>
              <c:f>Sheet1!$C$2:$C$8</c:f>
              <c:numCache>
                <c:formatCode>0.00%</c:formatCode>
                <c:ptCount val="7"/>
                <c:pt idx="0">
                  <c:v>0.061</c:v>
                </c:pt>
                <c:pt idx="1">
                  <c:v>0.049</c:v>
                </c:pt>
                <c:pt idx="2">
                  <c:v>0.049</c:v>
                </c:pt>
                <c:pt idx="3">
                  <c:v>0.04</c:v>
                </c:pt>
                <c:pt idx="4">
                  <c:v>0.025</c:v>
                </c:pt>
                <c:pt idx="5">
                  <c:v>0.025</c:v>
                </c:pt>
                <c:pt idx="6">
                  <c:v>0.014</c:v>
                </c:pt>
              </c:numCache>
            </c:numRef>
          </c:val>
          <c:smooth val="0"/>
        </c:ser>
        <c:dLbls>
          <c:showLegendKey val="0"/>
          <c:showVal val="0"/>
          <c:showCatName val="0"/>
          <c:showSerName val="0"/>
          <c:showPercent val="0"/>
          <c:showBubbleSize val="0"/>
        </c:dLbls>
        <c:marker val="1"/>
        <c:smooth val="0"/>
        <c:axId val="920244798"/>
        <c:axId val="649151088"/>
      </c:lineChart>
      <c:catAx>
        <c:axId val="73041151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69616601"/>
        <c:crosses val="autoZero"/>
        <c:auto val="1"/>
        <c:lblAlgn val="ctr"/>
        <c:lblOffset val="100"/>
        <c:noMultiLvlLbl val="0"/>
      </c:catAx>
      <c:valAx>
        <c:axId val="769616601"/>
        <c:scaling>
          <c:orientation val="minMax"/>
          <c:max val="150"/>
        </c:scaling>
        <c:delete val="0"/>
        <c:axPos val="l"/>
        <c:numFmt formatCode="General"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30411519"/>
        <c:crosses val="autoZero"/>
        <c:crossBetween val="between"/>
        <c:minorUnit val="2"/>
      </c:valAx>
      <c:catAx>
        <c:axId val="920244798"/>
        <c:scaling>
          <c:orientation val="minMax"/>
        </c:scaling>
        <c:delete val="1"/>
        <c:axPos val="b"/>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49151088"/>
        <c:crosses val="autoZero"/>
        <c:auto val="1"/>
        <c:lblAlgn val="ctr"/>
        <c:lblOffset val="100"/>
        <c:noMultiLvlLbl val="0"/>
      </c:catAx>
      <c:valAx>
        <c:axId val="649151088"/>
        <c:scaling>
          <c:orientation val="minMax"/>
        </c:scaling>
        <c:delete val="0"/>
        <c:axPos val="r"/>
        <c:numFmt formatCode="0.00%"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20244798"/>
        <c:crosses val="max"/>
        <c:crossBetween val="between"/>
      </c:valAx>
      <c:spPr>
        <a:noFill/>
        <a:ln>
          <a:noFill/>
        </a:ln>
        <a:effectLst/>
      </c:spPr>
    </c:plotArea>
    <c:legend>
      <c:legendPos val="b"/>
      <c:layout>
        <c:manualLayout>
          <c:xMode val="edge"/>
          <c:yMode val="edge"/>
          <c:x val="0.267665525003316"/>
          <c:y val="0.900567233900567"/>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04037bd2-29f9-4e7f-be77-f5b94d1d683c}"/>
      </c:ext>
    </c:extLst>
  </c:chart>
  <c:spPr>
    <a:noFill/>
    <a:ln>
      <a:noFill/>
    </a:ln>
    <a:effectLst/>
  </c:spPr>
  <c:txPr>
    <a:bodyPr/>
    <a:lstStyle/>
    <a:p>
      <a:pPr>
        <a:defRPr lang="zh-CN"/>
      </a:pPr>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土建在建数</c:v>
                </c:pt>
              </c:strCache>
            </c:strRef>
          </c:tx>
          <c:spPr>
            <a:solidFill>
              <a:schemeClr val="accent5">
                <a:lumMod val="40000"/>
                <a:lumOff val="60000"/>
              </a:schemeClr>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嘉禾</c:v>
                </c:pt>
                <c:pt idx="1">
                  <c:v>嘉善</c:v>
                </c:pt>
                <c:pt idx="2">
                  <c:v>平湖</c:v>
                </c:pt>
                <c:pt idx="3">
                  <c:v>海盐</c:v>
                </c:pt>
                <c:pt idx="4">
                  <c:v>海宁</c:v>
                </c:pt>
                <c:pt idx="5">
                  <c:v>桐乡</c:v>
                </c:pt>
              </c:strCache>
            </c:strRef>
          </c:cat>
          <c:val>
            <c:numRef>
              <c:f>Sheet1!$B$2:$B$7</c:f>
              <c:numCache>
                <c:formatCode>General</c:formatCode>
                <c:ptCount val="6"/>
                <c:pt idx="0">
                  <c:v>139</c:v>
                </c:pt>
                <c:pt idx="1">
                  <c:v>80</c:v>
                </c:pt>
                <c:pt idx="2">
                  <c:v>67</c:v>
                </c:pt>
                <c:pt idx="3">
                  <c:v>50</c:v>
                </c:pt>
                <c:pt idx="4">
                  <c:v>94</c:v>
                </c:pt>
                <c:pt idx="5">
                  <c:v>70</c:v>
                </c:pt>
              </c:numCache>
            </c:numRef>
          </c:val>
        </c:ser>
        <c:ser>
          <c:idx val="1"/>
          <c:order val="1"/>
          <c:tx>
            <c:strRef>
              <c:f>Sheet1!$C$1</c:f>
              <c:strCache>
                <c:ptCount val="1"/>
                <c:pt idx="0">
                  <c:v>新进及扩增再跟</c:v>
                </c:pt>
              </c:strCache>
            </c:strRef>
          </c:tx>
          <c:spPr>
            <a:solidFill>
              <a:schemeClr val="accent2"/>
            </a:solidFill>
            <a:ln>
              <a:noFill/>
            </a:ln>
            <a:effectLst/>
          </c:spPr>
          <c:invertIfNegative val="0"/>
          <c:dLbls>
            <c:dLbl>
              <c:idx val="4"/>
              <c:layout>
                <c:manualLayout>
                  <c:x val="0"/>
                  <c:y val="-0.0774107440774107"/>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嘉禾</c:v>
                </c:pt>
                <c:pt idx="1">
                  <c:v>嘉善</c:v>
                </c:pt>
                <c:pt idx="2">
                  <c:v>平湖</c:v>
                </c:pt>
                <c:pt idx="3">
                  <c:v>海盐</c:v>
                </c:pt>
                <c:pt idx="4">
                  <c:v>海宁</c:v>
                </c:pt>
                <c:pt idx="5">
                  <c:v>桐乡</c:v>
                </c:pt>
              </c:strCache>
            </c:strRef>
          </c:cat>
          <c:val>
            <c:numRef>
              <c:f>Sheet1!$C$2:$C$7</c:f>
              <c:numCache>
                <c:formatCode>General</c:formatCode>
                <c:ptCount val="6"/>
                <c:pt idx="0">
                  <c:v>15</c:v>
                </c:pt>
                <c:pt idx="1">
                  <c:v>2</c:v>
                </c:pt>
                <c:pt idx="2">
                  <c:v>9</c:v>
                </c:pt>
                <c:pt idx="3">
                  <c:v>13</c:v>
                </c:pt>
                <c:pt idx="4">
                  <c:v>1</c:v>
                </c:pt>
                <c:pt idx="5">
                  <c:v>5</c:v>
                </c:pt>
              </c:numCache>
            </c:numRef>
          </c:val>
        </c:ser>
        <c:dLbls>
          <c:showLegendKey val="0"/>
          <c:showVal val="1"/>
          <c:showCatName val="0"/>
          <c:showSerName val="0"/>
          <c:showPercent val="0"/>
          <c:showBubbleSize val="0"/>
        </c:dLbls>
        <c:gapWidth val="219"/>
        <c:overlap val="100"/>
        <c:axId val="730411519"/>
        <c:axId val="769616601"/>
      </c:barChart>
      <c:catAx>
        <c:axId val="73041151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69616601"/>
        <c:crosses val="autoZero"/>
        <c:auto val="1"/>
        <c:lblAlgn val="ctr"/>
        <c:lblOffset val="100"/>
        <c:noMultiLvlLbl val="0"/>
      </c:catAx>
      <c:valAx>
        <c:axId val="769616601"/>
        <c:scaling>
          <c:orientation val="minMax"/>
          <c:max val="150"/>
        </c:scaling>
        <c:delete val="0"/>
        <c:axPos val="l"/>
        <c:numFmt formatCode="General"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30411519"/>
        <c:crosses val="autoZero"/>
        <c:crossBetween val="between"/>
        <c:minorUnit val="2"/>
      </c:valAx>
      <c:spPr>
        <a:noFill/>
        <a:ln>
          <a:noFill/>
        </a:ln>
        <a:effectLst/>
      </c:spPr>
    </c:plotArea>
    <c:legend>
      <c:legendPos val="b"/>
      <c:layout>
        <c:manualLayout>
          <c:xMode val="edge"/>
          <c:yMode val="edge"/>
          <c:x val="0.267665525003316"/>
          <c:y val="0.900567233900567"/>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04037bd2-29f9-4e7f-be77-f5b94d1d683c}"/>
      </c:ext>
    </c:extLst>
  </c:chart>
  <c:spPr>
    <a:noFill/>
    <a:ln>
      <a:noFill/>
    </a:ln>
    <a:effectLst/>
  </c:spPr>
  <c:txPr>
    <a:bodyPr/>
    <a:lstStyle/>
    <a:p>
      <a:pPr>
        <a:defRPr lang="zh-CN"/>
      </a:pPr>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338230248279309"/>
          <c:y val="0.0126156433978133"/>
          <c:w val="0.95914956828521"/>
          <c:h val="0.885086593970494"/>
        </c:manualLayout>
      </c:layout>
      <c:barChart>
        <c:barDir val="col"/>
        <c:grouping val="clustered"/>
        <c:varyColors val="0"/>
        <c:ser>
          <c:idx val="0"/>
          <c:order val="0"/>
          <c:tx>
            <c:strRef>
              <c:f>Sheet1!$B$1</c:f>
              <c:strCache>
                <c:ptCount val="1"/>
                <c:pt idx="0">
                  <c:v>系列 1</c:v>
                </c:pt>
              </c:strCache>
            </c:strRef>
          </c:tx>
          <c:spPr>
            <a:solidFill>
              <a:srgbClr val="4BACC6">
                <a:lumMod val="40000"/>
                <a:lumOff val="60000"/>
              </a:srgbClr>
            </a:solidFill>
            <a:ln>
              <a:noFill/>
            </a:ln>
            <a:effectLst/>
          </c:spPr>
          <c:invertIfNegative val="0"/>
          <c:dLbls>
            <c:numFmt formatCode="General" sourceLinked="1"/>
            <c:spPr>
              <a:noFill/>
              <a:ln>
                <a:noFill/>
              </a:ln>
              <a:effectLst/>
            </c:spPr>
            <c:txPr>
              <a:bodyPr rot="0" spcFirstLastPara="0" vertOverflow="ellipsis" vert="horz" wrap="square" lIns="38100" tIns="19050" rIns="38100" bIns="19050"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行业合约渗透</c:v>
                </c:pt>
                <c:pt idx="1">
                  <c:v>宽带渗透</c:v>
                </c:pt>
                <c:pt idx="2">
                  <c:v>老套餐占比</c:v>
                </c:pt>
              </c:strCache>
            </c:strRef>
          </c:cat>
          <c:val>
            <c:numRef>
              <c:f>Sheet1!$B$2:$B$4</c:f>
              <c:numCache>
                <c:formatCode>0%</c:formatCode>
                <c:ptCount val="3"/>
                <c:pt idx="0">
                  <c:v>0.31</c:v>
                </c:pt>
                <c:pt idx="1">
                  <c:v>0.46</c:v>
                </c:pt>
                <c:pt idx="2">
                  <c:v>0.506</c:v>
                </c:pt>
              </c:numCache>
            </c:numRef>
          </c:val>
        </c:ser>
        <c:dLbls>
          <c:showLegendKey val="0"/>
          <c:showVal val="1"/>
          <c:showCatName val="0"/>
          <c:showSerName val="0"/>
          <c:showPercent val="0"/>
          <c:showBubbleSize val="0"/>
        </c:dLbls>
        <c:gapWidth val="260"/>
        <c:overlap val="-32"/>
        <c:axId val="768491322"/>
        <c:axId val="292192770"/>
      </c:barChart>
      <c:catAx>
        <c:axId val="768491322"/>
        <c:scaling>
          <c:orientation val="minMax"/>
        </c:scaling>
        <c:delete val="0"/>
        <c:axPos val="b"/>
        <c:numFmt formatCode="General" sourceLinked="1"/>
        <c:majorTickMark val="out"/>
        <c:minorTickMark val="none"/>
        <c:tickLblPos val="nextTo"/>
        <c:spPr>
          <a:noFill/>
          <a:ln w="6350" cap="flat" cmpd="sng" algn="ctr">
            <a:solidFill>
              <a:schemeClr val="accent1">
                <a:alpha val="25000"/>
              </a:schemeClr>
            </a:solidFill>
            <a:round/>
          </a:ln>
          <a:effectLst/>
        </c:spPr>
        <c:txPr>
          <a:bodyPr rot="-60000000" spcFirstLastPara="0" vertOverflow="ellipsis" vert="horz" wrap="square"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92192770"/>
        <c:crosses val="autoZero"/>
        <c:auto val="1"/>
        <c:lblAlgn val="ctr"/>
        <c:lblOffset val="100"/>
        <c:noMultiLvlLbl val="0"/>
      </c:catAx>
      <c:valAx>
        <c:axId val="292192770"/>
        <c:scaling>
          <c:orientation val="minMax"/>
        </c:scaling>
        <c:delete val="1"/>
        <c:axPos val="l"/>
        <c:numFmt formatCode="0%" sourceLinked="1"/>
        <c:majorTickMark val="out"/>
        <c:minorTickMark val="none"/>
        <c:tickLblPos val="nextTo"/>
        <c:txPr>
          <a:bodyPr rot="-60000000" spcFirstLastPara="0" vertOverflow="ellipsis" vert="horz" wrap="square"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68491322"/>
        <c:crosses val="autoZero"/>
        <c:crossBetween val="between"/>
      </c:valAx>
      <c:spPr>
        <a:noFill/>
        <a:ln>
          <a:noFill/>
        </a:ln>
        <a:effectLst/>
      </c:spPr>
    </c:plotArea>
    <c:plotVisOnly val="1"/>
    <c:dispBlanksAs val="gap"/>
    <c:showDLblsOverMax val="0"/>
    <c:extLst>
      <c:ext uri="{0b15fc19-7d7d-44ad-8c2d-2c3a37ce22c3}">
        <chartProps xmlns="https://web.wps.cn/et/2018/main" chartId="{002edf3c-c2fc-4202-bd88-1a5a90b15cc6}"/>
      </c:ext>
    </c:extLst>
  </c:chart>
  <c:spPr>
    <a:noFill/>
    <a:ln w="6350" cap="flat" cmpd="sng" algn="ctr">
      <a:noFill/>
      <a:round/>
    </a:ln>
    <a:effectLst/>
  </c:spPr>
  <c:txPr>
    <a:bodyPr/>
    <a:lstStyle/>
    <a:p>
      <a:pPr>
        <a:defRPr lang="zh-CN" sz="8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0538793103448276"/>
          <c:y val="0.12781954887218"/>
          <c:w val="0.97503591954023"/>
          <c:h val="0.683583959899749"/>
        </c:manualLayout>
      </c:layout>
      <c:barChart>
        <c:barDir val="col"/>
        <c:grouping val="stacked"/>
        <c:varyColors val="0"/>
        <c:ser>
          <c:idx val="0"/>
          <c:order val="0"/>
          <c:tx>
            <c:strRef>
              <c:f>Sheet1!$B$1</c:f>
              <c:strCache>
                <c:ptCount val="1"/>
                <c:pt idx="0">
                  <c:v>战客净增</c:v>
                </c:pt>
              </c:strCache>
            </c:strRef>
          </c:tx>
          <c:spPr>
            <a:solidFill>
              <a:srgbClr val="00B050"/>
            </a:solidFill>
            <a:ln>
              <a:noFill/>
            </a:ln>
            <a:effectLst/>
          </c:spPr>
          <c:invertIfNegative val="0"/>
          <c:dLbls>
            <c:dLbl>
              <c:idx val="0"/>
              <c:layout>
                <c:manualLayout>
                  <c:x val="-0.00125718390804598"/>
                  <c:y val="0.0140415140415141"/>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014367816091954"/>
                  <c:y val="0.00915750915750909"/>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0233477011494253"/>
                  <c:y val="0.00915750915750916"/>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0179597701149425"/>
                  <c:y val="-0.0103785103785104"/>
                </c:manualLayout>
              </c:layout>
              <c:dLblPos val="ctr"/>
              <c:showLegendKey val="0"/>
              <c:showVal val="1"/>
              <c:showCatName val="0"/>
              <c:showSerName val="0"/>
              <c:showPercent val="0"/>
              <c:showBubbleSize val="0"/>
              <c:extLst>
                <c:ext xmlns:c15="http://schemas.microsoft.com/office/drawing/2012/chart" uri="{CE6537A1-D6FC-4f65-9D91-7224C49458BB}">
                  <c15:layout>
                    <c:manualLayout>
                      <c:w val="0.0693247126436782"/>
                      <c:h val="0.166666666666667"/>
                    </c:manualLayout>
                  </c15:layout>
                </c:ext>
              </c:extLst>
            </c:dLbl>
            <c:dLbl>
              <c:idx val="4"/>
              <c:layout>
                <c:manualLayout>
                  <c:x val="-0.0021551724137931"/>
                  <c:y val="0.00793650793650794"/>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
                  <c:y val="-0.0061050061050061"/>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00323275862068966"/>
                  <c:y val="-0.0402930402930403"/>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Sheet1!$B$2:$B$8</c:f>
              <c:numCache>
                <c:formatCode>0_ </c:formatCode>
                <c:ptCount val="7"/>
                <c:pt idx="0">
                  <c:v>12</c:v>
                </c:pt>
                <c:pt idx="1">
                  <c:v>14</c:v>
                </c:pt>
                <c:pt idx="2">
                  <c:v>19</c:v>
                </c:pt>
                <c:pt idx="3">
                  <c:v>28</c:v>
                </c:pt>
                <c:pt idx="4">
                  <c:v>18</c:v>
                </c:pt>
                <c:pt idx="5">
                  <c:v>25</c:v>
                </c:pt>
                <c:pt idx="6">
                  <c:v>7</c:v>
                </c:pt>
              </c:numCache>
            </c:numRef>
          </c:val>
        </c:ser>
        <c:ser>
          <c:idx val="1"/>
          <c:order val="1"/>
          <c:tx>
            <c:strRef>
              <c:f>Sheet1!$C$1</c:f>
              <c:strCache>
                <c:ptCount val="1"/>
                <c:pt idx="0">
                  <c:v>商客净增</c:v>
                </c:pt>
              </c:strCache>
            </c:strRef>
          </c:tx>
          <c:spPr>
            <a:solidFill>
              <a:srgbClr val="B9CDE5"/>
            </a:solidFill>
            <a:ln>
              <a:noFill/>
            </a:ln>
            <a:effectLst/>
          </c:spPr>
          <c:invertIfNegative val="0"/>
          <c:dLbls>
            <c:dLbl>
              <c:idx val="0"/>
              <c:layout>
                <c:manualLayout>
                  <c:x val="-0.000592391671179673"/>
                  <c:y val="-0.104654440655632"/>
                </c:manualLayout>
              </c:layout>
              <c:dLblPos val="ctr"/>
              <c:showLegendKey val="0"/>
              <c:showVal val="1"/>
              <c:showCatName val="0"/>
              <c:showSerName val="0"/>
              <c:showPercent val="0"/>
              <c:showBubbleSize val="0"/>
              <c:extLst>
                <c:ext xmlns:c15="http://schemas.microsoft.com/office/drawing/2012/chart" uri="{CE6537A1-D6FC-4f65-9D91-7224C49458BB}">
                  <c15:layout>
                    <c:manualLayout>
                      <c:w val="0.133015267175573"/>
                      <c:h val="0.14984520123839"/>
                    </c:manualLayout>
                  </c15:layout>
                </c:ext>
              </c:extLst>
            </c:dLbl>
            <c:dLbl>
              <c:idx val="1"/>
              <c:layout>
                <c:manualLayout>
                  <c:x val="0.0016257225433526"/>
                  <c:y val="-0.173992673992674"/>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
                  <c:y val="-0.132478632478632"/>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469030296990231"/>
                  <c:y val="-0.15995115995116"/>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
                  <c:y val="-0.131257631257631"/>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0111703541292934"/>
                  <c:y val="-0.119047619047619"/>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Sheet1!$C$2:$C$8</c:f>
              <c:numCache>
                <c:formatCode>0_ </c:formatCode>
                <c:ptCount val="7"/>
                <c:pt idx="0">
                  <c:v>1306</c:v>
                </c:pt>
                <c:pt idx="1">
                  <c:v>621</c:v>
                </c:pt>
                <c:pt idx="2">
                  <c:v>637</c:v>
                </c:pt>
                <c:pt idx="3">
                  <c:v>586</c:v>
                </c:pt>
                <c:pt idx="4">
                  <c:v>947</c:v>
                </c:pt>
                <c:pt idx="5">
                  <c:v>516</c:v>
                </c:pt>
              </c:numCache>
            </c:numRef>
          </c:val>
        </c:ser>
        <c:dLbls>
          <c:showLegendKey val="0"/>
          <c:showVal val="1"/>
          <c:showCatName val="0"/>
          <c:showSerName val="0"/>
          <c:showPercent val="0"/>
          <c:showBubbleSize val="0"/>
        </c:dLbls>
        <c:gapWidth val="119"/>
        <c:overlap val="100"/>
        <c:axId val="775130130"/>
        <c:axId val="366110383"/>
      </c:barChart>
      <c:catAx>
        <c:axId val="77513013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66110383"/>
        <c:crosses val="autoZero"/>
        <c:auto val="1"/>
        <c:lblAlgn val="ctr"/>
        <c:lblOffset val="100"/>
        <c:noMultiLvlLbl val="0"/>
      </c:catAx>
      <c:valAx>
        <c:axId val="366110383"/>
        <c:scaling>
          <c:orientation val="minMax"/>
          <c:max val="3000"/>
        </c:scaling>
        <c:delete val="0"/>
        <c:axPos val="l"/>
        <c:numFmt formatCode="0_ "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75130130"/>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079837530156427"/>
          <c:y val="0.74655934364094"/>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23f42d64-7ab9-404b-86e1-98c8a2b706d2}"/>
      </c:ext>
    </c:extLst>
  </c:chart>
  <c:spPr>
    <a:noFill/>
    <a:ln>
      <a:noFill/>
    </a:ln>
    <a:effectLst/>
  </c:spPr>
  <c:txPr>
    <a:bodyPr/>
    <a:lstStyle/>
    <a:p>
      <a:pPr>
        <a:defRPr lang="zh-CN" sz="9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338230248279309"/>
          <c:y val="0.0126156433978133"/>
          <c:w val="0.95914956828521"/>
          <c:h val="0.885086593970494"/>
        </c:manualLayout>
      </c:layout>
      <c:barChart>
        <c:barDir val="col"/>
        <c:grouping val="clustered"/>
        <c:varyColors val="0"/>
        <c:ser>
          <c:idx val="0"/>
          <c:order val="0"/>
          <c:tx>
            <c:strRef>
              <c:f>Sheet1!$B$1</c:f>
              <c:strCache>
                <c:ptCount val="1"/>
                <c:pt idx="0">
                  <c:v>系列 1</c:v>
                </c:pt>
              </c:strCache>
            </c:strRef>
          </c:tx>
          <c:spPr>
            <a:solidFill>
              <a:srgbClr val="4BACC6">
                <a:lumMod val="40000"/>
                <a:lumOff val="60000"/>
              </a:srgbClr>
            </a:solidFill>
            <a:ln>
              <a:noFill/>
            </a:ln>
            <a:effectLst/>
          </c:spPr>
          <c:invertIfNegative val="0"/>
          <c:dLbls>
            <c:numFmt formatCode="General" sourceLinked="1"/>
            <c:spPr>
              <a:noFill/>
              <a:ln>
                <a:noFill/>
              </a:ln>
              <a:effectLst/>
            </c:spPr>
            <c:txPr>
              <a:bodyPr rot="0" spcFirstLastPara="0" vertOverflow="ellipsis" vert="horz" wrap="square" lIns="38100" tIns="19050" rIns="38100" bIns="19050"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24年1-7月
降大8</c:v>
                </c:pt>
                <c:pt idx="1">
                  <c:v>25年1-7月
降大8</c:v>
                </c:pt>
              </c:strCache>
            </c:strRef>
          </c:cat>
          <c:val>
            <c:numRef>
              <c:f>Sheet1!$B$2:$B$3</c:f>
              <c:numCache>
                <c:formatCode>General</c:formatCode>
                <c:ptCount val="2"/>
                <c:pt idx="0">
                  <c:v>1274</c:v>
                </c:pt>
                <c:pt idx="1">
                  <c:v>3553</c:v>
                </c:pt>
              </c:numCache>
            </c:numRef>
          </c:val>
        </c:ser>
        <c:dLbls>
          <c:showLegendKey val="0"/>
          <c:showVal val="1"/>
          <c:showCatName val="0"/>
          <c:showSerName val="0"/>
          <c:showPercent val="0"/>
          <c:showBubbleSize val="0"/>
        </c:dLbls>
        <c:gapWidth val="260"/>
        <c:overlap val="-32"/>
        <c:axId val="768491322"/>
        <c:axId val="292192770"/>
      </c:barChart>
      <c:catAx>
        <c:axId val="768491322"/>
        <c:scaling>
          <c:orientation val="minMax"/>
        </c:scaling>
        <c:delete val="0"/>
        <c:axPos val="b"/>
        <c:numFmt formatCode="General" sourceLinked="1"/>
        <c:majorTickMark val="out"/>
        <c:minorTickMark val="none"/>
        <c:tickLblPos val="nextTo"/>
        <c:spPr>
          <a:noFill/>
          <a:ln w="6350" cap="flat" cmpd="sng" algn="ctr">
            <a:solidFill>
              <a:schemeClr val="accent1">
                <a:alpha val="25000"/>
              </a:schemeClr>
            </a:solidFill>
            <a:round/>
          </a:ln>
          <a:effectLst/>
        </c:spPr>
        <c:txPr>
          <a:bodyPr rot="-60000000" spcFirstLastPara="0" vertOverflow="ellipsis" vert="horz" wrap="square"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92192770"/>
        <c:crosses val="autoZero"/>
        <c:auto val="1"/>
        <c:lblAlgn val="ctr"/>
        <c:lblOffset val="100"/>
        <c:noMultiLvlLbl val="0"/>
      </c:catAx>
      <c:valAx>
        <c:axId val="292192770"/>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68491322"/>
        <c:crosses val="autoZero"/>
        <c:crossBetween val="between"/>
      </c:valAx>
      <c:spPr>
        <a:noFill/>
        <a:ln>
          <a:noFill/>
        </a:ln>
        <a:effectLst/>
      </c:spPr>
    </c:plotArea>
    <c:plotVisOnly val="1"/>
    <c:dispBlanksAs val="gap"/>
    <c:showDLblsOverMax val="0"/>
    <c:extLst>
      <c:ext uri="{0b15fc19-7d7d-44ad-8c2d-2c3a37ce22c3}">
        <chartProps xmlns="https://web.wps.cn/et/2018/main" chartId="{be95382c-d59c-42ba-b298-1ef07350b1bd}"/>
      </c:ext>
    </c:extLst>
  </c:chart>
  <c:spPr>
    <a:noFill/>
    <a:ln w="6350" cap="flat" cmpd="sng" algn="ctr">
      <a:noFill/>
      <a:round/>
    </a:ln>
    <a:effectLst/>
  </c:spPr>
  <c:txPr>
    <a:bodyPr/>
    <a:lstStyle/>
    <a:p>
      <a:pPr>
        <a:defRPr lang="zh-CN" sz="8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338230248279309"/>
          <c:y val="0.0126156433978133"/>
          <c:w val="0.95914956828521"/>
          <c:h val="0.885086593970494"/>
        </c:manualLayout>
      </c:layout>
      <c:barChart>
        <c:barDir val="col"/>
        <c:grouping val="clustered"/>
        <c:varyColors val="0"/>
        <c:ser>
          <c:idx val="0"/>
          <c:order val="0"/>
          <c:tx>
            <c:strRef>
              <c:f>Sheet1!$B$1</c:f>
              <c:strCache>
                <c:ptCount val="1"/>
                <c:pt idx="0">
                  <c:v>系列 1</c:v>
                </c:pt>
              </c:strCache>
            </c:strRef>
          </c:tx>
          <c:spPr>
            <a:solidFill>
              <a:srgbClr val="4BACC6">
                <a:lumMod val="40000"/>
                <a:lumOff val="60000"/>
              </a:srgbClr>
            </a:solidFill>
            <a:ln>
              <a:noFill/>
            </a:ln>
            <a:effectLst/>
          </c:spPr>
          <c:invertIfNegative val="0"/>
          <c:dLbls>
            <c:numFmt formatCode="General" sourceLinked="1"/>
            <c:spPr>
              <a:noFill/>
              <a:ln>
                <a:noFill/>
              </a:ln>
              <a:effectLst/>
            </c:spPr>
            <c:txPr>
              <a:bodyPr rot="0" spcFirstLastPara="0" vertOverflow="ellipsis" vert="horz" wrap="square" lIns="38100" tIns="19050" rIns="38100" bIns="19050"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二季度</c:v>
                </c:pt>
                <c:pt idx="1">
                  <c:v>三季度</c:v>
                </c:pt>
              </c:strCache>
            </c:strRef>
          </c:cat>
          <c:val>
            <c:numRef>
              <c:f>Sheet1!$B$2:$B$3</c:f>
              <c:numCache>
                <c:formatCode>General</c:formatCode>
                <c:ptCount val="2"/>
                <c:pt idx="0">
                  <c:v>381</c:v>
                </c:pt>
                <c:pt idx="1">
                  <c:v>272</c:v>
                </c:pt>
              </c:numCache>
            </c:numRef>
          </c:val>
        </c:ser>
        <c:dLbls>
          <c:showLegendKey val="0"/>
          <c:showVal val="1"/>
          <c:showCatName val="0"/>
          <c:showSerName val="0"/>
          <c:showPercent val="0"/>
          <c:showBubbleSize val="0"/>
        </c:dLbls>
        <c:gapWidth val="260"/>
        <c:overlap val="-32"/>
        <c:axId val="768491322"/>
        <c:axId val="292192770"/>
      </c:barChart>
      <c:catAx>
        <c:axId val="768491322"/>
        <c:scaling>
          <c:orientation val="minMax"/>
        </c:scaling>
        <c:delete val="0"/>
        <c:axPos val="b"/>
        <c:numFmt formatCode="General" sourceLinked="1"/>
        <c:majorTickMark val="out"/>
        <c:minorTickMark val="none"/>
        <c:tickLblPos val="nextTo"/>
        <c:spPr>
          <a:noFill/>
          <a:ln w="6350" cap="flat" cmpd="sng" algn="ctr">
            <a:solidFill>
              <a:schemeClr val="accent1">
                <a:alpha val="25000"/>
              </a:schemeClr>
            </a:solidFill>
            <a:round/>
          </a:ln>
          <a:effectLst/>
        </c:spPr>
        <c:txPr>
          <a:bodyPr rot="-60000000" spcFirstLastPara="0" vertOverflow="ellipsis" vert="horz" wrap="square"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92192770"/>
        <c:crosses val="autoZero"/>
        <c:auto val="1"/>
        <c:lblAlgn val="ctr"/>
        <c:lblOffset val="100"/>
        <c:noMultiLvlLbl val="0"/>
      </c:catAx>
      <c:valAx>
        <c:axId val="292192770"/>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68491322"/>
        <c:crosses val="autoZero"/>
        <c:crossBetween val="between"/>
      </c:valAx>
      <c:spPr>
        <a:noFill/>
        <a:ln>
          <a:noFill/>
        </a:ln>
        <a:effectLst/>
      </c:spPr>
    </c:plotArea>
    <c:plotVisOnly val="1"/>
    <c:dispBlanksAs val="gap"/>
    <c:showDLblsOverMax val="0"/>
    <c:extLst>
      <c:ext uri="{0b15fc19-7d7d-44ad-8c2d-2c3a37ce22c3}">
        <chartProps xmlns="https://web.wps.cn/et/2018/main" chartId="{be95382c-d59c-42ba-b298-1ef07350b1bd}"/>
      </c:ext>
    </c:extLst>
  </c:chart>
  <c:spPr>
    <a:noFill/>
    <a:ln w="6350" cap="flat" cmpd="sng" algn="ctr">
      <a:noFill/>
      <a:round/>
    </a:ln>
    <a:effectLst/>
  </c:spPr>
  <c:txPr>
    <a:bodyPr/>
    <a:lstStyle/>
    <a:p>
      <a:pPr>
        <a:defRPr lang="zh-CN" sz="8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0715478177915574"/>
          <c:y val="0.0167879127028539"/>
          <c:w val="0.95914956828521"/>
          <c:h val="0.885086593970494"/>
        </c:manualLayout>
      </c:layout>
      <c:barChart>
        <c:barDir val="col"/>
        <c:grouping val="clustered"/>
        <c:varyColors val="0"/>
        <c:ser>
          <c:idx val="0"/>
          <c:order val="0"/>
          <c:tx>
            <c:strRef>
              <c:f>Sheet1!$B$1</c:f>
              <c:strCache>
                <c:ptCount val="1"/>
                <c:pt idx="0">
                  <c:v>系列 1</c:v>
                </c:pt>
              </c:strCache>
            </c:strRef>
          </c:tx>
          <c:spPr>
            <a:solidFill>
              <a:srgbClr val="4BACC6">
                <a:lumMod val="40000"/>
                <a:lumOff val="60000"/>
              </a:srgbClr>
            </a:solidFill>
            <a:ln>
              <a:noFill/>
            </a:ln>
            <a:effectLst/>
          </c:spPr>
          <c:invertIfNegative val="0"/>
          <c:dLbls>
            <c:dLbl>
              <c:idx val="2"/>
              <c:layout/>
              <c:tx>
                <c:rich>
                  <a:bodyPr rot="0" spcFirstLastPara="0" vertOverflow="ellipsis" vert="horz" wrap="square" lIns="38100" tIns="19050" rIns="38100" bIns="19050" anchor="ctr" anchorCtr="1"/>
                  <a:lstStyle/>
                  <a:p>
                    <a:pPr defTabSz="914400">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4</a:t>
                    </a:r>
                    <a:r>
                      <a:rPr lang="en-US" altLang="zh-CN"/>
                      <a:t>6</a:t>
                    </a:r>
                    <a:r>
                      <a:t>%</a:t>
                    </a:r>
                  </a:p>
                </c:rich>
              </c:tx>
              <c:dLblPos val="outEnd"/>
              <c:showLegendKey val="0"/>
              <c:showVal val="1"/>
              <c:showCatName val="0"/>
              <c:showSerName val="0"/>
              <c:showPercent val="0"/>
              <c:showBubbleSize val="0"/>
              <c:extLst>
                <c:ext xmlns:c15="http://schemas.microsoft.com/office/drawing/2012/chart" uri="{CE6537A1-D6FC-4f65-9D91-7224C49458BB}"/>
              </c:extLst>
            </c:dLbl>
            <c:numFmt formatCode="General" sourceLinked="1"/>
            <c:spPr>
              <a:noFill/>
              <a:ln>
                <a:noFill/>
              </a:ln>
              <a:effectLst/>
            </c:spPr>
            <c:txPr>
              <a:bodyPr rot="0" spcFirstLastPara="0" vertOverflow="ellipsis" vert="horz" wrap="square" lIns="38100" tIns="19050" rIns="38100" bIns="19050"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AB类集团
覆盖率</c:v>
                </c:pt>
                <c:pt idx="1">
                  <c:v>月标杆进驻
重叠率</c:v>
                </c:pt>
                <c:pt idx="2">
                  <c:v>低渗集团
进驻覆盖</c:v>
                </c:pt>
              </c:strCache>
            </c:strRef>
          </c:cat>
          <c:val>
            <c:numRef>
              <c:f>Sheet1!$B$2:$B$4</c:f>
              <c:numCache>
                <c:formatCode>0%</c:formatCode>
                <c:ptCount val="3"/>
                <c:pt idx="0">
                  <c:v>0.282</c:v>
                </c:pt>
                <c:pt idx="1">
                  <c:v>0.587</c:v>
                </c:pt>
                <c:pt idx="2">
                  <c:v>0.41</c:v>
                </c:pt>
              </c:numCache>
            </c:numRef>
          </c:val>
        </c:ser>
        <c:dLbls>
          <c:showLegendKey val="0"/>
          <c:showVal val="1"/>
          <c:showCatName val="0"/>
          <c:showSerName val="0"/>
          <c:showPercent val="0"/>
          <c:showBubbleSize val="0"/>
        </c:dLbls>
        <c:gapWidth val="260"/>
        <c:overlap val="-32"/>
        <c:axId val="768491322"/>
        <c:axId val="292192770"/>
      </c:barChart>
      <c:catAx>
        <c:axId val="768491322"/>
        <c:scaling>
          <c:orientation val="minMax"/>
        </c:scaling>
        <c:delete val="0"/>
        <c:axPos val="b"/>
        <c:numFmt formatCode="General" sourceLinked="1"/>
        <c:majorTickMark val="out"/>
        <c:minorTickMark val="none"/>
        <c:tickLblPos val="nextTo"/>
        <c:spPr>
          <a:noFill/>
          <a:ln w="6350" cap="flat" cmpd="sng" algn="ctr">
            <a:solidFill>
              <a:schemeClr val="accent1">
                <a:alpha val="25000"/>
              </a:schemeClr>
            </a:solidFill>
            <a:round/>
          </a:ln>
          <a:effectLst/>
        </c:spPr>
        <c:txPr>
          <a:bodyPr rot="-60000000" spcFirstLastPara="0" vertOverflow="ellipsis" vert="horz" wrap="square"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92192770"/>
        <c:crosses val="autoZero"/>
        <c:auto val="1"/>
        <c:lblAlgn val="ctr"/>
        <c:lblOffset val="100"/>
        <c:noMultiLvlLbl val="0"/>
      </c:catAx>
      <c:valAx>
        <c:axId val="292192770"/>
        <c:scaling>
          <c:orientation val="minMax"/>
        </c:scaling>
        <c:delete val="1"/>
        <c:axPos val="l"/>
        <c:numFmt formatCode="0%" sourceLinked="1"/>
        <c:majorTickMark val="out"/>
        <c:minorTickMark val="none"/>
        <c:tickLblPos val="nextTo"/>
        <c:txPr>
          <a:bodyPr rot="-60000000" spcFirstLastPara="0" vertOverflow="ellipsis" vert="horz" wrap="square"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68491322"/>
        <c:crosses val="autoZero"/>
        <c:crossBetween val="between"/>
      </c:valAx>
      <c:spPr>
        <a:noFill/>
        <a:ln>
          <a:noFill/>
        </a:ln>
        <a:effectLst/>
      </c:spPr>
    </c:plotArea>
    <c:plotVisOnly val="1"/>
    <c:dispBlanksAs val="gap"/>
    <c:showDLblsOverMax val="0"/>
    <c:extLst>
      <c:ext uri="{0b15fc19-7d7d-44ad-8c2d-2c3a37ce22c3}">
        <chartProps xmlns="https://web.wps.cn/et/2018/main" chartId="{f400bb8e-cd45-4f58-9a07-705887d1e1a8}"/>
      </c:ext>
    </c:extLst>
  </c:chart>
  <c:spPr>
    <a:noFill/>
    <a:ln w="6350" cap="flat" cmpd="sng" algn="ctr">
      <a:noFill/>
      <a:round/>
    </a:ln>
    <a:effectLst/>
  </c:spPr>
  <c:txPr>
    <a:bodyPr/>
    <a:lstStyle/>
    <a:p>
      <a:pPr>
        <a:defRPr lang="zh-CN" sz="8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21504692222045"/>
          <c:y val="0.0734067400734067"/>
          <c:w val="0.930014315253698"/>
          <c:h val="0.69703036369703"/>
        </c:manualLayout>
      </c:layout>
      <c:barChart>
        <c:barDir val="col"/>
        <c:grouping val="clustered"/>
        <c:varyColors val="0"/>
        <c:ser>
          <c:idx val="0"/>
          <c:order val="0"/>
          <c:tx>
            <c:strRef>
              <c:f>Sheet1!$B$1</c:f>
              <c:strCache>
                <c:ptCount val="1"/>
                <c:pt idx="0">
                  <c:v>降8</c:v>
                </c:pt>
              </c:strCache>
            </c:strRef>
          </c:tx>
          <c:spPr>
            <a:solidFill>
              <a:schemeClr val="accent5">
                <a:lumMod val="40000"/>
                <a:lumOff val="60000"/>
              </a:schemeClr>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海宁</c:v>
                </c:pt>
                <c:pt idx="1">
                  <c:v>平湖</c:v>
                </c:pt>
                <c:pt idx="2">
                  <c:v>桐乡</c:v>
                </c:pt>
                <c:pt idx="3">
                  <c:v>嘉禾</c:v>
                </c:pt>
                <c:pt idx="4">
                  <c:v>战客</c:v>
                </c:pt>
                <c:pt idx="5">
                  <c:v>海盐</c:v>
                </c:pt>
                <c:pt idx="6">
                  <c:v>嘉善</c:v>
                </c:pt>
              </c:strCache>
            </c:strRef>
          </c:cat>
          <c:val>
            <c:numRef>
              <c:f>Sheet1!$B$2:$B$8</c:f>
              <c:numCache>
                <c:formatCode>General</c:formatCode>
                <c:ptCount val="7"/>
                <c:pt idx="0">
                  <c:v>698</c:v>
                </c:pt>
                <c:pt idx="1">
                  <c:v>636</c:v>
                </c:pt>
                <c:pt idx="2">
                  <c:v>534</c:v>
                </c:pt>
                <c:pt idx="3">
                  <c:v>505</c:v>
                </c:pt>
                <c:pt idx="4">
                  <c:v>449</c:v>
                </c:pt>
                <c:pt idx="5">
                  <c:v>397</c:v>
                </c:pt>
                <c:pt idx="6">
                  <c:v>335</c:v>
                </c:pt>
              </c:numCache>
            </c:numRef>
          </c:val>
        </c:ser>
        <c:dLbls>
          <c:showLegendKey val="0"/>
          <c:showVal val="0"/>
          <c:showCatName val="0"/>
          <c:showSerName val="0"/>
          <c:showPercent val="0"/>
          <c:showBubbleSize val="0"/>
        </c:dLbls>
        <c:gapWidth val="219"/>
        <c:overlap val="-27"/>
        <c:axId val="730411519"/>
        <c:axId val="769616601"/>
      </c:barChart>
      <c:lineChart>
        <c:grouping val="standard"/>
        <c:varyColors val="0"/>
        <c:ser>
          <c:idx val="1"/>
          <c:order val="1"/>
          <c:tx>
            <c:strRef>
              <c:f>Sheet1!$C$1</c:f>
              <c:strCache>
                <c:ptCount val="1"/>
                <c:pt idx="0">
                  <c:v>基比增幅</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海宁</c:v>
                </c:pt>
                <c:pt idx="1">
                  <c:v>平湖</c:v>
                </c:pt>
                <c:pt idx="2">
                  <c:v>桐乡</c:v>
                </c:pt>
                <c:pt idx="3">
                  <c:v>嘉禾</c:v>
                </c:pt>
                <c:pt idx="4">
                  <c:v>战客</c:v>
                </c:pt>
                <c:pt idx="5">
                  <c:v>海盐</c:v>
                </c:pt>
                <c:pt idx="6">
                  <c:v>嘉善</c:v>
                </c:pt>
              </c:strCache>
            </c:strRef>
          </c:cat>
          <c:val>
            <c:numRef>
              <c:f>Sheet1!$C$2:$C$8</c:f>
              <c:numCache>
                <c:formatCode>0.00%</c:formatCode>
                <c:ptCount val="7"/>
                <c:pt idx="0">
                  <c:v>0.022</c:v>
                </c:pt>
                <c:pt idx="1">
                  <c:v>0.023</c:v>
                </c:pt>
                <c:pt idx="2">
                  <c:v>0.016</c:v>
                </c:pt>
                <c:pt idx="3">
                  <c:v>0.014</c:v>
                </c:pt>
                <c:pt idx="4">
                  <c:v>0.017</c:v>
                </c:pt>
                <c:pt idx="5">
                  <c:v>0.021</c:v>
                </c:pt>
                <c:pt idx="6">
                  <c:v>0.016</c:v>
                </c:pt>
              </c:numCache>
            </c:numRef>
          </c:val>
          <c:smooth val="0"/>
        </c:ser>
        <c:dLbls>
          <c:showLegendKey val="0"/>
          <c:showVal val="0"/>
          <c:showCatName val="0"/>
          <c:showSerName val="0"/>
          <c:showPercent val="0"/>
          <c:showBubbleSize val="0"/>
        </c:dLbls>
        <c:marker val="1"/>
        <c:smooth val="0"/>
        <c:axId val="920244798"/>
        <c:axId val="649151088"/>
      </c:lineChart>
      <c:catAx>
        <c:axId val="73041151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69616601"/>
        <c:crosses val="autoZero"/>
        <c:auto val="1"/>
        <c:lblAlgn val="ctr"/>
        <c:lblOffset val="100"/>
        <c:noMultiLvlLbl val="0"/>
      </c:catAx>
      <c:valAx>
        <c:axId val="769616601"/>
        <c:scaling>
          <c:orientation val="minMax"/>
          <c:max val="1600"/>
        </c:scaling>
        <c:delete val="0"/>
        <c:axPos val="l"/>
        <c:numFmt formatCode="General"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30411519"/>
        <c:crosses val="autoZero"/>
        <c:crossBetween val="between"/>
      </c:valAx>
      <c:catAx>
        <c:axId val="920244798"/>
        <c:scaling>
          <c:orientation val="minMax"/>
        </c:scaling>
        <c:delete val="1"/>
        <c:axPos val="b"/>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49151088"/>
        <c:crosses val="autoZero"/>
        <c:auto val="1"/>
        <c:lblAlgn val="ctr"/>
        <c:lblOffset val="100"/>
        <c:noMultiLvlLbl val="0"/>
      </c:catAx>
      <c:valAx>
        <c:axId val="649151088"/>
        <c:scaling>
          <c:orientation val="minMax"/>
        </c:scaling>
        <c:delete val="0"/>
        <c:axPos val="r"/>
        <c:numFmt formatCode="0.00%"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20244798"/>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67665525003316"/>
          <c:y val="0.900567233900567"/>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04037bd2-29f9-4e7f-be77-f5b94d1d683c}"/>
      </c:ext>
    </c:extLst>
  </c:chart>
  <c:spPr>
    <a:noFill/>
    <a:ln>
      <a:noFill/>
    </a:ln>
    <a:effectLst/>
  </c:spPr>
  <c:txPr>
    <a:bodyPr/>
    <a:lstStyle/>
    <a:p>
      <a:pPr>
        <a:defRPr lang="zh-CN">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338230248279309"/>
          <c:y val="0.0126156433978133"/>
          <c:w val="0.95914956828521"/>
          <c:h val="0.885086593970494"/>
        </c:manualLayout>
      </c:layout>
      <c:barChart>
        <c:barDir val="col"/>
        <c:grouping val="clustered"/>
        <c:varyColors val="0"/>
        <c:ser>
          <c:idx val="0"/>
          <c:order val="0"/>
          <c:tx>
            <c:strRef>
              <c:f>Sheet1!$B$1</c:f>
              <c:strCache>
                <c:ptCount val="1"/>
                <c:pt idx="0">
                  <c:v>系列 1</c:v>
                </c:pt>
              </c:strCache>
            </c:strRef>
          </c:tx>
          <c:spPr>
            <a:solidFill>
              <a:srgbClr val="4BACC6">
                <a:lumMod val="40000"/>
                <a:lumOff val="60000"/>
              </a:srgbClr>
            </a:solidFill>
            <a:ln>
              <a:noFill/>
            </a:ln>
            <a:effectLst/>
          </c:spPr>
          <c:invertIfNegative val="0"/>
          <c:dLbls>
            <c:numFmt formatCode="General" sourceLinked="1"/>
            <c:spPr>
              <a:noFill/>
              <a:ln>
                <a:noFill/>
              </a:ln>
              <a:effectLst/>
            </c:spPr>
            <c:txPr>
              <a:bodyPr rot="0" spcFirstLastPara="0" vertOverflow="ellipsis" vert="horz" wrap="square" lIns="38100" tIns="19050" rIns="38100" bIns="19050"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战客</c:v>
                </c:pt>
                <c:pt idx="3">
                  <c:v>桐乡</c:v>
                </c:pt>
                <c:pt idx="4">
                  <c:v>海宁</c:v>
                </c:pt>
                <c:pt idx="5">
                  <c:v>平湖</c:v>
                </c:pt>
                <c:pt idx="6">
                  <c:v>海盐</c:v>
                </c:pt>
              </c:strCache>
            </c:strRef>
          </c:cat>
          <c:val>
            <c:numRef>
              <c:f>Sheet1!$B$2:$B$8</c:f>
              <c:numCache>
                <c:formatCode>0.0%</c:formatCode>
                <c:ptCount val="7"/>
                <c:pt idx="0">
                  <c:v>0.612903225806452</c:v>
                </c:pt>
                <c:pt idx="1">
                  <c:v>0.467289719626168</c:v>
                </c:pt>
                <c:pt idx="2">
                  <c:v>0.443181818181818</c:v>
                </c:pt>
                <c:pt idx="3">
                  <c:v>0.440860215053763</c:v>
                </c:pt>
                <c:pt idx="4">
                  <c:v>0.428571428571429</c:v>
                </c:pt>
                <c:pt idx="5">
                  <c:v>0.415730337078652</c:v>
                </c:pt>
                <c:pt idx="6">
                  <c:v>0.397260273972603</c:v>
                </c:pt>
              </c:numCache>
            </c:numRef>
          </c:val>
        </c:ser>
        <c:dLbls>
          <c:showLegendKey val="0"/>
          <c:showVal val="1"/>
          <c:showCatName val="0"/>
          <c:showSerName val="0"/>
          <c:showPercent val="0"/>
          <c:showBubbleSize val="0"/>
        </c:dLbls>
        <c:gapWidth val="260"/>
        <c:overlap val="-32"/>
        <c:axId val="768491322"/>
        <c:axId val="292192770"/>
      </c:barChart>
      <c:catAx>
        <c:axId val="768491322"/>
        <c:scaling>
          <c:orientation val="minMax"/>
        </c:scaling>
        <c:delete val="0"/>
        <c:axPos val="b"/>
        <c:numFmt formatCode="General" sourceLinked="1"/>
        <c:majorTickMark val="out"/>
        <c:minorTickMark val="none"/>
        <c:tickLblPos val="nextTo"/>
        <c:spPr>
          <a:noFill/>
          <a:ln w="6350" cap="flat" cmpd="sng" algn="ctr">
            <a:solidFill>
              <a:schemeClr val="accent1">
                <a:alpha val="25000"/>
              </a:schemeClr>
            </a:solidFill>
            <a:round/>
          </a:ln>
          <a:effectLst/>
        </c:spPr>
        <c:txPr>
          <a:bodyPr rot="-60000000" spcFirstLastPara="0" vertOverflow="ellipsis" vert="horz" wrap="square"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92192770"/>
        <c:crosses val="autoZero"/>
        <c:auto val="1"/>
        <c:lblAlgn val="ctr"/>
        <c:lblOffset val="100"/>
        <c:noMultiLvlLbl val="0"/>
      </c:catAx>
      <c:valAx>
        <c:axId val="292192770"/>
        <c:scaling>
          <c:orientation val="minMax"/>
        </c:scaling>
        <c:delete val="1"/>
        <c:axPos val="l"/>
        <c:numFmt formatCode="0.0%" sourceLinked="1"/>
        <c:majorTickMark val="out"/>
        <c:minorTickMark val="none"/>
        <c:tickLblPos val="nextTo"/>
        <c:txPr>
          <a:bodyPr rot="-60000000" spcFirstLastPara="0" vertOverflow="ellipsis" vert="horz" wrap="square"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68491322"/>
        <c:crosses val="autoZero"/>
        <c:crossBetween val="between"/>
      </c:valAx>
      <c:spPr>
        <a:noFill/>
        <a:ln>
          <a:noFill/>
        </a:ln>
        <a:effectLst/>
      </c:spPr>
    </c:plotArea>
    <c:plotVisOnly val="1"/>
    <c:dispBlanksAs val="gap"/>
    <c:showDLblsOverMax val="0"/>
    <c:extLst>
      <c:ext uri="{0b15fc19-7d7d-44ad-8c2d-2c3a37ce22c3}">
        <chartProps xmlns="https://web.wps.cn/et/2018/main" chartId="{002edf3c-c2fc-4202-bd88-1a5a90b15cc6}"/>
      </c:ext>
    </c:extLst>
  </c:chart>
  <c:spPr>
    <a:noFill/>
    <a:ln w="6350" cap="flat" cmpd="sng" algn="ctr">
      <a:noFill/>
      <a:round/>
    </a:ln>
    <a:effectLst/>
  </c:spPr>
  <c:txPr>
    <a:bodyPr/>
    <a:lstStyle/>
    <a:p>
      <a:pPr>
        <a:defRPr lang="zh-CN" sz="8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338230248279309"/>
          <c:y val="0.0126156433978133"/>
          <c:w val="0.95914956828521"/>
          <c:h val="0.885086593970494"/>
        </c:manualLayout>
      </c:layout>
      <c:barChart>
        <c:barDir val="col"/>
        <c:grouping val="clustered"/>
        <c:varyColors val="0"/>
        <c:ser>
          <c:idx val="0"/>
          <c:order val="0"/>
          <c:tx>
            <c:strRef>
              <c:f>Sheet1!$B$1</c:f>
              <c:strCache>
                <c:ptCount val="1"/>
                <c:pt idx="0">
                  <c:v>系列 1</c:v>
                </c:pt>
              </c:strCache>
            </c:strRef>
          </c:tx>
          <c:spPr>
            <a:solidFill>
              <a:srgbClr val="4BACC6">
                <a:lumMod val="40000"/>
                <a:lumOff val="60000"/>
              </a:srgbClr>
            </a:solidFill>
            <a:ln>
              <a:noFill/>
            </a:ln>
            <a:effectLst/>
          </c:spPr>
          <c:invertIfNegative val="0"/>
          <c:dLbls>
            <c:dLbl>
              <c:idx val="0"/>
              <c:layout/>
              <c:dLblPos val="outEnd"/>
              <c:showLegendKey val="0"/>
              <c:showVal val="1"/>
              <c:showCatName val="0"/>
              <c:showSerName val="0"/>
              <c:showPercent val="0"/>
              <c:showBubbleSize val="0"/>
              <c:extLst>
                <c:ext xmlns:c15="http://schemas.microsoft.com/office/drawing/2012/chart" uri="{CE6537A1-D6FC-4f65-9D91-7224C49458BB}">
                  <c15:layout>
                    <c:manualLayout>
                      <c:w val="0.275039123630673"/>
                      <c:h val="0.189088983050847"/>
                    </c:manualLayout>
                  </c15:layout>
                </c:ext>
              </c:extLst>
            </c:dLbl>
            <c:dLbl>
              <c:idx val="1"/>
              <c:layout/>
              <c:dLblPos val="outEnd"/>
              <c:showLegendKey val="0"/>
              <c:showVal val="1"/>
              <c:showCatName val="0"/>
              <c:showSerName val="0"/>
              <c:showPercent val="0"/>
              <c:showBubbleSize val="0"/>
              <c:extLst>
                <c:ext xmlns:c15="http://schemas.microsoft.com/office/drawing/2012/chart" uri="{CE6537A1-D6FC-4f65-9D91-7224C49458BB}">
                  <c15:layout>
                    <c:manualLayout>
                      <c:w val="0.275039123630673"/>
                      <c:h val="0.247881355932203"/>
                    </c:manualLayout>
                  </c15:layout>
                </c:ext>
              </c:extLst>
            </c:dLbl>
            <c:numFmt formatCode="General" sourceLinked="1"/>
            <c:spPr>
              <a:noFill/>
              <a:ln>
                <a:noFill/>
              </a:ln>
              <a:effectLst/>
            </c:spPr>
            <c:txPr>
              <a:bodyPr rot="0" spcFirstLastPara="0" vertOverflow="ellipsis" vert="horz" wrap="square" lIns="38100" tIns="19050" rIns="38100" bIns="19050"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24年</c:v>
                </c:pt>
                <c:pt idx="1">
                  <c:v>25年</c:v>
                </c:pt>
              </c:strCache>
            </c:strRef>
          </c:cat>
          <c:val>
            <c:numRef>
              <c:f>Sheet1!$B$2:$B$3</c:f>
              <c:numCache>
                <c:formatCode>0.00%</c:formatCode>
                <c:ptCount val="2"/>
                <c:pt idx="0">
                  <c:v>0.7776</c:v>
                </c:pt>
                <c:pt idx="1">
                  <c:v>0.7775</c:v>
                </c:pt>
              </c:numCache>
            </c:numRef>
          </c:val>
        </c:ser>
        <c:dLbls>
          <c:showLegendKey val="0"/>
          <c:showVal val="1"/>
          <c:showCatName val="0"/>
          <c:showSerName val="0"/>
          <c:showPercent val="0"/>
          <c:showBubbleSize val="0"/>
        </c:dLbls>
        <c:gapWidth val="260"/>
        <c:overlap val="-32"/>
        <c:axId val="768491322"/>
        <c:axId val="292192770"/>
      </c:barChart>
      <c:catAx>
        <c:axId val="768491322"/>
        <c:scaling>
          <c:orientation val="minMax"/>
        </c:scaling>
        <c:delete val="0"/>
        <c:axPos val="b"/>
        <c:numFmt formatCode="General" sourceLinked="1"/>
        <c:majorTickMark val="out"/>
        <c:minorTickMark val="none"/>
        <c:tickLblPos val="nextTo"/>
        <c:spPr>
          <a:noFill/>
          <a:ln w="6350" cap="flat" cmpd="sng" algn="ctr">
            <a:solidFill>
              <a:schemeClr val="accent1">
                <a:alpha val="25000"/>
              </a:schemeClr>
            </a:solidFill>
            <a:round/>
          </a:ln>
          <a:effectLst/>
        </c:spPr>
        <c:txPr>
          <a:bodyPr rot="-60000000" spcFirstLastPara="0" vertOverflow="ellipsis" vert="horz" wrap="square"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92192770"/>
        <c:crosses val="autoZero"/>
        <c:auto val="1"/>
        <c:lblAlgn val="ctr"/>
        <c:lblOffset val="100"/>
        <c:noMultiLvlLbl val="0"/>
      </c:catAx>
      <c:valAx>
        <c:axId val="292192770"/>
        <c:scaling>
          <c:orientation val="minMax"/>
        </c:scaling>
        <c:delete val="1"/>
        <c:axPos val="l"/>
        <c:numFmt formatCode="0.00%" sourceLinked="1"/>
        <c:majorTickMark val="out"/>
        <c:minorTickMark val="none"/>
        <c:tickLblPos val="nextTo"/>
        <c:txPr>
          <a:bodyPr rot="-60000000" spcFirstLastPara="0" vertOverflow="ellipsis" vert="horz" wrap="square"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68491322"/>
        <c:crosses val="autoZero"/>
        <c:crossBetween val="between"/>
      </c:valAx>
      <c:spPr>
        <a:noFill/>
        <a:ln>
          <a:noFill/>
        </a:ln>
        <a:effectLst/>
      </c:spPr>
    </c:plotArea>
    <c:plotVisOnly val="1"/>
    <c:dispBlanksAs val="gap"/>
    <c:showDLblsOverMax val="0"/>
    <c:extLst>
      <c:ext uri="{0b15fc19-7d7d-44ad-8c2d-2c3a37ce22c3}">
        <chartProps xmlns="https://web.wps.cn/et/2018/main" chartId="{be95382c-d59c-42ba-b298-1ef07350b1bd}"/>
      </c:ext>
    </c:extLst>
  </c:chart>
  <c:spPr>
    <a:noFill/>
    <a:ln w="6350" cap="flat" cmpd="sng" algn="ctr">
      <a:noFill/>
      <a:round/>
    </a:ln>
    <a:effectLst/>
  </c:spPr>
  <c:txPr>
    <a:bodyPr/>
    <a:lstStyle/>
    <a:p>
      <a:pPr>
        <a:defRPr lang="zh-CN" sz="8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338230248279309"/>
          <c:y val="0.0126156433978133"/>
          <c:w val="0.95914956828521"/>
          <c:h val="0.885086593970494"/>
        </c:manualLayout>
      </c:layout>
      <c:barChart>
        <c:barDir val="col"/>
        <c:grouping val="clustered"/>
        <c:varyColors val="0"/>
        <c:ser>
          <c:idx val="0"/>
          <c:order val="0"/>
          <c:tx>
            <c:strRef>
              <c:f>Sheet1!$B$1</c:f>
              <c:strCache>
                <c:ptCount val="1"/>
                <c:pt idx="0">
                  <c:v>系列 1</c:v>
                </c:pt>
              </c:strCache>
            </c:strRef>
          </c:tx>
          <c:spPr>
            <a:solidFill>
              <a:srgbClr val="4BACC6">
                <a:lumMod val="40000"/>
                <a:lumOff val="60000"/>
              </a:srgbClr>
            </a:solidFill>
            <a:ln>
              <a:noFill/>
            </a:ln>
            <a:effectLst/>
          </c:spPr>
          <c:invertIfNegative val="0"/>
          <c:dLbls>
            <c:numFmt formatCode="General" sourceLinked="1"/>
            <c:spPr>
              <a:noFill/>
              <a:ln>
                <a:noFill/>
              </a:ln>
              <a:effectLst/>
            </c:spPr>
            <c:txPr>
              <a:bodyPr rot="0" spcFirstLastPara="0" vertOverflow="ellipsis" vert="horz" wrap="square" lIns="38100" tIns="19050" rIns="38100" bIns="19050"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XC查询</c:v>
                </c:pt>
                <c:pt idx="1">
                  <c:v>知晓跟进</c:v>
                </c:pt>
              </c:strCache>
            </c:strRef>
          </c:cat>
          <c:val>
            <c:numRef>
              <c:f>Sheet1!$B$2:$B$3</c:f>
              <c:numCache>
                <c:formatCode>General</c:formatCode>
                <c:ptCount val="2"/>
                <c:pt idx="0">
                  <c:v>231</c:v>
                </c:pt>
                <c:pt idx="1">
                  <c:v>102</c:v>
                </c:pt>
              </c:numCache>
            </c:numRef>
          </c:val>
        </c:ser>
        <c:dLbls>
          <c:showLegendKey val="0"/>
          <c:showVal val="1"/>
          <c:showCatName val="0"/>
          <c:showSerName val="0"/>
          <c:showPercent val="0"/>
          <c:showBubbleSize val="0"/>
        </c:dLbls>
        <c:gapWidth val="260"/>
        <c:overlap val="-32"/>
        <c:axId val="768491322"/>
        <c:axId val="292192770"/>
      </c:barChart>
      <c:catAx>
        <c:axId val="768491322"/>
        <c:scaling>
          <c:orientation val="minMax"/>
        </c:scaling>
        <c:delete val="0"/>
        <c:axPos val="b"/>
        <c:numFmt formatCode="General" sourceLinked="1"/>
        <c:majorTickMark val="out"/>
        <c:minorTickMark val="none"/>
        <c:tickLblPos val="nextTo"/>
        <c:spPr>
          <a:noFill/>
          <a:ln w="6350" cap="flat" cmpd="sng" algn="ctr">
            <a:solidFill>
              <a:schemeClr val="accent1">
                <a:alpha val="25000"/>
              </a:schemeClr>
            </a:solidFill>
            <a:round/>
          </a:ln>
          <a:effectLst/>
        </c:spPr>
        <c:txPr>
          <a:bodyPr rot="-60000000" spcFirstLastPara="0" vertOverflow="ellipsis" vert="horz" wrap="square"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92192770"/>
        <c:crosses val="autoZero"/>
        <c:auto val="1"/>
        <c:lblAlgn val="ctr"/>
        <c:lblOffset val="100"/>
        <c:noMultiLvlLbl val="0"/>
      </c:catAx>
      <c:valAx>
        <c:axId val="292192770"/>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68491322"/>
        <c:crosses val="autoZero"/>
        <c:crossBetween val="between"/>
      </c:valAx>
      <c:spPr>
        <a:noFill/>
        <a:ln>
          <a:noFill/>
        </a:ln>
        <a:effectLst/>
      </c:spPr>
    </c:plotArea>
    <c:plotVisOnly val="1"/>
    <c:dispBlanksAs val="gap"/>
    <c:showDLblsOverMax val="0"/>
    <c:extLst>
      <c:ext uri="{0b15fc19-7d7d-44ad-8c2d-2c3a37ce22c3}">
        <chartProps xmlns="https://web.wps.cn/et/2018/main" chartId="{be95382c-d59c-42ba-b298-1ef07350b1bd}"/>
      </c:ext>
    </c:extLst>
  </c:chart>
  <c:spPr>
    <a:noFill/>
    <a:ln w="6350" cap="flat" cmpd="sng" algn="ctr">
      <a:noFill/>
      <a:round/>
    </a:ln>
    <a:effectLst/>
  </c:spPr>
  <c:txPr>
    <a:bodyPr/>
    <a:lstStyle/>
    <a:p>
      <a:pPr>
        <a:defRPr lang="zh-CN" sz="8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338230248279309"/>
          <c:y val="0.0126156433978133"/>
          <c:w val="0.95914956828521"/>
          <c:h val="0.885086593970494"/>
        </c:manualLayout>
      </c:layout>
      <c:barChart>
        <c:barDir val="col"/>
        <c:grouping val="clustered"/>
        <c:varyColors val="0"/>
        <c:ser>
          <c:idx val="0"/>
          <c:order val="0"/>
          <c:tx>
            <c:strRef>
              <c:f>Sheet1!$B$1</c:f>
              <c:strCache>
                <c:ptCount val="1"/>
                <c:pt idx="0">
                  <c:v>系列 1</c:v>
                </c:pt>
              </c:strCache>
            </c:strRef>
          </c:tx>
          <c:spPr>
            <a:solidFill>
              <a:srgbClr val="4BACC6">
                <a:lumMod val="40000"/>
                <a:lumOff val="60000"/>
              </a:srgbClr>
            </a:solidFill>
            <a:ln>
              <a:noFill/>
            </a:ln>
            <a:effectLst/>
          </c:spPr>
          <c:invertIfNegative val="0"/>
          <c:dLbls>
            <c:numFmt formatCode="General" sourceLinked="1"/>
            <c:spPr>
              <a:noFill/>
              <a:ln>
                <a:noFill/>
              </a:ln>
              <a:effectLst/>
            </c:spPr>
            <c:txPr>
              <a:bodyPr rot="0" spcFirstLastPara="0" vertOverflow="ellipsis" vert="horz" wrap="square" lIns="38100" tIns="19050" rIns="38100" bIns="19050"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桐乡</c:v>
                </c:pt>
                <c:pt idx="1">
                  <c:v>战客</c:v>
                </c:pt>
                <c:pt idx="2">
                  <c:v>海宁</c:v>
                </c:pt>
                <c:pt idx="3">
                  <c:v>嘉禾</c:v>
                </c:pt>
                <c:pt idx="4">
                  <c:v>海盐</c:v>
                </c:pt>
                <c:pt idx="5">
                  <c:v>嘉善</c:v>
                </c:pt>
                <c:pt idx="6">
                  <c:v>平湖</c:v>
                </c:pt>
              </c:strCache>
            </c:strRef>
          </c:cat>
          <c:val>
            <c:numRef>
              <c:f>Sheet1!$B$2:$B$8</c:f>
              <c:numCache>
                <c:formatCode>0.0%</c:formatCode>
                <c:ptCount val="7"/>
                <c:pt idx="0">
                  <c:v>0.0229</c:v>
                </c:pt>
                <c:pt idx="1">
                  <c:v>0.0185</c:v>
                </c:pt>
                <c:pt idx="2">
                  <c:v>0.0127</c:v>
                </c:pt>
                <c:pt idx="3">
                  <c:v>-0.0108</c:v>
                </c:pt>
                <c:pt idx="4">
                  <c:v>-0.0126</c:v>
                </c:pt>
                <c:pt idx="5">
                  <c:v>-0.0129</c:v>
                </c:pt>
                <c:pt idx="6">
                  <c:v>-0.0195</c:v>
                </c:pt>
              </c:numCache>
            </c:numRef>
          </c:val>
        </c:ser>
        <c:dLbls>
          <c:showLegendKey val="0"/>
          <c:showVal val="1"/>
          <c:showCatName val="0"/>
          <c:showSerName val="0"/>
          <c:showPercent val="0"/>
          <c:showBubbleSize val="0"/>
        </c:dLbls>
        <c:gapWidth val="260"/>
        <c:overlap val="-32"/>
        <c:axId val="768491322"/>
        <c:axId val="292192770"/>
      </c:barChart>
      <c:catAx>
        <c:axId val="768491322"/>
        <c:scaling>
          <c:orientation val="minMax"/>
        </c:scaling>
        <c:delete val="0"/>
        <c:axPos val="b"/>
        <c:numFmt formatCode="General" sourceLinked="1"/>
        <c:majorTickMark val="out"/>
        <c:minorTickMark val="none"/>
        <c:tickLblPos val="nextTo"/>
        <c:spPr>
          <a:noFill/>
          <a:ln w="6350" cap="flat" cmpd="sng" algn="ctr">
            <a:solidFill>
              <a:schemeClr val="accent1">
                <a:alpha val="25000"/>
              </a:schemeClr>
            </a:solidFill>
            <a:round/>
          </a:ln>
          <a:effectLst/>
        </c:spPr>
        <c:txPr>
          <a:bodyPr rot="-60000000" spcFirstLastPara="0" vertOverflow="ellipsis" vert="horz" wrap="square"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92192770"/>
        <c:crosses val="autoZero"/>
        <c:auto val="1"/>
        <c:lblAlgn val="ctr"/>
        <c:lblOffset val="100"/>
        <c:noMultiLvlLbl val="0"/>
      </c:catAx>
      <c:valAx>
        <c:axId val="292192770"/>
        <c:scaling>
          <c:orientation val="minMax"/>
        </c:scaling>
        <c:delete val="1"/>
        <c:axPos val="l"/>
        <c:numFmt formatCode="0.0%" sourceLinked="1"/>
        <c:majorTickMark val="out"/>
        <c:minorTickMark val="none"/>
        <c:tickLblPos val="nextTo"/>
        <c:txPr>
          <a:bodyPr rot="-60000000" spcFirstLastPara="0" vertOverflow="ellipsis" vert="horz" wrap="square"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68491322"/>
        <c:crosses val="autoZero"/>
        <c:crossBetween val="between"/>
      </c:valAx>
      <c:spPr>
        <a:noFill/>
        <a:ln>
          <a:noFill/>
        </a:ln>
        <a:effectLst/>
      </c:spPr>
    </c:plotArea>
    <c:plotVisOnly val="1"/>
    <c:dispBlanksAs val="gap"/>
    <c:showDLblsOverMax val="0"/>
    <c:extLst>
      <c:ext uri="{0b15fc19-7d7d-44ad-8c2d-2c3a37ce22c3}">
        <chartProps xmlns="https://web.wps.cn/et/2018/main" chartId="{002edf3c-c2fc-4202-bd88-1a5a90b15cc6}"/>
      </c:ext>
    </c:extLst>
  </c:chart>
  <c:spPr>
    <a:noFill/>
    <a:ln w="6350" cap="flat" cmpd="sng" algn="ctr">
      <a:noFill/>
      <a:round/>
    </a:ln>
    <a:effectLst/>
  </c:spPr>
  <c:txPr>
    <a:bodyPr/>
    <a:lstStyle/>
    <a:p>
      <a:pPr>
        <a:defRPr lang="zh-CN" sz="8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68182366583107"/>
          <c:y val="0.361692244387289"/>
          <c:w val="0.906363526683379"/>
          <c:h val="0.358812848078455"/>
        </c:manualLayout>
      </c:layout>
      <c:barChart>
        <c:barDir val="col"/>
        <c:grouping val="clustered"/>
        <c:varyColors val="0"/>
        <c:ser>
          <c:idx val="0"/>
          <c:order val="0"/>
          <c:tx>
            <c:strRef>
              <c:f>Sheet1!$B$1</c:f>
              <c:strCache>
                <c:ptCount val="1"/>
                <c:pt idx="0">
                  <c:v>二季度标套新增</c:v>
                </c:pt>
              </c:strCache>
            </c:strRef>
          </c:tx>
          <c:spPr>
            <a:solidFill>
              <a:schemeClr val="accent1"/>
            </a:solidFill>
            <a:ln>
              <a:noFill/>
            </a:ln>
            <a:effectLst/>
          </c:spPr>
          <c:invertIfNegative val="0"/>
          <c:dLbls>
            <c:delete val="1"/>
          </c:dLbls>
          <c:cat>
            <c:strRef>
              <c:f>Sheet1!$A$2:$A$7</c:f>
              <c:strCache>
                <c:ptCount val="6"/>
                <c:pt idx="0">
                  <c:v>嘉禾</c:v>
                </c:pt>
                <c:pt idx="1">
                  <c:v>嘉善</c:v>
                </c:pt>
                <c:pt idx="2">
                  <c:v>平湖</c:v>
                </c:pt>
                <c:pt idx="3">
                  <c:v>海盐</c:v>
                </c:pt>
                <c:pt idx="4">
                  <c:v>海宁</c:v>
                </c:pt>
                <c:pt idx="5">
                  <c:v>桐乡</c:v>
                </c:pt>
              </c:strCache>
            </c:strRef>
          </c:cat>
          <c:val>
            <c:numRef>
              <c:f>Sheet1!$B$2:$B$7</c:f>
              <c:numCache>
                <c:formatCode>0.0_ </c:formatCode>
                <c:ptCount val="6"/>
                <c:pt idx="0">
                  <c:v>1424.5</c:v>
                </c:pt>
                <c:pt idx="1">
                  <c:v>805.75</c:v>
                </c:pt>
                <c:pt idx="2">
                  <c:v>913.25</c:v>
                </c:pt>
                <c:pt idx="3">
                  <c:v>610.25</c:v>
                </c:pt>
                <c:pt idx="4">
                  <c:v>1111</c:v>
                </c:pt>
                <c:pt idx="5">
                  <c:v>2426.75</c:v>
                </c:pt>
              </c:numCache>
            </c:numRef>
          </c:val>
        </c:ser>
        <c:dLbls>
          <c:showLegendKey val="0"/>
          <c:showVal val="0"/>
          <c:showCatName val="0"/>
          <c:showSerName val="0"/>
          <c:showPercent val="0"/>
          <c:showBubbleSize val="0"/>
        </c:dLbls>
        <c:gapWidth val="219"/>
        <c:overlap val="-27"/>
        <c:axId val="403109216"/>
        <c:axId val="403109608"/>
      </c:barChart>
      <c:lineChart>
        <c:grouping val="standard"/>
        <c:varyColors val="0"/>
        <c:ser>
          <c:idx val="2"/>
          <c:order val="1"/>
          <c:tx>
            <c:strRef>
              <c:f>Sheet1!$D$1</c:f>
              <c:strCache>
                <c:ptCount val="1"/>
                <c:pt idx="0">
                  <c:v>目标完成率</c:v>
                </c:pt>
              </c:strCache>
            </c:strRef>
          </c:tx>
          <c:spPr>
            <a:ln w="28575" cap="rnd">
              <a:solidFill>
                <a:schemeClr val="accent3"/>
              </a:solidFill>
              <a:round/>
            </a:ln>
            <a:effectLst/>
          </c:spPr>
          <c:marker>
            <c:symbol val="circle"/>
            <c:size val="5"/>
            <c:spPr>
              <a:solidFill>
                <a:schemeClr val="bg1">
                  <a:lumMod val="95000"/>
                </a:schemeClr>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嘉禾</c:v>
                </c:pt>
                <c:pt idx="1">
                  <c:v>嘉善</c:v>
                </c:pt>
                <c:pt idx="2">
                  <c:v>平湖</c:v>
                </c:pt>
                <c:pt idx="3">
                  <c:v>海盐</c:v>
                </c:pt>
                <c:pt idx="4">
                  <c:v>海宁</c:v>
                </c:pt>
                <c:pt idx="5">
                  <c:v>桐乡</c:v>
                </c:pt>
              </c:strCache>
            </c:strRef>
          </c:cat>
          <c:val>
            <c:numRef>
              <c:f>Sheet1!$D$2:$D$7</c:f>
              <c:numCache>
                <c:formatCode>0.0%</c:formatCode>
                <c:ptCount val="6"/>
                <c:pt idx="0">
                  <c:v>0.77</c:v>
                </c:pt>
                <c:pt idx="1">
                  <c:v>0.82219387755102</c:v>
                </c:pt>
                <c:pt idx="2">
                  <c:v>1.01472222222222</c:v>
                </c:pt>
                <c:pt idx="3">
                  <c:v>0.968650793650794</c:v>
                </c:pt>
                <c:pt idx="4">
                  <c:v>0.86796875</c:v>
                </c:pt>
                <c:pt idx="5">
                  <c:v>1.784375</c:v>
                </c:pt>
              </c:numCache>
            </c:numRef>
          </c:val>
          <c:smooth val="0"/>
        </c:ser>
        <c:dLbls>
          <c:showLegendKey val="0"/>
          <c:showVal val="0"/>
          <c:showCatName val="0"/>
          <c:showSerName val="0"/>
          <c:showPercent val="0"/>
          <c:showBubbleSize val="0"/>
        </c:dLbls>
        <c:marker val="1"/>
        <c:smooth val="0"/>
        <c:axId val="403110392"/>
        <c:axId val="403110000"/>
      </c:lineChart>
      <c:catAx>
        <c:axId val="40310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403109608"/>
        <c:crosses val="autoZero"/>
        <c:auto val="1"/>
        <c:lblAlgn val="ctr"/>
        <c:lblOffset val="0"/>
        <c:noMultiLvlLbl val="0"/>
      </c:catAx>
      <c:valAx>
        <c:axId val="403109608"/>
        <c:scaling>
          <c:orientation val="minMax"/>
        </c:scaling>
        <c:delete val="0"/>
        <c:axPos val="l"/>
        <c:numFmt formatCode="0.0_ " sourceLinked="1"/>
        <c:majorTickMark val="none"/>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403109216"/>
        <c:crosses val="autoZero"/>
        <c:crossBetween val="between"/>
      </c:valAx>
      <c:catAx>
        <c:axId val="403110392"/>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403110000"/>
        <c:crosses val="autoZero"/>
        <c:auto val="1"/>
        <c:lblAlgn val="ctr"/>
        <c:lblOffset val="100"/>
        <c:noMultiLvlLbl val="0"/>
      </c:catAx>
      <c:valAx>
        <c:axId val="403110000"/>
        <c:scaling>
          <c:orientation val="minMax"/>
        </c:scaling>
        <c:delete val="0"/>
        <c:axPos val="r"/>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403110392"/>
        <c:crosses val="max"/>
        <c:crossBetween val="between"/>
      </c:valAx>
      <c:spPr>
        <a:noFill/>
        <a:ln>
          <a:noFill/>
        </a:ln>
        <a:effectLst/>
      </c:spPr>
    </c:plotArea>
    <c:legend>
      <c:legendPos val="b"/>
      <c:layout>
        <c:manualLayout>
          <c:xMode val="edge"/>
          <c:yMode val="edge"/>
          <c:x val="0.0375380377226966"/>
          <c:y val="0.0043485562263017"/>
          <c:w val="0.916786197836374"/>
          <c:h val="0.212812135103789"/>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extLst>
      <c:ext uri="{0b15fc19-7d7d-44ad-8c2d-2c3a37ce22c3}">
        <chartProps xmlns="https://web.wps.cn/et/2018/main" chartId="{1c2b31e0-7305-4b46-ba2b-32f12d04d58b}"/>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defRPr>
      </a:pPr>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68182366583107"/>
          <c:y val="0.426133197121626"/>
          <c:w val="0.906363526683379"/>
          <c:h val="0.333183928935375"/>
        </c:manualLayout>
      </c:layout>
      <c:lineChart>
        <c:grouping val="standard"/>
        <c:varyColors val="0"/>
        <c:ser>
          <c:idx val="2"/>
          <c:order val="0"/>
          <c:tx>
            <c:strRef>
              <c:f>Sheet1!$D$1</c:f>
              <c:strCache>
                <c:ptCount val="1"/>
                <c:pt idx="0">
                  <c:v>商务楼宇线路渗透率</c:v>
                </c:pt>
              </c:strCache>
            </c:strRef>
          </c:tx>
          <c:spPr>
            <a:ln w="28575" cap="rnd">
              <a:solidFill>
                <a:schemeClr val="accent3"/>
              </a:solidFill>
              <a:round/>
            </a:ln>
            <a:effectLst/>
          </c:spPr>
          <c:marker>
            <c:symbol val="circle"/>
            <c:size val="5"/>
            <c:spPr>
              <a:solidFill>
                <a:schemeClr val="bg1">
                  <a:lumMod val="95000"/>
                </a:schemeClr>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嘉禾</c:v>
                </c:pt>
                <c:pt idx="1">
                  <c:v>嘉善</c:v>
                </c:pt>
                <c:pt idx="2">
                  <c:v>平湖</c:v>
                </c:pt>
                <c:pt idx="3">
                  <c:v>海盐</c:v>
                </c:pt>
                <c:pt idx="4">
                  <c:v>海宁</c:v>
                </c:pt>
                <c:pt idx="5">
                  <c:v>桐乡</c:v>
                </c:pt>
              </c:strCache>
            </c:strRef>
          </c:cat>
          <c:val>
            <c:numRef>
              <c:f>Sheet1!$D$2:$D$7</c:f>
              <c:numCache>
                <c:formatCode>0.0%</c:formatCode>
                <c:ptCount val="6"/>
                <c:pt idx="0">
                  <c:v>0.418</c:v>
                </c:pt>
                <c:pt idx="1">
                  <c:v>0.334</c:v>
                </c:pt>
                <c:pt idx="2">
                  <c:v>0.447</c:v>
                </c:pt>
                <c:pt idx="3">
                  <c:v>0.296</c:v>
                </c:pt>
                <c:pt idx="4">
                  <c:v>0.366</c:v>
                </c:pt>
                <c:pt idx="5">
                  <c:v>0.386</c:v>
                </c:pt>
              </c:numCache>
            </c:numRef>
          </c:val>
          <c:smooth val="0"/>
        </c:ser>
        <c:dLbls>
          <c:showLegendKey val="0"/>
          <c:showVal val="0"/>
          <c:showCatName val="0"/>
          <c:showSerName val="0"/>
          <c:showPercent val="0"/>
          <c:showBubbleSize val="0"/>
        </c:dLbls>
        <c:marker val="1"/>
        <c:smooth val="0"/>
        <c:axId val="686423512"/>
        <c:axId val="686441544"/>
      </c:lineChart>
      <c:catAx>
        <c:axId val="686423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686441544"/>
        <c:crosses val="autoZero"/>
        <c:auto val="1"/>
        <c:lblAlgn val="ctr"/>
        <c:lblOffset val="0"/>
        <c:noMultiLvlLbl val="0"/>
      </c:catAx>
      <c:valAx>
        <c:axId val="686441544"/>
        <c:scaling>
          <c:orientation val="minMax"/>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686423512"/>
        <c:crosses val="autoZero"/>
        <c:crossBetween val="between"/>
      </c:valAx>
      <c:spPr>
        <a:noFill/>
        <a:ln>
          <a:noFill/>
        </a:ln>
        <a:effectLst/>
      </c:spPr>
    </c:plotArea>
    <c:legend>
      <c:legendPos val="b"/>
      <c:layout>
        <c:manualLayout>
          <c:xMode val="edge"/>
          <c:yMode val="edge"/>
          <c:x val="0.0375380377226966"/>
          <c:y val="0.0043485562263017"/>
          <c:w val="0.916786197836374"/>
          <c:h val="0.212812135103789"/>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extLst>
      <c:ext uri="{0b15fc19-7d7d-44ad-8c2d-2c3a37ce22c3}">
        <chartProps xmlns="https://web.wps.cn/et/2018/main" chartId="{93ac9900-1923-4515-95b3-f19c85b15812}"/>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45500388583222"/>
          <c:y val="0.117893526575874"/>
          <c:w val="0.974831255005148"/>
          <c:h val="0.52532928064843"/>
        </c:manualLayout>
      </c:layout>
      <c:barChart>
        <c:barDir val="col"/>
        <c:grouping val="clustered"/>
        <c:varyColors val="0"/>
        <c:ser>
          <c:idx val="0"/>
          <c:order val="0"/>
          <c:tx>
            <c:strRef>
              <c:f>Sheet1!$B$1</c:f>
              <c:strCache>
                <c:ptCount val="1"/>
                <c:pt idx="0">
                  <c:v>专线收入净增</c:v>
                </c:pt>
              </c:strCache>
            </c:strRef>
          </c:tx>
          <c:spPr>
            <a:solidFill>
              <a:srgbClr val="B9CDE5"/>
            </a:solidFill>
            <a:ln>
              <a:noFill/>
            </a:ln>
            <a:effectLst/>
          </c:spPr>
          <c:invertIfNegative val="0"/>
          <c:dPt>
            <c:idx val="0"/>
            <c:invertIfNegative val="0"/>
            <c:bubble3D val="0"/>
            <c:spPr>
              <a:solidFill>
                <a:srgbClr val="B9CDE5"/>
              </a:solidFill>
              <a:ln>
                <a:noFill/>
              </a:ln>
              <a:effectLst/>
            </c:spPr>
          </c:dPt>
          <c:dPt>
            <c:idx val="3"/>
            <c:invertIfNegative val="0"/>
            <c:bubble3D val="0"/>
          </c:dPt>
          <c:dPt>
            <c:idx val="4"/>
            <c:invertIfNegative val="0"/>
            <c:bubble3D val="0"/>
            <c:spPr>
              <a:solidFill>
                <a:srgbClr val="B9CDE5"/>
              </a:solidFill>
              <a:ln>
                <a:noFill/>
              </a:ln>
              <a:effectLst/>
            </c:spPr>
          </c:dPt>
          <c:dPt>
            <c:idx val="6"/>
            <c:invertIfNegative val="0"/>
            <c:bubble3D val="0"/>
            <c:spPr>
              <a:solidFill>
                <a:srgbClr val="B9CDE5"/>
              </a:solidFill>
              <a:ln>
                <a:noFill/>
              </a:ln>
              <a:effectLst/>
            </c:spPr>
          </c:dPt>
          <c:dLbls>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战客</c:v>
                </c:pt>
                <c:pt idx="1">
                  <c:v>嘉善</c:v>
                </c:pt>
                <c:pt idx="2">
                  <c:v>海盐</c:v>
                </c:pt>
                <c:pt idx="3">
                  <c:v>嘉禾</c:v>
                </c:pt>
                <c:pt idx="4">
                  <c:v>桐乡</c:v>
                </c:pt>
                <c:pt idx="5">
                  <c:v>海宁</c:v>
                </c:pt>
                <c:pt idx="6">
                  <c:v>平湖</c:v>
                </c:pt>
              </c:strCache>
            </c:strRef>
          </c:cat>
          <c:val>
            <c:numRef>
              <c:f>Sheet1!$B$2:$B$8</c:f>
              <c:numCache>
                <c:formatCode>0_ </c:formatCode>
                <c:ptCount val="7"/>
                <c:pt idx="0">
                  <c:v>31.491676</c:v>
                </c:pt>
                <c:pt idx="1">
                  <c:v>47.44008</c:v>
                </c:pt>
                <c:pt idx="2">
                  <c:v>24.320871</c:v>
                </c:pt>
                <c:pt idx="3">
                  <c:v>54.918251</c:v>
                </c:pt>
                <c:pt idx="4">
                  <c:v>37.989547</c:v>
                </c:pt>
                <c:pt idx="5">
                  <c:v>24.496811</c:v>
                </c:pt>
                <c:pt idx="6">
                  <c:v>13.394328</c:v>
                </c:pt>
              </c:numCache>
            </c:numRef>
          </c:val>
        </c:ser>
        <c:dLbls>
          <c:showLegendKey val="0"/>
          <c:showVal val="1"/>
          <c:showCatName val="0"/>
          <c:showSerName val="0"/>
          <c:showPercent val="0"/>
          <c:showBubbleSize val="0"/>
        </c:dLbls>
        <c:gapWidth val="107"/>
        <c:overlap val="-13"/>
        <c:axId val="828014088"/>
        <c:axId val="828019184"/>
      </c:barChart>
      <c:lineChart>
        <c:grouping val="standard"/>
        <c:varyColors val="0"/>
        <c:ser>
          <c:idx val="1"/>
          <c:order val="1"/>
          <c:tx>
            <c:strRef>
              <c:f>Sheet1!$C$1</c:f>
              <c:strCache>
                <c:ptCount val="1"/>
                <c:pt idx="0">
                  <c:v>完成率</c:v>
                </c:pt>
              </c:strCache>
            </c:strRef>
          </c:tx>
          <c:spPr>
            <a:ln w="12700" cap="rnd" cmpd="sng">
              <a:solidFill>
                <a:schemeClr val="accent2"/>
              </a:solidFill>
              <a:prstDash val="solid"/>
              <a:round/>
            </a:ln>
            <a:effectLst/>
          </c:spPr>
          <c:marker>
            <c:symbol val="circle"/>
            <c:size val="5"/>
            <c:spPr>
              <a:solidFill>
                <a:schemeClr val="bg1"/>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战客</c:v>
                </c:pt>
                <c:pt idx="1">
                  <c:v>嘉善</c:v>
                </c:pt>
                <c:pt idx="2">
                  <c:v>海盐</c:v>
                </c:pt>
                <c:pt idx="3">
                  <c:v>嘉禾</c:v>
                </c:pt>
                <c:pt idx="4">
                  <c:v>桐乡</c:v>
                </c:pt>
                <c:pt idx="5">
                  <c:v>海宁</c:v>
                </c:pt>
                <c:pt idx="6">
                  <c:v>平湖</c:v>
                </c:pt>
              </c:strCache>
            </c:strRef>
          </c:cat>
          <c:val>
            <c:numRef>
              <c:f>Sheet1!$C$2:$C$8</c:f>
              <c:numCache>
                <c:formatCode>0.0%</c:formatCode>
                <c:ptCount val="7"/>
                <c:pt idx="0">
                  <c:v>0.477146606060606</c:v>
                </c:pt>
                <c:pt idx="1">
                  <c:v>0.351408</c:v>
                </c:pt>
                <c:pt idx="2">
                  <c:v>0.24320871</c:v>
                </c:pt>
                <c:pt idx="3">
                  <c:v>0.238775004347826</c:v>
                </c:pt>
                <c:pt idx="4">
                  <c:v>0.197862223958333</c:v>
                </c:pt>
                <c:pt idx="5">
                  <c:v>0.151214882716049</c:v>
                </c:pt>
                <c:pt idx="6">
                  <c:v>0.116472417391304</c:v>
                </c:pt>
              </c:numCache>
            </c:numRef>
          </c:val>
          <c:smooth val="0"/>
        </c:ser>
        <c:dLbls>
          <c:showLegendKey val="0"/>
          <c:showVal val="1"/>
          <c:showCatName val="0"/>
          <c:showSerName val="0"/>
          <c:showPercent val="0"/>
          <c:showBubbleSize val="0"/>
        </c:dLbls>
        <c:marker val="1"/>
        <c:smooth val="0"/>
        <c:axId val="828018008"/>
        <c:axId val="828014480"/>
      </c:lineChart>
      <c:catAx>
        <c:axId val="828014088"/>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9184"/>
        <c:crosses val="autoZero"/>
        <c:auto val="1"/>
        <c:lblAlgn val="ctr"/>
        <c:lblOffset val="100"/>
        <c:noMultiLvlLbl val="0"/>
      </c:catAx>
      <c:valAx>
        <c:axId val="828019184"/>
        <c:scaling>
          <c:orientation val="minMax"/>
          <c:max val="100"/>
          <c:min val="0"/>
        </c:scaling>
        <c:delete val="0"/>
        <c:axPos val="l"/>
        <c:numFmt formatCode="0_ "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088"/>
        <c:crosses val="autoZero"/>
        <c:crossBetween val="between"/>
      </c:valAx>
      <c:catAx>
        <c:axId val="828018008"/>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480"/>
        <c:crosses val="autoZero"/>
        <c:auto val="1"/>
        <c:lblAlgn val="ctr"/>
        <c:lblOffset val="100"/>
        <c:noMultiLvlLbl val="0"/>
      </c:catAx>
      <c:valAx>
        <c:axId val="828014480"/>
        <c:scaling>
          <c:orientation val="minMax"/>
          <c:max val="0.6"/>
          <c:min val="-0.2"/>
        </c:scaling>
        <c:delete val="0"/>
        <c:axPos val="r"/>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8008"/>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41200643201715"/>
          <c:y val="0.838947368421053"/>
          <c:w val="0.485081293550116"/>
          <c:h val="0.145263157894737"/>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b043b5ca-5f06-4cde-87c8-cf08161ab13b}"/>
      </c:ext>
    </c:extLst>
  </c:chart>
  <c:spPr>
    <a:noFill/>
    <a:ln>
      <a:noFill/>
    </a:ln>
    <a:effectLst/>
  </c:spPr>
  <c:txPr>
    <a:bodyPr/>
    <a:lstStyle/>
    <a:p>
      <a:pPr>
        <a:defRPr lang="zh-CN" sz="9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68182366583107"/>
          <c:y val="0.361692244387289"/>
          <c:w val="0.906363526683379"/>
          <c:h val="0.358812848078455"/>
        </c:manualLayout>
      </c:layout>
      <c:barChart>
        <c:barDir val="col"/>
        <c:grouping val="clustered"/>
        <c:varyColors val="0"/>
        <c:ser>
          <c:idx val="0"/>
          <c:order val="0"/>
          <c:tx>
            <c:strRef>
              <c:f>Sheet1!$B$1</c:f>
              <c:strCache>
                <c:ptCount val="1"/>
                <c:pt idx="0">
                  <c:v>楼宇企业</c:v>
                </c:pt>
              </c:strCache>
            </c:strRef>
          </c:tx>
          <c:spPr>
            <a:solidFill>
              <a:schemeClr val="accent1"/>
            </a:solidFill>
            <a:ln>
              <a:noFill/>
            </a:ln>
            <a:effectLst/>
          </c:spPr>
          <c:invertIfNegative val="0"/>
          <c:dLbls>
            <c:delete val="1"/>
          </c:dLbls>
          <c:cat>
            <c:strRef>
              <c:f>Sheet1!$A$2:$A$7</c:f>
              <c:strCache>
                <c:ptCount val="6"/>
                <c:pt idx="0">
                  <c:v>嘉禾</c:v>
                </c:pt>
                <c:pt idx="1">
                  <c:v>嘉善</c:v>
                </c:pt>
                <c:pt idx="2">
                  <c:v>平湖</c:v>
                </c:pt>
                <c:pt idx="3">
                  <c:v>海盐</c:v>
                </c:pt>
                <c:pt idx="4">
                  <c:v>海宁</c:v>
                </c:pt>
                <c:pt idx="5">
                  <c:v>桐乡</c:v>
                </c:pt>
              </c:strCache>
            </c:strRef>
          </c:cat>
          <c:val>
            <c:numRef>
              <c:f>Sheet1!$B$2:$B$7</c:f>
              <c:numCache>
                <c:formatCode>General</c:formatCode>
                <c:ptCount val="6"/>
                <c:pt idx="0">
                  <c:v>2873</c:v>
                </c:pt>
                <c:pt idx="1">
                  <c:v>1098</c:v>
                </c:pt>
                <c:pt idx="2">
                  <c:v>888</c:v>
                </c:pt>
                <c:pt idx="3">
                  <c:v>446</c:v>
                </c:pt>
                <c:pt idx="4">
                  <c:v>1602</c:v>
                </c:pt>
                <c:pt idx="5">
                  <c:v>805</c:v>
                </c:pt>
              </c:numCache>
            </c:numRef>
          </c:val>
        </c:ser>
        <c:dLbls>
          <c:showLegendKey val="0"/>
          <c:showVal val="0"/>
          <c:showCatName val="0"/>
          <c:showSerName val="0"/>
          <c:showPercent val="0"/>
          <c:showBubbleSize val="0"/>
        </c:dLbls>
        <c:gapWidth val="219"/>
        <c:overlap val="-27"/>
        <c:axId val="668022520"/>
        <c:axId val="668022128"/>
      </c:barChart>
      <c:lineChart>
        <c:grouping val="standard"/>
        <c:varyColors val="0"/>
        <c:ser>
          <c:idx val="2"/>
          <c:order val="1"/>
          <c:tx>
            <c:strRef>
              <c:f>Sheet1!$D$1</c:f>
              <c:strCache>
                <c:ptCount val="1"/>
                <c:pt idx="0">
                  <c:v>已梳理运营商占比</c:v>
                </c:pt>
              </c:strCache>
            </c:strRef>
          </c:tx>
          <c:spPr>
            <a:ln w="28575" cap="rnd">
              <a:solidFill>
                <a:schemeClr val="accent3"/>
              </a:solidFill>
              <a:round/>
            </a:ln>
            <a:effectLst/>
          </c:spPr>
          <c:marker>
            <c:symbol val="circle"/>
            <c:size val="5"/>
            <c:spPr>
              <a:solidFill>
                <a:schemeClr val="bg1">
                  <a:lumMod val="95000"/>
                </a:schemeClr>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嘉禾</c:v>
                </c:pt>
                <c:pt idx="1">
                  <c:v>嘉善</c:v>
                </c:pt>
                <c:pt idx="2">
                  <c:v>平湖</c:v>
                </c:pt>
                <c:pt idx="3">
                  <c:v>海盐</c:v>
                </c:pt>
                <c:pt idx="4">
                  <c:v>海宁</c:v>
                </c:pt>
                <c:pt idx="5">
                  <c:v>桐乡</c:v>
                </c:pt>
              </c:strCache>
            </c:strRef>
          </c:cat>
          <c:val>
            <c:numRef>
              <c:f>Sheet1!$D$2:$D$7</c:f>
              <c:numCache>
                <c:formatCode>0.0%</c:formatCode>
                <c:ptCount val="6"/>
                <c:pt idx="0">
                  <c:v>0.116602854159415</c:v>
                </c:pt>
                <c:pt idx="1">
                  <c:v>0.0746812386156648</c:v>
                </c:pt>
                <c:pt idx="2">
                  <c:v>0.511261261261261</c:v>
                </c:pt>
                <c:pt idx="3">
                  <c:v>0.177130044843049</c:v>
                </c:pt>
                <c:pt idx="4">
                  <c:v>0.759051186017478</c:v>
                </c:pt>
                <c:pt idx="5">
                  <c:v>0.612422360248447</c:v>
                </c:pt>
              </c:numCache>
            </c:numRef>
          </c:val>
          <c:smooth val="0"/>
        </c:ser>
        <c:dLbls>
          <c:showLegendKey val="0"/>
          <c:showVal val="0"/>
          <c:showCatName val="0"/>
          <c:showSerName val="0"/>
          <c:showPercent val="0"/>
          <c:showBubbleSize val="0"/>
        </c:dLbls>
        <c:marker val="1"/>
        <c:smooth val="0"/>
        <c:axId val="688171376"/>
        <c:axId val="668021736"/>
      </c:lineChart>
      <c:catAx>
        <c:axId val="668022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668022128"/>
        <c:crosses val="autoZero"/>
        <c:auto val="1"/>
        <c:lblAlgn val="ctr"/>
        <c:lblOffset val="0"/>
        <c:noMultiLvlLbl val="0"/>
      </c:catAx>
      <c:valAx>
        <c:axId val="668022128"/>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668022520"/>
        <c:crosses val="autoZero"/>
        <c:crossBetween val="between"/>
      </c:valAx>
      <c:catAx>
        <c:axId val="688171376"/>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668021736"/>
        <c:crosses val="autoZero"/>
        <c:auto val="1"/>
        <c:lblAlgn val="ctr"/>
        <c:lblOffset val="100"/>
        <c:noMultiLvlLbl val="0"/>
      </c:catAx>
      <c:valAx>
        <c:axId val="668021736"/>
        <c:scaling>
          <c:orientation val="minMax"/>
        </c:scaling>
        <c:delete val="0"/>
        <c:axPos val="r"/>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688171376"/>
        <c:crosses val="max"/>
        <c:crossBetween val="between"/>
      </c:valAx>
      <c:spPr>
        <a:noFill/>
        <a:ln>
          <a:noFill/>
        </a:ln>
        <a:effectLst/>
      </c:spPr>
    </c:plotArea>
    <c:legend>
      <c:legendPos val="b"/>
      <c:layout>
        <c:manualLayout>
          <c:xMode val="edge"/>
          <c:yMode val="edge"/>
          <c:x val="0.0375380377226966"/>
          <c:y val="0.0043485562263017"/>
          <c:w val="0.916786197836374"/>
          <c:h val="0.212812135103789"/>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extLst>
      <c:ext uri="{0b15fc19-7d7d-44ad-8c2d-2c3a37ce22c3}">
        <chartProps xmlns="https://web.wps.cn/et/2018/main" chartId="{fd4ffab7-7a3a-4a44-ad45-f1b055309de0}"/>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defRPr>
      </a:pPr>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68182366583107"/>
          <c:y val="0.361692244387289"/>
          <c:w val="0.906363526683379"/>
          <c:h val="0.358812848078455"/>
        </c:manualLayout>
      </c:layout>
      <c:barChart>
        <c:barDir val="col"/>
        <c:grouping val="clustered"/>
        <c:varyColors val="0"/>
        <c:ser>
          <c:idx val="0"/>
          <c:order val="0"/>
          <c:tx>
            <c:strRef>
              <c:f>Sheet1!$B$1</c:f>
              <c:strCache>
                <c:ptCount val="1"/>
                <c:pt idx="0">
                  <c:v>专线新增条数</c:v>
                </c:pt>
              </c:strCache>
            </c:strRef>
          </c:tx>
          <c:spPr>
            <a:solidFill>
              <a:schemeClr val="accent1"/>
            </a:solidFill>
            <a:ln>
              <a:noFill/>
            </a:ln>
            <a:effectLst/>
          </c:spPr>
          <c:invertIfNegative val="0"/>
          <c:dLbls>
            <c:delete val="1"/>
          </c:dLbls>
          <c:cat>
            <c:strRef>
              <c:f>Sheet1!$A$2:$A$7</c:f>
              <c:strCache>
                <c:ptCount val="6"/>
                <c:pt idx="0">
                  <c:v>嘉禾</c:v>
                </c:pt>
                <c:pt idx="1">
                  <c:v>嘉善</c:v>
                </c:pt>
                <c:pt idx="2">
                  <c:v>平湖</c:v>
                </c:pt>
                <c:pt idx="3">
                  <c:v>海盐</c:v>
                </c:pt>
                <c:pt idx="4">
                  <c:v>海宁</c:v>
                </c:pt>
                <c:pt idx="5">
                  <c:v>桐乡</c:v>
                </c:pt>
              </c:strCache>
            </c:strRef>
          </c:cat>
          <c:val>
            <c:numRef>
              <c:f>Sheet1!$B$2:$B$7</c:f>
              <c:numCache>
                <c:formatCode>General</c:formatCode>
                <c:ptCount val="6"/>
                <c:pt idx="0">
                  <c:v>109</c:v>
                </c:pt>
                <c:pt idx="1">
                  <c:v>88</c:v>
                </c:pt>
                <c:pt idx="2">
                  <c:v>58</c:v>
                </c:pt>
                <c:pt idx="3">
                  <c:v>38</c:v>
                </c:pt>
                <c:pt idx="4">
                  <c:v>111</c:v>
                </c:pt>
                <c:pt idx="5">
                  <c:v>79</c:v>
                </c:pt>
              </c:numCache>
            </c:numRef>
          </c:val>
        </c:ser>
        <c:dLbls>
          <c:showLegendKey val="0"/>
          <c:showVal val="0"/>
          <c:showCatName val="0"/>
          <c:showSerName val="0"/>
          <c:showPercent val="0"/>
          <c:showBubbleSize val="0"/>
        </c:dLbls>
        <c:gapWidth val="219"/>
        <c:overlap val="-27"/>
        <c:axId val="681502240"/>
        <c:axId val="681501456"/>
      </c:barChart>
      <c:lineChart>
        <c:grouping val="standard"/>
        <c:varyColors val="0"/>
        <c:ser>
          <c:idx val="2"/>
          <c:order val="1"/>
          <c:tx>
            <c:strRef>
              <c:f>Sheet1!$D$1</c:f>
              <c:strCache>
                <c:ptCount val="1"/>
                <c:pt idx="0">
                  <c:v>融合叠推率</c:v>
                </c:pt>
              </c:strCache>
            </c:strRef>
          </c:tx>
          <c:spPr>
            <a:ln w="28575" cap="rnd">
              <a:solidFill>
                <a:schemeClr val="accent3"/>
              </a:solidFill>
              <a:round/>
            </a:ln>
            <a:effectLst/>
          </c:spPr>
          <c:marker>
            <c:symbol val="circle"/>
            <c:size val="5"/>
            <c:spPr>
              <a:solidFill>
                <a:schemeClr val="bg1">
                  <a:lumMod val="95000"/>
                </a:schemeClr>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嘉禾</c:v>
                </c:pt>
                <c:pt idx="1">
                  <c:v>嘉善</c:v>
                </c:pt>
                <c:pt idx="2">
                  <c:v>平湖</c:v>
                </c:pt>
                <c:pt idx="3">
                  <c:v>海盐</c:v>
                </c:pt>
                <c:pt idx="4">
                  <c:v>海宁</c:v>
                </c:pt>
                <c:pt idx="5">
                  <c:v>桐乡</c:v>
                </c:pt>
              </c:strCache>
            </c:strRef>
          </c:cat>
          <c:val>
            <c:numRef>
              <c:f>Sheet1!$D$2:$D$7</c:f>
              <c:numCache>
                <c:formatCode>0.0%</c:formatCode>
                <c:ptCount val="6"/>
                <c:pt idx="0">
                  <c:v>0.36697247706422</c:v>
                </c:pt>
                <c:pt idx="1">
                  <c:v>0.556818181818182</c:v>
                </c:pt>
                <c:pt idx="2">
                  <c:v>0.637931034482759</c:v>
                </c:pt>
                <c:pt idx="3">
                  <c:v>0.736842105263158</c:v>
                </c:pt>
                <c:pt idx="4">
                  <c:v>0.567567567567568</c:v>
                </c:pt>
                <c:pt idx="5">
                  <c:v>0.772151898734177</c:v>
                </c:pt>
              </c:numCache>
            </c:numRef>
          </c:val>
          <c:smooth val="0"/>
        </c:ser>
        <c:dLbls>
          <c:showLegendKey val="0"/>
          <c:showVal val="0"/>
          <c:showCatName val="0"/>
          <c:showSerName val="0"/>
          <c:showPercent val="0"/>
          <c:showBubbleSize val="0"/>
        </c:dLbls>
        <c:marker val="1"/>
        <c:smooth val="0"/>
        <c:axId val="690076896"/>
        <c:axId val="681499888"/>
      </c:lineChart>
      <c:catAx>
        <c:axId val="681502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681501456"/>
        <c:crosses val="autoZero"/>
        <c:auto val="1"/>
        <c:lblAlgn val="ctr"/>
        <c:lblOffset val="0"/>
        <c:noMultiLvlLbl val="0"/>
      </c:catAx>
      <c:valAx>
        <c:axId val="681501456"/>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681502240"/>
        <c:crosses val="autoZero"/>
        <c:crossBetween val="between"/>
      </c:valAx>
      <c:catAx>
        <c:axId val="690076896"/>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681499888"/>
        <c:crosses val="autoZero"/>
        <c:auto val="1"/>
        <c:lblAlgn val="ctr"/>
        <c:lblOffset val="100"/>
        <c:noMultiLvlLbl val="0"/>
      </c:catAx>
      <c:valAx>
        <c:axId val="681499888"/>
        <c:scaling>
          <c:orientation val="minMax"/>
        </c:scaling>
        <c:delete val="0"/>
        <c:axPos val="r"/>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690076896"/>
        <c:crosses val="max"/>
        <c:crossBetween val="between"/>
      </c:valAx>
      <c:spPr>
        <a:noFill/>
        <a:ln>
          <a:noFill/>
        </a:ln>
        <a:effectLst/>
      </c:spPr>
    </c:plotArea>
    <c:legend>
      <c:legendPos val="b"/>
      <c:layout>
        <c:manualLayout>
          <c:xMode val="edge"/>
          <c:yMode val="edge"/>
          <c:x val="0.0375380377226966"/>
          <c:y val="0.0043485562263017"/>
          <c:w val="0.916786197836374"/>
          <c:h val="0.212812135103789"/>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extLst>
      <c:ext uri="{0b15fc19-7d7d-44ad-8c2d-2c3a37ce22c3}">
        <chartProps xmlns="https://web.wps.cn/et/2018/main" chartId="{65081275-478d-47ec-aa6f-368bf7f326c3}"/>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defRPr>
      </a:pPr>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68182366583107"/>
          <c:y val="0.238771207692402"/>
          <c:w val="0.906363526683379"/>
          <c:h val="0.481734239743493"/>
        </c:manualLayout>
      </c:layout>
      <c:barChart>
        <c:barDir val="col"/>
        <c:grouping val="clustered"/>
        <c:varyColors val="0"/>
        <c:ser>
          <c:idx val="0"/>
          <c:order val="0"/>
          <c:tx>
            <c:strRef>
              <c:f>Sheet1!$B$1</c:f>
              <c:strCache>
                <c:ptCount val="1"/>
                <c:pt idx="0">
                  <c:v>融合套餐人均产能 - 业务经理</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嘉禾</c:v>
                </c:pt>
                <c:pt idx="1">
                  <c:v>嘉善</c:v>
                </c:pt>
                <c:pt idx="2">
                  <c:v>平湖</c:v>
                </c:pt>
                <c:pt idx="3">
                  <c:v>海盐</c:v>
                </c:pt>
                <c:pt idx="4">
                  <c:v>海宁</c:v>
                </c:pt>
                <c:pt idx="5">
                  <c:v>桐乡</c:v>
                </c:pt>
              </c:strCache>
            </c:strRef>
          </c:cat>
          <c:val>
            <c:numRef>
              <c:f>Sheet1!$B$2:$B$7</c:f>
              <c:numCache>
                <c:formatCode>0.0</c:formatCode>
                <c:ptCount val="6"/>
                <c:pt idx="0">
                  <c:v>5.68988095238095</c:v>
                </c:pt>
                <c:pt idx="1">
                  <c:v>7.80634920634921</c:v>
                </c:pt>
                <c:pt idx="2">
                  <c:v>9.90857142857143</c:v>
                </c:pt>
                <c:pt idx="3">
                  <c:v>13.325</c:v>
                </c:pt>
                <c:pt idx="4">
                  <c:v>12.6157894736842</c:v>
                </c:pt>
                <c:pt idx="5">
                  <c:v>15.2919642857143</c:v>
                </c:pt>
              </c:numCache>
            </c:numRef>
          </c:val>
        </c:ser>
        <c:ser>
          <c:idx val="1"/>
          <c:order val="1"/>
          <c:tx>
            <c:strRef>
              <c:f>Sheet1!$C$1</c:f>
              <c:strCache>
                <c:ptCount val="1"/>
                <c:pt idx="0">
                  <c:v>政企直销</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嘉禾</c:v>
                </c:pt>
                <c:pt idx="1">
                  <c:v>嘉善</c:v>
                </c:pt>
                <c:pt idx="2">
                  <c:v>平湖</c:v>
                </c:pt>
                <c:pt idx="3">
                  <c:v>海盐</c:v>
                </c:pt>
                <c:pt idx="4">
                  <c:v>海宁</c:v>
                </c:pt>
                <c:pt idx="5">
                  <c:v>桐乡</c:v>
                </c:pt>
              </c:strCache>
            </c:strRef>
          </c:cat>
          <c:val>
            <c:numRef>
              <c:f>Sheet1!$C$2:$C$7</c:f>
              <c:numCache>
                <c:formatCode>0.0</c:formatCode>
                <c:ptCount val="6"/>
                <c:pt idx="0">
                  <c:v>15.6416666666667</c:v>
                </c:pt>
                <c:pt idx="1">
                  <c:v>10.525641025641</c:v>
                </c:pt>
                <c:pt idx="2">
                  <c:v>5.38529411764706</c:v>
                </c:pt>
                <c:pt idx="3">
                  <c:v>3.65416666666667</c:v>
                </c:pt>
                <c:pt idx="4">
                  <c:v>5.05925925925926</c:v>
                </c:pt>
                <c:pt idx="5">
                  <c:v>8.21825396825397</c:v>
                </c:pt>
              </c:numCache>
            </c:numRef>
          </c:val>
        </c:ser>
        <c:dLbls>
          <c:showLegendKey val="0"/>
          <c:showVal val="0"/>
          <c:showCatName val="0"/>
          <c:showSerName val="0"/>
          <c:showPercent val="0"/>
          <c:showBubbleSize val="0"/>
        </c:dLbls>
        <c:gapWidth val="219"/>
        <c:overlap val="-27"/>
        <c:axId val="403788048"/>
        <c:axId val="403788440"/>
      </c:barChart>
      <c:catAx>
        <c:axId val="40378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403788440"/>
        <c:crosses val="autoZero"/>
        <c:auto val="1"/>
        <c:lblAlgn val="ctr"/>
        <c:lblOffset val="0"/>
        <c:noMultiLvlLbl val="0"/>
      </c:catAx>
      <c:valAx>
        <c:axId val="403788440"/>
        <c:scaling>
          <c:orientation val="minMax"/>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403788048"/>
        <c:crosses val="autoZero"/>
        <c:crossBetween val="between"/>
      </c:valAx>
      <c:spPr>
        <a:noFill/>
        <a:ln>
          <a:noFill/>
        </a:ln>
        <a:effectLst/>
      </c:spPr>
    </c:plotArea>
    <c:legend>
      <c:legendPos val="b"/>
      <c:layout>
        <c:manualLayout>
          <c:xMode val="edge"/>
          <c:yMode val="edge"/>
          <c:x val="0.0375380377226966"/>
          <c:y val="0.0043485562263017"/>
          <c:w val="0.916786197836374"/>
          <c:h val="0.212812135103789"/>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extLst>
      <c:ext uri="{0b15fc19-7d7d-44ad-8c2d-2c3a37ce22c3}">
        <chartProps xmlns="https://web.wps.cn/et/2018/main" chartId="{34d181fa-a858-44a4-94b1-c5c0d03a44bb}"/>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defRPr>
      </a:pPr>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68182366583107"/>
          <c:y val="0.361692244387289"/>
          <c:w val="0.906363526683379"/>
          <c:h val="0.358812848078455"/>
        </c:manualLayout>
      </c:layout>
      <c:barChart>
        <c:barDir val="col"/>
        <c:grouping val="clustered"/>
        <c:varyColors val="0"/>
        <c:ser>
          <c:idx val="0"/>
          <c:order val="0"/>
          <c:tx>
            <c:strRef>
              <c:f>Sheet1!$B$1</c:f>
              <c:strCache>
                <c:ptCount val="1"/>
                <c:pt idx="0">
                  <c:v>商客客户新增</c:v>
                </c:pt>
              </c:strCache>
            </c:strRef>
          </c:tx>
          <c:spPr>
            <a:solidFill>
              <a:schemeClr val="accent1"/>
            </a:solidFill>
            <a:ln>
              <a:noFill/>
            </a:ln>
            <a:effectLst/>
          </c:spPr>
          <c:invertIfNegative val="0"/>
          <c:dLbls>
            <c:delete val="1"/>
          </c:dLbls>
          <c:cat>
            <c:strRef>
              <c:f>Sheet1!$A$2:$A$7</c:f>
              <c:strCache>
                <c:ptCount val="6"/>
                <c:pt idx="0">
                  <c:v>嘉禾</c:v>
                </c:pt>
                <c:pt idx="1">
                  <c:v>嘉善</c:v>
                </c:pt>
                <c:pt idx="2">
                  <c:v>平湖</c:v>
                </c:pt>
                <c:pt idx="3">
                  <c:v>海盐</c:v>
                </c:pt>
                <c:pt idx="4">
                  <c:v>海宁</c:v>
                </c:pt>
                <c:pt idx="5">
                  <c:v>桐乡</c:v>
                </c:pt>
              </c:strCache>
            </c:strRef>
          </c:cat>
          <c:val>
            <c:numRef>
              <c:f>Sheet1!$B$2:$B$7</c:f>
              <c:numCache>
                <c:formatCode>General</c:formatCode>
                <c:ptCount val="6"/>
                <c:pt idx="0">
                  <c:v>6854</c:v>
                </c:pt>
                <c:pt idx="1">
                  <c:v>2554</c:v>
                </c:pt>
                <c:pt idx="2">
                  <c:v>2604</c:v>
                </c:pt>
                <c:pt idx="3">
                  <c:v>1739</c:v>
                </c:pt>
                <c:pt idx="4">
                  <c:v>5194</c:v>
                </c:pt>
                <c:pt idx="5">
                  <c:v>4508</c:v>
                </c:pt>
              </c:numCache>
            </c:numRef>
          </c:val>
        </c:ser>
        <c:ser>
          <c:idx val="1"/>
          <c:order val="1"/>
          <c:tx>
            <c:strRef>
              <c:f>Sheet1!$C$1</c:f>
              <c:strCache>
                <c:ptCount val="1"/>
                <c:pt idx="0">
                  <c:v>商客客户流失</c:v>
                </c:pt>
              </c:strCache>
            </c:strRef>
          </c:tx>
          <c:spPr>
            <a:solidFill>
              <a:schemeClr val="accent2"/>
            </a:solidFill>
            <a:ln>
              <a:noFill/>
            </a:ln>
            <a:effectLst/>
          </c:spPr>
          <c:invertIfNegative val="0"/>
          <c:dLbls>
            <c:delete val="1"/>
          </c:dLbls>
          <c:cat>
            <c:strRef>
              <c:f>Sheet1!$A$2:$A$7</c:f>
              <c:strCache>
                <c:ptCount val="6"/>
                <c:pt idx="0">
                  <c:v>嘉禾</c:v>
                </c:pt>
                <c:pt idx="1">
                  <c:v>嘉善</c:v>
                </c:pt>
                <c:pt idx="2">
                  <c:v>平湖</c:v>
                </c:pt>
                <c:pt idx="3">
                  <c:v>海盐</c:v>
                </c:pt>
                <c:pt idx="4">
                  <c:v>海宁</c:v>
                </c:pt>
                <c:pt idx="5">
                  <c:v>桐乡</c:v>
                </c:pt>
              </c:strCache>
            </c:strRef>
          </c:cat>
          <c:val>
            <c:numRef>
              <c:f>Sheet1!$C$2:$C$7</c:f>
              <c:numCache>
                <c:formatCode>General</c:formatCode>
                <c:ptCount val="6"/>
                <c:pt idx="0">
                  <c:v>4505</c:v>
                </c:pt>
                <c:pt idx="1">
                  <c:v>1428</c:v>
                </c:pt>
                <c:pt idx="2">
                  <c:v>1540</c:v>
                </c:pt>
                <c:pt idx="3">
                  <c:v>763</c:v>
                </c:pt>
                <c:pt idx="4">
                  <c:v>3481</c:v>
                </c:pt>
                <c:pt idx="5">
                  <c:v>3003</c:v>
                </c:pt>
              </c:numCache>
            </c:numRef>
          </c:val>
        </c:ser>
        <c:dLbls>
          <c:showLegendKey val="0"/>
          <c:showVal val="0"/>
          <c:showCatName val="0"/>
          <c:showSerName val="0"/>
          <c:showPercent val="0"/>
          <c:showBubbleSize val="0"/>
        </c:dLbls>
        <c:gapWidth val="219"/>
        <c:overlap val="-27"/>
        <c:axId val="506056480"/>
        <c:axId val="506056872"/>
      </c:barChart>
      <c:lineChart>
        <c:grouping val="standard"/>
        <c:varyColors val="0"/>
        <c:ser>
          <c:idx val="2"/>
          <c:order val="2"/>
          <c:tx>
            <c:strRef>
              <c:f>Sheet1!$D$1</c:f>
              <c:strCache>
                <c:ptCount val="1"/>
                <c:pt idx="0">
                  <c:v>新增净增比</c:v>
                </c:pt>
              </c:strCache>
            </c:strRef>
          </c:tx>
          <c:spPr>
            <a:ln w="28575" cap="rnd">
              <a:solidFill>
                <a:schemeClr val="accent3"/>
              </a:solidFill>
              <a:round/>
            </a:ln>
            <a:effectLst/>
          </c:spPr>
          <c:marker>
            <c:symbol val="circle"/>
            <c:size val="5"/>
            <c:spPr>
              <a:solidFill>
                <a:schemeClr val="bg1">
                  <a:lumMod val="95000"/>
                </a:schemeClr>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嘉禾</c:v>
                </c:pt>
                <c:pt idx="1">
                  <c:v>嘉善</c:v>
                </c:pt>
                <c:pt idx="2">
                  <c:v>平湖</c:v>
                </c:pt>
                <c:pt idx="3">
                  <c:v>海盐</c:v>
                </c:pt>
                <c:pt idx="4">
                  <c:v>海宁</c:v>
                </c:pt>
                <c:pt idx="5">
                  <c:v>桐乡</c:v>
                </c:pt>
              </c:strCache>
            </c:strRef>
          </c:cat>
          <c:val>
            <c:numRef>
              <c:f>Sheet1!$D$2:$D$7</c:f>
              <c:numCache>
                <c:formatCode>0.0</c:formatCode>
                <c:ptCount val="6"/>
                <c:pt idx="0">
                  <c:v>2.91783737760749</c:v>
                </c:pt>
                <c:pt idx="1">
                  <c:v>2.26820603907638</c:v>
                </c:pt>
                <c:pt idx="2">
                  <c:v>2.44736842105263</c:v>
                </c:pt>
                <c:pt idx="3">
                  <c:v>1.78176229508197</c:v>
                </c:pt>
                <c:pt idx="4">
                  <c:v>3.03210741389375</c:v>
                </c:pt>
                <c:pt idx="5">
                  <c:v>2.9953488372093</c:v>
                </c:pt>
              </c:numCache>
            </c:numRef>
          </c:val>
          <c:smooth val="0"/>
        </c:ser>
        <c:dLbls>
          <c:showLegendKey val="0"/>
          <c:showVal val="0"/>
          <c:showCatName val="0"/>
          <c:showSerName val="0"/>
          <c:showPercent val="0"/>
          <c:showBubbleSize val="0"/>
        </c:dLbls>
        <c:marker val="1"/>
        <c:smooth val="0"/>
        <c:axId val="680289424"/>
        <c:axId val="680289032"/>
      </c:lineChart>
      <c:catAx>
        <c:axId val="50605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506056872"/>
        <c:crosses val="autoZero"/>
        <c:auto val="1"/>
        <c:lblAlgn val="ctr"/>
        <c:lblOffset val="0"/>
        <c:noMultiLvlLbl val="0"/>
      </c:catAx>
      <c:valAx>
        <c:axId val="506056872"/>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506056480"/>
        <c:crosses val="autoZero"/>
        <c:crossBetween val="between"/>
      </c:valAx>
      <c:catAx>
        <c:axId val="680289424"/>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680289032"/>
        <c:crosses val="autoZero"/>
        <c:auto val="1"/>
        <c:lblAlgn val="ctr"/>
        <c:lblOffset val="100"/>
        <c:noMultiLvlLbl val="0"/>
      </c:catAx>
      <c:valAx>
        <c:axId val="680289032"/>
        <c:scaling>
          <c:orientation val="minMax"/>
        </c:scaling>
        <c:delete val="0"/>
        <c:axPos val="r"/>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680289424"/>
        <c:crosses val="max"/>
        <c:crossBetween val="between"/>
      </c:valAx>
      <c:spPr>
        <a:noFill/>
        <a:ln>
          <a:noFill/>
        </a:ln>
        <a:effectLst/>
      </c:spPr>
    </c:plotArea>
    <c:legend>
      <c:legendPos val="b"/>
      <c:layout>
        <c:manualLayout>
          <c:xMode val="edge"/>
          <c:yMode val="edge"/>
          <c:x val="0"/>
          <c:y val="0.0043485562263017"/>
          <c:w val="1"/>
          <c:h val="0.212812135103789"/>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extLst>
      <c:ext uri="{0b15fc19-7d7d-44ad-8c2d-2c3a37ce22c3}">
        <chartProps xmlns="https://web.wps.cn/et/2018/main" chartId="{873bd14a-86b9-45ca-914d-c6dad9ae7a42}"/>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defRPr>
      </a:pPr>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21459671555781"/>
          <c:y val="0.306528325563544"/>
          <c:w val="0.941019905733625"/>
          <c:h val="0.663754360272822"/>
        </c:manualLayout>
      </c:layout>
      <c:barChart>
        <c:barDir val="col"/>
        <c:grouping val="clustered"/>
        <c:varyColors val="0"/>
        <c:ser>
          <c:idx val="0"/>
          <c:order val="0"/>
          <c:tx>
            <c:strRef>
              <c:f>'D:\新建文件夹\[新建 XLSX 工作表 (4).xlsx]Sheet1'!$N$12</c:f>
              <c:strCache>
                <c:ptCount val="1"/>
                <c:pt idx="0">
                  <c:v>直播园区/楼宇</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'D:\新建文件夹\[新建 XLSX 工作表 (4).xlsx]Sheet1'!$M$13:$M$18</c:f>
              <c:strCache>
                <c:ptCount val="6"/>
                <c:pt idx="0">
                  <c:v>嘉禾</c:v>
                </c:pt>
                <c:pt idx="1">
                  <c:v>嘉善</c:v>
                </c:pt>
                <c:pt idx="2">
                  <c:v>平湖</c:v>
                </c:pt>
                <c:pt idx="3">
                  <c:v>海盐</c:v>
                </c:pt>
                <c:pt idx="4">
                  <c:v>海宁</c:v>
                </c:pt>
                <c:pt idx="5">
                  <c:v>桐乡</c:v>
                </c:pt>
              </c:strCache>
            </c:strRef>
          </c:cat>
          <c:val>
            <c:numRef>
              <c:f>'D:\新建文件夹\[新建 XLSX 工作表 (4).xlsx]Sheet1'!$N$13:$N$18</c:f>
              <c:numCache>
                <c:formatCode>General</c:formatCode>
                <c:ptCount val="6"/>
                <c:pt idx="0">
                  <c:v>14</c:v>
                </c:pt>
                <c:pt idx="1">
                  <c:v>1</c:v>
                </c:pt>
                <c:pt idx="2">
                  <c:v>6</c:v>
                </c:pt>
                <c:pt idx="3">
                  <c:v>2</c:v>
                </c:pt>
                <c:pt idx="4">
                  <c:v>2</c:v>
                </c:pt>
                <c:pt idx="5">
                  <c:v>2</c:v>
                </c:pt>
              </c:numCache>
            </c:numRef>
          </c:val>
        </c:ser>
        <c:ser>
          <c:idx val="1"/>
          <c:order val="1"/>
          <c:tx>
            <c:strRef>
              <c:f>'D:\新建文件夹\[新建 XLSX 工作表 (4).xlsx]Sheet1'!$O$12</c:f>
              <c:strCache>
                <c:ptCount val="1"/>
                <c:pt idx="0">
                  <c:v>直播基地</c:v>
                </c:pt>
              </c:strCache>
            </c:strRef>
          </c:tx>
          <c:spPr>
            <a:solidFill>
              <a:schemeClr val="accent2"/>
            </a:solidFill>
            <a:ln>
              <a:noFill/>
            </a:ln>
            <a:effectLst/>
          </c:spPr>
          <c:invertIfNegative val="0"/>
          <c:dLbls>
            <c:dLbl>
              <c:idx val="2"/>
              <c:layout>
                <c:manualLayout>
                  <c:x val="0.00166666666666667"/>
                  <c:y val="0.0361111111111111"/>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'D:\新建文件夹\[新建 XLSX 工作表 (4).xlsx]Sheet1'!$M$13:$M$18</c:f>
              <c:strCache>
                <c:ptCount val="6"/>
                <c:pt idx="0">
                  <c:v>嘉禾</c:v>
                </c:pt>
                <c:pt idx="1">
                  <c:v>嘉善</c:v>
                </c:pt>
                <c:pt idx="2">
                  <c:v>平湖</c:v>
                </c:pt>
                <c:pt idx="3">
                  <c:v>海盐</c:v>
                </c:pt>
                <c:pt idx="4">
                  <c:v>海宁</c:v>
                </c:pt>
                <c:pt idx="5">
                  <c:v>桐乡</c:v>
                </c:pt>
              </c:strCache>
            </c:strRef>
          </c:cat>
          <c:val>
            <c:numRef>
              <c:f>'D:\新建文件夹\[新建 XLSX 工作表 (4).xlsx]Sheet1'!$O$13:$O$18</c:f>
              <c:numCache>
                <c:formatCode>General</c:formatCode>
                <c:ptCount val="6"/>
                <c:pt idx="0">
                  <c:v>1</c:v>
                </c:pt>
                <c:pt idx="1">
                  <c:v>1</c:v>
                </c:pt>
                <c:pt idx="2">
                  <c:v>1</c:v>
                </c:pt>
                <c:pt idx="3">
                  <c:v>1</c:v>
                </c:pt>
                <c:pt idx="4">
                  <c:v>1</c:v>
                </c:pt>
                <c:pt idx="5">
                  <c:v>2</c:v>
                </c:pt>
              </c:numCache>
            </c:numRef>
          </c:val>
        </c:ser>
        <c:dLbls>
          <c:showLegendKey val="0"/>
          <c:showVal val="1"/>
          <c:showCatName val="0"/>
          <c:showSerName val="0"/>
          <c:showPercent val="0"/>
          <c:showBubbleSize val="0"/>
        </c:dLbls>
        <c:gapWidth val="219"/>
        <c:overlap val="-27"/>
        <c:axId val="927968360"/>
        <c:axId val="654275616"/>
      </c:barChart>
      <c:catAx>
        <c:axId val="92796836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54275616"/>
        <c:crosses val="autoZero"/>
        <c:auto val="1"/>
        <c:lblAlgn val="ctr"/>
        <c:lblOffset val="0"/>
        <c:noMultiLvlLbl val="0"/>
      </c:catAx>
      <c:valAx>
        <c:axId val="654275616"/>
        <c:scaling>
          <c:orientation val="minMax"/>
          <c:max val="14"/>
        </c:scaling>
        <c:delete val="0"/>
        <c:axPos val="l"/>
        <c:numFmt formatCode="General"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27968360"/>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065071110593349"/>
          <c:y val="0.0505925986591943"/>
          <c:w val="0.849028400597907"/>
          <c:h val="0.309733609107354"/>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0cd36081-b5ce-4a81-8264-41e4c751566e}"/>
      </c:ext>
    </c:extLst>
  </c:chart>
  <c:spPr>
    <a:solidFill>
      <a:schemeClr val="bg1"/>
    </a:solidFill>
    <a:ln w="9525" cap="flat" cmpd="sng" algn="ctr">
      <a:noFill/>
      <a:round/>
    </a:ln>
    <a:effectLst/>
  </c:spPr>
  <c:txPr>
    <a:bodyPr/>
    <a:lstStyle/>
    <a:p>
      <a:pPr>
        <a:defRPr 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71035260022541"/>
          <c:y val="0.262390670553936"/>
          <c:w val="0.828369022701658"/>
          <c:h val="0.46399416909621"/>
        </c:manualLayout>
      </c:layout>
      <c:barChart>
        <c:barDir val="col"/>
        <c:grouping val="clustered"/>
        <c:varyColors val="0"/>
        <c:ser>
          <c:idx val="0"/>
          <c:order val="0"/>
          <c:tx>
            <c:strRef>
              <c:f>Sheet1!$B$1</c:f>
              <c:strCache>
                <c:ptCount val="1"/>
                <c:pt idx="0">
                  <c:v>迎回家数</c:v>
                </c:pt>
              </c:strCache>
            </c:strRef>
          </c:tx>
          <c:spPr>
            <a:solidFill>
              <a:schemeClr val="accent1">
                <a:lumMod val="40000"/>
                <a:lumOff val="60000"/>
              </a:schemeClr>
            </a:solidFill>
            <a:ln>
              <a:noFill/>
            </a:ln>
            <a:effectLst/>
          </c:spPr>
          <c:invertIfNegative val="0"/>
          <c:dLbls>
            <c:dLbl>
              <c:idx val="0"/>
              <c:layout>
                <c:manualLayout>
                  <c:x val="-0.00601573345673299"/>
                  <c:y val="0.016134036611852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200524448557766"/>
                  <c:y val="0.0403350915296308"/>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56938150248899"/>
                  <c:y val="0.0709246044058334"/>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Sheet1!$B$2:$B$8</c:f>
              <c:numCache>
                <c:formatCode>General</c:formatCode>
                <c:ptCount val="7"/>
                <c:pt idx="0">
                  <c:v>49</c:v>
                </c:pt>
                <c:pt idx="1">
                  <c:v>38</c:v>
                </c:pt>
                <c:pt idx="2">
                  <c:v>19</c:v>
                </c:pt>
                <c:pt idx="3">
                  <c:v>22</c:v>
                </c:pt>
                <c:pt idx="4">
                  <c:v>29</c:v>
                </c:pt>
                <c:pt idx="5">
                  <c:v>37</c:v>
                </c:pt>
                <c:pt idx="6">
                  <c:v>7</c:v>
                </c:pt>
              </c:numCache>
            </c:numRef>
          </c:val>
        </c:ser>
        <c:dLbls>
          <c:showLegendKey val="0"/>
          <c:showVal val="1"/>
          <c:showCatName val="0"/>
          <c:showSerName val="0"/>
          <c:showPercent val="0"/>
          <c:showBubbleSize val="0"/>
        </c:dLbls>
        <c:gapWidth val="219"/>
        <c:overlap val="-27"/>
        <c:axId val="778394715"/>
        <c:axId val="430048743"/>
      </c:barChart>
      <c:lineChart>
        <c:grouping val="standard"/>
        <c:varyColors val="0"/>
        <c:ser>
          <c:idx val="1"/>
          <c:order val="1"/>
          <c:tx>
            <c:strRef>
              <c:f>Sheet1!$C$1</c:f>
              <c:strCache>
                <c:ptCount val="1"/>
                <c:pt idx="0">
                  <c:v>ABC渗透率同比</c:v>
                </c:pt>
              </c:strCache>
            </c:strRef>
          </c:tx>
          <c:spPr>
            <a:ln w="28575" cap="rnd">
              <a:solidFill>
                <a:schemeClr val="accent2"/>
              </a:solidFill>
              <a:round/>
            </a:ln>
            <a:effectLst/>
          </c:spPr>
          <c:marker>
            <c:symbol val="circle"/>
            <c:size val="5"/>
            <c:spPr>
              <a:solidFill>
                <a:schemeClr val="bg1"/>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Sheet1!$C$2:$C$8</c:f>
              <c:numCache>
                <c:formatCode>0.0%</c:formatCode>
                <c:ptCount val="7"/>
                <c:pt idx="0">
                  <c:v>0.001</c:v>
                </c:pt>
                <c:pt idx="1">
                  <c:v>0.005</c:v>
                </c:pt>
                <c:pt idx="2">
                  <c:v>0.002</c:v>
                </c:pt>
                <c:pt idx="3">
                  <c:v>0</c:v>
                </c:pt>
                <c:pt idx="4">
                  <c:v>0.0005</c:v>
                </c:pt>
                <c:pt idx="5">
                  <c:v>0.0057</c:v>
                </c:pt>
                <c:pt idx="6">
                  <c:v>0.0146</c:v>
                </c:pt>
              </c:numCache>
            </c:numRef>
          </c:val>
          <c:smooth val="0"/>
        </c:ser>
        <c:dLbls>
          <c:showLegendKey val="0"/>
          <c:showVal val="1"/>
          <c:showCatName val="0"/>
          <c:showSerName val="0"/>
          <c:showPercent val="0"/>
          <c:showBubbleSize val="0"/>
        </c:dLbls>
        <c:marker val="1"/>
        <c:smooth val="0"/>
        <c:axId val="418421768"/>
        <c:axId val="437220910"/>
      </c:lineChart>
      <c:catAx>
        <c:axId val="77839471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30048743"/>
        <c:crosses val="autoZero"/>
        <c:auto val="1"/>
        <c:lblAlgn val="ctr"/>
        <c:lblOffset val="100"/>
        <c:noMultiLvlLbl val="0"/>
      </c:catAx>
      <c:valAx>
        <c:axId val="430048743"/>
        <c:scaling>
          <c:orientation val="minMax"/>
          <c:max val="100"/>
        </c:scaling>
        <c:delete val="0"/>
        <c:axPos val="l"/>
        <c:numFmt formatCode="General"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78394715"/>
        <c:crosses val="autoZero"/>
        <c:crossBetween val="between"/>
      </c:valAx>
      <c:catAx>
        <c:axId val="418421768"/>
        <c:scaling>
          <c:orientation val="minMax"/>
        </c:scaling>
        <c:delete val="1"/>
        <c:axPos val="b"/>
        <c:majorTickMark val="none"/>
        <c:minorTickMark val="none"/>
        <c:tickLblPos val="nextTo"/>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37220910"/>
        <c:crosses val="autoZero"/>
        <c:auto val="1"/>
        <c:lblAlgn val="ctr"/>
        <c:lblOffset val="100"/>
        <c:noMultiLvlLbl val="0"/>
      </c:catAx>
      <c:valAx>
        <c:axId val="437220910"/>
        <c:scaling>
          <c:orientation val="minMax"/>
          <c:min val="-1"/>
        </c:scaling>
        <c:delete val="0"/>
        <c:axPos val="r"/>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18421768"/>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32076199290452"/>
          <c:y val="0.880732571855347"/>
        </c:manualLayout>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b2e5e22d-8b09-4829-a8bd-0b89c5083edf}"/>
      </c:ext>
    </c:extLst>
  </c:chart>
  <c:spPr>
    <a:noFill/>
    <a:ln w="9525" cap="flat" cmpd="sng" algn="ctr">
      <a:noFill/>
      <a:round/>
    </a:ln>
    <a:effectLst/>
  </c:spPr>
  <c:txPr>
    <a:bodyPr/>
    <a:lstStyle/>
    <a:p>
      <a:pPr>
        <a:defRPr 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1843424604705"/>
          <c:y val="0.114238410596026"/>
          <c:w val="0.903008098727343"/>
          <c:h val="0.512086092715232"/>
        </c:manualLayout>
      </c:layout>
      <c:barChart>
        <c:barDir val="col"/>
        <c:grouping val="clustered"/>
        <c:varyColors val="0"/>
        <c:ser>
          <c:idx val="0"/>
          <c:order val="0"/>
          <c:tx>
            <c:strRef>
              <c:f>Sheet1!$B$1</c:f>
              <c:strCache>
                <c:ptCount val="1"/>
                <c:pt idx="0">
                  <c:v>接入份额</c:v>
                </c:pt>
              </c:strCache>
            </c:strRef>
          </c:tx>
          <c:spPr>
            <a:solidFill>
              <a:srgbClr val="B9CDE5"/>
            </a:solidFill>
            <a:ln>
              <a:noFill/>
            </a:ln>
            <a:effectLst/>
          </c:spPr>
          <c:invertIfNegative val="0"/>
          <c:dPt>
            <c:idx val="0"/>
            <c:invertIfNegative val="0"/>
            <c:bubble3D val="0"/>
          </c:dPt>
          <c:dPt>
            <c:idx val="1"/>
            <c:invertIfNegative val="0"/>
            <c:bubble3D val="0"/>
          </c:dPt>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formatCode="yyyy&quot;年&quot;m&quot;月&quot;;@">
                  <c:v>政务</c:v>
                </c:pt>
                <c:pt idx="1" c:formatCode="yyyy&quot;年&quot;m&quot;月&quot;;@">
                  <c:v>教育</c:v>
                </c:pt>
                <c:pt idx="2">
                  <c:v>卫生</c:v>
                </c:pt>
                <c:pt idx="3">
                  <c:v>金融</c:v>
                </c:pt>
              </c:strCache>
            </c:strRef>
          </c:cat>
          <c:val>
            <c:numRef>
              <c:f>Sheet1!$B$2:$B$5</c:f>
              <c:numCache>
                <c:formatCode>0.0%</c:formatCode>
                <c:ptCount val="4"/>
                <c:pt idx="0">
                  <c:v>0.304</c:v>
                </c:pt>
                <c:pt idx="1">
                  <c:v>0.084</c:v>
                </c:pt>
                <c:pt idx="2">
                  <c:v>0.02</c:v>
                </c:pt>
                <c:pt idx="3">
                  <c:v>0.199</c:v>
                </c:pt>
              </c:numCache>
            </c:numRef>
          </c:val>
        </c:ser>
        <c:dLbls>
          <c:showLegendKey val="0"/>
          <c:showVal val="1"/>
          <c:showCatName val="0"/>
          <c:showSerName val="0"/>
          <c:showPercent val="0"/>
          <c:showBubbleSize val="0"/>
        </c:dLbls>
        <c:gapWidth val="329"/>
        <c:overlap val="-27"/>
        <c:axId val="973292536"/>
        <c:axId val="973298416"/>
      </c:barChart>
      <c:lineChart>
        <c:grouping val="standard"/>
        <c:varyColors val="0"/>
        <c:ser>
          <c:idx val="1"/>
          <c:order val="1"/>
          <c:tx>
            <c:strRef>
              <c:f>Sheet1!$C$1</c:f>
              <c:strCache>
                <c:ptCount val="1"/>
                <c:pt idx="0">
                  <c:v>同比</c:v>
                </c:pt>
              </c:strCache>
            </c:strRef>
          </c:tx>
          <c:spPr>
            <a:ln w="28575" cap="rnd">
              <a:solidFill>
                <a:schemeClr val="accent2"/>
              </a:solidFill>
              <a:round/>
            </a:ln>
            <a:effectLst/>
          </c:spPr>
          <c:marker>
            <c:symbol val="circle"/>
            <c:size val="5"/>
            <c:spPr>
              <a:solidFill>
                <a:schemeClr val="bg1"/>
              </a:solidFill>
              <a:ln w="9525">
                <a:solidFill>
                  <a:schemeClr val="accent2"/>
                </a:solidFill>
              </a:ln>
              <a:effectLst/>
            </c:spPr>
          </c:marker>
          <c:dLbls>
            <c:numFmt formatCode="General" sourceLinked="1"/>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strRef>
              <c:f>Sheet1!$A$2:$A$5</c:f>
              <c:strCache>
                <c:ptCount val="4"/>
                <c:pt idx="0" c:formatCode="yyyy&quot;年&quot;m&quot;月&quot;;@">
                  <c:v>政务</c:v>
                </c:pt>
                <c:pt idx="1" c:formatCode="yyyy&quot;年&quot;m&quot;月&quot;;@">
                  <c:v>教育</c:v>
                </c:pt>
                <c:pt idx="2">
                  <c:v>卫生</c:v>
                </c:pt>
                <c:pt idx="3">
                  <c:v>金融</c:v>
                </c:pt>
              </c:strCache>
            </c:strRef>
          </c:cat>
          <c:val>
            <c:numRef>
              <c:f>Sheet1!$C$2:$C$5</c:f>
              <c:numCache>
                <c:formatCode>0.0%</c:formatCode>
                <c:ptCount val="4"/>
                <c:pt idx="0">
                  <c:v>0.001</c:v>
                </c:pt>
                <c:pt idx="1">
                  <c:v>-0.003</c:v>
                </c:pt>
                <c:pt idx="2">
                  <c:v>0.002</c:v>
                </c:pt>
                <c:pt idx="3">
                  <c:v>0.005</c:v>
                </c:pt>
              </c:numCache>
            </c:numRef>
          </c:val>
          <c:smooth val="0"/>
        </c:ser>
        <c:dLbls>
          <c:showLegendKey val="0"/>
          <c:showVal val="1"/>
          <c:showCatName val="0"/>
          <c:showSerName val="0"/>
          <c:showPercent val="0"/>
          <c:showBubbleSize val="0"/>
        </c:dLbls>
        <c:marker val="1"/>
        <c:smooth val="0"/>
        <c:axId val="873983497"/>
        <c:axId val="692881002"/>
      </c:lineChart>
      <c:catAx>
        <c:axId val="97329253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8416"/>
        <c:crosses val="autoZero"/>
        <c:auto val="1"/>
        <c:lblAlgn val="ctr"/>
        <c:lblOffset val="100"/>
        <c:noMultiLvlLbl val="0"/>
      </c:catAx>
      <c:valAx>
        <c:axId val="973298416"/>
        <c:scaling>
          <c:orientation val="minMax"/>
          <c:max val="1"/>
          <c:min val="0"/>
        </c:scaling>
        <c:delete val="0"/>
        <c:axPos val="l"/>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2536"/>
        <c:crosses val="autoZero"/>
        <c:crossBetween val="between"/>
      </c:valAx>
      <c:catAx>
        <c:axId val="873983497"/>
        <c:scaling>
          <c:orientation val="minMax"/>
        </c:scaling>
        <c:delete val="1"/>
        <c:axPos val="b"/>
        <c:majorTickMark val="none"/>
        <c:minorTickMark val="none"/>
        <c:tickLblPos val="nextTo"/>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92881002"/>
        <c:crosses val="autoZero"/>
        <c:auto val="1"/>
        <c:lblAlgn val="ctr"/>
        <c:lblOffset val="100"/>
        <c:noMultiLvlLbl val="0"/>
      </c:catAx>
      <c:valAx>
        <c:axId val="692881002"/>
        <c:scaling>
          <c:orientation val="minMax"/>
          <c:min val="-0.01"/>
        </c:scaling>
        <c:delete val="0"/>
        <c:axPos val="r"/>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73983497"/>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4423152131404"/>
          <c:y val="0.803063457330416"/>
          <c:w val="0.545952287837309"/>
          <c:h val="0.0809628008752735"/>
        </c:manualLayout>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0dd8b15c-eb65-4ff0-a90a-8ec86f03e1fb}"/>
      </c:ext>
    </c:extLst>
  </c:chart>
  <c:spPr>
    <a:noFill/>
    <a:ln>
      <a:noFill/>
    </a:ln>
    <a:effectLst/>
  </c:spPr>
  <c:txPr>
    <a:bodyPr/>
    <a:lstStyle/>
    <a:p>
      <a:pPr>
        <a:defRPr 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03801765105227"/>
          <c:y val="0.0618421052631579"/>
          <c:w val="0.939409368635438"/>
          <c:h val="0.611578947368421"/>
        </c:manualLayout>
      </c:layout>
      <c:barChart>
        <c:barDir val="col"/>
        <c:grouping val="clustered"/>
        <c:varyColors val="0"/>
        <c:ser>
          <c:idx val="0"/>
          <c:order val="0"/>
          <c:tx>
            <c:strRef>
              <c:f>Sheet1!$B$1</c:f>
              <c:strCache>
                <c:ptCount val="1"/>
                <c:pt idx="0">
                  <c:v>已排摸</c:v>
                </c:pt>
              </c:strCache>
            </c:strRef>
          </c:tx>
          <c:spPr>
            <a:solidFill>
              <a:schemeClr val="accent1"/>
            </a:solidFill>
            <a:ln>
              <a:noFill/>
            </a:ln>
            <a:effectLst/>
          </c:spPr>
          <c:invertIfNegative val="0"/>
          <c:dLbls>
            <c:dLbl>
              <c:idx val="0"/>
              <c:layout>
                <c:manualLayout>
                  <c:x val="-0.0114698274117047"/>
                  <c:y val="0.0778873602908599"/>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Sheet1!$B$2:$B$8</c:f>
              <c:numCache>
                <c:formatCode>General</c:formatCode>
                <c:ptCount val="7"/>
                <c:pt idx="0">
                  <c:v>328</c:v>
                </c:pt>
                <c:pt idx="1">
                  <c:v>150</c:v>
                </c:pt>
                <c:pt idx="2">
                  <c:v>166</c:v>
                </c:pt>
                <c:pt idx="3">
                  <c:v>113</c:v>
                </c:pt>
                <c:pt idx="4">
                  <c:v>226</c:v>
                </c:pt>
                <c:pt idx="5">
                  <c:v>182</c:v>
                </c:pt>
                <c:pt idx="6">
                  <c:v>62</c:v>
                </c:pt>
              </c:numCache>
            </c:numRef>
          </c:val>
        </c:ser>
        <c:ser>
          <c:idx val="3"/>
          <c:order val="3"/>
          <c:tx>
            <c:strRef>
              <c:f>Sheet1!$E$1</c:f>
              <c:strCache>
                <c:ptCount val="1"/>
                <c:pt idx="0">
                  <c:v>目标量</c:v>
                </c:pt>
              </c:strCache>
            </c:strRef>
          </c:tx>
          <c:spPr>
            <a:solidFill>
              <a:schemeClr val="accent4"/>
            </a:solidFill>
            <a:ln>
              <a:noFill/>
            </a:ln>
            <a:effectLst/>
          </c:spPr>
          <c:invertIfNegative val="0"/>
          <c:dLbls>
            <c:numFmt formatCode="General" sourceLinked="1"/>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Sheet1!$E$2:$E$8</c:f>
              <c:numCache>
                <c:formatCode>General</c:formatCode>
                <c:ptCount val="7"/>
                <c:pt idx="0">
                  <c:v>927</c:v>
                </c:pt>
                <c:pt idx="1">
                  <c:v>390</c:v>
                </c:pt>
                <c:pt idx="2">
                  <c:v>400</c:v>
                </c:pt>
                <c:pt idx="3">
                  <c:v>382</c:v>
                </c:pt>
                <c:pt idx="4">
                  <c:v>618</c:v>
                </c:pt>
                <c:pt idx="5">
                  <c:v>432</c:v>
                </c:pt>
                <c:pt idx="6">
                  <c:v>62</c:v>
                </c:pt>
              </c:numCache>
            </c:numRef>
          </c:val>
        </c:ser>
        <c:dLbls>
          <c:showLegendKey val="0"/>
          <c:showVal val="0"/>
          <c:showCatName val="0"/>
          <c:showSerName val="0"/>
          <c:showPercent val="0"/>
          <c:showBubbleSize val="0"/>
        </c:dLbls>
        <c:gapWidth val="219"/>
        <c:overlap val="-27"/>
        <c:axId val="305928212"/>
        <c:axId val="780912312"/>
      </c:barChart>
      <c:lineChart>
        <c:grouping val="standard"/>
        <c:varyColors val="0"/>
        <c:dLbls>
          <c:showLegendKey val="0"/>
          <c:showVal val="0"/>
          <c:showCatName val="0"/>
          <c:showSerName val="0"/>
          <c:showPercent val="0"/>
          <c:showBubbleSize val="0"/>
        </c:dLbls>
        <c:marker val="0"/>
        <c:smooth val="0"/>
        <c:axId val="305928212"/>
        <c:axId val="780912312"/>
      </c:lineChart>
      <c:lineChart>
        <c:grouping val="standard"/>
        <c:varyColors val="0"/>
        <c:ser>
          <c:idx val="1"/>
          <c:order val="1"/>
          <c:tx>
            <c:strRef>
              <c:f>Sheet1!$C$1</c:f>
              <c:strCache>
                <c:ptCount val="1"/>
                <c:pt idx="0">
                  <c:v>排摸率</c:v>
                </c:pt>
              </c:strCache>
            </c:strRef>
          </c:tx>
          <c:spPr>
            <a:ln w="28575" cap="rnd">
              <a:solidFill>
                <a:schemeClr val="accent2"/>
              </a:solidFill>
              <a:round/>
            </a:ln>
            <a:effectLst/>
          </c:spPr>
          <c:marker>
            <c:symbol val="circle"/>
            <c:size val="5"/>
            <c:spPr>
              <a:solidFill>
                <a:schemeClr val="bg1"/>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Sheet1!$C$2:$C$8</c:f>
              <c:numCache>
                <c:formatCode>0%</c:formatCode>
                <c:ptCount val="7"/>
                <c:pt idx="0">
                  <c:v>0.353829557713053</c:v>
                </c:pt>
                <c:pt idx="1">
                  <c:v>0.384190231362468</c:v>
                </c:pt>
                <c:pt idx="2">
                  <c:v>0.415</c:v>
                </c:pt>
                <c:pt idx="3">
                  <c:v>0.295811518324607</c:v>
                </c:pt>
                <c:pt idx="4">
                  <c:v>0.366288492706645</c:v>
                </c:pt>
                <c:pt idx="5">
                  <c:v>0.421296296296296</c:v>
                </c:pt>
                <c:pt idx="6">
                  <c:v>1</c:v>
                </c:pt>
              </c:numCache>
            </c:numRef>
          </c:val>
          <c:smooth val="0"/>
        </c:ser>
        <c:ser>
          <c:idx val="2"/>
          <c:order val="2"/>
          <c:tx>
            <c:strRef>
              <c:f>Sheet1!$D$1</c:f>
              <c:strCache>
                <c:ptCount val="1"/>
                <c:pt idx="0">
                  <c:v>信息完整</c:v>
                </c:pt>
              </c:strCache>
            </c:strRef>
          </c:tx>
          <c:spPr>
            <a:ln w="28575" cap="rnd">
              <a:solidFill>
                <a:schemeClr val="accent3"/>
              </a:solidFill>
              <a:round/>
            </a:ln>
            <a:effectLst/>
          </c:spPr>
          <c:marker>
            <c:symbol val="circle"/>
            <c:size val="5"/>
            <c:spPr>
              <a:solidFill>
                <a:schemeClr val="bg1"/>
              </a:solidFill>
              <a:ln w="9525">
                <a:solidFill>
                  <a:schemeClr val="accent3"/>
                </a:solidFill>
              </a:ln>
              <a:effectLst/>
            </c:spPr>
          </c:marker>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Sheet1!$D$2:$D$8</c:f>
              <c:numCache>
                <c:formatCode>0%</c:formatCode>
                <c:ptCount val="7"/>
                <c:pt idx="0">
                  <c:v>0.643292682926829</c:v>
                </c:pt>
                <c:pt idx="1">
                  <c:v>0.276923076923077</c:v>
                </c:pt>
                <c:pt idx="2">
                  <c:v>0.746987951807229</c:v>
                </c:pt>
                <c:pt idx="3">
                  <c:v>0.769911504424779</c:v>
                </c:pt>
                <c:pt idx="4">
                  <c:v>0.915929203539823</c:v>
                </c:pt>
                <c:pt idx="5">
                  <c:v>0.285714285714286</c:v>
                </c:pt>
                <c:pt idx="6">
                  <c:v>0.370967741935484</c:v>
                </c:pt>
              </c:numCache>
            </c:numRef>
          </c:val>
          <c:smooth val="0"/>
        </c:ser>
        <c:dLbls>
          <c:showLegendKey val="0"/>
          <c:showVal val="0"/>
          <c:showCatName val="0"/>
          <c:showSerName val="0"/>
          <c:showPercent val="0"/>
          <c:showBubbleSize val="0"/>
        </c:dLbls>
        <c:marker val="1"/>
        <c:smooth val="0"/>
        <c:axId val="873123832"/>
        <c:axId val="458070704"/>
      </c:lineChart>
      <c:catAx>
        <c:axId val="30592821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80912312"/>
        <c:crosses val="autoZero"/>
        <c:auto val="1"/>
        <c:lblAlgn val="ctr"/>
        <c:lblOffset val="100"/>
        <c:noMultiLvlLbl val="0"/>
      </c:catAx>
      <c:valAx>
        <c:axId val="780912312"/>
        <c:scaling>
          <c:orientation val="minMax"/>
          <c:max val="1500"/>
        </c:scaling>
        <c:delete val="0"/>
        <c:axPos val="l"/>
        <c:numFmt formatCode="General"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05928212"/>
        <c:crosses val="autoZero"/>
        <c:crossBetween val="between"/>
      </c:valAx>
      <c:catAx>
        <c:axId val="873123832"/>
        <c:scaling>
          <c:orientation val="minMax"/>
        </c:scaling>
        <c:delete val="1"/>
        <c:axPos val="b"/>
        <c:majorTickMark val="none"/>
        <c:minorTickMark val="none"/>
        <c:tickLblPos val="nextTo"/>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58070704"/>
        <c:crosses val="autoZero"/>
        <c:auto val="1"/>
        <c:lblAlgn val="ctr"/>
        <c:lblOffset val="100"/>
        <c:noMultiLvlLbl val="0"/>
      </c:catAx>
      <c:valAx>
        <c:axId val="458070704"/>
        <c:scaling>
          <c:orientation val="minMax"/>
          <c:max val="1"/>
          <c:min val="-2"/>
        </c:scaling>
        <c:delete val="0"/>
        <c:axPos val="r"/>
        <c:numFmt formatCode="0%"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73123832"/>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d0304069-592f-40d2-bcfd-33e3cd27e7ee}"/>
      </c:ext>
    </c:extLst>
  </c:chart>
  <c:spPr>
    <a:noFill/>
    <a:ln>
      <a:noFill/>
    </a:ln>
    <a:effectLst/>
  </c:spPr>
  <c:txPr>
    <a:bodyPr/>
    <a:lstStyle/>
    <a:p>
      <a:pPr>
        <a:defRPr 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76646300067888"/>
          <c:y val="0.054519368723099"/>
          <c:w val="0.939409368635438"/>
          <c:h val="0.608034433285509"/>
        </c:manualLayout>
      </c:layout>
      <c:barChart>
        <c:barDir val="col"/>
        <c:grouping val="clustered"/>
        <c:varyColors val="0"/>
        <c:ser>
          <c:idx val="0"/>
          <c:order val="0"/>
          <c:tx>
            <c:strRef>
              <c:f>Sheet1!$B$1</c:f>
              <c:strCache>
                <c:ptCount val="1"/>
                <c:pt idx="0">
                  <c:v>开标数量</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Sheet1!$B$2:$B$8</c:f>
              <c:numCache>
                <c:formatCode>General</c:formatCode>
                <c:ptCount val="7"/>
                <c:pt idx="0">
                  <c:v>9</c:v>
                </c:pt>
                <c:pt idx="1">
                  <c:v>0</c:v>
                </c:pt>
                <c:pt idx="2">
                  <c:v>2</c:v>
                </c:pt>
                <c:pt idx="3">
                  <c:v>4</c:v>
                </c:pt>
                <c:pt idx="4">
                  <c:v>1</c:v>
                </c:pt>
                <c:pt idx="5">
                  <c:v>0</c:v>
                </c:pt>
                <c:pt idx="6">
                  <c:v>4</c:v>
                </c:pt>
              </c:numCache>
            </c:numRef>
          </c:val>
        </c:ser>
        <c:dLbls>
          <c:showLegendKey val="0"/>
          <c:showVal val="1"/>
          <c:showCatName val="0"/>
          <c:showSerName val="0"/>
          <c:showPercent val="0"/>
          <c:showBubbleSize val="0"/>
        </c:dLbls>
        <c:gapWidth val="219"/>
        <c:overlap val="-27"/>
        <c:axId val="305928212"/>
        <c:axId val="780912312"/>
      </c:barChart>
      <c:lineChart>
        <c:grouping val="standard"/>
        <c:varyColors val="0"/>
        <c:ser>
          <c:idx val="1"/>
          <c:order val="1"/>
          <c:tx>
            <c:strRef>
              <c:f>Sheet1!$C$1</c:f>
              <c:strCache>
                <c:ptCount val="1"/>
                <c:pt idx="0">
                  <c:v>中标份额</c:v>
                </c:pt>
              </c:strCache>
            </c:strRef>
          </c:tx>
          <c:spPr>
            <a:ln w="28575" cap="rnd">
              <a:solidFill>
                <a:schemeClr val="accent2"/>
              </a:solidFill>
              <a:round/>
            </a:ln>
            <a:effectLst/>
          </c:spPr>
          <c:marker>
            <c:symbol val="circle"/>
            <c:size val="5"/>
            <c:spPr>
              <a:solidFill>
                <a:schemeClr val="bg1"/>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Sheet1!$C$2:$C$8</c:f>
              <c:numCache>
                <c:formatCode>0%</c:formatCode>
                <c:ptCount val="7"/>
                <c:pt idx="0">
                  <c:v>0.5</c:v>
                </c:pt>
                <c:pt idx="1">
                  <c:v>0</c:v>
                </c:pt>
                <c:pt idx="2">
                  <c:v>0.5</c:v>
                </c:pt>
                <c:pt idx="3">
                  <c:v>0.25</c:v>
                </c:pt>
                <c:pt idx="4">
                  <c:v>0</c:v>
                </c:pt>
                <c:pt idx="5">
                  <c:v>0</c:v>
                </c:pt>
                <c:pt idx="6">
                  <c:v>0.25</c:v>
                </c:pt>
              </c:numCache>
            </c:numRef>
          </c:val>
          <c:smooth val="0"/>
        </c:ser>
        <c:dLbls>
          <c:showLegendKey val="0"/>
          <c:showVal val="1"/>
          <c:showCatName val="0"/>
          <c:showSerName val="0"/>
          <c:showPercent val="0"/>
          <c:showBubbleSize val="0"/>
        </c:dLbls>
        <c:marker val="1"/>
        <c:smooth val="0"/>
        <c:axId val="873123832"/>
        <c:axId val="458070704"/>
      </c:lineChart>
      <c:catAx>
        <c:axId val="30592821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80912312"/>
        <c:crosses val="autoZero"/>
        <c:auto val="1"/>
        <c:lblAlgn val="ctr"/>
        <c:lblOffset val="100"/>
        <c:noMultiLvlLbl val="0"/>
      </c:catAx>
      <c:valAx>
        <c:axId val="780912312"/>
        <c:scaling>
          <c:orientation val="minMax"/>
          <c:max val="30"/>
        </c:scaling>
        <c:delete val="0"/>
        <c:axPos val="l"/>
        <c:numFmt formatCode="General"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05928212"/>
        <c:crosses val="autoZero"/>
        <c:crossBetween val="between"/>
      </c:valAx>
      <c:catAx>
        <c:axId val="873123832"/>
        <c:scaling>
          <c:orientation val="minMax"/>
        </c:scaling>
        <c:delete val="1"/>
        <c:axPos val="b"/>
        <c:majorTickMark val="none"/>
        <c:minorTickMark val="none"/>
        <c:tickLblPos val="nextTo"/>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58070704"/>
        <c:crosses val="autoZero"/>
        <c:auto val="1"/>
        <c:lblAlgn val="ctr"/>
        <c:lblOffset val="100"/>
        <c:noMultiLvlLbl val="0"/>
      </c:catAx>
      <c:valAx>
        <c:axId val="458070704"/>
        <c:scaling>
          <c:orientation val="minMax"/>
          <c:max val="1"/>
          <c:min val="-2"/>
        </c:scaling>
        <c:delete val="0"/>
        <c:axPos val="r"/>
        <c:numFmt formatCode="0%"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73123832"/>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69772572980312"/>
          <c:y val="0.840789473684211"/>
        </c:manualLayout>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d0304069-592f-40d2-bcfd-33e3cd27e7ee}"/>
      </c:ext>
    </c:extLst>
  </c:chart>
  <c:spPr>
    <a:noFill/>
    <a:ln>
      <a:noFill/>
    </a:ln>
    <a:effectLst/>
  </c:spPr>
  <c:txPr>
    <a:bodyPr/>
    <a:lstStyle/>
    <a:p>
      <a:pPr>
        <a:defRPr 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0491964578550344"/>
          <c:y val="0.143638170974155"/>
          <c:w val="0.897081010167268"/>
          <c:h val="0.5389662027833"/>
        </c:manualLayout>
      </c:layout>
      <c:barChart>
        <c:barDir val="col"/>
        <c:grouping val="clustered"/>
        <c:varyColors val="0"/>
        <c:ser>
          <c:idx val="0"/>
          <c:order val="0"/>
          <c:tx>
            <c:strRef>
              <c:f>Sheet1!$B$1</c:f>
              <c:strCache>
                <c:ptCount val="1"/>
                <c:pt idx="0">
                  <c:v>月均上网专线产能</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Sheet1!$B$2:$B$8</c:f>
              <c:numCache>
                <c:formatCode>0.00_ </c:formatCode>
                <c:ptCount val="7"/>
                <c:pt idx="0">
                  <c:v>1.30601092896175</c:v>
                </c:pt>
                <c:pt idx="1">
                  <c:v>1.69117647058824</c:v>
                </c:pt>
                <c:pt idx="2">
                  <c:v>1.06306306306306</c:v>
                </c:pt>
                <c:pt idx="3">
                  <c:v>1.24404761904762</c:v>
                </c:pt>
                <c:pt idx="4">
                  <c:v>1.35294117647059</c:v>
                </c:pt>
                <c:pt idx="5">
                  <c:v>1.37254901960784</c:v>
                </c:pt>
                <c:pt idx="6">
                  <c:v>1.5</c:v>
                </c:pt>
              </c:numCache>
            </c:numRef>
          </c:val>
        </c:ser>
        <c:dLbls>
          <c:showLegendKey val="0"/>
          <c:showVal val="1"/>
          <c:showCatName val="0"/>
          <c:showSerName val="0"/>
          <c:showPercent val="0"/>
          <c:showBubbleSize val="0"/>
        </c:dLbls>
        <c:gapWidth val="219"/>
        <c:overlap val="-27"/>
        <c:axId val="743035137"/>
        <c:axId val="125706783"/>
      </c:barChart>
      <c:lineChart>
        <c:grouping val="standard"/>
        <c:varyColors val="0"/>
        <c:ser>
          <c:idx val="1"/>
          <c:order val="1"/>
          <c:tx>
            <c:strRef>
              <c:f>Sheet1!$C$1</c:f>
              <c:strCache>
                <c:ptCount val="1"/>
                <c:pt idx="0">
                  <c:v>上网专线月破零率</c:v>
                </c:pt>
              </c:strCache>
            </c:strRef>
          </c:tx>
          <c:spPr>
            <a:ln w="28575" cap="rnd">
              <a:solidFill>
                <a:schemeClr val="accent2"/>
              </a:solidFill>
              <a:round/>
            </a:ln>
            <a:effectLst/>
          </c:spPr>
          <c:marker>
            <c:symbol val="circle"/>
            <c:size val="5"/>
            <c:spPr>
              <a:solidFill>
                <a:schemeClr val="bg1"/>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Sheet1!$C$2:$C$8</c:f>
              <c:numCache>
                <c:formatCode>0%</c:formatCode>
                <c:ptCount val="7"/>
                <c:pt idx="0">
                  <c:v>0.737704918032787</c:v>
                </c:pt>
                <c:pt idx="1">
                  <c:v>0.81</c:v>
                </c:pt>
                <c:pt idx="2">
                  <c:v>0.72972972972973</c:v>
                </c:pt>
                <c:pt idx="3">
                  <c:v>0.678571428571429</c:v>
                </c:pt>
                <c:pt idx="4">
                  <c:v>0.705882352941177</c:v>
                </c:pt>
                <c:pt idx="5">
                  <c:v>0.725490196078431</c:v>
                </c:pt>
                <c:pt idx="6">
                  <c:v>0.555555555555556</c:v>
                </c:pt>
              </c:numCache>
            </c:numRef>
          </c:val>
          <c:smooth val="0"/>
        </c:ser>
        <c:dLbls>
          <c:showLegendKey val="0"/>
          <c:showVal val="1"/>
          <c:showCatName val="0"/>
          <c:showSerName val="0"/>
          <c:showPercent val="0"/>
          <c:showBubbleSize val="0"/>
        </c:dLbls>
        <c:marker val="1"/>
        <c:smooth val="0"/>
        <c:axId val="297737288"/>
        <c:axId val="688766182"/>
      </c:lineChart>
      <c:catAx>
        <c:axId val="74303513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25706783"/>
        <c:crosses val="autoZero"/>
        <c:auto val="1"/>
        <c:lblAlgn val="ctr"/>
        <c:lblOffset val="100"/>
        <c:noMultiLvlLbl val="0"/>
      </c:catAx>
      <c:valAx>
        <c:axId val="125706783"/>
        <c:scaling>
          <c:orientation val="minMax"/>
          <c:max val="10"/>
        </c:scaling>
        <c:delete val="0"/>
        <c:axPos val="l"/>
        <c:numFmt formatCode="0.00_ "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43035137"/>
        <c:crosses val="autoZero"/>
        <c:crossBetween val="between"/>
      </c:valAx>
      <c:catAx>
        <c:axId val="297737288"/>
        <c:scaling>
          <c:orientation val="minMax"/>
        </c:scaling>
        <c:delete val="1"/>
        <c:axPos val="b"/>
        <c:majorTickMark val="none"/>
        <c:minorTickMark val="none"/>
        <c:tickLblPos val="nextTo"/>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88766182"/>
        <c:crosses val="autoZero"/>
        <c:auto val="1"/>
        <c:lblAlgn val="ctr"/>
        <c:lblOffset val="100"/>
        <c:noMultiLvlLbl val="0"/>
      </c:catAx>
      <c:valAx>
        <c:axId val="688766182"/>
        <c:scaling>
          <c:orientation val="minMax"/>
          <c:min val="0"/>
        </c:scaling>
        <c:delete val="0"/>
        <c:axPos val="r"/>
        <c:numFmt formatCode="0%"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97737288"/>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0809732225595547"/>
          <c:y val="0.837000449034576"/>
        </c:manualLayout>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150d454e-2550-4742-8296-f575cb4002a1}"/>
      </c:ext>
    </c:extLst>
  </c:chart>
  <c:spPr>
    <a:noFill/>
    <a:ln>
      <a:noFill/>
    </a:ln>
    <a:effectLst/>
  </c:spPr>
  <c:txPr>
    <a:bodyPr/>
    <a:lstStyle/>
    <a:p>
      <a:pPr>
        <a:defRPr 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45500388583222"/>
          <c:y val="0.117893526575874"/>
          <c:w val="0.974831255005148"/>
          <c:h val="0.52532928064843"/>
        </c:manualLayout>
      </c:layout>
      <c:barChart>
        <c:barDir val="col"/>
        <c:grouping val="clustered"/>
        <c:varyColors val="0"/>
        <c:ser>
          <c:idx val="0"/>
          <c:order val="0"/>
          <c:tx>
            <c:strRef>
              <c:f>Sheet1!$B$1</c:f>
              <c:strCache>
                <c:ptCount val="1"/>
                <c:pt idx="0">
                  <c:v>智能云收入</c:v>
                </c:pt>
              </c:strCache>
            </c:strRef>
          </c:tx>
          <c:spPr>
            <a:solidFill>
              <a:srgbClr val="B9CDE5"/>
            </a:solidFill>
            <a:ln>
              <a:noFill/>
            </a:ln>
            <a:effectLst/>
          </c:spPr>
          <c:invertIfNegative val="0"/>
          <c:dPt>
            <c:idx val="0"/>
            <c:invertIfNegative val="0"/>
            <c:bubble3D val="0"/>
            <c:spPr>
              <a:solidFill>
                <a:srgbClr val="B9CDE5"/>
              </a:solidFill>
              <a:ln>
                <a:noFill/>
              </a:ln>
              <a:effectLst/>
            </c:spPr>
          </c:dPt>
          <c:dPt>
            <c:idx val="3"/>
            <c:invertIfNegative val="0"/>
            <c:bubble3D val="0"/>
          </c:dPt>
          <c:dPt>
            <c:idx val="4"/>
            <c:invertIfNegative val="0"/>
            <c:bubble3D val="0"/>
            <c:spPr>
              <a:solidFill>
                <a:srgbClr val="B9CDE5"/>
              </a:solidFill>
              <a:ln>
                <a:noFill/>
              </a:ln>
              <a:effectLst/>
            </c:spPr>
          </c:dPt>
          <c:dPt>
            <c:idx val="6"/>
            <c:invertIfNegative val="0"/>
            <c:bubble3D val="0"/>
            <c:spPr>
              <a:solidFill>
                <a:srgbClr val="B9CDE5"/>
              </a:solidFill>
              <a:ln>
                <a:noFill/>
              </a:ln>
              <a:effectLst/>
            </c:spPr>
          </c:dPt>
          <c:dLbls>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嘉善</c:v>
                </c:pt>
                <c:pt idx="1">
                  <c:v>平湖</c:v>
                </c:pt>
                <c:pt idx="2">
                  <c:v>海盐</c:v>
                </c:pt>
                <c:pt idx="3">
                  <c:v>桐乡</c:v>
                </c:pt>
                <c:pt idx="4">
                  <c:v>战客</c:v>
                </c:pt>
                <c:pt idx="5">
                  <c:v>嘉禾</c:v>
                </c:pt>
                <c:pt idx="6">
                  <c:v>海宁</c:v>
                </c:pt>
              </c:strCache>
            </c:strRef>
          </c:cat>
          <c:val>
            <c:numRef>
              <c:f>Sheet1!$B$2:$B$8</c:f>
              <c:numCache>
                <c:formatCode>0_ </c:formatCode>
                <c:ptCount val="7"/>
                <c:pt idx="0">
                  <c:v>3318.15019768337</c:v>
                </c:pt>
                <c:pt idx="1">
                  <c:v>2387.90853371869</c:v>
                </c:pt>
                <c:pt idx="2">
                  <c:v>1929.74638168697</c:v>
                </c:pt>
                <c:pt idx="3">
                  <c:v>2731.9269440194</c:v>
                </c:pt>
                <c:pt idx="4">
                  <c:v>2055.67125406879</c:v>
                </c:pt>
                <c:pt idx="5">
                  <c:v>2814.14734533203</c:v>
                </c:pt>
                <c:pt idx="6">
                  <c:v>1567.36490960395</c:v>
                </c:pt>
              </c:numCache>
            </c:numRef>
          </c:val>
        </c:ser>
        <c:dLbls>
          <c:showLegendKey val="0"/>
          <c:showVal val="1"/>
          <c:showCatName val="0"/>
          <c:showSerName val="0"/>
          <c:showPercent val="0"/>
          <c:showBubbleSize val="0"/>
        </c:dLbls>
        <c:gapWidth val="107"/>
        <c:overlap val="-13"/>
        <c:axId val="828014088"/>
        <c:axId val="828019184"/>
      </c:barChart>
      <c:lineChart>
        <c:grouping val="standard"/>
        <c:varyColors val="0"/>
        <c:ser>
          <c:idx val="1"/>
          <c:order val="1"/>
          <c:tx>
            <c:strRef>
              <c:f>Sheet1!$C$1</c:f>
              <c:strCache>
                <c:ptCount val="1"/>
                <c:pt idx="0">
                  <c:v>完成率</c:v>
                </c:pt>
              </c:strCache>
            </c:strRef>
          </c:tx>
          <c:spPr>
            <a:ln w="12700" cap="rnd" cmpd="sng">
              <a:solidFill>
                <a:schemeClr val="accent2"/>
              </a:solidFill>
              <a:prstDash val="solid"/>
              <a:round/>
            </a:ln>
            <a:effectLst/>
          </c:spPr>
          <c:marker>
            <c:symbol val="circle"/>
            <c:size val="5"/>
            <c:spPr>
              <a:solidFill>
                <a:schemeClr val="bg1"/>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嘉善</c:v>
                </c:pt>
                <c:pt idx="1">
                  <c:v>平湖</c:v>
                </c:pt>
                <c:pt idx="2">
                  <c:v>海盐</c:v>
                </c:pt>
                <c:pt idx="3">
                  <c:v>桐乡</c:v>
                </c:pt>
                <c:pt idx="4">
                  <c:v>战客</c:v>
                </c:pt>
                <c:pt idx="5">
                  <c:v>嘉禾</c:v>
                </c:pt>
                <c:pt idx="6">
                  <c:v>海宁</c:v>
                </c:pt>
              </c:strCache>
            </c:strRef>
          </c:cat>
          <c:val>
            <c:numRef>
              <c:f>Sheet1!$C$2:$C$8</c:f>
              <c:numCache>
                <c:formatCode>0.0%</c:formatCode>
                <c:ptCount val="7"/>
                <c:pt idx="0">
                  <c:v>0.749018103314531</c:v>
                </c:pt>
                <c:pt idx="1">
                  <c:v>0.62839698255755</c:v>
                </c:pt>
                <c:pt idx="2">
                  <c:v>0.591946742848764</c:v>
                </c:pt>
                <c:pt idx="3">
                  <c:v>0.487844097146321</c:v>
                </c:pt>
                <c:pt idx="4">
                  <c:v>0.481421839360372</c:v>
                </c:pt>
                <c:pt idx="5">
                  <c:v>0.386028442432377</c:v>
                </c:pt>
                <c:pt idx="6">
                  <c:v>0.29296540366429</c:v>
                </c:pt>
              </c:numCache>
            </c:numRef>
          </c:val>
          <c:smooth val="0"/>
        </c:ser>
        <c:dLbls>
          <c:showLegendKey val="0"/>
          <c:showVal val="1"/>
          <c:showCatName val="0"/>
          <c:showSerName val="0"/>
          <c:showPercent val="0"/>
          <c:showBubbleSize val="0"/>
        </c:dLbls>
        <c:marker val="1"/>
        <c:smooth val="0"/>
        <c:axId val="828018008"/>
        <c:axId val="828014480"/>
      </c:lineChart>
      <c:catAx>
        <c:axId val="828014088"/>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9184"/>
        <c:crosses val="autoZero"/>
        <c:auto val="1"/>
        <c:lblAlgn val="ctr"/>
        <c:lblOffset val="100"/>
        <c:noMultiLvlLbl val="0"/>
      </c:catAx>
      <c:valAx>
        <c:axId val="828019184"/>
        <c:scaling>
          <c:orientation val="minMax"/>
          <c:max val="6000"/>
          <c:min val="0"/>
        </c:scaling>
        <c:delete val="0"/>
        <c:axPos val="l"/>
        <c:numFmt formatCode="0_ "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088"/>
        <c:crosses val="autoZero"/>
        <c:crossBetween val="between"/>
      </c:valAx>
      <c:catAx>
        <c:axId val="828018008"/>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480"/>
        <c:crosses val="autoZero"/>
        <c:auto val="1"/>
        <c:lblAlgn val="ctr"/>
        <c:lblOffset val="100"/>
        <c:noMultiLvlLbl val="0"/>
      </c:catAx>
      <c:valAx>
        <c:axId val="828014480"/>
        <c:scaling>
          <c:orientation val="minMax"/>
          <c:max val="0.8"/>
          <c:min val="-0.1"/>
        </c:scaling>
        <c:delete val="0"/>
        <c:axPos val="r"/>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8008"/>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41200643201715"/>
          <c:y val="0.838947368421053"/>
          <c:w val="0.485081293550116"/>
          <c:h val="0.145263157894737"/>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4ced06ee-714e-44ea-87eb-921aa96d8e9c}"/>
      </c:ext>
    </c:extLst>
  </c:chart>
  <c:spPr>
    <a:noFill/>
    <a:ln>
      <a:noFill/>
    </a:ln>
    <a:effectLst/>
  </c:spPr>
  <c:txPr>
    <a:bodyPr/>
    <a:lstStyle/>
    <a:p>
      <a:pPr>
        <a:defRPr lang="zh-CN" sz="9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71461307949938"/>
          <c:y val="0.116842759477937"/>
          <c:w val="0.945707738410012"/>
          <c:h val="0.48402734617775"/>
        </c:manualLayout>
      </c:layout>
      <c:barChart>
        <c:barDir val="col"/>
        <c:grouping val="clustered"/>
        <c:varyColors val="0"/>
        <c:ser>
          <c:idx val="1"/>
          <c:order val="1"/>
          <c:tx>
            <c:strRef>
              <c:f>Sheet1!$D$1</c:f>
              <c:strCache>
                <c:ptCount val="1"/>
                <c:pt idx="0">
                  <c:v>25年新增条数</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Sheet1!$D$2:$D$8</c:f>
              <c:numCache>
                <c:formatCode>General</c:formatCode>
                <c:ptCount val="7"/>
                <c:pt idx="0">
                  <c:v>8</c:v>
                </c:pt>
                <c:pt idx="1">
                  <c:v>9</c:v>
                </c:pt>
                <c:pt idx="2">
                  <c:v>0</c:v>
                </c:pt>
                <c:pt idx="3">
                  <c:v>0</c:v>
                </c:pt>
                <c:pt idx="4">
                  <c:v>0</c:v>
                </c:pt>
                <c:pt idx="5">
                  <c:v>4</c:v>
                </c:pt>
                <c:pt idx="6">
                  <c:v>4</c:v>
                </c:pt>
              </c:numCache>
            </c:numRef>
          </c:val>
        </c:ser>
        <c:dLbls>
          <c:showLegendKey val="0"/>
          <c:showVal val="0"/>
          <c:showCatName val="0"/>
          <c:showSerName val="0"/>
          <c:showPercent val="0"/>
          <c:showBubbleSize val="0"/>
        </c:dLbls>
        <c:gapWidth val="219"/>
        <c:overlap val="-27"/>
        <c:axId val="350714295"/>
        <c:axId val="599557965"/>
      </c:barChart>
      <c:lineChart>
        <c:grouping val="standard"/>
        <c:varyColors val="0"/>
        <c:ser>
          <c:idx val="2"/>
          <c:order val="0"/>
          <c:tx>
            <c:strRef>
              <c:f>Sheet1!$C$1</c:f>
              <c:strCache>
                <c:ptCount val="1"/>
                <c:pt idx="0">
                  <c:v>渗透率</c:v>
                </c:pt>
              </c:strCache>
            </c:strRef>
          </c:tx>
          <c:spPr>
            <a:ln w="15875" cap="rnd">
              <a:solidFill>
                <a:schemeClr val="accent2"/>
              </a:solidFill>
              <a:round/>
            </a:ln>
            <a:effectLst/>
            <a:sp3d contourW="15875"/>
          </c:spPr>
          <c:marker>
            <c:symbol val="circle"/>
            <c:size val="5"/>
            <c:spPr>
              <a:solidFill>
                <a:schemeClr val="bg1"/>
              </a:solidFill>
              <a:ln w="9525">
                <a:solidFill>
                  <a:schemeClr val="accent3"/>
                </a:solidFill>
              </a:ln>
              <a:effectLst/>
            </c:spPr>
          </c:marker>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Sheet1!$C$2:$C$8</c:f>
              <c:numCache>
                <c:formatCode>0.0%</c:formatCode>
                <c:ptCount val="7"/>
                <c:pt idx="0">
                  <c:v>0.0419672131147541</c:v>
                </c:pt>
                <c:pt idx="1">
                  <c:v>0.338414634146341</c:v>
                </c:pt>
                <c:pt idx="2">
                  <c:v>0.0685185185185185</c:v>
                </c:pt>
                <c:pt idx="3">
                  <c:v>0.0220264317180617</c:v>
                </c:pt>
                <c:pt idx="4">
                  <c:v>0.0299465240641711</c:v>
                </c:pt>
                <c:pt idx="5">
                  <c:v>0.063449508489723</c:v>
                </c:pt>
                <c:pt idx="6">
                  <c:v>0.919191919191919</c:v>
                </c:pt>
              </c:numCache>
            </c:numRef>
          </c:val>
          <c:smooth val="0"/>
        </c:ser>
        <c:dLbls>
          <c:showLegendKey val="0"/>
          <c:showVal val="0"/>
          <c:showCatName val="0"/>
          <c:showSerName val="0"/>
          <c:showPercent val="0"/>
          <c:showBubbleSize val="0"/>
        </c:dLbls>
        <c:marker val="1"/>
        <c:smooth val="0"/>
        <c:axId val="835994860"/>
        <c:axId val="482063810"/>
      </c:lineChart>
      <c:catAx>
        <c:axId val="35071429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599557965"/>
        <c:crosses val="autoZero"/>
        <c:auto val="1"/>
        <c:lblAlgn val="ctr"/>
        <c:lblOffset val="100"/>
        <c:noMultiLvlLbl val="0"/>
      </c:catAx>
      <c:valAx>
        <c:axId val="599557965"/>
        <c:scaling>
          <c:orientation val="minMax"/>
          <c:max val="100"/>
          <c:min val="0"/>
        </c:scaling>
        <c:delete val="0"/>
        <c:axPos val="l"/>
        <c:numFmt formatCode="General"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50714295"/>
        <c:crosses val="autoZero"/>
        <c:crossBetween val="between"/>
      </c:valAx>
      <c:catAx>
        <c:axId val="835994860"/>
        <c:scaling>
          <c:orientation val="minMax"/>
        </c:scaling>
        <c:delete val="1"/>
        <c:axPos val="b"/>
        <c:majorTickMark val="none"/>
        <c:minorTickMark val="none"/>
        <c:tickLblPos val="nextTo"/>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82063810"/>
        <c:crosses val="autoZero"/>
        <c:auto val="1"/>
        <c:lblAlgn val="ctr"/>
        <c:lblOffset val="100"/>
        <c:noMultiLvlLbl val="0"/>
      </c:catAx>
      <c:valAx>
        <c:axId val="482063810"/>
        <c:scaling>
          <c:orientation val="minMax"/>
          <c:max val="1"/>
          <c:min val="-1"/>
        </c:scaling>
        <c:delete val="0"/>
        <c:axPos val="r"/>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35994860"/>
        <c:crosses val="max"/>
        <c:crossBetween val="between"/>
      </c:valAx>
      <c:spPr>
        <a:noFill/>
        <a:ln>
          <a:noFill/>
        </a:ln>
        <a:effectLst/>
      </c:spPr>
    </c:plotArea>
    <c:legend>
      <c:legendPos val="b"/>
      <c:legendEntry>
        <c:idx val="1"/>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0468786316653091"/>
          <c:y val="0.86783514921838"/>
          <c:w val="0.941936277524911"/>
          <c:h val="0.108953102794884"/>
        </c:manualLayout>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dc71f9ed-8887-4803-bf17-3e1ba92c7a72}"/>
      </c:ext>
    </c:extLst>
  </c:chart>
  <c:spPr>
    <a:noFill/>
    <a:ln w="9525" cap="flat" cmpd="sng" algn="ctr">
      <a:noFill/>
      <a:round/>
    </a:ln>
    <a:effectLst/>
  </c:spPr>
  <c:txPr>
    <a:bodyPr/>
    <a:lstStyle/>
    <a:p>
      <a:pPr>
        <a:defRPr 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71461307949938"/>
          <c:y val="0.116842759477937"/>
          <c:w val="0.945707738410012"/>
          <c:h val="0.48402734617775"/>
        </c:manualLayout>
      </c:layout>
      <c:barChart>
        <c:barDir val="col"/>
        <c:grouping val="clustered"/>
        <c:varyColors val="0"/>
        <c:ser>
          <c:idx val="1"/>
          <c:order val="1"/>
          <c:tx>
            <c:strRef>
              <c:f>Sheet1!$D$1</c:f>
              <c:strCache>
                <c:ptCount val="1"/>
                <c:pt idx="0">
                  <c:v>25年新增条数</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嘉禾</c:v>
                </c:pt>
                <c:pt idx="1">
                  <c:v>平湖</c:v>
                </c:pt>
                <c:pt idx="2">
                  <c:v>海盐</c:v>
                </c:pt>
                <c:pt idx="3">
                  <c:v>战客</c:v>
                </c:pt>
              </c:strCache>
            </c:strRef>
          </c:cat>
          <c:val>
            <c:numRef>
              <c:f>Sheet1!$D$2:$D$5</c:f>
              <c:numCache>
                <c:formatCode>General</c:formatCode>
                <c:ptCount val="4"/>
                <c:pt idx="0">
                  <c:v>5</c:v>
                </c:pt>
                <c:pt idx="1">
                  <c:v>3</c:v>
                </c:pt>
                <c:pt idx="2">
                  <c:v>3</c:v>
                </c:pt>
                <c:pt idx="3">
                  <c:v>0</c:v>
                </c:pt>
              </c:numCache>
            </c:numRef>
          </c:val>
        </c:ser>
        <c:dLbls>
          <c:showLegendKey val="0"/>
          <c:showVal val="0"/>
          <c:showCatName val="0"/>
          <c:showSerName val="0"/>
          <c:showPercent val="0"/>
          <c:showBubbleSize val="0"/>
        </c:dLbls>
        <c:gapWidth val="219"/>
        <c:overlap val="-27"/>
        <c:axId val="350714295"/>
        <c:axId val="599557965"/>
      </c:barChart>
      <c:lineChart>
        <c:grouping val="standard"/>
        <c:varyColors val="0"/>
        <c:ser>
          <c:idx val="2"/>
          <c:order val="0"/>
          <c:tx>
            <c:strRef>
              <c:f>Sheet1!$C$1</c:f>
              <c:strCache>
                <c:ptCount val="1"/>
                <c:pt idx="0">
                  <c:v>渗透率</c:v>
                </c:pt>
              </c:strCache>
            </c:strRef>
          </c:tx>
          <c:spPr>
            <a:ln w="15875" cap="rnd">
              <a:solidFill>
                <a:schemeClr val="accent2"/>
              </a:solidFill>
              <a:round/>
            </a:ln>
            <a:effectLst/>
            <a:sp3d contourW="15875"/>
          </c:spPr>
          <c:marker>
            <c:symbol val="circle"/>
            <c:size val="5"/>
            <c:spPr>
              <a:solidFill>
                <a:schemeClr val="bg1"/>
              </a:solidFill>
              <a:ln w="9525">
                <a:solidFill>
                  <a:schemeClr val="accent3"/>
                </a:solidFill>
              </a:ln>
              <a:effectLst/>
            </c:spPr>
          </c:marker>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嘉禾</c:v>
                </c:pt>
                <c:pt idx="1">
                  <c:v>平湖</c:v>
                </c:pt>
                <c:pt idx="2">
                  <c:v>海盐</c:v>
                </c:pt>
                <c:pt idx="3">
                  <c:v>战客</c:v>
                </c:pt>
              </c:strCache>
            </c:strRef>
          </c:cat>
          <c:val>
            <c:numRef>
              <c:f>Sheet1!$C$2:$C$5</c:f>
              <c:numCache>
                <c:formatCode>0.0%</c:formatCode>
                <c:ptCount val="4"/>
                <c:pt idx="0">
                  <c:v>0.757719714964371</c:v>
                </c:pt>
                <c:pt idx="1">
                  <c:v>0.0597826086956522</c:v>
                </c:pt>
                <c:pt idx="2">
                  <c:v>0.978021978021978</c:v>
                </c:pt>
                <c:pt idx="3">
                  <c:v>0</c:v>
                </c:pt>
              </c:numCache>
            </c:numRef>
          </c:val>
          <c:smooth val="0"/>
        </c:ser>
        <c:dLbls>
          <c:showLegendKey val="0"/>
          <c:showVal val="0"/>
          <c:showCatName val="0"/>
          <c:showSerName val="0"/>
          <c:showPercent val="0"/>
          <c:showBubbleSize val="0"/>
        </c:dLbls>
        <c:marker val="1"/>
        <c:smooth val="0"/>
        <c:axId val="835994860"/>
        <c:axId val="482063810"/>
      </c:lineChart>
      <c:catAx>
        <c:axId val="35071429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599557965"/>
        <c:crosses val="autoZero"/>
        <c:auto val="1"/>
        <c:lblAlgn val="ctr"/>
        <c:lblOffset val="100"/>
        <c:noMultiLvlLbl val="0"/>
      </c:catAx>
      <c:valAx>
        <c:axId val="599557965"/>
        <c:scaling>
          <c:orientation val="minMax"/>
          <c:max val="2000"/>
          <c:min val="0"/>
        </c:scaling>
        <c:delete val="0"/>
        <c:axPos val="l"/>
        <c:numFmt formatCode="General"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50714295"/>
        <c:crosses val="autoZero"/>
        <c:crossBetween val="between"/>
      </c:valAx>
      <c:catAx>
        <c:axId val="835994860"/>
        <c:scaling>
          <c:orientation val="minMax"/>
        </c:scaling>
        <c:delete val="1"/>
        <c:axPos val="b"/>
        <c:majorTickMark val="none"/>
        <c:minorTickMark val="none"/>
        <c:tickLblPos val="nextTo"/>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82063810"/>
        <c:crosses val="autoZero"/>
        <c:auto val="1"/>
        <c:lblAlgn val="ctr"/>
        <c:lblOffset val="100"/>
        <c:noMultiLvlLbl val="0"/>
      </c:catAx>
      <c:valAx>
        <c:axId val="482063810"/>
        <c:scaling>
          <c:orientation val="minMax"/>
          <c:max val="1"/>
          <c:min val="-1"/>
        </c:scaling>
        <c:delete val="0"/>
        <c:axPos val="r"/>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35994860"/>
        <c:crosses val="max"/>
        <c:crossBetween val="between"/>
      </c:valAx>
      <c:spPr>
        <a:noFill/>
        <a:ln>
          <a:noFill/>
        </a:ln>
        <a:effectLst/>
      </c:spPr>
    </c:plotArea>
    <c:legend>
      <c:legendPos val="b"/>
      <c:legendEntry>
        <c:idx val="1"/>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0423176282445565"/>
          <c:y val="0.86783514921838"/>
          <c:w val="0.941936277524911"/>
          <c:h val="0.108953102794884"/>
        </c:manualLayout>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f7f4bff3-6dd9-42fc-b364-3efc6357f3af}"/>
      </c:ext>
    </c:extLst>
  </c:chart>
  <c:spPr>
    <a:noFill/>
    <a:ln w="9525" cap="flat" cmpd="sng" algn="ctr">
      <a:noFill/>
      <a:round/>
    </a:ln>
    <a:effectLst/>
  </c:spPr>
  <c:txPr>
    <a:bodyPr/>
    <a:lstStyle/>
    <a:p>
      <a:pPr>
        <a:defRPr 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71035260022541"/>
          <c:y val="0.262390670553936"/>
          <c:w val="0.828369022701658"/>
          <c:h val="0.46399416909621"/>
        </c:manualLayout>
      </c:layout>
      <c:barChart>
        <c:barDir val="col"/>
        <c:grouping val="clustered"/>
        <c:varyColors val="0"/>
        <c:ser>
          <c:idx val="0"/>
          <c:order val="0"/>
          <c:tx>
            <c:strRef>
              <c:f>Sheet1!$B$1</c:f>
              <c:strCache>
                <c:ptCount val="1"/>
                <c:pt idx="0">
                  <c:v>续签金额</c:v>
                </c:pt>
              </c:strCache>
            </c:strRef>
          </c:tx>
          <c:spPr>
            <a:solidFill>
              <a:schemeClr val="accent1">
                <a:lumMod val="40000"/>
                <a:lumOff val="60000"/>
              </a:schemeClr>
            </a:solidFill>
            <a:ln>
              <a:noFill/>
            </a:ln>
            <a:effectLst/>
          </c:spPr>
          <c:invertIfNegative val="0"/>
          <c:dLbls>
            <c:dLbl>
              <c:idx val="0"/>
              <c:layout>
                <c:manualLayout>
                  <c:x val="-0.00601573345673299"/>
                  <c:y val="0.016134036611852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200524448557766"/>
                  <c:y val="0.0403350915296308"/>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709569885525854"/>
                  <c:y val="0.0640751380826829"/>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Sheet1!$B$2:$B$8</c:f>
              <c:numCache>
                <c:formatCode>0_ </c:formatCode>
                <c:ptCount val="7"/>
                <c:pt idx="0">
                  <c:v>109.5963651</c:v>
                </c:pt>
                <c:pt idx="1">
                  <c:v>101.3784189</c:v>
                </c:pt>
                <c:pt idx="2">
                  <c:v>88.36753774</c:v>
                </c:pt>
                <c:pt idx="3">
                  <c:v>37.76305755</c:v>
                </c:pt>
                <c:pt idx="4">
                  <c:v>108.9668962</c:v>
                </c:pt>
                <c:pt idx="5">
                  <c:v>202.913834</c:v>
                </c:pt>
                <c:pt idx="6">
                  <c:v>121.9961528</c:v>
                </c:pt>
              </c:numCache>
            </c:numRef>
          </c:val>
        </c:ser>
        <c:dLbls>
          <c:showLegendKey val="0"/>
          <c:showVal val="1"/>
          <c:showCatName val="0"/>
          <c:showSerName val="0"/>
          <c:showPercent val="0"/>
          <c:showBubbleSize val="0"/>
        </c:dLbls>
        <c:gapWidth val="219"/>
        <c:overlap val="-27"/>
        <c:axId val="778394715"/>
        <c:axId val="430048743"/>
      </c:barChart>
      <c:lineChart>
        <c:grouping val="standard"/>
        <c:varyColors val="0"/>
        <c:ser>
          <c:idx val="1"/>
          <c:order val="1"/>
          <c:tx>
            <c:strRef>
              <c:f>Sheet1!$C$1</c:f>
              <c:strCache>
                <c:ptCount val="1"/>
                <c:pt idx="0">
                  <c:v>续签率</c:v>
                </c:pt>
              </c:strCache>
            </c:strRef>
          </c:tx>
          <c:spPr>
            <a:ln w="28575" cap="rnd">
              <a:solidFill>
                <a:schemeClr val="accent2"/>
              </a:solidFill>
              <a:round/>
            </a:ln>
            <a:effectLst/>
          </c:spPr>
          <c:marker>
            <c:symbol val="circle"/>
            <c:size val="5"/>
            <c:spPr>
              <a:solidFill>
                <a:schemeClr val="bg1"/>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Sheet1!$C$2:$C$8</c:f>
              <c:numCache>
                <c:formatCode>0%</c:formatCode>
                <c:ptCount val="7"/>
                <c:pt idx="0">
                  <c:v>0.634146341463415</c:v>
                </c:pt>
                <c:pt idx="1">
                  <c:v>0.679389312977099</c:v>
                </c:pt>
                <c:pt idx="2">
                  <c:v>0.641176470588235</c:v>
                </c:pt>
                <c:pt idx="3">
                  <c:v>0.733333333333333</c:v>
                </c:pt>
                <c:pt idx="4">
                  <c:v>0.712</c:v>
                </c:pt>
                <c:pt idx="5">
                  <c:v>0.655038759689923</c:v>
                </c:pt>
                <c:pt idx="6">
                  <c:v>0.833333333333333</c:v>
                </c:pt>
              </c:numCache>
            </c:numRef>
          </c:val>
          <c:smooth val="0"/>
        </c:ser>
        <c:dLbls>
          <c:showLegendKey val="0"/>
          <c:showVal val="1"/>
          <c:showCatName val="0"/>
          <c:showSerName val="0"/>
          <c:showPercent val="0"/>
          <c:showBubbleSize val="0"/>
        </c:dLbls>
        <c:marker val="1"/>
        <c:smooth val="0"/>
        <c:axId val="418421768"/>
        <c:axId val="437220910"/>
      </c:lineChart>
      <c:catAx>
        <c:axId val="77839471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30048743"/>
        <c:crosses val="autoZero"/>
        <c:auto val="1"/>
        <c:lblAlgn val="ctr"/>
        <c:lblOffset val="100"/>
        <c:noMultiLvlLbl val="0"/>
      </c:catAx>
      <c:valAx>
        <c:axId val="430048743"/>
        <c:scaling>
          <c:orientation val="minMax"/>
          <c:max val="500"/>
        </c:scaling>
        <c:delete val="0"/>
        <c:axPos val="l"/>
        <c:numFmt formatCode="0_ " sourceLinked="1"/>
        <c:majorTickMark val="none"/>
        <c:minorTickMark val="none"/>
        <c:tickLblPos val="none"/>
        <c:spPr>
          <a:noFill/>
          <a:ln>
            <a:noFill/>
          </a:ln>
          <a:effectLst/>
        </c:spPr>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78394715"/>
        <c:crosses val="autoZero"/>
        <c:crossBetween val="between"/>
      </c:valAx>
      <c:catAx>
        <c:axId val="418421768"/>
        <c:scaling>
          <c:orientation val="minMax"/>
        </c:scaling>
        <c:delete val="1"/>
        <c:axPos val="b"/>
        <c:majorTickMark val="none"/>
        <c:minorTickMark val="none"/>
        <c:tickLblPos val="nextTo"/>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37220910"/>
        <c:crosses val="autoZero"/>
        <c:auto val="1"/>
        <c:lblAlgn val="ctr"/>
        <c:lblOffset val="100"/>
        <c:noMultiLvlLbl val="0"/>
      </c:catAx>
      <c:valAx>
        <c:axId val="437220910"/>
        <c:scaling>
          <c:orientation val="minMax"/>
          <c:min val="-1"/>
        </c:scaling>
        <c:delete val="0"/>
        <c:axPos val="r"/>
        <c:numFmt formatCode="0%" sourceLinked="1"/>
        <c:majorTickMark val="none"/>
        <c:minorTickMark val="none"/>
        <c:tickLblPos val="none"/>
        <c:spPr>
          <a:noFill/>
          <a:ln>
            <a:noFill/>
          </a:ln>
          <a:effectLst/>
        </c:spPr>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18421768"/>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32076199290452"/>
          <c:y val="0.880732571855347"/>
        </c:manualLayout>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295a22c9-44e3-4f85-8685-d8fede0c3ce2}"/>
      </c:ext>
    </c:extLst>
  </c:chart>
  <c:spPr>
    <a:noFill/>
    <a:ln w="9525" cap="flat" cmpd="sng" algn="ctr">
      <a:noFill/>
      <a:round/>
    </a:ln>
    <a:effectLst/>
  </c:spPr>
  <c:txPr>
    <a:bodyPr/>
    <a:lstStyle/>
    <a:p>
      <a:pPr>
        <a:defRPr lang="zh-CN" sz="7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71035260022541"/>
          <c:y val="0.262390670553936"/>
          <c:w val="0.828369022701658"/>
          <c:h val="0.46399416909621"/>
        </c:manualLayout>
      </c:layout>
      <c:barChart>
        <c:barDir val="col"/>
        <c:grouping val="clustered"/>
        <c:varyColors val="0"/>
        <c:ser>
          <c:idx val="0"/>
          <c:order val="0"/>
          <c:tx>
            <c:strRef>
              <c:f>Sheet1!$B$1</c:f>
              <c:strCache>
                <c:ptCount val="1"/>
                <c:pt idx="0">
                  <c:v>新拓收入</c:v>
                </c:pt>
              </c:strCache>
            </c:strRef>
          </c:tx>
          <c:spPr>
            <a:solidFill>
              <a:schemeClr val="accent1">
                <a:lumMod val="40000"/>
                <a:lumOff val="60000"/>
              </a:schemeClr>
            </a:solidFill>
            <a:ln>
              <a:noFill/>
            </a:ln>
            <a:effectLst/>
          </c:spPr>
          <c:invertIfNegative val="0"/>
          <c:dLbls>
            <c:dLbl>
              <c:idx val="0"/>
              <c:layout>
                <c:manualLayout>
                  <c:x val="-0.00601573345673299"/>
                  <c:y val="0.016134036611852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200524448557766"/>
                  <c:y val="0.0403350915296308"/>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0867943678583743"/>
                  <c:y val="0.0450318698636097"/>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Sheet1!$B$2:$B$8</c:f>
              <c:numCache>
                <c:formatCode>0_ </c:formatCode>
                <c:ptCount val="7"/>
                <c:pt idx="0">
                  <c:v>14.74029245</c:v>
                </c:pt>
                <c:pt idx="1">
                  <c:v>10.1757783</c:v>
                </c:pt>
                <c:pt idx="2">
                  <c:v>15.42084906</c:v>
                </c:pt>
                <c:pt idx="3">
                  <c:v>3.373485849</c:v>
                </c:pt>
                <c:pt idx="4">
                  <c:v>21.79084906</c:v>
                </c:pt>
                <c:pt idx="5">
                  <c:v>27.4002217</c:v>
                </c:pt>
                <c:pt idx="6">
                  <c:v>3.497169811</c:v>
                </c:pt>
              </c:numCache>
            </c:numRef>
          </c:val>
        </c:ser>
        <c:dLbls>
          <c:showLegendKey val="0"/>
          <c:showVal val="1"/>
          <c:showCatName val="0"/>
          <c:showSerName val="0"/>
          <c:showPercent val="0"/>
          <c:showBubbleSize val="0"/>
        </c:dLbls>
        <c:gapWidth val="219"/>
        <c:overlap val="-27"/>
        <c:axId val="778394715"/>
        <c:axId val="430048743"/>
      </c:barChart>
      <c:lineChart>
        <c:grouping val="standard"/>
        <c:varyColors val="0"/>
        <c:ser>
          <c:idx val="1"/>
          <c:order val="1"/>
          <c:tx>
            <c:strRef>
              <c:f>Sheet1!$C$1</c:f>
              <c:strCache>
                <c:ptCount val="1"/>
                <c:pt idx="0">
                  <c:v>新拓收入占比</c:v>
                </c:pt>
              </c:strCache>
            </c:strRef>
          </c:tx>
          <c:spPr>
            <a:ln w="28575" cap="rnd">
              <a:solidFill>
                <a:schemeClr val="accent2"/>
              </a:solidFill>
              <a:round/>
            </a:ln>
            <a:effectLst/>
          </c:spPr>
          <c:marker>
            <c:symbol val="circle"/>
            <c:size val="5"/>
            <c:spPr>
              <a:solidFill>
                <a:schemeClr val="bg1"/>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Sheet1!$C$2:$C$8</c:f>
              <c:numCache>
                <c:formatCode>0%</c:formatCode>
                <c:ptCount val="7"/>
                <c:pt idx="0">
                  <c:v>0.0711261721132611</c:v>
                </c:pt>
                <c:pt idx="1">
                  <c:v>0.0758877393271671</c:v>
                </c:pt>
                <c:pt idx="2">
                  <c:v>0.143221381213921</c:v>
                </c:pt>
                <c:pt idx="3">
                  <c:v>0.061949543907585</c:v>
                </c:pt>
                <c:pt idx="4">
                  <c:v>0.146557968545247</c:v>
                </c:pt>
                <c:pt idx="5">
                  <c:v>0.115374589569377</c:v>
                </c:pt>
                <c:pt idx="6">
                  <c:v>0.0141232111972441</c:v>
                </c:pt>
              </c:numCache>
            </c:numRef>
          </c:val>
          <c:smooth val="0"/>
        </c:ser>
        <c:dLbls>
          <c:showLegendKey val="0"/>
          <c:showVal val="1"/>
          <c:showCatName val="0"/>
          <c:showSerName val="0"/>
          <c:showPercent val="0"/>
          <c:showBubbleSize val="0"/>
        </c:dLbls>
        <c:marker val="1"/>
        <c:smooth val="0"/>
        <c:axId val="418421768"/>
        <c:axId val="437220910"/>
      </c:lineChart>
      <c:catAx>
        <c:axId val="77839471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30048743"/>
        <c:crosses val="autoZero"/>
        <c:auto val="1"/>
        <c:lblAlgn val="ctr"/>
        <c:lblOffset val="100"/>
        <c:noMultiLvlLbl val="0"/>
      </c:catAx>
      <c:valAx>
        <c:axId val="430048743"/>
        <c:scaling>
          <c:orientation val="minMax"/>
          <c:max val="70"/>
        </c:scaling>
        <c:delete val="0"/>
        <c:axPos val="l"/>
        <c:numFmt formatCode="0_ " sourceLinked="1"/>
        <c:majorTickMark val="none"/>
        <c:minorTickMark val="none"/>
        <c:tickLblPos val="none"/>
        <c:spPr>
          <a:noFill/>
          <a:ln>
            <a:noFill/>
          </a:ln>
          <a:effectLst/>
        </c:spPr>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78394715"/>
        <c:crosses val="autoZero"/>
        <c:crossBetween val="between"/>
      </c:valAx>
      <c:catAx>
        <c:axId val="418421768"/>
        <c:scaling>
          <c:orientation val="minMax"/>
        </c:scaling>
        <c:delete val="1"/>
        <c:axPos val="b"/>
        <c:majorTickMark val="none"/>
        <c:minorTickMark val="none"/>
        <c:tickLblPos val="nextTo"/>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37220910"/>
        <c:crosses val="autoZero"/>
        <c:auto val="1"/>
        <c:lblAlgn val="ctr"/>
        <c:lblOffset val="100"/>
        <c:noMultiLvlLbl val="0"/>
      </c:catAx>
      <c:valAx>
        <c:axId val="437220910"/>
        <c:scaling>
          <c:orientation val="minMax"/>
          <c:min val="-1"/>
        </c:scaling>
        <c:delete val="0"/>
        <c:axPos val="r"/>
        <c:numFmt formatCode="0%" sourceLinked="1"/>
        <c:majorTickMark val="none"/>
        <c:minorTickMark val="none"/>
        <c:tickLblPos val="none"/>
        <c:spPr>
          <a:noFill/>
          <a:ln>
            <a:noFill/>
          </a:ln>
          <a:effectLst/>
        </c:spPr>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18421768"/>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63732815185687"/>
          <c:y val="0.845909090909091"/>
        </c:manualLayout>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de0c3f88-c24e-4608-90cc-862e9fd1d507}"/>
      </c:ext>
    </c:extLst>
  </c:chart>
  <c:spPr>
    <a:noFill/>
    <a:ln w="9525" cap="flat" cmpd="sng" algn="ctr">
      <a:noFill/>
      <a:round/>
    </a:ln>
    <a:effectLst/>
  </c:spPr>
  <c:txPr>
    <a:bodyPr/>
    <a:lstStyle/>
    <a:p>
      <a:pPr>
        <a:defRPr lang="zh-CN" sz="7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71035260022541"/>
          <c:y val="0.262390670553936"/>
          <c:w val="0.828369022701658"/>
          <c:h val="0.46399416909621"/>
        </c:manualLayout>
      </c:layout>
      <c:barChart>
        <c:barDir val="col"/>
        <c:grouping val="clustered"/>
        <c:varyColors val="0"/>
        <c:ser>
          <c:idx val="0"/>
          <c:order val="0"/>
          <c:tx>
            <c:strRef>
              <c:f>Sheet1!$B$1</c:f>
              <c:strCache>
                <c:ptCount val="1"/>
                <c:pt idx="0">
                  <c:v>系统对接家数</c:v>
                </c:pt>
              </c:strCache>
            </c:strRef>
          </c:tx>
          <c:spPr>
            <a:solidFill>
              <a:schemeClr val="accent1">
                <a:lumMod val="40000"/>
                <a:lumOff val="60000"/>
              </a:schemeClr>
            </a:solidFill>
            <a:ln>
              <a:noFill/>
            </a:ln>
            <a:effectLst/>
          </c:spPr>
          <c:invertIfNegative val="0"/>
          <c:dLbls>
            <c:dLbl>
              <c:idx val="0"/>
              <c:layout>
                <c:manualLayout>
                  <c:x val="-0.00601573345673299"/>
                  <c:y val="0.016134036611852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200524448557766"/>
                  <c:y val="0.0403350915296308"/>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709569885525854"/>
                  <c:y val="0.0640751380826829"/>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Sheet1!$B$2:$B$8</c:f>
              <c:numCache>
                <c:formatCode>0_ </c:formatCode>
                <c:ptCount val="7"/>
                <c:pt idx="0">
                  <c:v>43</c:v>
                </c:pt>
                <c:pt idx="1">
                  <c:v>24</c:v>
                </c:pt>
                <c:pt idx="2">
                  <c:v>28</c:v>
                </c:pt>
                <c:pt idx="3">
                  <c:v>14</c:v>
                </c:pt>
                <c:pt idx="4">
                  <c:v>31</c:v>
                </c:pt>
                <c:pt idx="5">
                  <c:v>48</c:v>
                </c:pt>
                <c:pt idx="6">
                  <c:v>27</c:v>
                </c:pt>
              </c:numCache>
            </c:numRef>
          </c:val>
        </c:ser>
        <c:ser>
          <c:idx val="1"/>
          <c:order val="1"/>
          <c:tx>
            <c:strRef>
              <c:f>Sheet1!$C$1</c:f>
              <c:strCache>
                <c:ptCount val="1"/>
                <c:pt idx="0">
                  <c:v>系统对接收入</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Sheet1!$C$2:$C$8</c:f>
              <c:numCache>
                <c:formatCode>0_ </c:formatCode>
                <c:ptCount val="7"/>
                <c:pt idx="0">
                  <c:v>96.8695604</c:v>
                </c:pt>
                <c:pt idx="1">
                  <c:v>16.149115</c:v>
                </c:pt>
                <c:pt idx="2">
                  <c:v>30.56725945</c:v>
                </c:pt>
                <c:pt idx="3">
                  <c:v>6.10389528</c:v>
                </c:pt>
                <c:pt idx="4">
                  <c:v>55.39520948</c:v>
                </c:pt>
                <c:pt idx="5">
                  <c:v>92.8524255</c:v>
                </c:pt>
                <c:pt idx="6">
                  <c:v>142.0153066</c:v>
                </c:pt>
              </c:numCache>
            </c:numRef>
          </c:val>
        </c:ser>
        <c:dLbls>
          <c:showLegendKey val="0"/>
          <c:showVal val="1"/>
          <c:showCatName val="0"/>
          <c:showSerName val="0"/>
          <c:showPercent val="0"/>
          <c:showBubbleSize val="0"/>
        </c:dLbls>
        <c:gapWidth val="219"/>
        <c:overlap val="-27"/>
        <c:axId val="778394715"/>
        <c:axId val="430048743"/>
      </c:barChart>
      <c:lineChart>
        <c:grouping val="standard"/>
        <c:varyColors val="0"/>
        <c:ser>
          <c:idx val="2"/>
          <c:order val="2"/>
          <c:tx>
            <c:strRef>
              <c:f>Sheet1!$D$1</c:f>
              <c:strCache>
                <c:ptCount val="1"/>
                <c:pt idx="0">
                  <c:v>系统对接家数占比</c:v>
                </c:pt>
              </c:strCache>
            </c:strRef>
          </c:tx>
          <c:spPr>
            <a:ln w="28575" cap="rnd">
              <a:solidFill>
                <a:schemeClr val="accent3"/>
              </a:solidFill>
              <a:round/>
            </a:ln>
            <a:effectLst/>
          </c:spPr>
          <c:marker>
            <c:symbol val="circle"/>
            <c:size val="5"/>
            <c:spPr>
              <a:solidFill>
                <a:schemeClr val="bg1"/>
              </a:solidFill>
              <a:ln w="9525">
                <a:solidFill>
                  <a:schemeClr val="accent3"/>
                </a:solidFill>
              </a:ln>
              <a:effectLst/>
            </c:spPr>
          </c:marker>
          <c:dLbls>
            <c:numFmt formatCode="General" sourceLinked="1"/>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Sheet1!$D$2:$D$8</c:f>
              <c:numCache>
                <c:formatCode>0%</c:formatCode>
                <c:ptCount val="7"/>
                <c:pt idx="0">
                  <c:v>0.159259259259259</c:v>
                </c:pt>
                <c:pt idx="1">
                  <c:v>0.127659574468085</c:v>
                </c:pt>
                <c:pt idx="2">
                  <c:v>0.135922330097087</c:v>
                </c:pt>
                <c:pt idx="3">
                  <c:v>0.0858895705521472</c:v>
                </c:pt>
                <c:pt idx="4">
                  <c:v>0.12015503875969</c:v>
                </c:pt>
                <c:pt idx="5">
                  <c:v>0.141592920353982</c:v>
                </c:pt>
                <c:pt idx="6">
                  <c:v>0.442622950819672</c:v>
                </c:pt>
              </c:numCache>
            </c:numRef>
          </c:val>
          <c:smooth val="0"/>
        </c:ser>
        <c:dLbls>
          <c:showLegendKey val="0"/>
          <c:showVal val="1"/>
          <c:showCatName val="0"/>
          <c:showSerName val="0"/>
          <c:showPercent val="0"/>
          <c:showBubbleSize val="0"/>
        </c:dLbls>
        <c:marker val="1"/>
        <c:smooth val="0"/>
        <c:axId val="418421768"/>
        <c:axId val="437220910"/>
      </c:lineChart>
      <c:catAx>
        <c:axId val="77839471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30048743"/>
        <c:crosses val="autoZero"/>
        <c:auto val="1"/>
        <c:lblAlgn val="ctr"/>
        <c:lblOffset val="100"/>
        <c:noMultiLvlLbl val="0"/>
      </c:catAx>
      <c:valAx>
        <c:axId val="430048743"/>
        <c:scaling>
          <c:orientation val="minMax"/>
          <c:max val="500"/>
        </c:scaling>
        <c:delete val="0"/>
        <c:axPos val="l"/>
        <c:numFmt formatCode="0_ " sourceLinked="1"/>
        <c:majorTickMark val="none"/>
        <c:minorTickMark val="none"/>
        <c:tickLblPos val="none"/>
        <c:spPr>
          <a:noFill/>
          <a:ln>
            <a:noFill/>
          </a:ln>
          <a:effectLst/>
        </c:spPr>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78394715"/>
        <c:crosses val="autoZero"/>
        <c:crossBetween val="between"/>
      </c:valAx>
      <c:catAx>
        <c:axId val="418421768"/>
        <c:scaling>
          <c:orientation val="minMax"/>
        </c:scaling>
        <c:delete val="1"/>
        <c:axPos val="b"/>
        <c:majorTickMark val="none"/>
        <c:minorTickMark val="none"/>
        <c:tickLblPos val="nextTo"/>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37220910"/>
        <c:crosses val="autoZero"/>
        <c:auto val="1"/>
        <c:lblAlgn val="ctr"/>
        <c:lblOffset val="100"/>
        <c:noMultiLvlLbl val="0"/>
      </c:catAx>
      <c:valAx>
        <c:axId val="437220910"/>
        <c:scaling>
          <c:orientation val="minMax"/>
          <c:min val="-1"/>
        </c:scaling>
        <c:delete val="0"/>
        <c:axPos val="r"/>
        <c:numFmt formatCode="0%" sourceLinked="1"/>
        <c:majorTickMark val="none"/>
        <c:minorTickMark val="none"/>
        <c:tickLblPos val="none"/>
        <c:spPr>
          <a:noFill/>
          <a:ln>
            <a:noFill/>
          </a:ln>
          <a:effectLst/>
        </c:spPr>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18421768"/>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00525477707006369"/>
          <c:y val="0.895649097983728"/>
          <c:w val="0.989968152866242"/>
          <c:h val="0.0937389458790237"/>
        </c:manualLayout>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17ee5b15-909b-4bf0-99de-20fe347aac5f}"/>
      </c:ext>
    </c:extLst>
  </c:chart>
  <c:spPr>
    <a:noFill/>
    <a:ln w="9525" cap="flat" cmpd="sng" algn="ctr">
      <a:noFill/>
      <a:round/>
    </a:ln>
    <a:effectLst/>
  </c:spPr>
  <c:txPr>
    <a:bodyPr/>
    <a:lstStyle/>
    <a:p>
      <a:pPr>
        <a:defRPr lang="zh-CN" sz="7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71159217877095"/>
          <c:y val="0.262272727272727"/>
          <c:w val="0.82838687150838"/>
          <c:h val="0.429"/>
        </c:manualLayout>
      </c:layout>
      <c:barChart>
        <c:barDir val="col"/>
        <c:grouping val="clustered"/>
        <c:varyColors val="0"/>
        <c:ser>
          <c:idx val="0"/>
          <c:order val="0"/>
          <c:tx>
            <c:strRef>
              <c:f>Sheet1!$B$1</c:f>
              <c:strCache>
                <c:ptCount val="1"/>
                <c:pt idx="0">
                  <c:v>截至迎回家数</c:v>
                </c:pt>
              </c:strCache>
            </c:strRef>
          </c:tx>
          <c:spPr>
            <a:solidFill>
              <a:schemeClr val="accent1">
                <a:lumMod val="40000"/>
                <a:lumOff val="60000"/>
              </a:schemeClr>
            </a:solidFill>
            <a:ln>
              <a:noFill/>
            </a:ln>
            <a:effectLst/>
          </c:spPr>
          <c:invertIfNegative val="0"/>
          <c:dLbls>
            <c:dLbl>
              <c:idx val="0"/>
              <c:layout>
                <c:manualLayout>
                  <c:x val="-0.00601573345673299"/>
                  <c:y val="0.016134036611852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200524448557766"/>
                  <c:y val="0.0403350915296308"/>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82288432488235"/>
                  <c:y val="0.0236518771331061"/>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Sheet1!$B$2:$B$8</c:f>
              <c:numCache>
                <c:formatCode>0_ </c:formatCode>
                <c:ptCount val="7"/>
                <c:pt idx="0">
                  <c:v>17</c:v>
                </c:pt>
                <c:pt idx="1">
                  <c:v>14</c:v>
                </c:pt>
                <c:pt idx="2">
                  <c:v>18</c:v>
                </c:pt>
                <c:pt idx="3">
                  <c:v>9</c:v>
                </c:pt>
                <c:pt idx="4">
                  <c:v>26</c:v>
                </c:pt>
                <c:pt idx="5">
                  <c:v>36</c:v>
                </c:pt>
                <c:pt idx="6">
                  <c:v>3</c:v>
                </c:pt>
              </c:numCache>
            </c:numRef>
          </c:val>
        </c:ser>
        <c:dLbls>
          <c:showLegendKey val="0"/>
          <c:showVal val="1"/>
          <c:showCatName val="0"/>
          <c:showSerName val="0"/>
          <c:showPercent val="0"/>
          <c:showBubbleSize val="0"/>
        </c:dLbls>
        <c:gapWidth val="219"/>
        <c:overlap val="-27"/>
        <c:axId val="778394715"/>
        <c:axId val="430048743"/>
      </c:barChart>
      <c:lineChart>
        <c:grouping val="standard"/>
        <c:varyColors val="0"/>
        <c:ser>
          <c:idx val="1"/>
          <c:order val="1"/>
          <c:tx>
            <c:strRef>
              <c:f>Sheet1!$C$1</c:f>
              <c:strCache>
                <c:ptCount val="1"/>
                <c:pt idx="0">
                  <c:v>占比</c:v>
                </c:pt>
              </c:strCache>
            </c:strRef>
          </c:tx>
          <c:spPr>
            <a:ln w="28575" cap="rnd">
              <a:solidFill>
                <a:schemeClr val="accent2"/>
              </a:solidFill>
              <a:round/>
            </a:ln>
            <a:effectLst/>
          </c:spPr>
          <c:marker>
            <c:symbol val="circle"/>
            <c:size val="5"/>
            <c:spPr>
              <a:solidFill>
                <a:schemeClr val="bg1"/>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Sheet1!$C$2:$C$8</c:f>
              <c:numCache>
                <c:formatCode>0%</c:formatCode>
                <c:ptCount val="7"/>
                <c:pt idx="0">
                  <c:v>0.19428709588284</c:v>
                </c:pt>
                <c:pt idx="1">
                  <c:v>0.133883340570271</c:v>
                </c:pt>
                <c:pt idx="2">
                  <c:v>0.16886187098953</c:v>
                </c:pt>
                <c:pt idx="3">
                  <c:v>0.256715682247597</c:v>
                </c:pt>
                <c:pt idx="4">
                  <c:v>0.239601303431091</c:v>
                </c:pt>
                <c:pt idx="5">
                  <c:v>0.176932475117707</c:v>
                </c:pt>
                <c:pt idx="6">
                  <c:v>0.244246634824142</c:v>
                </c:pt>
              </c:numCache>
            </c:numRef>
          </c:val>
          <c:smooth val="0"/>
        </c:ser>
        <c:dLbls>
          <c:showLegendKey val="0"/>
          <c:showVal val="1"/>
          <c:showCatName val="0"/>
          <c:showSerName val="0"/>
          <c:showPercent val="0"/>
          <c:showBubbleSize val="0"/>
        </c:dLbls>
        <c:marker val="1"/>
        <c:smooth val="0"/>
        <c:axId val="418421768"/>
        <c:axId val="437220910"/>
      </c:lineChart>
      <c:catAx>
        <c:axId val="77839471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30048743"/>
        <c:crosses val="autoZero"/>
        <c:auto val="1"/>
        <c:lblAlgn val="ctr"/>
        <c:lblOffset val="100"/>
        <c:noMultiLvlLbl val="0"/>
      </c:catAx>
      <c:valAx>
        <c:axId val="430048743"/>
        <c:scaling>
          <c:orientation val="minMax"/>
          <c:max val="100"/>
        </c:scaling>
        <c:delete val="0"/>
        <c:axPos val="l"/>
        <c:numFmt formatCode="0_ " sourceLinked="1"/>
        <c:majorTickMark val="none"/>
        <c:minorTickMark val="none"/>
        <c:tickLblPos val="none"/>
        <c:spPr>
          <a:noFill/>
          <a:ln>
            <a:noFill/>
          </a:ln>
          <a:effectLst/>
        </c:spPr>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78394715"/>
        <c:crosses val="autoZero"/>
        <c:crossBetween val="between"/>
      </c:valAx>
      <c:catAx>
        <c:axId val="418421768"/>
        <c:scaling>
          <c:orientation val="minMax"/>
        </c:scaling>
        <c:delete val="1"/>
        <c:axPos val="b"/>
        <c:majorTickMark val="none"/>
        <c:minorTickMark val="none"/>
        <c:tickLblPos val="nextTo"/>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37220910"/>
        <c:crosses val="autoZero"/>
        <c:auto val="1"/>
        <c:lblAlgn val="ctr"/>
        <c:lblOffset val="100"/>
        <c:noMultiLvlLbl val="0"/>
      </c:catAx>
      <c:valAx>
        <c:axId val="437220910"/>
        <c:scaling>
          <c:orientation val="minMax"/>
          <c:min val="-1"/>
        </c:scaling>
        <c:delete val="0"/>
        <c:axPos val="r"/>
        <c:numFmt formatCode="0%" sourceLinked="1"/>
        <c:majorTickMark val="none"/>
        <c:minorTickMark val="none"/>
        <c:tickLblPos val="none"/>
        <c:spPr>
          <a:noFill/>
          <a:ln>
            <a:noFill/>
          </a:ln>
          <a:effectLst/>
        </c:spPr>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18421768"/>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32076199290452"/>
          <c:y val="0.880732571855347"/>
        </c:manualLayout>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bc67bed0-92c1-43e6-82ba-eb7278a62326}"/>
      </c:ext>
    </c:extLst>
  </c:chart>
  <c:spPr>
    <a:noFill/>
    <a:ln w="9525" cap="flat" cmpd="sng" algn="ctr">
      <a:noFill/>
      <a:round/>
    </a:ln>
    <a:effectLst/>
  </c:spPr>
  <c:txPr>
    <a:bodyPr/>
    <a:lstStyle/>
    <a:p>
      <a:pPr>
        <a:defRPr lang="zh-CN" sz="7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70910698496905"/>
          <c:y val="0.262272727272727"/>
          <c:w val="0.82832301797819"/>
          <c:h val="0.414454545454545"/>
        </c:manualLayout>
      </c:layout>
      <c:barChart>
        <c:barDir val="col"/>
        <c:grouping val="clustered"/>
        <c:varyColors val="0"/>
        <c:ser>
          <c:idx val="0"/>
          <c:order val="0"/>
          <c:tx>
            <c:strRef>
              <c:f>Sheet1!$B$1</c:f>
              <c:strCache>
                <c:ptCount val="1"/>
                <c:pt idx="0">
                  <c:v>未续签且低活跃</c:v>
                </c:pt>
              </c:strCache>
            </c:strRef>
          </c:tx>
          <c:spPr>
            <a:solidFill>
              <a:schemeClr val="accent1">
                <a:lumMod val="40000"/>
                <a:lumOff val="60000"/>
              </a:schemeClr>
            </a:solidFill>
            <a:ln>
              <a:noFill/>
            </a:ln>
            <a:effectLst/>
          </c:spPr>
          <c:invertIfNegative val="0"/>
          <c:dLbls>
            <c:dLbl>
              <c:idx val="0"/>
              <c:layout>
                <c:manualLayout>
                  <c:x val="-0.00601573345673299"/>
                  <c:y val="0.016134036611852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0300326452790774"/>
                  <c:y val="0.0403350915296308"/>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0617225884595994"/>
                  <c:y val="0.0300155134967425"/>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Sheet1!$B$2:$B$8</c:f>
              <c:numCache>
                <c:formatCode>0_ </c:formatCode>
                <c:ptCount val="7"/>
                <c:pt idx="0">
                  <c:v>42</c:v>
                </c:pt>
                <c:pt idx="1">
                  <c:v>32</c:v>
                </c:pt>
                <c:pt idx="2">
                  <c:v>39</c:v>
                </c:pt>
                <c:pt idx="3">
                  <c:v>10</c:v>
                </c:pt>
                <c:pt idx="4">
                  <c:v>18</c:v>
                </c:pt>
                <c:pt idx="5">
                  <c:v>53</c:v>
                </c:pt>
                <c:pt idx="6">
                  <c:v>3</c:v>
                </c:pt>
              </c:numCache>
            </c:numRef>
          </c:val>
        </c:ser>
        <c:dLbls>
          <c:showLegendKey val="0"/>
          <c:showVal val="1"/>
          <c:showCatName val="0"/>
          <c:showSerName val="0"/>
          <c:showPercent val="0"/>
          <c:showBubbleSize val="0"/>
        </c:dLbls>
        <c:gapWidth val="219"/>
        <c:overlap val="-27"/>
        <c:axId val="778394715"/>
        <c:axId val="430048743"/>
      </c:barChart>
      <c:lineChart>
        <c:grouping val="standard"/>
        <c:varyColors val="0"/>
        <c:ser>
          <c:idx val="1"/>
          <c:order val="1"/>
          <c:tx>
            <c:strRef>
              <c:f>Sheet1!$C$1</c:f>
              <c:strCache>
                <c:ptCount val="1"/>
                <c:pt idx="0">
                  <c:v>占比</c:v>
                </c:pt>
              </c:strCache>
            </c:strRef>
          </c:tx>
          <c:spPr>
            <a:ln w="28575" cap="rnd">
              <a:solidFill>
                <a:schemeClr val="accent2"/>
              </a:solidFill>
              <a:round/>
            </a:ln>
            <a:effectLst/>
          </c:spPr>
          <c:marker>
            <c:symbol val="circle"/>
            <c:size val="5"/>
            <c:spPr>
              <a:solidFill>
                <a:schemeClr val="bg1"/>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Sheet1!$C$2:$C$8</c:f>
              <c:numCache>
                <c:formatCode>0%</c:formatCode>
                <c:ptCount val="7"/>
                <c:pt idx="0">
                  <c:v>0.477272727272727</c:v>
                </c:pt>
                <c:pt idx="1">
                  <c:v>0.571428571428571</c:v>
                </c:pt>
                <c:pt idx="2">
                  <c:v>0.534246575342466</c:v>
                </c:pt>
                <c:pt idx="3">
                  <c:v>0.416666666666667</c:v>
                </c:pt>
                <c:pt idx="4">
                  <c:v>0.473684210526316</c:v>
                </c:pt>
                <c:pt idx="5">
                  <c:v>0.535353535353535</c:v>
                </c:pt>
                <c:pt idx="6">
                  <c:v>0.6</c:v>
                </c:pt>
              </c:numCache>
            </c:numRef>
          </c:val>
          <c:smooth val="0"/>
        </c:ser>
        <c:dLbls>
          <c:showLegendKey val="0"/>
          <c:showVal val="1"/>
          <c:showCatName val="0"/>
          <c:showSerName val="0"/>
          <c:showPercent val="0"/>
          <c:showBubbleSize val="0"/>
        </c:dLbls>
        <c:marker val="1"/>
        <c:smooth val="0"/>
        <c:axId val="418421768"/>
        <c:axId val="437220910"/>
      </c:lineChart>
      <c:catAx>
        <c:axId val="77839471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30048743"/>
        <c:crosses val="autoZero"/>
        <c:auto val="1"/>
        <c:lblAlgn val="ctr"/>
        <c:lblOffset val="100"/>
        <c:noMultiLvlLbl val="0"/>
      </c:catAx>
      <c:valAx>
        <c:axId val="430048743"/>
        <c:scaling>
          <c:orientation val="minMax"/>
          <c:max val="500"/>
        </c:scaling>
        <c:delete val="0"/>
        <c:axPos val="l"/>
        <c:numFmt formatCode="0_ " sourceLinked="1"/>
        <c:majorTickMark val="none"/>
        <c:minorTickMark val="none"/>
        <c:tickLblPos val="none"/>
        <c:spPr>
          <a:noFill/>
          <a:ln>
            <a:noFill/>
          </a:ln>
          <a:effectLst/>
        </c:spPr>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78394715"/>
        <c:crosses val="autoZero"/>
        <c:crossBetween val="between"/>
      </c:valAx>
      <c:catAx>
        <c:axId val="418421768"/>
        <c:scaling>
          <c:orientation val="minMax"/>
        </c:scaling>
        <c:delete val="1"/>
        <c:axPos val="b"/>
        <c:majorTickMark val="none"/>
        <c:minorTickMark val="none"/>
        <c:tickLblPos val="nextTo"/>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37220910"/>
        <c:crosses val="autoZero"/>
        <c:auto val="1"/>
        <c:lblAlgn val="ctr"/>
        <c:lblOffset val="100"/>
        <c:noMultiLvlLbl val="0"/>
      </c:catAx>
      <c:valAx>
        <c:axId val="437220910"/>
        <c:scaling>
          <c:orientation val="minMax"/>
          <c:min val="-1"/>
        </c:scaling>
        <c:delete val="0"/>
        <c:axPos val="r"/>
        <c:numFmt formatCode="0%" sourceLinked="1"/>
        <c:majorTickMark val="none"/>
        <c:minorTickMark val="none"/>
        <c:tickLblPos val="none"/>
        <c:spPr>
          <a:noFill/>
          <a:ln>
            <a:noFill/>
          </a:ln>
          <a:effectLst/>
        </c:spPr>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18421768"/>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50106255199602"/>
          <c:y val="0.839090909090909"/>
        </c:manualLayout>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2b6c5033-d7c2-4812-b24f-3dbeedf03f25}"/>
      </c:ext>
    </c:extLst>
  </c:chart>
  <c:spPr>
    <a:noFill/>
    <a:ln w="9525" cap="flat" cmpd="sng" algn="ctr">
      <a:noFill/>
      <a:round/>
    </a:ln>
    <a:effectLst/>
  </c:spPr>
  <c:txPr>
    <a:bodyPr/>
    <a:lstStyle/>
    <a:p>
      <a:pPr>
        <a:defRPr lang="zh-CN" sz="7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000" b="0" i="0" u="none" strike="noStrike" kern="1200" spc="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000">
                <a:solidFill>
                  <a:schemeClr val="tx1">
                    <a:lumMod val="95000"/>
                    <a:lumOff val="5000"/>
                  </a:schemeClr>
                </a:solidFill>
              </a:rPr>
              <a:t>客户经理云木本贡献分布图</a:t>
            </a:r>
            <a:endParaRPr sz="1000">
              <a:solidFill>
                <a:schemeClr val="tx1">
                  <a:lumMod val="95000"/>
                  <a:lumOff val="5000"/>
                </a:schemeClr>
              </a:solidFill>
            </a:endParaRPr>
          </a:p>
        </c:rich>
      </c:tx>
      <c:layout>
        <c:manualLayout>
          <c:xMode val="edge"/>
          <c:yMode val="edge"/>
          <c:x val="0.267756887008217"/>
          <c:y val="0.0292929865569221"/>
        </c:manualLayout>
      </c:layout>
      <c:overlay val="0"/>
      <c:spPr>
        <a:noFill/>
        <a:ln>
          <a:noFill/>
        </a:ln>
        <a:effectLst/>
      </c:spPr>
    </c:title>
    <c:autoTitleDeleted val="0"/>
    <c:plotArea>
      <c:layout>
        <c:manualLayout>
          <c:layoutTarget val="inner"/>
          <c:xMode val="edge"/>
          <c:yMode val="edge"/>
          <c:x val="0.0176307448494453"/>
          <c:y val="0.26857654431513"/>
          <c:w val="0.976228209191759"/>
          <c:h val="0.462757385854969"/>
        </c:manualLayout>
      </c:layout>
      <c:barChart>
        <c:barDir val="col"/>
        <c:grouping val="clustered"/>
        <c:varyColors val="0"/>
        <c:ser>
          <c:idx val="0"/>
          <c:order val="0"/>
          <c:tx>
            <c:strRef>
              <c:f>Sheet1!$B$1</c:f>
              <c:strCache>
                <c:ptCount val="1"/>
                <c:pt idx="0">
                  <c:v>人数（个）</c:v>
                </c:pt>
              </c:strCache>
            </c:strRef>
          </c:tx>
          <c:spPr>
            <a:solidFill>
              <a:schemeClr val="accent1"/>
            </a:solidFill>
            <a:ln>
              <a:noFill/>
            </a:ln>
            <a:effectLst/>
          </c:spPr>
          <c:invertIfNegative val="0"/>
          <c:dLbls>
            <c:dLbl>
              <c:idx val="0"/>
              <c:layout/>
              <c:tx>
                <c:rich>
                  <a:bodyPr rot="0" spcFirstLastPara="0" vertOverflow="ellipsis" vert="horz" wrap="square" lIns="38100" tIns="19050" rIns="38100" bIns="19050" anchor="ctr" anchorCtr="1"/>
                  <a:lstStyle/>
                  <a:p>
                    <a:pPr defTabSz="914400">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a:solidFill>
                          <a:schemeClr val="tx1">
                            <a:lumMod val="95000"/>
                            <a:lumOff val="5000"/>
                          </a:schemeClr>
                        </a:solidFill>
                      </a:rPr>
                      <a:t>13个</a:t>
                    </a:r>
                    <a:endParaRPr lang="en-US" altLang="zh-CN">
                      <a:solidFill>
                        <a:schemeClr val="tx1">
                          <a:lumMod val="95000"/>
                          <a:lumOff val="5000"/>
                        </a:schemeClr>
                      </a:solidFill>
                    </a:endParaRPr>
                  </a:p>
                </c:rich>
              </c:tx>
              <c:dLblPos val="outEnd"/>
              <c:showLegendKey val="0"/>
              <c:showVal val="1"/>
              <c:showCatName val="0"/>
              <c:showSerName val="0"/>
              <c:showPercent val="0"/>
              <c:showBubbleSize val="0"/>
              <c:extLst>
                <c:ext xmlns:c15="http://schemas.microsoft.com/office/drawing/2012/chart" uri="{CE6537A1-D6FC-4f65-9D91-7224C49458BB}"/>
              </c:extLst>
            </c:dLbl>
            <c:dLbl>
              <c:idx val="1"/>
              <c:layout/>
              <c:tx>
                <c:rich>
                  <a:bodyPr rot="0" spcFirstLastPara="0" vertOverflow="ellipsis" vert="horz" wrap="square" lIns="38100" tIns="19050" rIns="38100" bIns="19050" anchor="ctr" anchorCtr="1"/>
                  <a:lstStyle/>
                  <a:p>
                    <a:pPr defTabSz="914400">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a:solidFill>
                          <a:schemeClr val="tx1">
                            <a:lumMod val="95000"/>
                            <a:lumOff val="5000"/>
                          </a:schemeClr>
                        </a:solidFill>
                      </a:rPr>
                      <a:t>34个</a:t>
                    </a:r>
                    <a:endParaRPr>
                      <a:solidFill>
                        <a:schemeClr val="tx1">
                          <a:lumMod val="95000"/>
                          <a:lumOff val="5000"/>
                        </a:schemeClr>
                      </a:solidFill>
                    </a:endParaRPr>
                  </a:p>
                </c:rich>
              </c:tx>
              <c:dLblPos val="outEnd"/>
              <c:showLegendKey val="0"/>
              <c:showVal val="1"/>
              <c:showCatName val="0"/>
              <c:showSerName val="0"/>
              <c:showPercent val="0"/>
              <c:showBubbleSize val="0"/>
              <c:extLst>
                <c:ext xmlns:c15="http://schemas.microsoft.com/office/drawing/2012/chart" uri="{CE6537A1-D6FC-4f65-9D91-7224C49458BB}"/>
              </c:extLst>
            </c:dLbl>
            <c:dLbl>
              <c:idx val="2"/>
              <c:layout/>
              <c:tx>
                <c:rich>
                  <a:bodyPr rot="0" spcFirstLastPara="0" vertOverflow="ellipsis" vert="horz" wrap="square" lIns="38100" tIns="19050" rIns="38100" bIns="19050" anchor="ctr" anchorCtr="1"/>
                  <a:lstStyle/>
                  <a:p>
                    <a:pPr defTabSz="914400">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a:solidFill>
                          <a:schemeClr val="tx1">
                            <a:lumMod val="95000"/>
                            <a:lumOff val="5000"/>
                          </a:schemeClr>
                        </a:solidFill>
                      </a:rPr>
                      <a:t>28个</a:t>
                    </a:r>
                    <a:endParaRPr>
                      <a:solidFill>
                        <a:schemeClr val="tx1">
                          <a:lumMod val="95000"/>
                          <a:lumOff val="5000"/>
                        </a:schemeClr>
                      </a:solidFill>
                    </a:endParaRPr>
                  </a:p>
                </c:rich>
              </c:tx>
              <c:dLblPos val="outEnd"/>
              <c:showLegendKey val="0"/>
              <c:showVal val="1"/>
              <c:showCatName val="0"/>
              <c:showSerName val="0"/>
              <c:showPercent val="0"/>
              <c:showBubbleSize val="0"/>
              <c:extLst>
                <c:ext xmlns:c15="http://schemas.microsoft.com/office/drawing/2012/chart" uri="{CE6537A1-D6FC-4f65-9D91-7224C49458BB}"/>
              </c:extLst>
            </c:dLbl>
            <c:dLbl>
              <c:idx val="3"/>
              <c:layout/>
              <c:tx>
                <c:rich>
                  <a:bodyPr rot="0" spcFirstLastPara="0" vertOverflow="ellipsis" vert="horz" wrap="square" lIns="38100" tIns="19050" rIns="38100" bIns="19050" anchor="ctr" anchorCtr="1"/>
                  <a:lstStyle/>
                  <a:p>
                    <a:pPr defTabSz="914400">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a:solidFill>
                          <a:schemeClr val="tx1">
                            <a:lumMod val="95000"/>
                            <a:lumOff val="5000"/>
                          </a:schemeClr>
                        </a:solidFill>
                      </a:rPr>
                      <a:t>14个</a:t>
                    </a:r>
                    <a:endParaRPr>
                      <a:solidFill>
                        <a:schemeClr val="tx1">
                          <a:lumMod val="95000"/>
                          <a:lumOff val="5000"/>
                        </a:schemeClr>
                      </a:solidFill>
                    </a:endParaRPr>
                  </a:p>
                </c:rich>
              </c:tx>
              <c:dLblPos val="outEnd"/>
              <c:showLegendKey val="0"/>
              <c:showVal val="1"/>
              <c:showCatName val="0"/>
              <c:showSerName val="0"/>
              <c:showPercent val="0"/>
              <c:showBubbleSize val="0"/>
              <c:extLst>
                <c:ext xmlns:c15="http://schemas.microsoft.com/office/drawing/2012/chart" uri="{CE6537A1-D6FC-4f65-9D91-7224C49458BB}"/>
              </c:extLst>
            </c:dLbl>
            <c:dLbl>
              <c:idx val="4"/>
              <c:layout/>
              <c:tx>
                <c:rich>
                  <a:bodyPr rot="0" spcFirstLastPara="0" vertOverflow="ellipsis" vert="horz" wrap="square" lIns="38100" tIns="19050" rIns="38100" bIns="19050" anchor="ctr" anchorCtr="1"/>
                  <a:lstStyle/>
                  <a:p>
                    <a:pPr defTabSz="914400">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a:solidFill>
                          <a:schemeClr val="tx1">
                            <a:lumMod val="95000"/>
                            <a:lumOff val="5000"/>
                          </a:schemeClr>
                        </a:solidFill>
                      </a:rPr>
                      <a:t>14个</a:t>
                    </a:r>
                    <a:endParaRPr>
                      <a:solidFill>
                        <a:schemeClr val="tx1">
                          <a:lumMod val="95000"/>
                          <a:lumOff val="5000"/>
                        </a:schemeClr>
                      </a:solidFill>
                    </a:endParaRPr>
                  </a:p>
                </c:rich>
              </c:tx>
              <c:dLblPos val="outEnd"/>
              <c:showLegendKey val="0"/>
              <c:showVal val="1"/>
              <c:showCatName val="0"/>
              <c:showSerName val="0"/>
              <c:showPercent val="0"/>
              <c:showBubbleSize val="0"/>
              <c:extLst>
                <c:ext xmlns:c15="http://schemas.microsoft.com/office/drawing/2012/chart" uri="{CE6537A1-D6FC-4f65-9D91-7224C49458BB}"/>
              </c:extLst>
            </c:dLbl>
            <c:dLbl>
              <c:idx val="5"/>
              <c:layout/>
              <c:tx>
                <c:rich>
                  <a:bodyPr rot="0" spcFirstLastPara="0" vertOverflow="ellipsis" vert="horz" wrap="square" lIns="38100" tIns="19050" rIns="38100" bIns="19050" anchor="ctr" anchorCtr="1"/>
                  <a:lstStyle/>
                  <a:p>
                    <a:pPr defTabSz="914400">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a:solidFill>
                          <a:schemeClr val="tx1">
                            <a:lumMod val="95000"/>
                            <a:lumOff val="5000"/>
                          </a:schemeClr>
                        </a:solidFill>
                      </a:rPr>
                      <a:t>19个</a:t>
                    </a:r>
                    <a:endParaRPr>
                      <a:solidFill>
                        <a:schemeClr val="tx1">
                          <a:lumMod val="95000"/>
                          <a:lumOff val="5000"/>
                        </a:schemeClr>
                      </a:solidFill>
                    </a:endParaRPr>
                  </a:p>
                </c:rich>
              </c:tx>
              <c:dLblPos val="outEnd"/>
              <c:showLegendKey val="0"/>
              <c:showVal val="1"/>
              <c:showCatName val="0"/>
              <c:showSerName val="0"/>
              <c:showPercent val="0"/>
              <c:showBubbleSize val="0"/>
              <c:extLst>
                <c:ext xmlns:c15="http://schemas.microsoft.com/office/drawing/2012/chart" uri="{CE6537A1-D6FC-4f65-9D91-7224C49458BB}"/>
              </c:extLst>
            </c:dLbl>
            <c:dLbl>
              <c:idx val="6"/>
              <c:layout/>
              <c:tx>
                <c:rich>
                  <a:bodyPr rot="0" spcFirstLastPara="0" vertOverflow="ellipsis" vert="horz" wrap="square" lIns="38100" tIns="19050" rIns="38100" bIns="19050" anchor="ctr" anchorCtr="1"/>
                  <a:lstStyle/>
                  <a:p>
                    <a:pPr defTabSz="914400">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a:solidFill>
                          <a:schemeClr val="tx1">
                            <a:lumMod val="95000"/>
                            <a:lumOff val="5000"/>
                          </a:schemeClr>
                        </a:solidFill>
                      </a:rPr>
                      <a:t>46个</a:t>
                    </a:r>
                    <a:endParaRPr>
                      <a:solidFill>
                        <a:schemeClr val="tx1">
                          <a:lumMod val="95000"/>
                          <a:lumOff val="5000"/>
                        </a:schemeClr>
                      </a:solidFill>
                    </a:endParaRPr>
                  </a:p>
                </c:rich>
              </c:tx>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0万</c:v>
                </c:pt>
                <c:pt idx="1">
                  <c:v>0-1万</c:v>
                </c:pt>
                <c:pt idx="2" c:formatCode="@">
                  <c:v>1-3万</c:v>
                </c:pt>
                <c:pt idx="3" c:formatCode="@">
                  <c:v>3-5万</c:v>
                </c:pt>
                <c:pt idx="4" c:formatCode="@">
                  <c:v>5-7万</c:v>
                </c:pt>
                <c:pt idx="5" c:formatCode="@">
                  <c:v>7-10万</c:v>
                </c:pt>
                <c:pt idx="6" c:formatCode="@">
                  <c:v>10万以上</c:v>
                </c:pt>
              </c:strCache>
            </c:strRef>
          </c:cat>
          <c:val>
            <c:numRef>
              <c:f>Sheet1!$B$2:$B$8</c:f>
              <c:numCache>
                <c:formatCode>General</c:formatCode>
                <c:ptCount val="7"/>
                <c:pt idx="0">
                  <c:v>13</c:v>
                </c:pt>
                <c:pt idx="1">
                  <c:v>34</c:v>
                </c:pt>
                <c:pt idx="2">
                  <c:v>28</c:v>
                </c:pt>
                <c:pt idx="3">
                  <c:v>14</c:v>
                </c:pt>
                <c:pt idx="4">
                  <c:v>14</c:v>
                </c:pt>
                <c:pt idx="5">
                  <c:v>19</c:v>
                </c:pt>
                <c:pt idx="6">
                  <c:v>46</c:v>
                </c:pt>
              </c:numCache>
            </c:numRef>
          </c:val>
        </c:ser>
        <c:dLbls>
          <c:showLegendKey val="0"/>
          <c:showVal val="1"/>
          <c:showCatName val="0"/>
          <c:showSerName val="0"/>
          <c:showPercent val="0"/>
          <c:showBubbleSize val="0"/>
        </c:dLbls>
        <c:gapWidth val="219"/>
        <c:overlap val="-27"/>
        <c:axId val="763784640"/>
        <c:axId val="297905715"/>
      </c:barChart>
      <c:catAx>
        <c:axId val="76378464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97905715"/>
        <c:crosses val="autoZero"/>
        <c:auto val="1"/>
        <c:lblAlgn val="ctr"/>
        <c:lblOffset val="100"/>
        <c:noMultiLvlLbl val="0"/>
      </c:catAx>
      <c:valAx>
        <c:axId val="297905715"/>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63784640"/>
        <c:crosses val="autoZero"/>
        <c:crossBetween val="between"/>
      </c:valAx>
      <c:spPr>
        <a:noFill/>
        <a:ln>
          <a:noFill/>
        </a:ln>
        <a:effectLst/>
      </c:spPr>
    </c:plotArea>
    <c:plotVisOnly val="1"/>
    <c:dispBlanksAs val="gap"/>
    <c:showDLblsOverMax val="0"/>
    <c:extLst>
      <c:ext uri="{0b15fc19-7d7d-44ad-8c2d-2c3a37ce22c3}">
        <chartProps xmlns="https://web.wps.cn/et/2018/main" chartId="{33b2a0c5-ecb8-44d7-a042-68261c8d8ea2}"/>
      </c:ext>
    </c:extLst>
  </c:chart>
  <c:spPr>
    <a:noFill/>
    <a:ln>
      <a:noFill/>
    </a:ln>
    <a:effectLst/>
  </c:spPr>
  <c:txPr>
    <a:bodyPr/>
    <a:lstStyle/>
    <a:p>
      <a:pPr>
        <a:defRPr lang="zh-CN">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60991144943297"/>
          <c:y val="0.0222222222222222"/>
          <c:w val="0.947801771011341"/>
          <c:h val="0.952552552552553"/>
        </c:manualLayout>
      </c:layout>
      <c:barChart>
        <c:barDir val="col"/>
        <c:grouping val="clustered"/>
        <c:varyColors val="0"/>
        <c:ser>
          <c:idx val="0"/>
          <c:order val="0"/>
          <c:tx>
            <c:strRef>
              <c:f>Sheet1!$B$1</c:f>
              <c:strCache>
                <c:ptCount val="1"/>
                <c:pt idx="0">
                  <c:v>商机金额（万）</c:v>
                </c:pt>
              </c:strCache>
            </c:strRef>
          </c:tx>
          <c:spPr>
            <a:solidFill>
              <a:schemeClr val="accent1"/>
            </a:solidFill>
            <a:ln>
              <a:noFill/>
            </a:ln>
            <a:effectLst/>
          </c:spPr>
          <c:invertIfNegative val="0"/>
          <c:dLbls>
            <c:dLbl>
              <c:idx val="1"/>
              <c:layout>
                <c:manualLayout>
                  <c:x val="-0.00258372290260875"/>
                  <c:y val="0.024571340321348"/>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
                  <c:y val="0.054337464251668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Sheet1!$B$2:$B$8</c:f>
              <c:numCache>
                <c:formatCode>General</c:formatCode>
                <c:ptCount val="7"/>
                <c:pt idx="0">
                  <c:v>0</c:v>
                </c:pt>
                <c:pt idx="1">
                  <c:v>120</c:v>
                </c:pt>
                <c:pt idx="2">
                  <c:v>700</c:v>
                </c:pt>
                <c:pt idx="3">
                  <c:v>500</c:v>
                </c:pt>
                <c:pt idx="4">
                  <c:v>2000</c:v>
                </c:pt>
                <c:pt idx="5">
                  <c:v>0</c:v>
                </c:pt>
                <c:pt idx="6">
                  <c:v>1000</c:v>
                </c:pt>
              </c:numCache>
            </c:numRef>
          </c:val>
        </c:ser>
        <c:dLbls>
          <c:showLegendKey val="0"/>
          <c:showVal val="1"/>
          <c:showCatName val="0"/>
          <c:showSerName val="0"/>
          <c:showPercent val="0"/>
          <c:showBubbleSize val="0"/>
        </c:dLbls>
        <c:gapWidth val="219"/>
        <c:overlap val="-27"/>
        <c:axId val="425896325"/>
        <c:axId val="122024277"/>
      </c:barChart>
      <c:catAx>
        <c:axId val="42589632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22024277"/>
        <c:crosses val="autoZero"/>
        <c:auto val="1"/>
        <c:lblAlgn val="ctr"/>
        <c:lblOffset val="100"/>
        <c:noMultiLvlLbl val="0"/>
      </c:catAx>
      <c:valAx>
        <c:axId val="122024277"/>
        <c:scaling>
          <c:orientation val="minMax"/>
          <c:max val="3000"/>
        </c:scaling>
        <c:delete val="0"/>
        <c:axPos val="l"/>
        <c:numFmt formatCode="General"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25896325"/>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342362685368785"/>
          <c:y val="0.817419312910747"/>
          <c:w val="0.312919633774161"/>
          <c:h val="0.164562669071235"/>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7a448919-b8b3-4266-a8ea-0516d18b1fea}"/>
      </c:ext>
    </c:extLst>
  </c:chart>
  <c:spPr>
    <a:noFill/>
    <a:ln>
      <a:noFill/>
    </a:ln>
    <a:effectLst/>
  </c:spPr>
  <c:txPr>
    <a:bodyPr/>
    <a:lstStyle/>
    <a:p>
      <a:pPr>
        <a:defRPr lang="zh-CN">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[全省全栈小站统计.xlsx]嘉兴商机!$G$7:$G$13</c:f>
              <c:strCache>
                <c:ptCount val="7"/>
                <c:pt idx="0">
                  <c:v>嘉禾</c:v>
                </c:pt>
                <c:pt idx="1">
                  <c:v>嘉善</c:v>
                </c:pt>
                <c:pt idx="2">
                  <c:v>平湖</c:v>
                </c:pt>
                <c:pt idx="3">
                  <c:v>海盐</c:v>
                </c:pt>
                <c:pt idx="4">
                  <c:v>海宁</c:v>
                </c:pt>
                <c:pt idx="5">
                  <c:v>桐乡</c:v>
                </c:pt>
                <c:pt idx="6">
                  <c:v>战客</c:v>
                </c:pt>
              </c:strCache>
            </c:strRef>
          </c:cat>
          <c:val>
            <c:numRef>
              <c:f>[全省全栈小站统计.xlsx]嘉兴商机!$H$7:$H$13</c:f>
              <c:numCache>
                <c:formatCode>General</c:formatCode>
                <c:ptCount val="7"/>
                <c:pt idx="0">
                  <c:v>0</c:v>
                </c:pt>
                <c:pt idx="1">
                  <c:v>2</c:v>
                </c:pt>
                <c:pt idx="2">
                  <c:v>1</c:v>
                </c:pt>
                <c:pt idx="3">
                  <c:v>0</c:v>
                </c:pt>
                <c:pt idx="4">
                  <c:v>1</c:v>
                </c:pt>
                <c:pt idx="5">
                  <c:v>0</c:v>
                </c:pt>
                <c:pt idx="6">
                  <c:v>0</c:v>
                </c:pt>
              </c:numCache>
            </c:numRef>
          </c:val>
        </c:ser>
        <c:dLbls>
          <c:showLegendKey val="0"/>
          <c:showVal val="1"/>
          <c:showCatName val="0"/>
          <c:showSerName val="0"/>
          <c:showPercent val="0"/>
          <c:showBubbleSize val="0"/>
        </c:dLbls>
        <c:gapWidth val="219"/>
        <c:overlap val="-27"/>
        <c:axId val="183511760"/>
        <c:axId val="830056289"/>
      </c:barChart>
      <c:catAx>
        <c:axId val="18351176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30056289"/>
        <c:crosses val="autoZero"/>
        <c:auto val="1"/>
        <c:lblAlgn val="ctr"/>
        <c:lblOffset val="100"/>
        <c:noMultiLvlLbl val="0"/>
      </c:catAx>
      <c:valAx>
        <c:axId val="830056289"/>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83511760"/>
        <c:crosses val="autoZero"/>
        <c:crossBetween val="between"/>
      </c:valAx>
      <c:spPr>
        <a:noFill/>
        <a:ln>
          <a:noFill/>
        </a:ln>
        <a:effectLst/>
      </c:spPr>
    </c:plotArea>
    <c:plotVisOnly val="1"/>
    <c:dispBlanksAs val="gap"/>
    <c:showDLblsOverMax val="0"/>
    <c:extLst>
      <c:ext uri="{0b15fc19-7d7d-44ad-8c2d-2c3a37ce22c3}">
        <chartProps xmlns="https://web.wps.cn/et/2018/main" chartId="{216ce564-8eb5-4da1-868c-25f70d4fd1f5}"/>
      </c:ext>
    </c:extLst>
  </c:chart>
  <c:spPr>
    <a:solidFill>
      <a:schemeClr val="bg1"/>
    </a:solidFill>
    <a:ln w="9525" cap="flat" cmpd="sng" algn="ctr">
      <a:noFill/>
      <a:round/>
    </a:ln>
    <a:effectLst/>
  </c:spPr>
  <c:txPr>
    <a:bodyPr/>
    <a:lstStyle/>
    <a:p>
      <a:pPr>
        <a:defRPr lang="zh-CN" sz="90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45500388583222"/>
          <c:y val="0.117893526575874"/>
          <c:w val="0.974831255005148"/>
          <c:h val="0.52532928064843"/>
        </c:manualLayout>
      </c:layout>
      <c:barChart>
        <c:barDir val="col"/>
        <c:grouping val="clustered"/>
        <c:varyColors val="0"/>
        <c:ser>
          <c:idx val="0"/>
          <c:order val="0"/>
          <c:tx>
            <c:strRef>
              <c:f>Sheet1!$B$1</c:f>
              <c:strCache>
                <c:ptCount val="1"/>
                <c:pt idx="0">
                  <c:v>5G专网收入</c:v>
                </c:pt>
              </c:strCache>
            </c:strRef>
          </c:tx>
          <c:spPr>
            <a:solidFill>
              <a:srgbClr val="B9CDE5"/>
            </a:solidFill>
            <a:ln>
              <a:noFill/>
            </a:ln>
            <a:effectLst/>
          </c:spPr>
          <c:invertIfNegative val="0"/>
          <c:dPt>
            <c:idx val="0"/>
            <c:invertIfNegative val="0"/>
            <c:bubble3D val="0"/>
            <c:spPr>
              <a:solidFill>
                <a:srgbClr val="B9CDE5"/>
              </a:solidFill>
              <a:ln>
                <a:noFill/>
              </a:ln>
              <a:effectLst/>
            </c:spPr>
          </c:dPt>
          <c:dPt>
            <c:idx val="3"/>
            <c:invertIfNegative val="0"/>
            <c:bubble3D val="0"/>
          </c:dPt>
          <c:dPt>
            <c:idx val="4"/>
            <c:invertIfNegative val="0"/>
            <c:bubble3D val="0"/>
            <c:spPr>
              <a:solidFill>
                <a:srgbClr val="B9CDE5"/>
              </a:solidFill>
              <a:ln>
                <a:noFill/>
              </a:ln>
              <a:effectLst/>
            </c:spPr>
          </c:dPt>
          <c:dPt>
            <c:idx val="6"/>
            <c:invertIfNegative val="0"/>
            <c:bubble3D val="0"/>
            <c:spPr>
              <a:solidFill>
                <a:srgbClr val="B9CDE5"/>
              </a:solidFill>
              <a:ln>
                <a:noFill/>
              </a:ln>
              <a:effectLst/>
            </c:spPr>
          </c:dPt>
          <c:dLbls>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嘉善</c:v>
                </c:pt>
                <c:pt idx="1">
                  <c:v>海盐</c:v>
                </c:pt>
                <c:pt idx="2">
                  <c:v>平湖</c:v>
                </c:pt>
                <c:pt idx="3">
                  <c:v>桐乡</c:v>
                </c:pt>
                <c:pt idx="4">
                  <c:v>嘉禾</c:v>
                </c:pt>
                <c:pt idx="5">
                  <c:v>海宁</c:v>
                </c:pt>
                <c:pt idx="6">
                  <c:v>战客</c:v>
                </c:pt>
              </c:strCache>
            </c:strRef>
          </c:cat>
          <c:val>
            <c:numRef>
              <c:f>Sheet1!$B$2:$B$8</c:f>
              <c:numCache>
                <c:formatCode>0_ </c:formatCode>
                <c:ptCount val="7"/>
                <c:pt idx="0">
                  <c:v>802.16</c:v>
                </c:pt>
                <c:pt idx="1">
                  <c:v>3284.351284</c:v>
                </c:pt>
                <c:pt idx="2">
                  <c:v>398.68</c:v>
                </c:pt>
                <c:pt idx="3">
                  <c:v>537.06</c:v>
                </c:pt>
                <c:pt idx="4">
                  <c:v>627.59</c:v>
                </c:pt>
                <c:pt idx="5">
                  <c:v>524.89</c:v>
                </c:pt>
                <c:pt idx="6">
                  <c:v>153.06</c:v>
                </c:pt>
              </c:numCache>
            </c:numRef>
          </c:val>
        </c:ser>
        <c:dLbls>
          <c:showLegendKey val="0"/>
          <c:showVal val="1"/>
          <c:showCatName val="0"/>
          <c:showSerName val="0"/>
          <c:showPercent val="0"/>
          <c:showBubbleSize val="0"/>
        </c:dLbls>
        <c:gapWidth val="107"/>
        <c:overlap val="-13"/>
        <c:axId val="828014088"/>
        <c:axId val="828019184"/>
      </c:barChart>
      <c:lineChart>
        <c:grouping val="standard"/>
        <c:varyColors val="0"/>
        <c:ser>
          <c:idx val="1"/>
          <c:order val="1"/>
          <c:tx>
            <c:strRef>
              <c:f>Sheet1!$C$1</c:f>
              <c:strCache>
                <c:ptCount val="1"/>
                <c:pt idx="0">
                  <c:v>完成率</c:v>
                </c:pt>
              </c:strCache>
            </c:strRef>
          </c:tx>
          <c:spPr>
            <a:ln w="12700" cap="rnd" cmpd="sng">
              <a:solidFill>
                <a:schemeClr val="accent2"/>
              </a:solidFill>
              <a:prstDash val="solid"/>
              <a:round/>
            </a:ln>
            <a:effectLst/>
          </c:spPr>
          <c:marker>
            <c:symbol val="circle"/>
            <c:size val="5"/>
            <c:spPr>
              <a:solidFill>
                <a:schemeClr val="bg1"/>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嘉善</c:v>
                </c:pt>
                <c:pt idx="1">
                  <c:v>海盐</c:v>
                </c:pt>
                <c:pt idx="2">
                  <c:v>平湖</c:v>
                </c:pt>
                <c:pt idx="3">
                  <c:v>桐乡</c:v>
                </c:pt>
                <c:pt idx="4">
                  <c:v>嘉禾</c:v>
                </c:pt>
                <c:pt idx="5">
                  <c:v>海宁</c:v>
                </c:pt>
                <c:pt idx="6">
                  <c:v>战客</c:v>
                </c:pt>
              </c:strCache>
            </c:strRef>
          </c:cat>
          <c:val>
            <c:numRef>
              <c:f>Sheet1!$C$2:$C$8</c:f>
              <c:numCache>
                <c:formatCode>0.0%</c:formatCode>
                <c:ptCount val="7"/>
                <c:pt idx="0">
                  <c:v>1.20625563909774</c:v>
                </c:pt>
                <c:pt idx="1">
                  <c:v>0.870026830198675</c:v>
                </c:pt>
                <c:pt idx="2">
                  <c:v>0.724872727272727</c:v>
                </c:pt>
                <c:pt idx="3">
                  <c:v>0.5594375</c:v>
                </c:pt>
                <c:pt idx="4">
                  <c:v>0.4903046875</c:v>
                </c:pt>
                <c:pt idx="5">
                  <c:v>0.481550458715596</c:v>
                </c:pt>
                <c:pt idx="6">
                  <c:v>0.196230769230769</c:v>
                </c:pt>
              </c:numCache>
            </c:numRef>
          </c:val>
          <c:smooth val="0"/>
        </c:ser>
        <c:dLbls>
          <c:showLegendKey val="0"/>
          <c:showVal val="1"/>
          <c:showCatName val="0"/>
          <c:showSerName val="0"/>
          <c:showPercent val="0"/>
          <c:showBubbleSize val="0"/>
        </c:dLbls>
        <c:marker val="1"/>
        <c:smooth val="0"/>
        <c:axId val="828018008"/>
        <c:axId val="828014480"/>
      </c:lineChart>
      <c:catAx>
        <c:axId val="828014088"/>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9184"/>
        <c:crosses val="autoZero"/>
        <c:auto val="1"/>
        <c:lblAlgn val="ctr"/>
        <c:lblOffset val="100"/>
        <c:noMultiLvlLbl val="0"/>
      </c:catAx>
      <c:valAx>
        <c:axId val="828019184"/>
        <c:scaling>
          <c:orientation val="minMax"/>
          <c:max val="5000"/>
          <c:min val="0"/>
        </c:scaling>
        <c:delete val="0"/>
        <c:axPos val="l"/>
        <c:numFmt formatCode="0_ "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088"/>
        <c:crosses val="autoZero"/>
        <c:crossBetween val="between"/>
      </c:valAx>
      <c:catAx>
        <c:axId val="828018008"/>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480"/>
        <c:crosses val="autoZero"/>
        <c:auto val="1"/>
        <c:lblAlgn val="ctr"/>
        <c:lblOffset val="100"/>
        <c:noMultiLvlLbl val="0"/>
      </c:catAx>
      <c:valAx>
        <c:axId val="828014480"/>
        <c:scaling>
          <c:orientation val="minMax"/>
          <c:max val="1.3"/>
          <c:min val="-0.6"/>
        </c:scaling>
        <c:delete val="0"/>
        <c:axPos val="r"/>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8008"/>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41200643201715"/>
          <c:y val="0.838947368421053"/>
          <c:w val="0.485081293550116"/>
          <c:h val="0.145263157894737"/>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a5216494-07d3-4b5d-afbc-a612b56f05d6}"/>
      </c:ext>
    </c:extLst>
  </c:chart>
  <c:spPr>
    <a:noFill/>
    <a:ln>
      <a:noFill/>
    </a:ln>
    <a:effectLst/>
  </c:spPr>
  <c:txPr>
    <a:bodyPr/>
    <a:lstStyle/>
    <a:p>
      <a:pPr>
        <a:defRPr lang="zh-CN" sz="9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97176981541802"/>
          <c:y val="0.124153498871332"/>
          <c:w val="0.840933767643865"/>
          <c:h val="0.659593679458239"/>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'[数据梳理-2025年6月.xlsx]Sheet2'!$G$7:$H$7</c:f>
              <c:strCache>
                <c:ptCount val="2"/>
                <c:pt idx="0">
                  <c:v>客户经理云木本收入</c:v>
                </c:pt>
                <c:pt idx="1">
                  <c:v>云木本收入</c:v>
                </c:pt>
              </c:strCache>
            </c:strRef>
          </c:cat>
          <c:val>
            <c:numRef>
              <c:f>'[数据梳理-2025年6月.xlsx]Sheet2'!$G$8:$H$8</c:f>
              <c:numCache>
                <c:formatCode>General</c:formatCode>
                <c:ptCount val="2"/>
                <c:pt idx="0">
                  <c:v>2778</c:v>
                </c:pt>
                <c:pt idx="1">
                  <c:v>5128</c:v>
                </c:pt>
              </c:numCache>
            </c:numRef>
          </c:val>
        </c:ser>
        <c:dLbls>
          <c:showLegendKey val="0"/>
          <c:showVal val="1"/>
          <c:showCatName val="0"/>
          <c:showSerName val="0"/>
          <c:showPercent val="0"/>
          <c:showBubbleSize val="0"/>
        </c:dLbls>
        <c:gapWidth val="246"/>
        <c:overlap val="-28"/>
        <c:axId val="566888670"/>
        <c:axId val="380305381"/>
      </c:barChart>
      <c:catAx>
        <c:axId val="56688867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80305381"/>
        <c:crosses val="autoZero"/>
        <c:auto val="1"/>
        <c:lblAlgn val="ctr"/>
        <c:lblOffset val="100"/>
        <c:noMultiLvlLbl val="0"/>
      </c:catAx>
      <c:valAx>
        <c:axId val="380305381"/>
        <c:scaling>
          <c:orientation val="minMax"/>
        </c:scaling>
        <c:delete val="0"/>
        <c:axPos val="l"/>
        <c:numFmt formatCode="General"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566888670"/>
        <c:crosses val="autoZero"/>
        <c:crossBetween val="between"/>
      </c:valAx>
      <c:spPr>
        <a:noFill/>
        <a:ln>
          <a:noFill/>
        </a:ln>
        <a:effectLst/>
      </c:spPr>
    </c:plotArea>
    <c:plotVisOnly val="1"/>
    <c:dispBlanksAs val="gap"/>
    <c:showDLblsOverMax val="0"/>
    <c:extLst>
      <c:ext uri="{0b15fc19-7d7d-44ad-8c2d-2c3a37ce22c3}">
        <chartProps xmlns="https://web.wps.cn/et/2018/main" chartId="{05c3fe79-a503-4788-af23-2f6103f7f153}"/>
      </c:ext>
    </c:extLst>
  </c:chart>
  <c:spPr>
    <a:noFill/>
    <a:ln w="9525" cap="flat" cmpd="sng" algn="ctr">
      <a:noFill/>
      <a:round/>
    </a:ln>
    <a:effectLst/>
  </c:spPr>
  <c:txPr>
    <a:bodyPr/>
    <a:lstStyle/>
    <a:p>
      <a:pPr>
        <a:defRPr lang="zh-CN" sz="80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72754998305659"/>
          <c:y val="0.0709677419354839"/>
          <c:w val="0.925449000338868"/>
          <c:h val="0.587870967741935"/>
        </c:manualLayout>
      </c:layout>
      <c:barChart>
        <c:barDir val="col"/>
        <c:grouping val="clustered"/>
        <c:varyColors val="0"/>
        <c:ser>
          <c:idx val="0"/>
          <c:order val="0"/>
          <c:tx>
            <c:strRef>
              <c:f>Sheet1!$B$1</c:f>
              <c:strCache>
                <c:ptCount val="1"/>
                <c:pt idx="0">
                  <c:v>云木本收入（万）</c:v>
                </c:pt>
              </c:strCache>
            </c:strRef>
          </c:tx>
          <c:spPr>
            <a:solidFill>
              <a:schemeClr val="accent1"/>
            </a:solidFill>
            <a:ln>
              <a:noFill/>
            </a:ln>
            <a:effectLst/>
          </c:spPr>
          <c:invertIfNegative val="0"/>
          <c:dLbls>
            <c:dLbl>
              <c:idx val="0"/>
              <c:layout>
                <c:manualLayout>
                  <c:x val="0"/>
                  <c:y val="0.0490463215258856"/>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576344881334115"/>
                  <c:y val="0.0342748712388181"/>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0130316313233029"/>
                  <c:y val="0.034059945504087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0130316313233029"/>
                  <c:y val="0.0485921889191644"/>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0540328529779638"/>
                  <c:y val="0.06494576277275"/>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Sheet1!$B$2:$B$8</c:f>
              <c:numCache>
                <c:formatCode>0_ </c:formatCode>
                <c:ptCount val="7"/>
                <c:pt idx="0">
                  <c:v>309.0503048</c:v>
                </c:pt>
                <c:pt idx="1">
                  <c:v>159.1097913</c:v>
                </c:pt>
                <c:pt idx="2">
                  <c:v>337.3544823</c:v>
                </c:pt>
                <c:pt idx="3">
                  <c:v>231.7642809</c:v>
                </c:pt>
                <c:pt idx="4">
                  <c:v>311.6466369</c:v>
                </c:pt>
                <c:pt idx="5">
                  <c:v>345.1015586</c:v>
                </c:pt>
                <c:pt idx="6">
                  <c:v>1084.680394</c:v>
                </c:pt>
              </c:numCache>
            </c:numRef>
          </c:val>
        </c:ser>
        <c:ser>
          <c:idx val="1"/>
          <c:order val="1"/>
          <c:tx>
            <c:strRef>
              <c:f>Sheet1!$C$1</c:f>
              <c:strCache>
                <c:ptCount val="1"/>
                <c:pt idx="0">
                  <c:v>客户经理人均木本收入（万）</c:v>
                </c:pt>
              </c:strCache>
            </c:strRef>
          </c:tx>
          <c:spPr>
            <a:solidFill>
              <a:srgbClr val="FFC000"/>
            </a:solidFill>
            <a:ln w="28575" cap="rnd">
              <a:solidFill>
                <a:srgbClr val="FFC000"/>
              </a:solidFill>
              <a:round/>
            </a:ln>
            <a:effectLst/>
          </c:spPr>
          <c:invertIfNegative val="0"/>
          <c:dLbls>
            <c:dLbl>
              <c:idx val="3"/>
              <c:layout>
                <c:manualLayout>
                  <c:x val="0.0142324635716706"/>
                  <c:y val="0.00774193548387097"/>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0203320908166723"/>
                  <c:y val="0.00774193548387097"/>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Sheet1!$C$2:$C$8</c:f>
              <c:numCache>
                <c:formatCode>0_ </c:formatCode>
                <c:ptCount val="7"/>
                <c:pt idx="0">
                  <c:v>6.639823794</c:v>
                </c:pt>
                <c:pt idx="1">
                  <c:v>6.451438</c:v>
                </c:pt>
                <c:pt idx="2">
                  <c:v>12.9581743</c:v>
                </c:pt>
                <c:pt idx="3">
                  <c:v>10.58972153</c:v>
                </c:pt>
                <c:pt idx="4">
                  <c:v>8.641342821</c:v>
                </c:pt>
                <c:pt idx="5">
                  <c:v>9.120843879</c:v>
                </c:pt>
                <c:pt idx="6">
                  <c:v>107.5082339</c:v>
                </c:pt>
              </c:numCache>
            </c:numRef>
          </c:val>
        </c:ser>
        <c:dLbls>
          <c:showLegendKey val="0"/>
          <c:showVal val="1"/>
          <c:showCatName val="0"/>
          <c:showSerName val="0"/>
          <c:showPercent val="0"/>
          <c:showBubbleSize val="0"/>
        </c:dLbls>
        <c:gapWidth val="219"/>
        <c:overlap val="-27"/>
        <c:axId val="425896325"/>
        <c:axId val="122024277"/>
      </c:barChart>
      <c:lineChart>
        <c:grouping val="standard"/>
        <c:varyColors val="0"/>
        <c:ser>
          <c:idx val="2"/>
          <c:order val="2"/>
          <c:tx>
            <c:strRef>
              <c:f>Sheet1!$D$1</c:f>
              <c:strCache>
                <c:ptCount val="1"/>
                <c:pt idx="0">
                  <c:v>同比增幅</c:v>
                </c:pt>
              </c:strCache>
            </c:strRef>
          </c:tx>
          <c:spPr>
            <a:ln w="28575" cap="rnd">
              <a:solidFill>
                <a:srgbClr val="C00000"/>
              </a:solidFill>
              <a:round/>
            </a:ln>
            <a:effectLst/>
          </c:spPr>
          <c:marker>
            <c:symbol val="circle"/>
            <c:size val="5"/>
            <c:spPr>
              <a:solidFill>
                <a:schemeClr val="bg1"/>
              </a:solidFill>
              <a:ln w="9525">
                <a:solidFill>
                  <a:srgbClr val="C00000"/>
                </a:solidFill>
              </a:ln>
              <a:effectLst/>
            </c:spPr>
          </c:marker>
          <c:dLbls>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Sheet1!$D$2:$D$8</c:f>
              <c:numCache>
                <c:formatCode>0.0%</c:formatCode>
                <c:ptCount val="7"/>
                <c:pt idx="0">
                  <c:v>0.202643572</c:v>
                </c:pt>
                <c:pt idx="1">
                  <c:v>-0.235602923</c:v>
                </c:pt>
                <c:pt idx="2">
                  <c:v>0.437465178</c:v>
                </c:pt>
                <c:pt idx="3">
                  <c:v>0.408193155</c:v>
                </c:pt>
                <c:pt idx="4">
                  <c:v>0.4780022</c:v>
                </c:pt>
                <c:pt idx="5">
                  <c:v>0.236707146</c:v>
                </c:pt>
                <c:pt idx="6">
                  <c:v>-0.170864778</c:v>
                </c:pt>
              </c:numCache>
            </c:numRef>
          </c:val>
          <c:smooth val="0"/>
        </c:ser>
        <c:dLbls>
          <c:showLegendKey val="0"/>
          <c:showVal val="1"/>
          <c:showCatName val="0"/>
          <c:showSerName val="0"/>
          <c:showPercent val="0"/>
          <c:showBubbleSize val="0"/>
        </c:dLbls>
        <c:marker val="1"/>
        <c:smooth val="0"/>
        <c:axId val="809440279"/>
        <c:axId val="773252319"/>
      </c:lineChart>
      <c:catAx>
        <c:axId val="42589632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22024277"/>
        <c:crosses val="autoZero"/>
        <c:auto val="1"/>
        <c:lblAlgn val="ctr"/>
        <c:lblOffset val="100"/>
        <c:noMultiLvlLbl val="0"/>
      </c:catAx>
      <c:valAx>
        <c:axId val="122024277"/>
        <c:scaling>
          <c:orientation val="minMax"/>
          <c:max val="1500"/>
          <c:min val="0"/>
        </c:scaling>
        <c:delete val="0"/>
        <c:axPos val="l"/>
        <c:numFmt formatCode="0_ "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25896325"/>
        <c:crosses val="autoZero"/>
        <c:crossBetween val="between"/>
      </c:valAx>
      <c:catAx>
        <c:axId val="809440279"/>
        <c:scaling>
          <c:orientation val="minMax"/>
        </c:scaling>
        <c:delete val="1"/>
        <c:axPos val="b"/>
        <c:majorTickMark val="none"/>
        <c:minorTickMark val="none"/>
        <c:tickLblPos val="nextTo"/>
        <c:txPr>
          <a:bodyPr rot="-60000000" spcFirstLastPara="0" vertOverflow="ellipsis" vert="horz" wrap="square" anchor="ctr" anchorCtr="1"/>
          <a:lstStyle/>
          <a:p>
            <a:pPr>
              <a:defRPr lang="zh-CN" sz="8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73252319"/>
        <c:crosses val="autoZero"/>
        <c:auto val="1"/>
        <c:lblAlgn val="ctr"/>
        <c:lblOffset val="100"/>
        <c:noMultiLvlLbl val="0"/>
      </c:catAx>
      <c:valAx>
        <c:axId val="773252319"/>
        <c:scaling>
          <c:orientation val="minMax"/>
          <c:max val="2"/>
          <c:min val="-10"/>
        </c:scaling>
        <c:delete val="0"/>
        <c:axPos val="r"/>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09440279"/>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8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8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0708467803903488"/>
          <c:y val="0.756313993174061"/>
          <c:w val="0.924542800061472"/>
          <c:h val="0.208191126279863"/>
        </c:manualLayout>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c24284f6-a03b-4287-b546-9a626db12d4b}"/>
      </c:ext>
    </c:extLst>
  </c:chart>
  <c:spPr>
    <a:noFill/>
    <a:ln>
      <a:noFill/>
    </a:ln>
    <a:effectLst/>
  </c:spPr>
  <c:txPr>
    <a:bodyPr/>
    <a:lstStyle/>
    <a:p>
      <a:pPr>
        <a:defRPr lang="zh-CN" sz="80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41403674046161"/>
          <c:y val="0.10146252285192"/>
          <c:w val="0.948186528497409"/>
          <c:h val="0.507221206581353"/>
        </c:manualLayout>
      </c:layout>
      <c:barChart>
        <c:barDir val="col"/>
        <c:grouping val="clustered"/>
        <c:varyColors val="0"/>
        <c:ser>
          <c:idx val="0"/>
          <c:order val="0"/>
          <c:tx>
            <c:strRef>
              <c:f>'[【内部跟踪版本】AI+智算专项拓展-重点客户拓展情况清单0721(2)(1).xlsx]Sheet2'!$A$2</c:f>
              <c:strCache>
                <c:ptCount val="1"/>
                <c:pt idx="0">
                  <c:v>算力商机数</c:v>
                </c:pt>
              </c:strCache>
            </c:strRef>
          </c:tx>
          <c:spPr>
            <a:solidFill>
              <a:schemeClr val="accent1"/>
            </a:solidFill>
            <a:ln>
              <a:noFill/>
            </a:ln>
            <a:effectLst/>
          </c:spPr>
          <c:invertIfNegative val="0"/>
          <c:dLbls>
            <c:dLbl>
              <c:idx val="0"/>
              <c:layout>
                <c:manualLayout>
                  <c:x val="-0.00353273669335846"/>
                  <c:y val="0.0411334552102377"/>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
                  <c:y val="0.0274223034734918"/>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
                  <c:y val="0.0411334552102377"/>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
                  <c:y val="0.0411334552102377"/>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'[【内部跟踪版本】AI+智算专项拓展-重点客户拓展情况清单0721(2)(1).xlsx]Sheet2'!$B$1:$H$1</c:f>
              <c:strCache>
                <c:ptCount val="7"/>
                <c:pt idx="0">
                  <c:v>嘉禾</c:v>
                </c:pt>
                <c:pt idx="1">
                  <c:v>嘉善</c:v>
                </c:pt>
                <c:pt idx="2">
                  <c:v>平湖</c:v>
                </c:pt>
                <c:pt idx="3">
                  <c:v>海盐</c:v>
                </c:pt>
                <c:pt idx="4">
                  <c:v>海宁</c:v>
                </c:pt>
                <c:pt idx="5">
                  <c:v>桐乡</c:v>
                </c:pt>
                <c:pt idx="6">
                  <c:v>战客</c:v>
                </c:pt>
              </c:strCache>
            </c:strRef>
          </c:cat>
          <c:val>
            <c:numRef>
              <c:f>'[【内部跟踪版本】AI+智算专项拓展-重点客户拓展情况清单0721(2)(1).xlsx]Sheet2'!$B$2:$H$2</c:f>
              <c:numCache>
                <c:formatCode>General</c:formatCode>
                <c:ptCount val="7"/>
                <c:pt idx="0">
                  <c:v>7</c:v>
                </c:pt>
                <c:pt idx="1">
                  <c:v>8</c:v>
                </c:pt>
                <c:pt idx="2">
                  <c:v>8</c:v>
                </c:pt>
                <c:pt idx="3">
                  <c:v>8</c:v>
                </c:pt>
                <c:pt idx="4">
                  <c:v>9</c:v>
                </c:pt>
                <c:pt idx="5">
                  <c:v>5</c:v>
                </c:pt>
                <c:pt idx="6">
                  <c:v>6</c:v>
                </c:pt>
              </c:numCache>
            </c:numRef>
          </c:val>
        </c:ser>
        <c:ser>
          <c:idx val="1"/>
          <c:order val="1"/>
          <c:tx>
            <c:strRef>
              <c:f>'[【内部跟踪版本】AI+智算专项拓展-重点客户拓展情况清单0721(2)(1).xlsx]Sheet2'!$A$3</c:f>
              <c:strCache>
                <c:ptCount val="1"/>
                <c:pt idx="0">
                  <c:v>测试商机数</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'[【内部跟踪版本】AI+智算专项拓展-重点客户拓展情况清单0721(2)(1).xlsx]Sheet2'!$B$1:$H$1</c:f>
              <c:strCache>
                <c:ptCount val="7"/>
                <c:pt idx="0">
                  <c:v>嘉禾</c:v>
                </c:pt>
                <c:pt idx="1">
                  <c:v>嘉善</c:v>
                </c:pt>
                <c:pt idx="2">
                  <c:v>平湖</c:v>
                </c:pt>
                <c:pt idx="3">
                  <c:v>海盐</c:v>
                </c:pt>
                <c:pt idx="4">
                  <c:v>海宁</c:v>
                </c:pt>
                <c:pt idx="5">
                  <c:v>桐乡</c:v>
                </c:pt>
                <c:pt idx="6">
                  <c:v>战客</c:v>
                </c:pt>
              </c:strCache>
            </c:strRef>
          </c:cat>
          <c:val>
            <c:numRef>
              <c:f>'[【内部跟踪版本】AI+智算专项拓展-重点客户拓展情况清单0721(2)(1).xlsx]Sheet2'!$B$3:$H$3</c:f>
              <c:numCache>
                <c:formatCode>General</c:formatCode>
                <c:ptCount val="7"/>
                <c:pt idx="0">
                  <c:v>1</c:v>
                </c:pt>
                <c:pt idx="1">
                  <c:v>2</c:v>
                </c:pt>
                <c:pt idx="2">
                  <c:v>1</c:v>
                </c:pt>
                <c:pt idx="3">
                  <c:v>0</c:v>
                </c:pt>
                <c:pt idx="4">
                  <c:v>2</c:v>
                </c:pt>
                <c:pt idx="5">
                  <c:v>2</c:v>
                </c:pt>
                <c:pt idx="6">
                  <c:v>4</c:v>
                </c:pt>
              </c:numCache>
            </c:numRef>
          </c:val>
        </c:ser>
        <c:ser>
          <c:idx val="2"/>
          <c:order val="2"/>
          <c:tx>
            <c:strRef>
              <c:f>'[【内部跟踪版本】AI+智算专项拓展-重点客户拓展情况清单0721(2)(1).xlsx]Sheet2'!$A$4</c:f>
              <c:strCache>
                <c:ptCount val="1"/>
                <c:pt idx="0">
                  <c:v>转化商机数</c:v>
                </c:pt>
              </c:strCache>
            </c:strRef>
          </c:tx>
          <c:spPr>
            <a:solidFill>
              <a:srgbClr val="92D050"/>
            </a:solidFill>
            <a:ln w="28575" cap="rnd">
              <a:noFill/>
              <a:round/>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'[【内部跟踪版本】AI+智算专项拓展-重点客户拓展情况清单0721(2)(1).xlsx]Sheet2'!$B$1:$H$1</c:f>
              <c:strCache>
                <c:ptCount val="7"/>
                <c:pt idx="0">
                  <c:v>嘉禾</c:v>
                </c:pt>
                <c:pt idx="1">
                  <c:v>嘉善</c:v>
                </c:pt>
                <c:pt idx="2">
                  <c:v>平湖</c:v>
                </c:pt>
                <c:pt idx="3">
                  <c:v>海盐</c:v>
                </c:pt>
                <c:pt idx="4">
                  <c:v>海宁</c:v>
                </c:pt>
                <c:pt idx="5">
                  <c:v>桐乡</c:v>
                </c:pt>
                <c:pt idx="6">
                  <c:v>战客</c:v>
                </c:pt>
              </c:strCache>
            </c:strRef>
          </c:cat>
          <c:val>
            <c:numRef>
              <c:f>'[【内部跟踪版本】AI+智算专项拓展-重点客户拓展情况清单0721(2)(1).xlsx]Sheet2'!$B$4:$H$4</c:f>
              <c:numCache>
                <c:formatCode>General</c:formatCode>
                <c:ptCount val="7"/>
                <c:pt idx="0">
                  <c:v>1</c:v>
                </c:pt>
                <c:pt idx="1">
                  <c:v>0</c:v>
                </c:pt>
                <c:pt idx="2">
                  <c:v>0</c:v>
                </c:pt>
                <c:pt idx="3">
                  <c:v>0</c:v>
                </c:pt>
                <c:pt idx="4">
                  <c:v>2</c:v>
                </c:pt>
                <c:pt idx="5">
                  <c:v>0</c:v>
                </c:pt>
                <c:pt idx="6">
                  <c:v>0</c:v>
                </c:pt>
              </c:numCache>
            </c:numRef>
          </c:val>
        </c:ser>
        <c:dLbls>
          <c:showLegendKey val="0"/>
          <c:showVal val="1"/>
          <c:showCatName val="0"/>
          <c:showSerName val="0"/>
          <c:showPercent val="0"/>
          <c:showBubbleSize val="0"/>
        </c:dLbls>
        <c:gapWidth val="219"/>
        <c:overlap val="-27"/>
        <c:axId val="581471570"/>
        <c:axId val="818611024"/>
      </c:barChart>
      <c:lineChart>
        <c:grouping val="standard"/>
        <c:varyColors val="0"/>
        <c:ser>
          <c:idx val="3"/>
          <c:order val="3"/>
          <c:tx>
            <c:strRef>
              <c:f>'[【内部跟踪版本】AI+智算专项拓展-重点客户拓展情况清单0721(2)(1).xlsx]Sheet2'!$A$5</c:f>
              <c:strCache>
                <c:ptCount val="1"/>
                <c:pt idx="0">
                  <c:v>商机转化率</c:v>
                </c:pt>
              </c:strCache>
            </c:strRef>
          </c:tx>
          <c:spPr>
            <a:ln w="28575" cap="rnd">
              <a:solidFill>
                <a:srgbClr val="C00000"/>
              </a:solidFill>
              <a:round/>
            </a:ln>
            <a:effectLst/>
          </c:spPr>
          <c:marker>
            <c:symbol val="circle"/>
            <c:size val="5"/>
            <c:spPr>
              <a:solidFill>
                <a:schemeClr val="bg1"/>
              </a:solidFill>
              <a:ln w="9525">
                <a:solidFill>
                  <a:srgbClr val="C00000"/>
                </a:solidFill>
              </a:ln>
              <a:effectLst/>
            </c:spPr>
          </c:marker>
          <c:dLbls>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strRef>
              <c:f>'[【内部跟踪版本】AI+智算专项拓展-重点客户拓展情况清单0721(2)(1).xlsx]Sheet2'!$B$1:$H$1</c:f>
              <c:strCache>
                <c:ptCount val="7"/>
                <c:pt idx="0">
                  <c:v>嘉禾</c:v>
                </c:pt>
                <c:pt idx="1">
                  <c:v>嘉善</c:v>
                </c:pt>
                <c:pt idx="2">
                  <c:v>平湖</c:v>
                </c:pt>
                <c:pt idx="3">
                  <c:v>海盐</c:v>
                </c:pt>
                <c:pt idx="4">
                  <c:v>海宁</c:v>
                </c:pt>
                <c:pt idx="5">
                  <c:v>桐乡</c:v>
                </c:pt>
                <c:pt idx="6">
                  <c:v>战客</c:v>
                </c:pt>
              </c:strCache>
            </c:strRef>
          </c:cat>
          <c:val>
            <c:numRef>
              <c:f>'[【内部跟踪版本】AI+智算专项拓展-重点客户拓展情况清单0721(2)(1).xlsx]Sheet2'!$B$5:$H$5</c:f>
              <c:numCache>
                <c:formatCode>0%</c:formatCode>
                <c:ptCount val="7"/>
                <c:pt idx="0">
                  <c:v>0.142857142857143</c:v>
                </c:pt>
                <c:pt idx="1">
                  <c:v>0</c:v>
                </c:pt>
                <c:pt idx="2">
                  <c:v>0</c:v>
                </c:pt>
                <c:pt idx="3">
                  <c:v>0</c:v>
                </c:pt>
                <c:pt idx="4">
                  <c:v>0.222222222222222</c:v>
                </c:pt>
                <c:pt idx="5">
                  <c:v>0</c:v>
                </c:pt>
                <c:pt idx="6">
                  <c:v>0</c:v>
                </c:pt>
              </c:numCache>
            </c:numRef>
          </c:val>
          <c:smooth val="0"/>
        </c:ser>
        <c:dLbls>
          <c:showLegendKey val="0"/>
          <c:showVal val="1"/>
          <c:showCatName val="0"/>
          <c:showSerName val="0"/>
          <c:showPercent val="0"/>
          <c:showBubbleSize val="0"/>
        </c:dLbls>
        <c:marker val="1"/>
        <c:smooth val="0"/>
        <c:axId val="70131911"/>
        <c:axId val="417430569"/>
      </c:lineChart>
      <c:catAx>
        <c:axId val="58147157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18611024"/>
        <c:crosses val="autoZero"/>
        <c:auto val="1"/>
        <c:lblAlgn val="ctr"/>
        <c:lblOffset val="100"/>
        <c:noMultiLvlLbl val="0"/>
      </c:catAx>
      <c:valAx>
        <c:axId val="818611024"/>
        <c:scaling>
          <c:orientation val="minMax"/>
          <c:max val="18"/>
          <c:min val="0"/>
        </c:scaling>
        <c:delete val="0"/>
        <c:axPos val="l"/>
        <c:numFmt formatCode="General" sourceLinked="1"/>
        <c:majorTickMark val="none"/>
        <c:minorTickMark val="none"/>
        <c:tickLblPos val="none"/>
        <c:spPr>
          <a:noFill/>
          <a:ln w="12700">
            <a:noFill/>
          </a:ln>
          <a:effectLst/>
        </c:spPr>
        <c:txPr>
          <a:bodyPr rot="-60000000" spcFirstLastPara="0" vertOverflow="ellipsis" vert="horz" wrap="square"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581471570"/>
        <c:crosses val="autoZero"/>
        <c:crossBetween val="between"/>
      </c:valAx>
      <c:catAx>
        <c:axId val="70131911"/>
        <c:scaling>
          <c:orientation val="minMax"/>
        </c:scaling>
        <c:delete val="1"/>
        <c:axPos val="b"/>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17430569"/>
        <c:crosses val="autoZero"/>
        <c:auto val="1"/>
        <c:lblAlgn val="ctr"/>
        <c:lblOffset val="100"/>
        <c:noMultiLvlLbl val="0"/>
      </c:catAx>
      <c:valAx>
        <c:axId val="417430569"/>
        <c:scaling>
          <c:orientation val="minMax"/>
          <c:max val="0.25"/>
          <c:min val="-0.5"/>
        </c:scaling>
        <c:delete val="0"/>
        <c:axPos val="r"/>
        <c:numFmt formatCode="0%" sourceLinked="1"/>
        <c:majorTickMark val="out"/>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0131911"/>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107277437588318"/>
          <c:y val="0.804387568555759"/>
          <c:w val="0.847856806406029"/>
          <c:h val="0.133912248628885"/>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ea89a8b5-5f19-42cc-ba03-df84b7331c94}"/>
      </c:ext>
    </c:extLst>
  </c:chart>
  <c:spPr>
    <a:noFill/>
    <a:ln w="9525" cap="flat" cmpd="sng" algn="ctr">
      <a:noFill/>
      <a:round/>
    </a:ln>
    <a:effectLst/>
  </c:spPr>
  <c:txPr>
    <a:bodyPr/>
    <a:lstStyle/>
    <a:p>
      <a:pPr>
        <a:defRPr lang="zh-CN" sz="90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306893295562"/>
          <c:y val="0.0413476263399694"/>
          <c:w val="0.411473087818697"/>
          <c:h val="0.667304747320061"/>
        </c:manualLayout>
      </c:layout>
      <c:pieChart>
        <c:varyColors val="1"/>
        <c:ser>
          <c:idx val="0"/>
          <c:order val="0"/>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dLbl>
              <c:idx val="0"/>
              <c:layout/>
              <c:tx>
                <c:rich>
                  <a:bodyPr rot="0" spcFirstLastPara="0" vertOverflow="ellipsis" vert="horz" wrap="square" lIns="38100" tIns="19050" rIns="38100" bIns="19050" anchor="ctr" anchorCtr="1"/>
                  <a:lstStyle/>
                  <a:p>
                    <a:pPr defTabSz="914400">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1531万</a:t>
                    </a:r>
                  </a:p>
                </c:rich>
              </c:tx>
              <c:dLblPos val="bestFit"/>
              <c:showLegendKey val="0"/>
              <c:showVal val="1"/>
              <c:showCatName val="0"/>
              <c:showSerName val="0"/>
              <c:showPercent val="0"/>
              <c:showBubbleSize val="0"/>
              <c:extLst>
                <c:ext xmlns:c15="http://schemas.microsoft.com/office/drawing/2012/chart" uri="{CE6537A1-D6FC-4f65-9D91-7224C49458BB}"/>
              </c:extLst>
            </c:dLbl>
            <c:dLbl>
              <c:idx val="1"/>
              <c:layout>
                <c:manualLayout>
                  <c:x val="-0.00945283472180681"/>
                  <c:y val="0.0149478157256894"/>
                </c:manualLayout>
              </c:layout>
              <c:tx>
                <c:rich>
                  <a:bodyPr rot="0" spcFirstLastPara="0" vertOverflow="ellipsis" vert="horz" wrap="square" lIns="38100" tIns="19050" rIns="38100" bIns="19050" anchor="ctr" anchorCtr="1"/>
                  <a:lstStyle/>
                  <a:p>
                    <a:pPr defTabSz="914400">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592万</a:t>
                    </a:r>
                  </a:p>
                </c:rich>
              </c:tx>
              <c:dLblPos val="bestFi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25318531670389"/>
                  <c:y val="-0.0159022780601739"/>
                </c:manualLayout>
              </c:layout>
              <c:tx>
                <c:rich>
                  <a:bodyPr rot="0" spcFirstLastPara="0" vertOverflow="ellipsis" vert="horz" wrap="square" lIns="38100" tIns="19050" rIns="38100" bIns="19050" anchor="ctr" anchorCtr="1"/>
                  <a:lstStyle/>
                  <a:p>
                    <a:pPr defTabSz="914400">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218万</a:t>
                    </a:r>
                  </a:p>
                </c:rich>
              </c:tx>
              <c:dLblPos val="bestFi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100036402955097"/>
                  <c:y val="-0.0311549865707234"/>
                </c:manualLayout>
              </c:layout>
              <c:tx>
                <c:rich>
                  <a:bodyPr rot="0" spcFirstLastPara="0" vertOverflow="ellipsis" vert="horz" wrap="square" lIns="38100" tIns="19050" rIns="38100" bIns="19050" anchor="ctr" anchorCtr="1"/>
                  <a:lstStyle/>
                  <a:p>
                    <a:pPr defTabSz="914400">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114万</a:t>
                    </a:r>
                  </a:p>
                </c:rich>
              </c:tx>
              <c:dLblPos val="bestFit"/>
              <c:showLegendKey val="0"/>
              <c:showVal val="1"/>
              <c:showCatName val="0"/>
              <c:showSerName val="0"/>
              <c:showPercent val="0"/>
              <c:showBubbleSize val="0"/>
              <c:extLst>
                <c:ext xmlns:c15="http://schemas.microsoft.com/office/drawing/2012/chart" uri="{CE6537A1-D6FC-4f65-9D91-7224C49458BB}">
                  <c15:layout/>
                </c:ext>
              </c:extLst>
            </c:dLbl>
            <c:dLbl>
              <c:idx val="4"/>
              <c:layout/>
              <c:tx>
                <c:rich>
                  <a:bodyPr rot="0" spcFirstLastPara="0" vertOverflow="ellipsis" vert="horz" wrap="square" lIns="38100" tIns="19050" rIns="38100" bIns="19050" anchor="ctr" anchorCtr="1"/>
                  <a:lstStyle/>
                  <a:p>
                    <a:pPr defTabSz="914400">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89万</a:t>
                    </a:r>
                  </a:p>
                </c:rich>
              </c:tx>
              <c:dLblPos val="bestFi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'[收入结构-截至2025年7月(2).xlsx]Sheet1'!$K$48:$K$52</c:f>
              <c:strCache>
                <c:ptCount val="5"/>
                <c:pt idx="0">
                  <c:v>政务云</c:v>
                </c:pt>
                <c:pt idx="1">
                  <c:v>大数据</c:v>
                </c:pt>
                <c:pt idx="2">
                  <c:v>云底座</c:v>
                </c:pt>
                <c:pt idx="3">
                  <c:v>云电脑</c:v>
                </c:pt>
                <c:pt idx="4">
                  <c:v>云安全</c:v>
                </c:pt>
              </c:strCache>
            </c:strRef>
          </c:cat>
          <c:val>
            <c:numRef>
              <c:f>'[收入结构-截至2025年7月(2).xlsx]Sheet1'!$L$48:$L$52</c:f>
              <c:numCache>
                <c:formatCode>General</c:formatCode>
                <c:ptCount val="5"/>
                <c:pt idx="0">
                  <c:v>1531</c:v>
                </c:pt>
                <c:pt idx="1" c:formatCode="0_ ">
                  <c:v>592</c:v>
                </c:pt>
                <c:pt idx="2">
                  <c:v>218</c:v>
                </c:pt>
                <c:pt idx="3">
                  <c:v>114</c:v>
                </c:pt>
                <c:pt idx="4">
                  <c:v>89</c:v>
                </c:pt>
              </c:numCache>
            </c:numRef>
          </c:val>
        </c:ser>
        <c:dLbls>
          <c:showLegendKey val="0"/>
          <c:showVal val="0"/>
          <c:showCatName val="0"/>
          <c:showSerName val="0"/>
          <c:showPercent val="0"/>
          <c:showBubbleSize val="0"/>
          <c:showLeaderLines val="1"/>
        </c:dLbls>
        <c:firstSliceAng val="139"/>
      </c:pieChart>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8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8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a:lstStyle/>
          <a:p>
            <a:pPr>
              <a:defRPr lang="zh-CN" sz="8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4"/>
        <c:txPr>
          <a:bodyPr rot="0" spcFirstLastPara="0" vertOverflow="ellipsis" vert="horz" wrap="square" anchor="ctr" anchorCtr="1"/>
          <a:lstStyle/>
          <a:p>
            <a:pPr>
              <a:defRPr lang="zh-CN" sz="8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175165250236072"/>
          <c:y val="0.772205206738132"/>
          <c:w val="0.501652502360718"/>
          <c:h val="0.19333843797856"/>
        </c:manualLayout>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9415c1e0-2d5f-49ed-8f31-a14c5e209bb7}"/>
      </c:ext>
    </c:extLst>
  </c:chart>
  <c:spPr>
    <a:noFill/>
    <a:ln w="9525" cap="flat" cmpd="sng" algn="ctr">
      <a:noFill/>
      <a:round/>
    </a:ln>
    <a:effectLst/>
  </c:spPr>
  <c:txPr>
    <a:bodyPr/>
    <a:lstStyle/>
    <a:p>
      <a:pPr>
        <a:defRPr lang="zh-CN">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[工作簿1]Sheet1!$A$2</c:f>
              <c:strCache>
                <c:ptCount val="1"/>
                <c:pt idx="0">
                  <c:v>模组签约量/万</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[工作簿1]Sheet1!$B$1:$H$1</c:f>
              <c:strCache>
                <c:ptCount val="7"/>
                <c:pt idx="0">
                  <c:v>嘉禾</c:v>
                </c:pt>
                <c:pt idx="1">
                  <c:v>嘉善</c:v>
                </c:pt>
                <c:pt idx="2">
                  <c:v>平湖</c:v>
                </c:pt>
                <c:pt idx="3">
                  <c:v>海盐</c:v>
                </c:pt>
                <c:pt idx="4">
                  <c:v>海宁</c:v>
                </c:pt>
                <c:pt idx="5">
                  <c:v>桐乡</c:v>
                </c:pt>
                <c:pt idx="6">
                  <c:v>战客</c:v>
                </c:pt>
              </c:strCache>
            </c:strRef>
          </c:cat>
          <c:val>
            <c:numRef>
              <c:f>[工作簿1]Sheet1!$B$2:$H$2</c:f>
              <c:numCache>
                <c:formatCode>General</c:formatCode>
                <c:ptCount val="7"/>
                <c:pt idx="0">
                  <c:v>42</c:v>
                </c:pt>
                <c:pt idx="1">
                  <c:v>0</c:v>
                </c:pt>
                <c:pt idx="2">
                  <c:v>0</c:v>
                </c:pt>
                <c:pt idx="3">
                  <c:v>2</c:v>
                </c:pt>
                <c:pt idx="4">
                  <c:v>137</c:v>
                </c:pt>
                <c:pt idx="5">
                  <c:v>5</c:v>
                </c:pt>
                <c:pt idx="6">
                  <c:v>0</c:v>
                </c:pt>
              </c:numCache>
            </c:numRef>
          </c:val>
        </c:ser>
        <c:dLbls>
          <c:showLegendKey val="0"/>
          <c:showVal val="1"/>
          <c:showCatName val="0"/>
          <c:showSerName val="0"/>
          <c:showPercent val="0"/>
          <c:showBubbleSize val="0"/>
        </c:dLbls>
        <c:gapWidth val="246"/>
        <c:overlap val="-28"/>
        <c:axId val="437510996"/>
        <c:axId val="492525661"/>
      </c:barChart>
      <c:catAx>
        <c:axId val="43751099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92525661"/>
        <c:crosses val="autoZero"/>
        <c:auto val="1"/>
        <c:lblAlgn val="ctr"/>
        <c:lblOffset val="100"/>
        <c:noMultiLvlLbl val="0"/>
      </c:catAx>
      <c:valAx>
        <c:axId val="492525661"/>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37510996"/>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815474da-0673-47ca-ade8-bb67cdbc2a7a}"/>
      </c:ext>
    </c:extLst>
  </c:chart>
  <c:spPr>
    <a:noFill/>
    <a:ln w="9525" cap="flat" cmpd="sng" algn="ctr">
      <a:noFill/>
      <a:round/>
    </a:ln>
    <a:effectLst/>
  </c:spPr>
  <c:txPr>
    <a:bodyPr/>
    <a:lstStyle/>
    <a:p>
      <a:pPr>
        <a:defRPr lang="zh-CN">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[工作簿1]Sheet1!$A$25</c:f>
              <c:strCache>
                <c:ptCount val="1"/>
                <c:pt idx="0">
                  <c:v>新增和对讲用户</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[工作簿1]Sheet1!$B$24:$I$24</c:f>
              <c:strCache>
                <c:ptCount val="8"/>
                <c:pt idx="0">
                  <c:v>嘉禾</c:v>
                </c:pt>
                <c:pt idx="1">
                  <c:v>嘉善</c:v>
                </c:pt>
                <c:pt idx="2">
                  <c:v>平湖</c:v>
                </c:pt>
                <c:pt idx="3">
                  <c:v>海盐</c:v>
                </c:pt>
                <c:pt idx="4">
                  <c:v>海宁</c:v>
                </c:pt>
                <c:pt idx="5">
                  <c:v>桐乡</c:v>
                </c:pt>
                <c:pt idx="6">
                  <c:v>战客</c:v>
                </c:pt>
                <c:pt idx="7">
                  <c:v>全市</c:v>
                </c:pt>
              </c:strCache>
            </c:strRef>
          </c:cat>
          <c:val>
            <c:numRef>
              <c:f>[工作簿1]Sheet1!$B$25:$I$25</c:f>
              <c:numCache>
                <c:formatCode>General</c:formatCode>
                <c:ptCount val="8"/>
                <c:pt idx="0">
                  <c:v>292</c:v>
                </c:pt>
                <c:pt idx="1">
                  <c:v>546</c:v>
                </c:pt>
                <c:pt idx="2">
                  <c:v>368</c:v>
                </c:pt>
                <c:pt idx="3">
                  <c:v>401</c:v>
                </c:pt>
                <c:pt idx="4">
                  <c:v>872</c:v>
                </c:pt>
                <c:pt idx="5">
                  <c:v>736</c:v>
                </c:pt>
                <c:pt idx="6">
                  <c:v>22</c:v>
                </c:pt>
                <c:pt idx="7">
                  <c:v>3237</c:v>
                </c:pt>
              </c:numCache>
            </c:numRef>
          </c:val>
        </c:ser>
        <c:ser>
          <c:idx val="1"/>
          <c:order val="1"/>
          <c:tx>
            <c:strRef>
              <c:f>[工作簿1]Sheet1!$A$26</c:f>
              <c:strCache>
                <c:ptCount val="1"/>
                <c:pt idx="0">
                  <c:v>其中工作机用户</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[工作簿1]Sheet1!$B$24:$I$24</c:f>
              <c:strCache>
                <c:ptCount val="8"/>
                <c:pt idx="0">
                  <c:v>嘉禾</c:v>
                </c:pt>
                <c:pt idx="1">
                  <c:v>嘉善</c:v>
                </c:pt>
                <c:pt idx="2">
                  <c:v>平湖</c:v>
                </c:pt>
                <c:pt idx="3">
                  <c:v>海盐</c:v>
                </c:pt>
                <c:pt idx="4">
                  <c:v>海宁</c:v>
                </c:pt>
                <c:pt idx="5">
                  <c:v>桐乡</c:v>
                </c:pt>
                <c:pt idx="6">
                  <c:v>战客</c:v>
                </c:pt>
                <c:pt idx="7">
                  <c:v>全市</c:v>
                </c:pt>
              </c:strCache>
            </c:strRef>
          </c:cat>
          <c:val>
            <c:numRef>
              <c:f>[工作簿1]Sheet1!$B$26:$I$26</c:f>
              <c:numCache>
                <c:formatCode>General</c:formatCode>
                <c:ptCount val="8"/>
                <c:pt idx="0">
                  <c:v>7</c:v>
                </c:pt>
                <c:pt idx="1">
                  <c:v>184</c:v>
                </c:pt>
                <c:pt idx="2">
                  <c:v>170</c:v>
                </c:pt>
                <c:pt idx="3">
                  <c:v>225</c:v>
                </c:pt>
                <c:pt idx="4">
                  <c:v>280</c:v>
                </c:pt>
                <c:pt idx="5">
                  <c:v>0</c:v>
                </c:pt>
                <c:pt idx="6">
                  <c:v>6</c:v>
                </c:pt>
                <c:pt idx="7">
                  <c:v>872</c:v>
                </c:pt>
              </c:numCache>
            </c:numRef>
          </c:val>
        </c:ser>
        <c:dLbls>
          <c:showLegendKey val="0"/>
          <c:showVal val="1"/>
          <c:showCatName val="0"/>
          <c:showSerName val="0"/>
          <c:showPercent val="0"/>
          <c:showBubbleSize val="0"/>
        </c:dLbls>
        <c:gapWidth val="246"/>
        <c:overlap val="-28"/>
        <c:axId val="692854426"/>
        <c:axId val="865652240"/>
      </c:barChart>
      <c:catAx>
        <c:axId val="69285442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65652240"/>
        <c:crosses val="autoZero"/>
        <c:auto val="1"/>
        <c:lblAlgn val="ctr"/>
        <c:lblOffset val="100"/>
        <c:noMultiLvlLbl val="0"/>
      </c:catAx>
      <c:valAx>
        <c:axId val="86565224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92854426"/>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324744542310602"/>
          <c:y val="0.790897879435766"/>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048927a8-1105-4e03-bddd-97e78f7b1302}"/>
      </c:ext>
    </c:extLst>
  </c:chart>
  <c:spPr>
    <a:noFill/>
    <a:ln w="9525" cap="flat" cmpd="sng" algn="ctr">
      <a:noFill/>
      <a:round/>
    </a:ln>
    <a:effectLst/>
  </c:spPr>
  <c:txPr>
    <a:bodyPr/>
    <a:lstStyle/>
    <a:p>
      <a:pPr>
        <a:defRPr lang="zh-CN">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[工作簿1]Sheet1!$A$62</c:f>
              <c:strCache>
                <c:ptCount val="1"/>
                <c:pt idx="0">
                  <c:v>商机数/个</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[工作簿1]Sheet1!$B$61:$H$61</c:f>
              <c:strCache>
                <c:ptCount val="7"/>
                <c:pt idx="0">
                  <c:v>嘉禾</c:v>
                </c:pt>
                <c:pt idx="1">
                  <c:v>嘉善</c:v>
                </c:pt>
                <c:pt idx="2">
                  <c:v>平湖</c:v>
                </c:pt>
                <c:pt idx="3">
                  <c:v>海盐</c:v>
                </c:pt>
                <c:pt idx="4">
                  <c:v>海宁</c:v>
                </c:pt>
                <c:pt idx="5">
                  <c:v>桐乡</c:v>
                </c:pt>
                <c:pt idx="6">
                  <c:v>战客</c:v>
                </c:pt>
              </c:strCache>
            </c:strRef>
          </c:cat>
          <c:val>
            <c:numRef>
              <c:f>[工作簿1]Sheet1!$B$62:$H$62</c:f>
              <c:numCache>
                <c:formatCode>General</c:formatCode>
                <c:ptCount val="7"/>
                <c:pt idx="0">
                  <c:v>1</c:v>
                </c:pt>
                <c:pt idx="1">
                  <c:v>0</c:v>
                </c:pt>
                <c:pt idx="2">
                  <c:v>0</c:v>
                </c:pt>
                <c:pt idx="3">
                  <c:v>1</c:v>
                </c:pt>
                <c:pt idx="4">
                  <c:v>2</c:v>
                </c:pt>
                <c:pt idx="5">
                  <c:v>2</c:v>
                </c:pt>
                <c:pt idx="6">
                  <c:v>1</c:v>
                </c:pt>
              </c:numCache>
            </c:numRef>
          </c:val>
        </c:ser>
        <c:dLbls>
          <c:showLegendKey val="0"/>
          <c:showVal val="1"/>
          <c:showCatName val="0"/>
          <c:showSerName val="0"/>
          <c:showPercent val="0"/>
          <c:showBubbleSize val="0"/>
        </c:dLbls>
        <c:gapWidth val="246"/>
        <c:overlap val="-28"/>
        <c:axId val="676506609"/>
        <c:axId val="53241775"/>
      </c:barChart>
      <c:catAx>
        <c:axId val="67650660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53241775"/>
        <c:crosses val="autoZero"/>
        <c:auto val="1"/>
        <c:lblAlgn val="ctr"/>
        <c:lblOffset val="100"/>
        <c:noMultiLvlLbl val="0"/>
      </c:catAx>
      <c:valAx>
        <c:axId val="53241775"/>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76506609"/>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4f487bcb-a267-47cf-b7c3-d640ed97ca7a}"/>
      </c:ext>
    </c:extLst>
  </c:chart>
  <c:spPr>
    <a:noFill/>
    <a:ln w="9525" cap="flat" cmpd="sng" algn="ctr">
      <a:noFill/>
      <a:round/>
    </a:ln>
    <a:effectLst/>
  </c:spPr>
  <c:txPr>
    <a:bodyPr/>
    <a:lstStyle/>
    <a:p>
      <a:pPr>
        <a:defRPr lang="zh-CN">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商机数/个</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嘉禾</c:v>
                </c:pt>
                <c:pt idx="1">
                  <c:v>平湖</c:v>
                </c:pt>
                <c:pt idx="2">
                  <c:v>海盐</c:v>
                </c:pt>
                <c:pt idx="3">
                  <c:v>其他区县</c:v>
                </c:pt>
              </c:strCache>
            </c:strRef>
          </c:cat>
          <c:val>
            <c:numRef>
              <c:f>Sheet1!$B$2:$B$5</c:f>
              <c:numCache>
                <c:formatCode>General</c:formatCode>
                <c:ptCount val="4"/>
                <c:pt idx="0">
                  <c:v>2</c:v>
                </c:pt>
                <c:pt idx="1">
                  <c:v>1</c:v>
                </c:pt>
                <c:pt idx="2">
                  <c:v>1</c:v>
                </c:pt>
                <c:pt idx="3">
                  <c:v>0</c:v>
                </c:pt>
              </c:numCache>
            </c:numRef>
          </c:val>
        </c:ser>
        <c:dLbls>
          <c:showLegendKey val="0"/>
          <c:showVal val="0"/>
          <c:showCatName val="0"/>
          <c:showSerName val="0"/>
          <c:showPercent val="0"/>
          <c:showBubbleSize val="0"/>
        </c:dLbls>
        <c:gapWidth val="219"/>
        <c:overlap val="-27"/>
        <c:axId val="1335227696"/>
        <c:axId val="1335246896"/>
      </c:barChart>
      <c:catAx>
        <c:axId val="1335227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335246896"/>
        <c:crosses val="autoZero"/>
        <c:auto val="1"/>
        <c:lblAlgn val="ctr"/>
        <c:lblOffset val="100"/>
        <c:noMultiLvlLbl val="0"/>
      </c:catAx>
      <c:valAx>
        <c:axId val="1335246896"/>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33522769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390209331368529"/>
          <c:y val="0.769710634355084"/>
          <c:w val="0.256091217453706"/>
          <c:h val="0.173623578210571"/>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38c2c6a5-7ac3-433b-834a-5c45e58b4a28}"/>
      </c:ext>
    </c:extLst>
  </c:chart>
  <c:spPr>
    <a:noFill/>
    <a:ln>
      <a:noFill/>
    </a:ln>
    <a:effectLst/>
  </c:spPr>
  <c:txPr>
    <a:bodyPr/>
    <a:lstStyle/>
    <a:p>
      <a:pPr>
        <a:defRPr lang="zh-CN" sz="9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28474320241692"/>
          <c:y val="0.169041769041769"/>
          <c:w val="0.945619335347432"/>
          <c:h val="0.461916461916462"/>
        </c:manualLayout>
      </c:layout>
      <c:barChart>
        <c:barDir val="col"/>
        <c:grouping val="clustered"/>
        <c:varyColors val="0"/>
        <c:ser>
          <c:idx val="0"/>
          <c:order val="0"/>
          <c:tx>
            <c:strRef>
              <c:f>Sheet1!$B$1</c:f>
              <c:strCache>
                <c:ptCount val="1"/>
                <c:pt idx="0">
                  <c:v>甄选项目数</c:v>
                </c:pt>
              </c:strCache>
            </c:strRef>
          </c:tx>
          <c:spPr>
            <a:solidFill>
              <a:srgbClr val="00B0F0"/>
            </a:solidFill>
            <a:ln>
              <a:noFill/>
            </a:ln>
            <a:effectLst/>
          </c:spPr>
          <c:invertIfNegative val="0"/>
          <c:dLbls>
            <c:dLbl>
              <c:idx val="0"/>
              <c:layout>
                <c:manualLayout>
                  <c:x val="-0.00165672630881378"/>
                  <c:y val="0.0474308300395257"/>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
                  <c:y val="0.051383399209486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0248508946322068"/>
                  <c:y val="0.043478260869565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
                  <c:y val="0.0371779250497786"/>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0165672630881378"/>
                  <c:y val="0.0515914291657999"/>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0165672630881378"/>
                  <c:y val="0.0416654283931171"/>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000828363154406892"/>
                  <c:y val="0.0553359683794466"/>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战客</c:v>
                </c:pt>
                <c:pt idx="1">
                  <c:v>嘉禾</c:v>
                </c:pt>
                <c:pt idx="2">
                  <c:v>嘉善</c:v>
                </c:pt>
                <c:pt idx="3">
                  <c:v>平湖</c:v>
                </c:pt>
                <c:pt idx="4">
                  <c:v>海宁</c:v>
                </c:pt>
                <c:pt idx="5">
                  <c:v>海盐</c:v>
                </c:pt>
                <c:pt idx="6">
                  <c:v>桐乡</c:v>
                </c:pt>
              </c:strCache>
            </c:strRef>
          </c:cat>
          <c:val>
            <c:numRef>
              <c:f>Sheet1!$B$2:$B$8</c:f>
              <c:numCache>
                <c:formatCode>General</c:formatCode>
                <c:ptCount val="7"/>
                <c:pt idx="0">
                  <c:v>23</c:v>
                </c:pt>
                <c:pt idx="1">
                  <c:v>27</c:v>
                </c:pt>
                <c:pt idx="2">
                  <c:v>13</c:v>
                </c:pt>
                <c:pt idx="3">
                  <c:v>15</c:v>
                </c:pt>
                <c:pt idx="4">
                  <c:v>20</c:v>
                </c:pt>
                <c:pt idx="5">
                  <c:v>11</c:v>
                </c:pt>
                <c:pt idx="6">
                  <c:v>31</c:v>
                </c:pt>
              </c:numCache>
            </c:numRef>
          </c:val>
        </c:ser>
        <c:dLbls>
          <c:showLegendKey val="0"/>
          <c:showVal val="0"/>
          <c:showCatName val="0"/>
          <c:showSerName val="0"/>
          <c:showPercent val="0"/>
          <c:showBubbleSize val="0"/>
        </c:dLbls>
        <c:gapWidth val="219"/>
        <c:overlap val="-27"/>
        <c:axId val="350714295"/>
        <c:axId val="599557965"/>
      </c:barChart>
      <c:lineChart>
        <c:grouping val="standard"/>
        <c:varyColors val="0"/>
        <c:ser>
          <c:idx val="1"/>
          <c:order val="1"/>
          <c:tx>
            <c:strRef>
              <c:f>Sheet1!$C$1</c:f>
              <c:strCache>
                <c:ptCount val="1"/>
                <c:pt idx="0">
                  <c:v>平均甄选时长</c:v>
                </c:pt>
              </c:strCache>
            </c:strRef>
          </c:tx>
          <c:spPr>
            <a:ln w="15875" cap="rnd">
              <a:solidFill>
                <a:srgbClr val="4F80BD"/>
              </a:solidFill>
              <a:round/>
            </a:ln>
            <a:effectLst/>
          </c:spPr>
          <c:marker>
            <c:symbol val="circle"/>
            <c:size val="5"/>
            <c:spPr>
              <a:solidFill>
                <a:schemeClr val="bg1">
                  <a:alpha val="98000"/>
                </a:schemeClr>
              </a:solidFill>
              <a:ln w="9525">
                <a:solidFill>
                  <a:srgbClr val="4F80BD"/>
                </a:solidFill>
              </a:ln>
              <a:effectLst/>
            </c:spPr>
          </c:marker>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战客</c:v>
                </c:pt>
                <c:pt idx="1">
                  <c:v>嘉禾</c:v>
                </c:pt>
                <c:pt idx="2">
                  <c:v>嘉善</c:v>
                </c:pt>
                <c:pt idx="3">
                  <c:v>平湖</c:v>
                </c:pt>
                <c:pt idx="4">
                  <c:v>海宁</c:v>
                </c:pt>
                <c:pt idx="5">
                  <c:v>海盐</c:v>
                </c:pt>
                <c:pt idx="6">
                  <c:v>桐乡</c:v>
                </c:pt>
              </c:strCache>
            </c:strRef>
          </c:cat>
          <c:val>
            <c:numRef>
              <c:f>Sheet1!$C$2:$C$8</c:f>
              <c:numCache>
                <c:formatCode>0.0_ </c:formatCode>
                <c:ptCount val="7"/>
                <c:pt idx="0">
                  <c:v>12.4595244565169</c:v>
                </c:pt>
                <c:pt idx="1">
                  <c:v>13.4284940843623</c:v>
                </c:pt>
                <c:pt idx="2">
                  <c:v>15.3870201210688</c:v>
                </c:pt>
                <c:pt idx="3">
                  <c:v>17.6471520061663</c:v>
                </c:pt>
                <c:pt idx="4">
                  <c:v>20.9301168981539</c:v>
                </c:pt>
                <c:pt idx="5">
                  <c:v>22.6075778619534</c:v>
                </c:pt>
                <c:pt idx="6">
                  <c:v>40.7848898596163</c:v>
                </c:pt>
              </c:numCache>
            </c:numRef>
          </c:val>
          <c:smooth val="0"/>
        </c:ser>
        <c:dLbls>
          <c:showLegendKey val="0"/>
          <c:showVal val="1"/>
          <c:showCatName val="0"/>
          <c:showSerName val="0"/>
          <c:showPercent val="0"/>
          <c:showBubbleSize val="0"/>
        </c:dLbls>
        <c:marker val="1"/>
        <c:smooth val="0"/>
        <c:axId val="716519669"/>
        <c:axId val="358147265"/>
      </c:lineChart>
      <c:catAx>
        <c:axId val="350714295"/>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599557965"/>
        <c:crosses val="autoZero"/>
        <c:auto val="1"/>
        <c:lblAlgn val="ctr"/>
        <c:lblOffset val="100"/>
        <c:noMultiLvlLbl val="0"/>
      </c:catAx>
      <c:valAx>
        <c:axId val="599557965"/>
        <c:scaling>
          <c:orientation val="minMax"/>
          <c:max val="80"/>
          <c:min val="0"/>
        </c:scaling>
        <c:delete val="0"/>
        <c:axPos val="l"/>
        <c:numFmt formatCode="General"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50714295"/>
        <c:crosses val="autoZero"/>
        <c:crossBetween val="between"/>
      </c:valAx>
      <c:catAx>
        <c:axId val="716519669"/>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58147265"/>
        <c:crosses val="autoZero"/>
        <c:auto val="1"/>
        <c:lblAlgn val="ctr"/>
        <c:lblOffset val="100"/>
        <c:noMultiLvlLbl val="0"/>
      </c:catAx>
      <c:valAx>
        <c:axId val="358147265"/>
        <c:scaling>
          <c:orientation val="minMax"/>
          <c:max val="45"/>
          <c:min val="-25"/>
        </c:scaling>
        <c:delete val="0"/>
        <c:axPos val="r"/>
        <c:numFmt formatCode="0.0_ "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16519669"/>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0423176282445565"/>
          <c:y val="0.86783514921838"/>
          <c:w val="0.941936277524911"/>
          <c:h val="0.108953102794884"/>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c6e047bc-38bb-42ff-9b63-d32ce4cea119}"/>
      </c:ext>
    </c:extLst>
  </c:chart>
  <c:spPr>
    <a:noFill/>
    <a:ln w="9525" cap="flat" cmpd="sng" algn="ctr">
      <a:noFill/>
      <a:round/>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5032589373889"/>
          <c:y val="0.152614225153085"/>
          <c:w val="0.911909934821252"/>
          <c:h val="0.572397550635893"/>
        </c:manualLayout>
      </c:layout>
      <c:barChart>
        <c:barDir val="col"/>
        <c:grouping val="clustered"/>
        <c:varyColors val="0"/>
        <c:ser>
          <c:idx val="0"/>
          <c:order val="0"/>
          <c:tx>
            <c:strRef>
              <c:f>Sheet1!$B$1</c:f>
              <c:strCache>
                <c:ptCount val="1"/>
                <c:pt idx="0">
                  <c:v>公开市场数量</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7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桐乡</c:v>
                </c:pt>
                <c:pt idx="1">
                  <c:v>海盐</c:v>
                </c:pt>
                <c:pt idx="2">
                  <c:v>平湖</c:v>
                </c:pt>
                <c:pt idx="3">
                  <c:v>海宁</c:v>
                </c:pt>
                <c:pt idx="4">
                  <c:v>嘉善</c:v>
                </c:pt>
                <c:pt idx="5">
                  <c:v>战客</c:v>
                </c:pt>
                <c:pt idx="6">
                  <c:v>嘉禾</c:v>
                </c:pt>
              </c:strCache>
            </c:strRef>
          </c:cat>
          <c:val>
            <c:numRef>
              <c:f>Sheet1!$B$2:$B$8</c:f>
              <c:numCache>
                <c:formatCode>0_);[Red]\(0\)</c:formatCode>
                <c:ptCount val="7"/>
                <c:pt idx="0">
                  <c:v>70</c:v>
                </c:pt>
                <c:pt idx="1">
                  <c:v>91</c:v>
                </c:pt>
                <c:pt idx="2">
                  <c:v>107</c:v>
                </c:pt>
                <c:pt idx="3">
                  <c:v>137</c:v>
                </c:pt>
                <c:pt idx="4">
                  <c:v>38</c:v>
                </c:pt>
                <c:pt idx="5">
                  <c:v>162</c:v>
                </c:pt>
                <c:pt idx="6">
                  <c:v>175</c:v>
                </c:pt>
              </c:numCache>
            </c:numRef>
          </c:val>
        </c:ser>
        <c:ser>
          <c:idx val="1"/>
          <c:order val="1"/>
          <c:tx>
            <c:strRef>
              <c:f>Sheet1!$C$1</c:f>
              <c:strCache>
                <c:ptCount val="1"/>
                <c:pt idx="0">
                  <c:v>未参与数量</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7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桐乡</c:v>
                </c:pt>
                <c:pt idx="1">
                  <c:v>海盐</c:v>
                </c:pt>
                <c:pt idx="2">
                  <c:v>平湖</c:v>
                </c:pt>
                <c:pt idx="3">
                  <c:v>海宁</c:v>
                </c:pt>
                <c:pt idx="4">
                  <c:v>嘉善</c:v>
                </c:pt>
                <c:pt idx="5">
                  <c:v>战客</c:v>
                </c:pt>
                <c:pt idx="6">
                  <c:v>嘉禾</c:v>
                </c:pt>
              </c:strCache>
            </c:strRef>
          </c:cat>
          <c:val>
            <c:numRef>
              <c:f>Sheet1!$C$2:$C$8</c:f>
              <c:numCache>
                <c:formatCode>0_);[Red]\(0\)</c:formatCode>
                <c:ptCount val="7"/>
                <c:pt idx="0">
                  <c:v>22</c:v>
                </c:pt>
                <c:pt idx="1">
                  <c:v>62</c:v>
                </c:pt>
                <c:pt idx="2">
                  <c:v>75</c:v>
                </c:pt>
                <c:pt idx="3">
                  <c:v>97</c:v>
                </c:pt>
                <c:pt idx="4">
                  <c:v>27</c:v>
                </c:pt>
                <c:pt idx="5">
                  <c:v>124</c:v>
                </c:pt>
                <c:pt idx="6">
                  <c:v>145</c:v>
                </c:pt>
              </c:numCache>
            </c:numRef>
          </c:val>
        </c:ser>
        <c:dLbls>
          <c:showLegendKey val="0"/>
          <c:showVal val="1"/>
          <c:showCatName val="0"/>
          <c:showSerName val="0"/>
          <c:showPercent val="0"/>
          <c:showBubbleSize val="0"/>
        </c:dLbls>
        <c:gapWidth val="150"/>
        <c:overlap val="0"/>
        <c:axId val="685703836"/>
        <c:axId val="403136856"/>
      </c:barChart>
      <c:lineChart>
        <c:grouping val="standard"/>
        <c:varyColors val="0"/>
        <c:ser>
          <c:idx val="2"/>
          <c:order val="2"/>
          <c:tx>
            <c:strRef>
              <c:f>Sheet1!$D$1</c:f>
              <c:strCache>
                <c:ptCount val="1"/>
                <c:pt idx="0">
                  <c:v>参与率</c:v>
                </c:pt>
              </c:strCache>
            </c:strRef>
          </c:tx>
          <c:spPr>
            <a:ln w="15875" cap="rnd">
              <a:solidFill>
                <a:srgbClr val="92D050"/>
              </a:solidFill>
              <a:round/>
            </a:ln>
            <a:effectLst/>
            <a:sp3d contourW="15875"/>
          </c:spPr>
          <c:marker>
            <c:symbol val="circle"/>
            <c:size val="5"/>
            <c:spPr>
              <a:solidFill>
                <a:schemeClr val="bg1"/>
              </a:solidFill>
              <a:ln w="9525">
                <a:solidFill>
                  <a:schemeClr val="accent3"/>
                </a:solidFill>
              </a:ln>
              <a:effectLst/>
            </c:spPr>
          </c:marker>
          <c:dLbls>
            <c:spPr>
              <a:noFill/>
              <a:ln>
                <a:noFill/>
              </a:ln>
              <a:effectLst/>
            </c:spPr>
            <c:txPr>
              <a:bodyPr rot="0" spcFirstLastPara="0" vertOverflow="ellipsis" vert="horz" wrap="square" lIns="38100" tIns="19050" rIns="38100" bIns="19050" anchor="ctr" anchorCtr="1"/>
              <a:lstStyle/>
              <a:p>
                <a:pPr>
                  <a:defRPr lang="zh-CN" sz="7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桐乡</c:v>
                </c:pt>
                <c:pt idx="1">
                  <c:v>海盐</c:v>
                </c:pt>
                <c:pt idx="2">
                  <c:v>平湖</c:v>
                </c:pt>
                <c:pt idx="3">
                  <c:v>海宁</c:v>
                </c:pt>
                <c:pt idx="4">
                  <c:v>嘉善</c:v>
                </c:pt>
                <c:pt idx="5">
                  <c:v>战客</c:v>
                </c:pt>
                <c:pt idx="6">
                  <c:v>嘉禾</c:v>
                </c:pt>
              </c:strCache>
            </c:strRef>
          </c:cat>
          <c:val>
            <c:numRef>
              <c:f>Sheet1!$D$2:$D$8</c:f>
              <c:numCache>
                <c:formatCode>0%</c:formatCode>
                <c:ptCount val="7"/>
                <c:pt idx="0">
                  <c:v>0.685714285714286</c:v>
                </c:pt>
                <c:pt idx="1">
                  <c:v>0.318681318681319</c:v>
                </c:pt>
                <c:pt idx="2">
                  <c:v>0.299065420560748</c:v>
                </c:pt>
                <c:pt idx="3">
                  <c:v>0.291970802919708</c:v>
                </c:pt>
                <c:pt idx="4">
                  <c:v>0.289473684210526</c:v>
                </c:pt>
                <c:pt idx="5">
                  <c:v>0.234567901234568</c:v>
                </c:pt>
                <c:pt idx="6">
                  <c:v>0.171428571428571</c:v>
                </c:pt>
              </c:numCache>
            </c:numRef>
          </c:val>
          <c:smooth val="0"/>
        </c:ser>
        <c:dLbls>
          <c:showLegendKey val="0"/>
          <c:showVal val="1"/>
          <c:showCatName val="0"/>
          <c:showSerName val="0"/>
          <c:showPercent val="0"/>
          <c:showBubbleSize val="0"/>
        </c:dLbls>
        <c:marker val="1"/>
        <c:smooth val="0"/>
        <c:axId val="651370955"/>
        <c:axId val="508993803"/>
      </c:lineChart>
      <c:catAx>
        <c:axId val="685703836"/>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03136856"/>
        <c:crosses val="autoZero"/>
        <c:auto val="1"/>
        <c:lblAlgn val="ctr"/>
        <c:lblOffset val="100"/>
        <c:noMultiLvlLbl val="0"/>
      </c:catAx>
      <c:valAx>
        <c:axId val="403136856"/>
        <c:scaling>
          <c:orientation val="minMax"/>
          <c:max val="300"/>
        </c:scaling>
        <c:delete val="0"/>
        <c:axPos val="l"/>
        <c:numFmt formatCode="0_);[Red]\(0\)" sourceLinked="1"/>
        <c:majorTickMark val="out"/>
        <c:minorTickMark val="none"/>
        <c:tickLblPos val="none"/>
        <c:spPr>
          <a:noFill/>
          <a:ln>
            <a:noFill/>
          </a:ln>
          <a:effectLst/>
        </c:spPr>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85703836"/>
        <c:crosses val="autoZero"/>
        <c:crossBetween val="between"/>
      </c:valAx>
      <c:catAx>
        <c:axId val="651370955"/>
        <c:scaling>
          <c:orientation val="minMax"/>
        </c:scaling>
        <c:delete val="1"/>
        <c:axPos val="b"/>
        <c:majorTickMark val="none"/>
        <c:minorTickMark val="none"/>
        <c:tickLblPos val="nextTo"/>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508993803"/>
        <c:crosses val="autoZero"/>
        <c:auto val="1"/>
        <c:lblAlgn val="ctr"/>
        <c:lblOffset val="100"/>
        <c:noMultiLvlLbl val="0"/>
      </c:catAx>
      <c:valAx>
        <c:axId val="508993803"/>
        <c:scaling>
          <c:orientation val="minMax"/>
          <c:max val="0.7"/>
          <c:min val="-2"/>
        </c:scaling>
        <c:delete val="0"/>
        <c:axPos val="r"/>
        <c:numFmt formatCode="0%" sourceLinked="1"/>
        <c:majorTickMark val="none"/>
        <c:minorTickMark val="none"/>
        <c:tickLblPos val="nextTo"/>
        <c:spPr>
          <a:noFill/>
          <a:ln>
            <a:noFill/>
          </a:ln>
          <a:effectLst/>
        </c:spPr>
        <c:txPr>
          <a:bodyPr rot="-60000000" spcFirstLastPara="0" vertOverflow="ellipsis" vert="horz" wrap="square" anchor="ctr" anchorCtr="1"/>
          <a:lstStyle/>
          <a:p>
            <a:pPr>
              <a:defRPr lang="zh-CN" sz="100" b="0"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51370955"/>
        <c:crosses val="max"/>
        <c:crossBetween val="between"/>
      </c:valAx>
      <c:spPr>
        <a:noFill/>
        <a:ln>
          <a:noFill/>
        </a:ln>
        <a:effectLst/>
      </c:spPr>
    </c:plotArea>
    <c:legend>
      <c:legendPos val="r"/>
      <c:layout>
        <c:manualLayout>
          <c:xMode val="edge"/>
          <c:yMode val="edge"/>
          <c:x val="0.145170847323721"/>
          <c:y val="0.885068299576072"/>
          <c:w val="0.693264862729607"/>
          <c:h val="0.100800753650495"/>
        </c:manualLayout>
      </c:layout>
      <c:overlay val="0"/>
      <c:spPr>
        <a:noFill/>
        <a:ln>
          <a:noFill/>
        </a:ln>
        <a:effectLst/>
      </c:spPr>
      <c:txPr>
        <a:bodyPr rot="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891e7381-592d-41ea-8749-e9945aee32fa}"/>
      </c:ext>
    </c:extLst>
  </c:chart>
  <c:spPr>
    <a:noFill/>
    <a:ln w="9525" cap="flat" cmpd="sng" algn="ctr">
      <a:noFill/>
      <a:round/>
    </a:ln>
    <a:effectLst/>
  </c:spPr>
  <c:txPr>
    <a:bodyPr/>
    <a:lstStyle/>
    <a:p>
      <a:pPr>
        <a:defRPr lang="zh-CN" sz="7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200"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b="1">
                <a:solidFill>
                  <a:schemeClr val="tx1"/>
                </a:solidFill>
              </a:rPr>
              <a:t>B市场累计收入</a:t>
            </a:r>
            <a:endParaRPr b="1">
              <a:solidFill>
                <a:schemeClr val="tx1"/>
              </a:solidFill>
            </a:endParaRPr>
          </a:p>
        </c:rich>
      </c:tx>
      <c:layout>
        <c:manualLayout>
          <c:xMode val="edge"/>
          <c:yMode val="edge"/>
          <c:x val="0.292707436118289"/>
          <c:y val="0.0549450549450549"/>
        </c:manualLayout>
      </c:layout>
      <c:overlay val="0"/>
      <c:spPr>
        <a:noFill/>
        <a:ln>
          <a:noFill/>
        </a:ln>
        <a:effectLst/>
      </c:spPr>
    </c:title>
    <c:autoTitleDeleted val="0"/>
    <c:plotArea>
      <c:layout>
        <c:manualLayout>
          <c:layoutTarget val="inner"/>
          <c:xMode val="edge"/>
          <c:yMode val="edge"/>
          <c:x val="0.0472508591065292"/>
          <c:y val="0.0780894617134193"/>
          <c:w val="0.905498281786942"/>
          <c:h val="0.711523881728582"/>
        </c:manualLayout>
      </c:layout>
      <c:barChart>
        <c:barDir val="col"/>
        <c:grouping val="clustered"/>
        <c:varyColors val="0"/>
        <c:ser>
          <c:idx val="0"/>
          <c:order val="0"/>
          <c:tx>
            <c:strRef>
              <c:f>Sheet1!$B$1</c:f>
              <c:strCache>
                <c:ptCount val="1"/>
                <c:pt idx="0">
                  <c:v>系列 1</c:v>
                </c:pt>
              </c:strCache>
            </c:strRef>
          </c:tx>
          <c:spPr>
            <a:solidFill>
              <a:srgbClr val="BCDAEF"/>
            </a:solidFill>
            <a:ln>
              <a:noFill/>
            </a:ln>
            <a:effectLst/>
          </c:spPr>
          <c:invertIfNegative val="0"/>
          <c:dPt>
            <c:idx val="0"/>
            <c:invertIfNegative val="0"/>
            <c:bubble3D val="0"/>
            <c:spPr>
              <a:solidFill>
                <a:srgbClr val="FCD5B5"/>
              </a:solidFill>
              <a:ln>
                <a:noFill/>
              </a:ln>
              <a:effectLst/>
            </c:spPr>
          </c:dPt>
          <c:dLbls>
            <c:dLbl>
              <c:idx val="0"/>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7.31亿</a:t>
                    </a:r>
                    <a:endParaRPr lang="en-US" altLang="zh-CN"/>
                  </a:p>
                </c:rich>
              </c:tx>
              <c:dLblPos val="outEnd"/>
              <c:showLegendKey val="0"/>
              <c:showVal val="1"/>
              <c:showCatName val="0"/>
              <c:showSerName val="0"/>
              <c:showPercent val="0"/>
              <c:showBubbleSize val="0"/>
              <c:extLst>
                <c:ext xmlns:c15="http://schemas.microsoft.com/office/drawing/2012/chart" uri="{CE6537A1-D6FC-4f65-9D91-7224C49458BB}">
                  <c15:layout>
                    <c:manualLayout>
                      <c:w val="0.229399942578237"/>
                      <c:h val="0.126530612244898"/>
                    </c:manualLayout>
                  </c15:layout>
                </c:ext>
              </c:extLst>
            </c:dLbl>
            <c:dLbl>
              <c:idx val="1"/>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7.66亿</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246052253804192"/>
                      <c:h val="0.10894819466248"/>
                    </c:manualLayout>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formatCode="@">
                  <c:v>24年7月</c:v>
                </c:pt>
                <c:pt idx="1" c:formatCode="@">
                  <c:v>24年7月</c:v>
                </c:pt>
              </c:strCache>
            </c:strRef>
          </c:cat>
          <c:val>
            <c:numRef>
              <c:f>Sheet1!$B$2:$B$3</c:f>
              <c:numCache>
                <c:formatCode>0.00_ </c:formatCode>
                <c:ptCount val="2"/>
                <c:pt idx="0">
                  <c:v>7.30706668443719</c:v>
                </c:pt>
                <c:pt idx="1">
                  <c:v>7.6599606333</c:v>
                </c:pt>
              </c:numCache>
            </c:numRef>
          </c:val>
        </c:ser>
        <c:dLbls>
          <c:showLegendKey val="0"/>
          <c:showVal val="1"/>
          <c:showCatName val="0"/>
          <c:showSerName val="0"/>
          <c:showPercent val="0"/>
          <c:showBubbleSize val="0"/>
        </c:dLbls>
        <c:gapWidth val="219"/>
        <c:overlap val="-27"/>
        <c:axId val="828024280"/>
        <c:axId val="828014872"/>
      </c:barChart>
      <c:catAx>
        <c:axId val="82802428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14872"/>
        <c:crosses val="autoZero"/>
        <c:auto val="1"/>
        <c:lblAlgn val="ctr"/>
        <c:lblOffset val="100"/>
        <c:noMultiLvlLbl val="0"/>
      </c:catAx>
      <c:valAx>
        <c:axId val="828014872"/>
        <c:scaling>
          <c:orientation val="minMax"/>
          <c:max val="10"/>
          <c:min val="3.5"/>
        </c:scaling>
        <c:delete val="0"/>
        <c:axPos val="l"/>
        <c:numFmt formatCode="0.00_ "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8024280"/>
        <c:crosses val="autoZero"/>
        <c:crossBetween val="between"/>
      </c:valAx>
      <c:spPr>
        <a:noFill/>
        <a:ln>
          <a:noFill/>
        </a:ln>
        <a:effectLst/>
      </c:spPr>
    </c:plotArea>
    <c:plotVisOnly val="1"/>
    <c:dispBlanksAs val="gap"/>
    <c:showDLblsOverMax val="0"/>
    <c:extLst>
      <c:ext uri="{0b15fc19-7d7d-44ad-8c2d-2c3a37ce22c3}">
        <chartProps xmlns="https://web.wps.cn/et/2018/main" chartId="{cedb19b0-4774-4cb3-a49b-7e65176a8493}"/>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30679933665008"/>
          <c:y val="0.0154400411734431"/>
          <c:w val="0.878606965174129"/>
          <c:h val="0.699022130725682"/>
        </c:manualLayout>
      </c:layout>
      <c:barChart>
        <c:barDir val="col"/>
        <c:grouping val="clustered"/>
        <c:varyColors val="0"/>
        <c:ser>
          <c:idx val="0"/>
          <c:order val="0"/>
          <c:tx>
            <c:strRef>
              <c:f>Sheet1!$B$1</c:f>
              <c:strCache>
                <c:ptCount val="1"/>
                <c:pt idx="0">
                  <c:v>总计</c:v>
                </c:pt>
              </c:strCache>
            </c:strRef>
          </c:tx>
          <c:spPr>
            <a:solidFill>
              <a:srgbClr val="00B0F0"/>
            </a:solidFill>
            <a:ln>
              <a:noFill/>
            </a:ln>
            <a:effectLst/>
          </c:spPr>
          <c:invertIfNegative val="0"/>
          <c:dLbls>
            <c:dLbl>
              <c:idx val="4"/>
              <c:layout>
                <c:manualLayout>
                  <c:x val="0.000555568371434974"/>
                  <c:y val="-0.0142833737014945"/>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0579598145285935"/>
                  <c:y val="-0.072694229895502"/>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
                  <c:y val="-0.0840527033166742"/>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numFmt formatCode="General" sourceLinked="1"/>
            <c:spPr>
              <a:noFill/>
              <a:ln>
                <a:noFill/>
              </a:ln>
              <a:effectLst/>
            </c:spPr>
            <c:txPr>
              <a:bodyPr rot="0" spcFirstLastPara="0" vertOverflow="ellipsis" vert="horz" wrap="square" lIns="38100" tIns="19050" rIns="38100" bIns="19050" anchor="ctr" anchorCtr="1"/>
              <a:lstStyle/>
              <a:p>
                <a:pPr>
                  <a:defRPr lang="zh-CN" sz="700" b="0" i="0" u="none" strike="noStrike" kern="12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桐乡</c:v>
                </c:pt>
                <c:pt idx="1">
                  <c:v>海宁</c:v>
                </c:pt>
                <c:pt idx="2">
                  <c:v>嘉禾</c:v>
                </c:pt>
                <c:pt idx="3">
                  <c:v>平湖</c:v>
                </c:pt>
                <c:pt idx="4">
                  <c:v>嘉善</c:v>
                </c:pt>
                <c:pt idx="5">
                  <c:v>海盐</c:v>
                </c:pt>
                <c:pt idx="6">
                  <c:v>战客</c:v>
                </c:pt>
              </c:strCache>
            </c:strRef>
          </c:cat>
          <c:val>
            <c:numRef>
              <c:f>Sheet1!$B$2:$B$8</c:f>
              <c:numCache>
                <c:formatCode>0_);[Red]\(0\)</c:formatCode>
                <c:ptCount val="7"/>
                <c:pt idx="0">
                  <c:v>15197.650349</c:v>
                </c:pt>
                <c:pt idx="1">
                  <c:v>22477.140341</c:v>
                </c:pt>
                <c:pt idx="2">
                  <c:v>24896.673978</c:v>
                </c:pt>
                <c:pt idx="3">
                  <c:v>8503.638048</c:v>
                </c:pt>
                <c:pt idx="4">
                  <c:v>4569.603239</c:v>
                </c:pt>
                <c:pt idx="5">
                  <c:v>11338.660237</c:v>
                </c:pt>
                <c:pt idx="6">
                  <c:v>31765.601512</c:v>
                </c:pt>
              </c:numCache>
            </c:numRef>
          </c:val>
        </c:ser>
        <c:dLbls>
          <c:showLegendKey val="0"/>
          <c:showVal val="1"/>
          <c:showCatName val="0"/>
          <c:showSerName val="0"/>
          <c:showPercent val="0"/>
          <c:showBubbleSize val="0"/>
        </c:dLbls>
        <c:gapWidth val="150"/>
        <c:overlap val="0"/>
        <c:axId val="685703836"/>
        <c:axId val="403136856"/>
      </c:barChart>
      <c:lineChart>
        <c:grouping val="standard"/>
        <c:varyColors val="0"/>
        <c:ser>
          <c:idx val="1"/>
          <c:order val="1"/>
          <c:tx>
            <c:strRef>
              <c:f>Sheet1!$C$1</c:f>
              <c:strCache>
                <c:ptCount val="1"/>
                <c:pt idx="0">
                  <c:v>金额份额</c:v>
                </c:pt>
              </c:strCache>
            </c:strRef>
          </c:tx>
          <c:spPr>
            <a:ln w="15875" cap="rnd">
              <a:solidFill>
                <a:srgbClr val="C00000"/>
              </a:solidFill>
              <a:round/>
            </a:ln>
            <a:effectLst/>
            <a:sp3d contourW="15875"/>
          </c:spPr>
          <c:marker>
            <c:symbol val="circle"/>
            <c:size val="5"/>
            <c:spPr>
              <a:solidFill>
                <a:schemeClr val="bg1"/>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700" b="0" i="0" u="none" strike="noStrike" kern="1200" baseline="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桐乡</c:v>
                </c:pt>
                <c:pt idx="1">
                  <c:v>海宁</c:v>
                </c:pt>
                <c:pt idx="2">
                  <c:v>嘉禾</c:v>
                </c:pt>
                <c:pt idx="3">
                  <c:v>平湖</c:v>
                </c:pt>
                <c:pt idx="4">
                  <c:v>嘉善</c:v>
                </c:pt>
                <c:pt idx="5">
                  <c:v>海盐</c:v>
                </c:pt>
                <c:pt idx="6">
                  <c:v>战客</c:v>
                </c:pt>
              </c:strCache>
            </c:strRef>
          </c:cat>
          <c:val>
            <c:numRef>
              <c:f>Sheet1!$C$2:$C$8</c:f>
              <c:numCache>
                <c:formatCode>0.0%</c:formatCode>
                <c:ptCount val="7"/>
                <c:pt idx="0">
                  <c:v>0.334563931873493</c:v>
                </c:pt>
                <c:pt idx="1">
                  <c:v>0.30687953700311</c:v>
                </c:pt>
                <c:pt idx="2">
                  <c:v>0.263303958022372</c:v>
                </c:pt>
                <c:pt idx="3">
                  <c:v>0.222941368423587</c:v>
                </c:pt>
                <c:pt idx="4">
                  <c:v>0.142334676772142</c:v>
                </c:pt>
                <c:pt idx="5">
                  <c:v>0.0784217871789115</c:v>
                </c:pt>
                <c:pt idx="6">
                  <c:v>0.0345961274992651</c:v>
                </c:pt>
              </c:numCache>
            </c:numRef>
          </c:val>
          <c:smooth val="0"/>
        </c:ser>
        <c:ser>
          <c:idx val="2"/>
          <c:order val="2"/>
          <c:tx>
            <c:strRef>
              <c:f>Sheet1!$D$1</c:f>
              <c:strCache>
                <c:ptCount val="1"/>
                <c:pt idx="0">
                  <c:v>数量份额</c:v>
                </c:pt>
              </c:strCache>
            </c:strRef>
          </c:tx>
          <c:spPr>
            <a:ln w="15875" cap="rnd">
              <a:solidFill>
                <a:srgbClr val="00B050"/>
              </a:solidFill>
              <a:round/>
            </a:ln>
            <a:effectLst/>
            <a:sp3d contourW="15875"/>
          </c:spPr>
          <c:marker>
            <c:symbol val="circle"/>
            <c:size val="5"/>
            <c:spPr>
              <a:solidFill>
                <a:schemeClr val="bg1"/>
              </a:solidFill>
              <a:ln w="9525">
                <a:solidFill>
                  <a:srgbClr val="00B050"/>
                </a:solidFill>
              </a:ln>
              <a:effectLst/>
            </c:spPr>
          </c:marker>
          <c:dLbls>
            <c:dLbl>
              <c:idx val="0"/>
              <c:layout>
                <c:manualLayout>
                  <c:x val="0.000965996908809897"/>
                  <c:y val="-0.0945430278316565"/>
                </c:manualLayout>
              </c:layout>
              <c:dLblPos val="b"/>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00965996908809892"/>
                  <c:y val="-0.0481500253421186"/>
                </c:manualLayout>
              </c:layout>
              <c:dLblPos val="b"/>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0193199381761978"/>
                  <c:y val="-0.0658895083628991"/>
                </c:manualLayout>
              </c:layout>
              <c:dLblPos val="b"/>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137642544618485"/>
                  <c:y val="-0.0161534015752668"/>
                </c:manualLayout>
              </c:layout>
              <c:dLblPos val="b"/>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0289799072642968"/>
                  <c:y val="-0.0582868727825646"/>
                </c:manualLayout>
              </c:layout>
              <c:dLblPos val="b"/>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0193199381761978"/>
                  <c:y val="-0.0405473897617841"/>
                </c:manualLayout>
              </c:layout>
              <c:dLblPos val="b"/>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000965996908809892"/>
                  <c:y val="-0.0278763304612266"/>
                </c:manualLayout>
              </c:layout>
              <c:dLblPos val="b"/>
              <c:showLegendKey val="0"/>
              <c:showVal val="1"/>
              <c:showCatName val="0"/>
              <c:showSerName val="0"/>
              <c:showPercent val="0"/>
              <c:showBubbleSize val="0"/>
              <c:extLst>
                <c:ext xmlns:c15="http://schemas.microsoft.com/office/drawing/2012/chart" uri="{CE6537A1-D6FC-4f65-9D91-7224C49458BB}">
                  <c15:layout/>
                </c:ext>
              </c:extLst>
            </c:dLbl>
            <c:numFmt formatCode="General" sourceLinked="1"/>
            <c:spPr>
              <a:noFill/>
              <a:ln>
                <a:noFill/>
              </a:ln>
              <a:effectLst/>
            </c:spPr>
            <c:txPr>
              <a:bodyPr rot="0" spcFirstLastPara="0" vertOverflow="ellipsis" vert="horz" wrap="square" lIns="38100" tIns="19050" rIns="38100" bIns="19050" anchor="ctr" anchorCtr="1"/>
              <a:lstStyle/>
              <a:p>
                <a:pPr>
                  <a:defRPr lang="zh-CN" sz="700" b="0" i="0" u="none" strike="noStrike" kern="1200" baseline="0">
                    <a:solidFill>
                      <a:schemeClr val="accent3"/>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桐乡</c:v>
                </c:pt>
                <c:pt idx="1">
                  <c:v>海宁</c:v>
                </c:pt>
                <c:pt idx="2">
                  <c:v>嘉禾</c:v>
                </c:pt>
                <c:pt idx="3">
                  <c:v>平湖</c:v>
                </c:pt>
                <c:pt idx="4">
                  <c:v>嘉善</c:v>
                </c:pt>
                <c:pt idx="5">
                  <c:v>海盐</c:v>
                </c:pt>
                <c:pt idx="6">
                  <c:v>战客</c:v>
                </c:pt>
              </c:strCache>
            </c:strRef>
          </c:cat>
          <c:val>
            <c:numRef>
              <c:f>Sheet1!$D$2:$D$8</c:f>
              <c:numCache>
                <c:formatCode>0.0%</c:formatCode>
                <c:ptCount val="7"/>
                <c:pt idx="0">
                  <c:v>0.353846153846154</c:v>
                </c:pt>
                <c:pt idx="1">
                  <c:v>0.251908396946565</c:v>
                </c:pt>
                <c:pt idx="2">
                  <c:v>0.183673469387755</c:v>
                </c:pt>
                <c:pt idx="3">
                  <c:v>0.304347826086957</c:v>
                </c:pt>
                <c:pt idx="4">
                  <c:v>0.137931034482759</c:v>
                </c:pt>
                <c:pt idx="5">
                  <c:v>0.136363636363636</c:v>
                </c:pt>
                <c:pt idx="6">
                  <c:v>0.117647058823529</c:v>
                </c:pt>
              </c:numCache>
            </c:numRef>
          </c:val>
          <c:smooth val="0"/>
        </c:ser>
        <c:dLbls>
          <c:showLegendKey val="0"/>
          <c:showVal val="1"/>
          <c:showCatName val="0"/>
          <c:showSerName val="0"/>
          <c:showPercent val="0"/>
          <c:showBubbleSize val="0"/>
        </c:dLbls>
        <c:marker val="1"/>
        <c:smooth val="0"/>
        <c:axId val="871588232"/>
        <c:axId val="582082362"/>
      </c:lineChart>
      <c:catAx>
        <c:axId val="685703836"/>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03136856"/>
        <c:crosses val="autoZero"/>
        <c:auto val="1"/>
        <c:lblAlgn val="ctr"/>
        <c:lblOffset val="100"/>
        <c:noMultiLvlLbl val="0"/>
      </c:catAx>
      <c:valAx>
        <c:axId val="403136856"/>
        <c:scaling>
          <c:orientation val="minMax"/>
          <c:max val="80000"/>
          <c:min val="0"/>
        </c:scaling>
        <c:delete val="0"/>
        <c:axPos val="l"/>
        <c:numFmt formatCode="0_);[Red]\(0\)" sourceLinked="1"/>
        <c:majorTickMark val="out"/>
        <c:minorTickMark val="none"/>
        <c:tickLblPos val="none"/>
        <c:spPr>
          <a:noFill/>
          <a:ln>
            <a:noFill/>
          </a:ln>
          <a:effectLst/>
        </c:spPr>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85703836"/>
        <c:crosses val="autoZero"/>
        <c:crossBetween val="between"/>
      </c:valAx>
      <c:catAx>
        <c:axId val="871588232"/>
        <c:scaling>
          <c:orientation val="minMax"/>
        </c:scaling>
        <c:delete val="1"/>
        <c:axPos val="b"/>
        <c:majorTickMark val="none"/>
        <c:minorTickMark val="none"/>
        <c:tickLblPos val="nextTo"/>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582082362"/>
        <c:crosses val="autoZero"/>
        <c:auto val="1"/>
        <c:lblAlgn val="ctr"/>
        <c:lblOffset val="100"/>
        <c:noMultiLvlLbl val="0"/>
      </c:catAx>
      <c:valAx>
        <c:axId val="582082362"/>
        <c:scaling>
          <c:orientation val="minMax"/>
          <c:max val="1"/>
          <c:min val="-1"/>
        </c:scaling>
        <c:delete val="0"/>
        <c:axPos val="r"/>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1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71588232"/>
        <c:crosses val="max"/>
        <c:crossBetween val="between"/>
      </c:valAx>
      <c:spPr>
        <a:noFill/>
        <a:ln>
          <a:noFill/>
        </a:ln>
        <a:effectLst/>
      </c:spPr>
    </c:plotArea>
    <c:legend>
      <c:legendPos val="b"/>
      <c:layout>
        <c:manualLayout>
          <c:xMode val="edge"/>
          <c:yMode val="edge"/>
          <c:x val="0.00658906215681968"/>
          <c:y val="0.819173103134939"/>
          <c:w val="0.986821875686361"/>
          <c:h val="0.126306224443435"/>
        </c:manualLayout>
      </c:layout>
      <c:overlay val="0"/>
      <c:spPr>
        <a:noFill/>
        <a:ln>
          <a:noFill/>
        </a:ln>
        <a:effectLst/>
      </c:spPr>
      <c:txPr>
        <a:bodyPr rot="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fa2e356a-c096-462e-b364-2222054c551d}"/>
      </c:ext>
    </c:extLst>
  </c:chart>
  <c:spPr>
    <a:noFill/>
    <a:ln w="9525" cap="flat" cmpd="sng" algn="ctr">
      <a:noFill/>
      <a:round/>
    </a:ln>
    <a:effectLst/>
  </c:spPr>
  <c:txPr>
    <a:bodyPr/>
    <a:lstStyle/>
    <a:p>
      <a:pPr>
        <a:defRPr lang="zh-CN" sz="7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364842454394693"/>
          <c:y val="0.16875"/>
          <c:w val="0.927031509121061"/>
          <c:h val="0.472980769230769"/>
        </c:manualLayout>
      </c:layout>
      <c:barChart>
        <c:barDir val="col"/>
        <c:grouping val="clustered"/>
        <c:varyColors val="0"/>
        <c:ser>
          <c:idx val="0"/>
          <c:order val="0"/>
          <c:tx>
            <c:strRef>
              <c:f>Sheet1!$B$1</c:f>
              <c:strCache>
                <c:ptCount val="1"/>
                <c:pt idx="0">
                  <c:v>首日金额反馈率</c:v>
                </c:pt>
              </c:strCache>
            </c:strRef>
          </c:tx>
          <c:spPr>
            <a:solidFill>
              <a:schemeClr val="accent1"/>
            </a:solidFill>
            <a:ln>
              <a:noFill/>
            </a:ln>
            <a:effectLst/>
          </c:spPr>
          <c:invertIfNegative val="0"/>
          <c:dLbls>
            <c:dLbl>
              <c:idx val="1"/>
              <c:layout>
                <c:manualLayout>
                  <c:x val="-0.00199004975124378"/>
                  <c:y val="0.058634906092533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
                  <c:y val="0.025652771415483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0398009950248756"/>
                  <c:y val="0.0439761795693999"/>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00597014925373134"/>
                  <c:y val="0.0494732020155749"/>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平湖</c:v>
                </c:pt>
                <c:pt idx="1">
                  <c:v>桐乡</c:v>
                </c:pt>
                <c:pt idx="2">
                  <c:v>海盐</c:v>
                </c:pt>
                <c:pt idx="3">
                  <c:v>海宁</c:v>
                </c:pt>
                <c:pt idx="4">
                  <c:v>战客</c:v>
                </c:pt>
                <c:pt idx="5">
                  <c:v>嘉禾</c:v>
                </c:pt>
                <c:pt idx="6">
                  <c:v>嘉善</c:v>
                </c:pt>
              </c:strCache>
            </c:strRef>
          </c:cat>
          <c:val>
            <c:numRef>
              <c:f>Sheet1!$B$2:$B$8</c:f>
              <c:numCache>
                <c:formatCode>0.0%</c:formatCode>
                <c:ptCount val="7"/>
                <c:pt idx="0">
                  <c:v>0.631665077296325</c:v>
                </c:pt>
                <c:pt idx="1">
                  <c:v>0.615516978441031</c:v>
                </c:pt>
                <c:pt idx="2">
                  <c:v>0.556696037381189</c:v>
                </c:pt>
                <c:pt idx="3">
                  <c:v>0.549757656760644</c:v>
                </c:pt>
                <c:pt idx="4">
                  <c:v>0.377573638270122</c:v>
                </c:pt>
                <c:pt idx="5">
                  <c:v>0.266830948368495</c:v>
                </c:pt>
                <c:pt idx="6">
                  <c:v>0.0711998169964543</c:v>
                </c:pt>
              </c:numCache>
            </c:numRef>
          </c:val>
        </c:ser>
        <c:ser>
          <c:idx val="1"/>
          <c:order val="1"/>
          <c:tx>
            <c:strRef>
              <c:f>Sheet1!$C$1</c:f>
              <c:strCache>
                <c:ptCount val="1"/>
                <c:pt idx="0">
                  <c:v>首日数量反馈率</c:v>
                </c:pt>
              </c:strCache>
            </c:strRef>
          </c:tx>
          <c:spPr>
            <a:solidFill>
              <a:schemeClr val="accent2"/>
            </a:solidFill>
            <a:ln>
              <a:noFill/>
            </a:ln>
            <a:effectLst/>
          </c:spPr>
          <c:invertIfNegative val="0"/>
          <c:dLbls>
            <c:dLbl>
              <c:idx val="0"/>
              <c:layout>
                <c:manualLayout>
                  <c:x val="0.00895522388059702"/>
                  <c:y val="0.0549702244617499"/>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0597014925373134"/>
                  <c:y val="0.047640861200183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796019900497512"/>
                  <c:y val="0.058634906092533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0862354892205638"/>
                  <c:y val="0.0549702244617499"/>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0265339966832504"/>
                  <c:y val="0.036646816307833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00497512437810945"/>
                  <c:y val="0.0302336234539624"/>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平湖</c:v>
                </c:pt>
                <c:pt idx="1">
                  <c:v>桐乡</c:v>
                </c:pt>
                <c:pt idx="2">
                  <c:v>海盐</c:v>
                </c:pt>
                <c:pt idx="3">
                  <c:v>海宁</c:v>
                </c:pt>
                <c:pt idx="4">
                  <c:v>战客</c:v>
                </c:pt>
                <c:pt idx="5">
                  <c:v>嘉禾</c:v>
                </c:pt>
                <c:pt idx="6">
                  <c:v>嘉善</c:v>
                </c:pt>
              </c:strCache>
            </c:strRef>
          </c:cat>
          <c:val>
            <c:numRef>
              <c:f>Sheet1!$C$2:$C$8</c:f>
              <c:numCache>
                <c:formatCode>0.0%</c:formatCode>
                <c:ptCount val="7"/>
                <c:pt idx="0">
                  <c:v>0.614678899082569</c:v>
                </c:pt>
                <c:pt idx="1">
                  <c:v>0.666666666666667</c:v>
                </c:pt>
                <c:pt idx="2">
                  <c:v>0.521739130434783</c:v>
                </c:pt>
                <c:pt idx="3">
                  <c:v>0.52</c:v>
                </c:pt>
                <c:pt idx="4">
                  <c:v>0.282051282051282</c:v>
                </c:pt>
                <c:pt idx="5">
                  <c:v>0.471264367816092</c:v>
                </c:pt>
                <c:pt idx="6">
                  <c:v>0.142857142857143</c:v>
                </c:pt>
              </c:numCache>
            </c:numRef>
          </c:val>
        </c:ser>
        <c:dLbls>
          <c:showLegendKey val="0"/>
          <c:showVal val="1"/>
          <c:showCatName val="0"/>
          <c:showSerName val="0"/>
          <c:showPercent val="0"/>
          <c:showBubbleSize val="0"/>
        </c:dLbls>
        <c:gapWidth val="260"/>
        <c:overlap val="-32"/>
        <c:axId val="685703836"/>
        <c:axId val="403136856"/>
      </c:barChart>
      <c:catAx>
        <c:axId val="685703836"/>
        <c:scaling>
          <c:orientation val="minMax"/>
        </c:scaling>
        <c:delete val="0"/>
        <c:axPos val="b"/>
        <c:numFmt formatCode="General" sourceLinked="1"/>
        <c:majorTickMark val="out"/>
        <c:minorTickMark val="none"/>
        <c:tickLblPos val="nextTo"/>
        <c:spPr>
          <a:noFill/>
          <a:ln w="6350" cap="flat" cmpd="sng" algn="ctr">
            <a:solidFill>
              <a:schemeClr val="accent1">
                <a:alpha val="25000"/>
              </a:schemeClr>
            </a:solidFill>
            <a:round/>
          </a:ln>
          <a:effectLst/>
        </c:spPr>
        <c:txPr>
          <a:bodyPr rot="-60000000" spcFirstLastPara="0" vertOverflow="ellipsis" vert="horz" wrap="square"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03136856"/>
        <c:crosses val="autoZero"/>
        <c:auto val="1"/>
        <c:lblAlgn val="ctr"/>
        <c:lblOffset val="100"/>
        <c:noMultiLvlLbl val="0"/>
      </c:catAx>
      <c:valAx>
        <c:axId val="403136856"/>
        <c:scaling>
          <c:orientation val="minMax"/>
        </c:scaling>
        <c:delete val="1"/>
        <c:axPos val="l"/>
        <c:numFmt formatCode="0.0%" sourceLinked="1"/>
        <c:majorTickMark val="out"/>
        <c:minorTickMark val="none"/>
        <c:tickLblPos val="nextTo"/>
        <c:txPr>
          <a:bodyPr rot="-60000000" spcFirstLastPara="0" vertOverflow="ellipsis" vert="horz" wrap="square"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85703836"/>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forceAA="0"/>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85fc834e-30b9-48e1-b18f-d890283ddb16}"/>
      </c:ext>
    </c:extLst>
  </c:chart>
  <c:spPr>
    <a:noFill/>
    <a:ln w="6350" cap="flat" cmpd="sng" algn="ctr">
      <a:solidFill>
        <a:schemeClr val="tx1">
          <a:lumMod val="50000"/>
          <a:lumOff val="50000"/>
          <a:alpha val="25000"/>
        </a:schemeClr>
      </a:solidFill>
      <a:round/>
    </a:ln>
    <a:effectLst/>
  </c:spPr>
  <c:txPr>
    <a:bodyPr/>
    <a:lstStyle/>
    <a:p>
      <a:pPr>
        <a:defRPr lang="zh-CN" sz="8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87119479148337"/>
          <c:y val="0.125996810207337"/>
          <c:w val="0.922576104170333"/>
          <c:h val="0.398883572567783"/>
        </c:manualLayout>
      </c:layout>
      <c:barChart>
        <c:barDir val="col"/>
        <c:grouping val="clustered"/>
        <c:varyColors val="0"/>
        <c:ser>
          <c:idx val="0"/>
          <c:order val="0"/>
          <c:tx>
            <c:strRef>
              <c:f>Sheet1!$B$1</c:f>
              <c:strCache>
                <c:ptCount val="1"/>
                <c:pt idx="0">
                  <c:v>长工期项目数</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7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Sheet1!$B$2:$B$8</c:f>
              <c:numCache>
                <c:formatCode>General</c:formatCode>
                <c:ptCount val="7"/>
                <c:pt idx="0">
                  <c:v>1</c:v>
                </c:pt>
                <c:pt idx="1">
                  <c:v>4</c:v>
                </c:pt>
                <c:pt idx="2">
                  <c:v>2</c:v>
                </c:pt>
                <c:pt idx="3">
                  <c:v>2</c:v>
                </c:pt>
                <c:pt idx="4">
                  <c:v>1</c:v>
                </c:pt>
                <c:pt idx="5">
                  <c:v>2</c:v>
                </c:pt>
                <c:pt idx="6">
                  <c:v>4</c:v>
                </c:pt>
              </c:numCache>
            </c:numRef>
          </c:val>
        </c:ser>
        <c:ser>
          <c:idx val="2"/>
          <c:order val="1"/>
          <c:tx>
            <c:strRef>
              <c:f>Sheet1!$C$1</c:f>
              <c:strCache>
                <c:ptCount val="1"/>
                <c:pt idx="0">
                  <c:v>具备闭环条件数</c:v>
                </c:pt>
              </c:strCache>
            </c:strRef>
          </c:tx>
          <c:spPr>
            <a:solidFill>
              <a:schemeClr val="accent3"/>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7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嘉禾</c:v>
                </c:pt>
                <c:pt idx="1">
                  <c:v>嘉善</c:v>
                </c:pt>
                <c:pt idx="2">
                  <c:v>平湖</c:v>
                </c:pt>
                <c:pt idx="3">
                  <c:v>海盐</c:v>
                </c:pt>
                <c:pt idx="4">
                  <c:v>海宁</c:v>
                </c:pt>
                <c:pt idx="5">
                  <c:v>桐乡</c:v>
                </c:pt>
                <c:pt idx="6">
                  <c:v>战客</c:v>
                </c:pt>
              </c:strCache>
            </c:strRef>
          </c:cat>
          <c:val>
            <c:numRef>
              <c:f>Sheet1!$C$2:$C$8</c:f>
              <c:numCache>
                <c:formatCode>General</c:formatCode>
                <c:ptCount val="7"/>
                <c:pt idx="0">
                  <c:v>1</c:v>
                </c:pt>
                <c:pt idx="1">
                  <c:v>3</c:v>
                </c:pt>
                <c:pt idx="2">
                  <c:v>1</c:v>
                </c:pt>
                <c:pt idx="3">
                  <c:v>2</c:v>
                </c:pt>
                <c:pt idx="4">
                  <c:v>1</c:v>
                </c:pt>
                <c:pt idx="5">
                  <c:v>2</c:v>
                </c:pt>
                <c:pt idx="6">
                  <c:v>2</c:v>
                </c:pt>
              </c:numCache>
            </c:numRef>
          </c:val>
        </c:ser>
        <c:dLbls>
          <c:showLegendKey val="0"/>
          <c:showVal val="1"/>
          <c:showCatName val="0"/>
          <c:showSerName val="0"/>
          <c:showPercent val="0"/>
          <c:showBubbleSize val="0"/>
        </c:dLbls>
        <c:gapWidth val="150"/>
        <c:overlap val="0"/>
        <c:axId val="685703836"/>
        <c:axId val="403136856"/>
      </c:barChart>
      <c:catAx>
        <c:axId val="685703836"/>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03136856"/>
        <c:crosses val="autoZero"/>
        <c:auto val="1"/>
        <c:lblAlgn val="ctr"/>
        <c:lblOffset val="100"/>
        <c:noMultiLvlLbl val="0"/>
      </c:catAx>
      <c:valAx>
        <c:axId val="403136856"/>
        <c:scaling>
          <c:orientation val="minMax"/>
        </c:scaling>
        <c:delete val="0"/>
        <c:axPos val="l"/>
        <c:numFmt formatCode="General" sourceLinked="1"/>
        <c:majorTickMark val="out"/>
        <c:minorTickMark val="none"/>
        <c:tickLblPos val="none"/>
        <c:spPr>
          <a:noFill/>
          <a:ln>
            <a:noFill/>
          </a:ln>
          <a:effectLst/>
        </c:spPr>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85703836"/>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a47b9e49-462c-43c8-b03e-bd02589ccf6b}"/>
      </c:ext>
    </c:extLst>
  </c:chart>
  <c:spPr>
    <a:noFill/>
    <a:ln w="9525" cap="flat" cmpd="sng" algn="ctr">
      <a:noFill/>
      <a:round/>
    </a:ln>
    <a:effectLst/>
  </c:spPr>
  <c:txPr>
    <a:bodyPr/>
    <a:lstStyle/>
    <a:p>
      <a:pPr>
        <a:defRPr lang="zh-CN" sz="7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000" b="1"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000" b="1"/>
              <a:t>收入</a:t>
            </a:r>
            <a:endParaRPr sz="1000" b="1"/>
          </a:p>
        </c:rich>
      </c:tx>
      <c:layout>
        <c:manualLayout>
          <c:xMode val="edge"/>
          <c:yMode val="edge"/>
          <c:x val="0.457788944723618"/>
          <c:y val="0.010183299389002"/>
        </c:manualLayout>
      </c:layout>
      <c:overlay val="0"/>
      <c:spPr>
        <a:noFill/>
        <a:ln>
          <a:noFill/>
        </a:ln>
        <a:effectLst/>
      </c:spPr>
    </c:title>
    <c:autoTitleDeleted val="0"/>
    <c:plotArea>
      <c:layout/>
      <c:barChart>
        <c:barDir val="col"/>
        <c:grouping val="clustered"/>
        <c:varyColors val="0"/>
        <c:ser>
          <c:idx val="0"/>
          <c:order val="0"/>
          <c:tx>
            <c:strRef>
              <c:f>Sheet1!$B$1</c:f>
              <c:strCache>
                <c:ptCount val="1"/>
                <c:pt idx="0">
                  <c:v>24年平均得分率</c:v>
                </c:pt>
              </c:strCache>
            </c:strRef>
          </c:tx>
          <c:spPr>
            <a:solidFill>
              <a:srgbClr val="B9CDE5"/>
            </a:solidFill>
            <a:ln>
              <a:noFill/>
            </a:ln>
            <a:effectLst/>
          </c:spPr>
          <c:invertIfNegative val="0"/>
          <c:dLbls>
            <c:dLbl>
              <c:idx val="2"/>
              <c:layout>
                <c:manualLayout>
                  <c:x val="0.0016750418760469"/>
                  <c:y val="0.0441276306856755"/>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
                  <c:y val="0.061099796334012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016750418760469"/>
                  <c:y val="0.0644942294636796"/>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
                  <c:y val="0.123082287308229"/>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formatCode="_([$€-2]* #,##0.00_);_([$€-2]* \(#,##0.00\);_([$€-2]* &quot;-&quot;??_)">
                  <c:v>嘉禾</c:v>
                </c:pt>
                <c:pt idx="1" c:formatCode="_([$€-2]* #,##0.00_);_([$€-2]* \(#,##0.00\);_([$€-2]* &quot;-&quot;??_)">
                  <c:v>嘉善</c:v>
                </c:pt>
                <c:pt idx="2" c:formatCode="_([$€-2]* #,##0.00_);_([$€-2]* \(#,##0.00\);_([$€-2]* &quot;-&quot;??_)">
                  <c:v>平湖</c:v>
                </c:pt>
                <c:pt idx="3" c:formatCode="_([$€-2]* #,##0.00_);_([$€-2]* \(#,##0.00\);_([$€-2]* &quot;-&quot;??_)">
                  <c:v>海盐</c:v>
                </c:pt>
                <c:pt idx="4" c:formatCode="_([$€-2]* #,##0.00_);_([$€-2]* \(#,##0.00\);_([$€-2]* &quot;-&quot;??_)">
                  <c:v>海宁</c:v>
                </c:pt>
                <c:pt idx="5" c:formatCode="_([$€-2]* #,##0.00_);_([$€-2]* \(#,##0.00\);_([$€-2]* &quot;-&quot;??_)">
                  <c:v>桐乡</c:v>
                </c:pt>
                <c:pt idx="6" c:formatCode="_([$€-2]* #,##0.00_);_([$€-2]* \(#,##0.00\);_([$€-2]* &quot;-&quot;??_)">
                  <c:v>战客</c:v>
                </c:pt>
              </c:strCache>
            </c:strRef>
          </c:cat>
          <c:val>
            <c:numRef>
              <c:f>Sheet1!$B$2:$B$8</c:f>
              <c:numCache>
                <c:formatCode>0%</c:formatCode>
                <c:ptCount val="7"/>
                <c:pt idx="0">
                  <c:v>0.609177498194888</c:v>
                </c:pt>
                <c:pt idx="1">
                  <c:v>0.73033663692798</c:v>
                </c:pt>
                <c:pt idx="2">
                  <c:v>0.0669075833633958</c:v>
                </c:pt>
                <c:pt idx="3">
                  <c:v>0.317206778527949</c:v>
                </c:pt>
                <c:pt idx="4">
                  <c:v>0.505981239349154</c:v>
                </c:pt>
                <c:pt idx="5">
                  <c:v>0.342987993419636</c:v>
                </c:pt>
                <c:pt idx="6">
                  <c:v>1.12830649907407</c:v>
                </c:pt>
              </c:numCache>
            </c:numRef>
          </c:val>
        </c:ser>
        <c:ser>
          <c:idx val="1"/>
          <c:order val="1"/>
          <c:tx>
            <c:strRef>
              <c:f>Sheet1!$C$1</c:f>
              <c:strCache>
                <c:ptCount val="1"/>
                <c:pt idx="0">
                  <c:v>25年平均得分率</c:v>
                </c:pt>
              </c:strCache>
            </c:strRef>
          </c:tx>
          <c:spPr>
            <a:solidFill>
              <a:schemeClr val="accent3">
                <a:lumMod val="40000"/>
                <a:lumOff val="60000"/>
              </a:schemeClr>
            </a:solidFill>
            <a:ln>
              <a:noFill/>
            </a:ln>
            <a:effectLst/>
          </c:spPr>
          <c:invertIfNegative val="0"/>
          <c:dLbls>
            <c:dLbl>
              <c:idx val="0"/>
              <c:layout>
                <c:manualLayout>
                  <c:x val="0.0050251256281407"/>
                  <c:y val="0.0543109300746775"/>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100502512562814"/>
                  <c:y val="0.0475220638153428"/>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033500837520938"/>
                  <c:y val="0.0407331975560081"/>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0141699663181235"/>
                  <c:y val="0.15702661860490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formatCode="_([$€-2]* #,##0.00_);_([$€-2]* \(#,##0.00\);_([$€-2]* &quot;-&quot;??_)">
                  <c:v>嘉禾</c:v>
                </c:pt>
                <c:pt idx="1" c:formatCode="_([$€-2]* #,##0.00_);_([$€-2]* \(#,##0.00\);_([$€-2]* &quot;-&quot;??_)">
                  <c:v>嘉善</c:v>
                </c:pt>
                <c:pt idx="2" c:formatCode="_([$€-2]* #,##0.00_);_([$€-2]* \(#,##0.00\);_([$€-2]* &quot;-&quot;??_)">
                  <c:v>平湖</c:v>
                </c:pt>
                <c:pt idx="3" c:formatCode="_([$€-2]* #,##0.00_);_([$€-2]* \(#,##0.00\);_([$€-2]* &quot;-&quot;??_)">
                  <c:v>海盐</c:v>
                </c:pt>
                <c:pt idx="4" c:formatCode="_([$€-2]* #,##0.00_);_([$€-2]* \(#,##0.00\);_([$€-2]* &quot;-&quot;??_)">
                  <c:v>海宁</c:v>
                </c:pt>
                <c:pt idx="5" c:formatCode="_([$€-2]* #,##0.00_);_([$€-2]* \(#,##0.00\);_([$€-2]* &quot;-&quot;??_)">
                  <c:v>桐乡</c:v>
                </c:pt>
                <c:pt idx="6" c:formatCode="_([$€-2]* #,##0.00_);_([$€-2]* \(#,##0.00\);_([$€-2]* &quot;-&quot;??_)">
                  <c:v>战客</c:v>
                </c:pt>
              </c:strCache>
            </c:strRef>
          </c:cat>
          <c:val>
            <c:numRef>
              <c:f>Sheet1!$C$2:$C$8</c:f>
              <c:numCache>
                <c:formatCode>0%</c:formatCode>
                <c:ptCount val="7"/>
                <c:pt idx="0">
                  <c:v>0.494163291390362</c:v>
                </c:pt>
                <c:pt idx="1">
                  <c:v>0.393980993514463</c:v>
                </c:pt>
                <c:pt idx="2">
                  <c:v>0.463304771080413</c:v>
                </c:pt>
                <c:pt idx="3">
                  <c:v>0.464982457364841</c:v>
                </c:pt>
                <c:pt idx="4">
                  <c:v>0.573335067117223</c:v>
                </c:pt>
                <c:pt idx="5">
                  <c:v>0.20418563298966</c:v>
                </c:pt>
                <c:pt idx="6">
                  <c:v>0.897367521890286</c:v>
                </c:pt>
              </c:numCache>
            </c:numRef>
          </c:val>
        </c:ser>
        <c:dLbls>
          <c:showLegendKey val="0"/>
          <c:showVal val="1"/>
          <c:showCatName val="0"/>
          <c:showSerName val="0"/>
          <c:showPercent val="0"/>
          <c:showBubbleSize val="0"/>
        </c:dLbls>
        <c:gapWidth val="219"/>
        <c:overlap val="-27"/>
        <c:axId val="467999482"/>
        <c:axId val="604469162"/>
      </c:barChart>
      <c:lineChart>
        <c:grouping val="standard"/>
        <c:varyColors val="0"/>
        <c:ser>
          <c:idx val="2"/>
          <c:order val="2"/>
          <c:tx>
            <c:strRef>
              <c:f>Sheet1!$D$1</c:f>
              <c:strCache>
                <c:ptCount val="1"/>
                <c:pt idx="0">
                  <c:v>提升</c:v>
                </c:pt>
              </c:strCache>
            </c:strRef>
          </c:tx>
          <c:spPr>
            <a:ln w="12700" cap="rnd" cmpd="sng">
              <a:solidFill>
                <a:schemeClr val="accent6"/>
              </a:solidFill>
              <a:prstDash val="solid"/>
              <a:round/>
            </a:ln>
            <a:effectLst/>
            <a:sp3d contourW="12700"/>
          </c:spPr>
          <c:marker>
            <c:symbol val="circle"/>
            <c:size val="5"/>
            <c:spPr>
              <a:solidFill>
                <a:schemeClr val="bg1"/>
              </a:solidFill>
              <a:ln w="9525">
                <a:solidFill>
                  <a:schemeClr val="accent6"/>
                </a:solidFill>
              </a:ln>
              <a:effectLst/>
            </c:spPr>
          </c:marker>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formatCode="_([$€-2]* #,##0.00_);_([$€-2]* \(#,##0.00\);_([$€-2]* &quot;-&quot;??_)">
                  <c:v>嘉禾</c:v>
                </c:pt>
                <c:pt idx="1" c:formatCode="_([$€-2]* #,##0.00_);_([$€-2]* \(#,##0.00\);_([$€-2]* &quot;-&quot;??_)">
                  <c:v>嘉善</c:v>
                </c:pt>
                <c:pt idx="2" c:formatCode="_([$€-2]* #,##0.00_);_([$€-2]* \(#,##0.00\);_([$€-2]* &quot;-&quot;??_)">
                  <c:v>平湖</c:v>
                </c:pt>
                <c:pt idx="3" c:formatCode="_([$€-2]* #,##0.00_);_([$€-2]* \(#,##0.00\);_([$€-2]* &quot;-&quot;??_)">
                  <c:v>海盐</c:v>
                </c:pt>
                <c:pt idx="4" c:formatCode="_([$€-2]* #,##0.00_);_([$€-2]* \(#,##0.00\);_([$€-2]* &quot;-&quot;??_)">
                  <c:v>海宁</c:v>
                </c:pt>
                <c:pt idx="5" c:formatCode="_([$€-2]* #,##0.00_);_([$€-2]* \(#,##0.00\);_([$€-2]* &quot;-&quot;??_)">
                  <c:v>桐乡</c:v>
                </c:pt>
                <c:pt idx="6" c:formatCode="_([$€-2]* #,##0.00_);_([$€-2]* \(#,##0.00\);_([$€-2]* &quot;-&quot;??_)">
                  <c:v>战客</c:v>
                </c:pt>
              </c:strCache>
            </c:strRef>
          </c:cat>
          <c:val>
            <c:numRef>
              <c:f>Sheet1!$D$2:$D$8</c:f>
              <c:numCache>
                <c:formatCode>0%</c:formatCode>
                <c:ptCount val="7"/>
                <c:pt idx="0">
                  <c:v>-0.115014206804526</c:v>
                </c:pt>
                <c:pt idx="1">
                  <c:v>-0.336355643413517</c:v>
                </c:pt>
                <c:pt idx="2">
                  <c:v>0.396397187717017</c:v>
                </c:pt>
                <c:pt idx="3">
                  <c:v>0.147775678836892</c:v>
                </c:pt>
                <c:pt idx="4">
                  <c:v>0.0673538277680691</c:v>
                </c:pt>
                <c:pt idx="5">
                  <c:v>-0.138802360429976</c:v>
                </c:pt>
                <c:pt idx="6">
                  <c:v>-0.230938977183787</c:v>
                </c:pt>
              </c:numCache>
            </c:numRef>
          </c:val>
          <c:smooth val="0"/>
        </c:ser>
        <c:dLbls>
          <c:showLegendKey val="0"/>
          <c:showVal val="1"/>
          <c:showCatName val="0"/>
          <c:showSerName val="0"/>
          <c:showPercent val="0"/>
          <c:showBubbleSize val="0"/>
        </c:dLbls>
        <c:marker val="1"/>
        <c:smooth val="0"/>
        <c:axId val="170439803"/>
        <c:axId val="744416992"/>
      </c:lineChart>
      <c:catAx>
        <c:axId val="46799948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04469162"/>
        <c:crosses val="autoZero"/>
        <c:auto val="1"/>
        <c:lblAlgn val="ctr"/>
        <c:lblOffset val="100"/>
        <c:noMultiLvlLbl val="0"/>
      </c:catAx>
      <c:valAx>
        <c:axId val="604469162"/>
        <c:scaling>
          <c:orientation val="minMax"/>
          <c:max val="2"/>
          <c:min val="0"/>
        </c:scaling>
        <c:delete val="0"/>
        <c:axPos val="l"/>
        <c:numFmt formatCode="0%"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67999482"/>
        <c:crosses val="autoZero"/>
        <c:crossBetween val="between"/>
      </c:valAx>
      <c:catAx>
        <c:axId val="170439803"/>
        <c:scaling>
          <c:orientation val="minMax"/>
        </c:scaling>
        <c:delete val="1"/>
        <c:axPos val="b"/>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44416992"/>
        <c:crosses val="autoZero"/>
        <c:auto val="1"/>
        <c:lblAlgn val="ctr"/>
        <c:lblOffset val="100"/>
        <c:noMultiLvlLbl val="0"/>
      </c:catAx>
      <c:valAx>
        <c:axId val="744416992"/>
        <c:scaling>
          <c:orientation val="minMax"/>
          <c:max val="0.45"/>
          <c:min val="-2"/>
        </c:scaling>
        <c:delete val="0"/>
        <c:axPos val="r"/>
        <c:numFmt formatCode="0%"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70439803"/>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0fe4cb86-cb20-4688-b187-267b9ddae8db}"/>
      </c:ext>
    </c:extLst>
  </c:chart>
  <c:spPr>
    <a:noFill/>
    <a:ln>
      <a:noFill/>
    </a:ln>
    <a:effectLst/>
  </c:spPr>
  <c:txPr>
    <a:bodyPr/>
    <a:lstStyle/>
    <a:p>
      <a:pPr>
        <a:defRPr lang="zh-CN">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000" b="1"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000" b="1"/>
              <a:t>签约</a:t>
            </a:r>
            <a:endParaRPr sz="1000" b="1"/>
          </a:p>
        </c:rich>
      </c:tx>
      <c:layout>
        <c:manualLayout>
          <c:xMode val="edge"/>
          <c:yMode val="edge"/>
          <c:x val="0.457788944723618"/>
          <c:y val="0.010183299389002"/>
        </c:manualLayout>
      </c:layout>
      <c:overlay val="0"/>
      <c:spPr>
        <a:noFill/>
        <a:ln>
          <a:noFill/>
        </a:ln>
        <a:effectLst/>
      </c:spPr>
    </c:title>
    <c:autoTitleDeleted val="0"/>
    <c:plotArea>
      <c:layout/>
      <c:barChart>
        <c:barDir val="col"/>
        <c:grouping val="clustered"/>
        <c:varyColors val="0"/>
        <c:ser>
          <c:idx val="0"/>
          <c:order val="0"/>
          <c:tx>
            <c:strRef>
              <c:f>Sheet1!$B$1</c:f>
              <c:strCache>
                <c:ptCount val="1"/>
                <c:pt idx="0">
                  <c:v>24年平均得分率</c:v>
                </c:pt>
              </c:strCache>
            </c:strRef>
          </c:tx>
          <c:spPr>
            <a:solidFill>
              <a:srgbClr val="B9CDE5"/>
            </a:solidFill>
            <a:ln>
              <a:noFill/>
            </a:ln>
            <a:effectLst/>
          </c:spPr>
          <c:invertIfNegative val="0"/>
          <c:dLbls>
            <c:dLbl>
              <c:idx val="0"/>
              <c:layout>
                <c:manualLayout>
                  <c:x val="0.0033500837520938"/>
                  <c:y val="0.061099796334012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
                  <c:y val="0.0339443312966735"/>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
                  <c:y val="0.123082287308229"/>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formatCode="_([$€-2]* #,##0.00_);_([$€-2]* \(#,##0.00\);_([$€-2]* &quot;-&quot;??_)">
                  <c:v>嘉禾</c:v>
                </c:pt>
                <c:pt idx="1" c:formatCode="_([$€-2]* #,##0.00_);_([$€-2]* \(#,##0.00\);_([$€-2]* &quot;-&quot;??_)">
                  <c:v>嘉善</c:v>
                </c:pt>
                <c:pt idx="2" c:formatCode="_([$€-2]* #,##0.00_);_([$€-2]* \(#,##0.00\);_([$€-2]* &quot;-&quot;??_)">
                  <c:v>平湖</c:v>
                </c:pt>
                <c:pt idx="3" c:formatCode="_([$€-2]* #,##0.00_);_([$€-2]* \(#,##0.00\);_([$€-2]* &quot;-&quot;??_)">
                  <c:v>海盐</c:v>
                </c:pt>
                <c:pt idx="4" c:formatCode="_([$€-2]* #,##0.00_);_([$€-2]* \(#,##0.00\);_([$€-2]* &quot;-&quot;??_)">
                  <c:v>海宁</c:v>
                </c:pt>
                <c:pt idx="5" c:formatCode="_([$€-2]* #,##0.00_);_([$€-2]* \(#,##0.00\);_([$€-2]* &quot;-&quot;??_)">
                  <c:v>桐乡</c:v>
                </c:pt>
                <c:pt idx="6" c:formatCode="_([$€-2]* #,##0.00_);_([$€-2]* \(#,##0.00\);_([$€-2]* &quot;-&quot;??_)">
                  <c:v>战客</c:v>
                </c:pt>
              </c:strCache>
            </c:strRef>
          </c:cat>
          <c:val>
            <c:numRef>
              <c:f>Sheet1!$B$2:$B$8</c:f>
              <c:numCache>
                <c:formatCode>0%</c:formatCode>
                <c:ptCount val="7"/>
                <c:pt idx="0">
                  <c:v>0.355804133333333</c:v>
                </c:pt>
                <c:pt idx="1">
                  <c:v>0.5676171875</c:v>
                </c:pt>
                <c:pt idx="2">
                  <c:v>0.708851851851852</c:v>
                </c:pt>
                <c:pt idx="3">
                  <c:v>0</c:v>
                </c:pt>
                <c:pt idx="4">
                  <c:v>0.782924444444444</c:v>
                </c:pt>
                <c:pt idx="5">
                  <c:v>1.08329166666667</c:v>
                </c:pt>
                <c:pt idx="6">
                  <c:v>0.569083333333333</c:v>
                </c:pt>
              </c:numCache>
            </c:numRef>
          </c:val>
        </c:ser>
        <c:ser>
          <c:idx val="1"/>
          <c:order val="1"/>
          <c:tx>
            <c:strRef>
              <c:f>Sheet1!$C$1</c:f>
              <c:strCache>
                <c:ptCount val="1"/>
                <c:pt idx="0">
                  <c:v>25年平均得分率</c:v>
                </c:pt>
              </c:strCache>
            </c:strRef>
          </c:tx>
          <c:spPr>
            <a:solidFill>
              <a:schemeClr val="accent3">
                <a:lumMod val="40000"/>
                <a:lumOff val="60000"/>
              </a:schemeClr>
            </a:solidFill>
            <a:ln>
              <a:noFill/>
            </a:ln>
            <a:effectLst/>
          </c:spPr>
          <c:invertIfNegative val="0"/>
          <c:dLbls>
            <c:dLbl>
              <c:idx val="1"/>
              <c:layout>
                <c:manualLayout>
                  <c:x val="0.0033500837520938"/>
                  <c:y val="0.0237610319076714"/>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050251256281407"/>
                  <c:y val="0.0305498981670061"/>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033500837520938"/>
                  <c:y val="0.0577053632043449"/>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067001675041876"/>
                  <c:y val="0.0644942294636796"/>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00746979881393586"/>
                  <c:y val="0.0484047584555474"/>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formatCode="_([$€-2]* #,##0.00_);_([$€-2]* \(#,##0.00\);_([$€-2]* &quot;-&quot;??_)">
                  <c:v>嘉禾</c:v>
                </c:pt>
                <c:pt idx="1" c:formatCode="_([$€-2]* #,##0.00_);_([$€-2]* \(#,##0.00\);_([$€-2]* &quot;-&quot;??_)">
                  <c:v>嘉善</c:v>
                </c:pt>
                <c:pt idx="2" c:formatCode="_([$€-2]* #,##0.00_);_([$€-2]* \(#,##0.00\);_([$€-2]* &quot;-&quot;??_)">
                  <c:v>平湖</c:v>
                </c:pt>
                <c:pt idx="3" c:formatCode="_([$€-2]* #,##0.00_);_([$€-2]* \(#,##0.00\);_([$€-2]* &quot;-&quot;??_)">
                  <c:v>海盐</c:v>
                </c:pt>
                <c:pt idx="4" c:formatCode="_([$€-2]* #,##0.00_);_([$€-2]* \(#,##0.00\);_([$€-2]* &quot;-&quot;??_)">
                  <c:v>海宁</c:v>
                </c:pt>
                <c:pt idx="5" c:formatCode="_([$€-2]* #,##0.00_);_([$€-2]* \(#,##0.00\);_([$€-2]* &quot;-&quot;??_)">
                  <c:v>桐乡</c:v>
                </c:pt>
                <c:pt idx="6" c:formatCode="_([$€-2]* #,##0.00_);_([$€-2]* \(#,##0.00\);_([$€-2]* &quot;-&quot;??_)">
                  <c:v>战客</c:v>
                </c:pt>
              </c:strCache>
            </c:strRef>
          </c:cat>
          <c:val>
            <c:numRef>
              <c:f>Sheet1!$C$2:$C$8</c:f>
              <c:numCache>
                <c:formatCode>0%</c:formatCode>
                <c:ptCount val="7"/>
                <c:pt idx="0">
                  <c:v>0.496266666666667</c:v>
                </c:pt>
                <c:pt idx="1">
                  <c:v>0.192541666666667</c:v>
                </c:pt>
                <c:pt idx="2">
                  <c:v>0.36587037037037</c:v>
                </c:pt>
                <c:pt idx="3">
                  <c:v>0.172052287581699</c:v>
                </c:pt>
                <c:pt idx="4">
                  <c:v>0.6412</c:v>
                </c:pt>
                <c:pt idx="5">
                  <c:v>1.0475</c:v>
                </c:pt>
                <c:pt idx="6">
                  <c:v>0.684833333333333</c:v>
                </c:pt>
              </c:numCache>
            </c:numRef>
          </c:val>
        </c:ser>
        <c:dLbls>
          <c:showLegendKey val="0"/>
          <c:showVal val="1"/>
          <c:showCatName val="0"/>
          <c:showSerName val="0"/>
          <c:showPercent val="0"/>
          <c:showBubbleSize val="0"/>
        </c:dLbls>
        <c:gapWidth val="219"/>
        <c:overlap val="-27"/>
        <c:axId val="467999482"/>
        <c:axId val="604469162"/>
      </c:barChart>
      <c:lineChart>
        <c:grouping val="standard"/>
        <c:varyColors val="0"/>
        <c:ser>
          <c:idx val="2"/>
          <c:order val="2"/>
          <c:tx>
            <c:strRef>
              <c:f>Sheet1!$D$1</c:f>
              <c:strCache>
                <c:ptCount val="1"/>
                <c:pt idx="0">
                  <c:v>提升</c:v>
                </c:pt>
              </c:strCache>
            </c:strRef>
          </c:tx>
          <c:spPr>
            <a:ln w="12700" cap="rnd" cmpd="sng">
              <a:solidFill>
                <a:schemeClr val="accent6"/>
              </a:solidFill>
              <a:prstDash val="solid"/>
              <a:round/>
            </a:ln>
            <a:effectLst/>
            <a:sp3d contourW="12700"/>
          </c:spPr>
          <c:marker>
            <c:symbol val="circle"/>
            <c:size val="5"/>
            <c:spPr>
              <a:solidFill>
                <a:schemeClr val="bg1"/>
              </a:solidFill>
              <a:ln w="9525">
                <a:solidFill>
                  <a:schemeClr val="accent6"/>
                </a:solidFill>
              </a:ln>
              <a:effectLst/>
            </c:spPr>
          </c:marker>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formatCode="_([$€-2]* #,##0.00_);_([$€-2]* \(#,##0.00\);_([$€-2]* &quot;-&quot;??_)">
                  <c:v>嘉禾</c:v>
                </c:pt>
                <c:pt idx="1" c:formatCode="_([$€-2]* #,##0.00_);_([$€-2]* \(#,##0.00\);_([$€-2]* &quot;-&quot;??_)">
                  <c:v>嘉善</c:v>
                </c:pt>
                <c:pt idx="2" c:formatCode="_([$€-2]* #,##0.00_);_([$€-2]* \(#,##0.00\);_([$€-2]* &quot;-&quot;??_)">
                  <c:v>平湖</c:v>
                </c:pt>
                <c:pt idx="3" c:formatCode="_([$€-2]* #,##0.00_);_([$€-2]* \(#,##0.00\);_([$€-2]* &quot;-&quot;??_)">
                  <c:v>海盐</c:v>
                </c:pt>
                <c:pt idx="4" c:formatCode="_([$€-2]* #,##0.00_);_([$€-2]* \(#,##0.00\);_([$€-2]* &quot;-&quot;??_)">
                  <c:v>海宁</c:v>
                </c:pt>
                <c:pt idx="5" c:formatCode="_([$€-2]* #,##0.00_);_([$€-2]* \(#,##0.00\);_([$€-2]* &quot;-&quot;??_)">
                  <c:v>桐乡</c:v>
                </c:pt>
                <c:pt idx="6" c:formatCode="_([$€-2]* #,##0.00_);_([$€-2]* \(#,##0.00\);_([$€-2]* &quot;-&quot;??_)">
                  <c:v>战客</c:v>
                </c:pt>
              </c:strCache>
            </c:strRef>
          </c:cat>
          <c:val>
            <c:numRef>
              <c:f>Sheet1!$D$2:$D$8</c:f>
              <c:numCache>
                <c:formatCode>0%</c:formatCode>
                <c:ptCount val="7"/>
                <c:pt idx="0">
                  <c:v>0.140462533333333</c:v>
                </c:pt>
                <c:pt idx="1">
                  <c:v>-0.375075520833333</c:v>
                </c:pt>
                <c:pt idx="2">
                  <c:v>-0.342981481481481</c:v>
                </c:pt>
                <c:pt idx="3">
                  <c:v>0.172052287581699</c:v>
                </c:pt>
                <c:pt idx="4">
                  <c:v>-0.141724444444444</c:v>
                </c:pt>
                <c:pt idx="5">
                  <c:v>-0.0357916666666676</c:v>
                </c:pt>
                <c:pt idx="6">
                  <c:v>0.11575</c:v>
                </c:pt>
              </c:numCache>
            </c:numRef>
          </c:val>
          <c:smooth val="0"/>
        </c:ser>
        <c:dLbls>
          <c:showLegendKey val="0"/>
          <c:showVal val="1"/>
          <c:showCatName val="0"/>
          <c:showSerName val="0"/>
          <c:showPercent val="0"/>
          <c:showBubbleSize val="0"/>
        </c:dLbls>
        <c:marker val="1"/>
        <c:smooth val="0"/>
        <c:axId val="170439803"/>
        <c:axId val="744416992"/>
      </c:lineChart>
      <c:catAx>
        <c:axId val="46799948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04469162"/>
        <c:crosses val="autoZero"/>
        <c:auto val="1"/>
        <c:lblAlgn val="ctr"/>
        <c:lblOffset val="100"/>
        <c:noMultiLvlLbl val="0"/>
      </c:catAx>
      <c:valAx>
        <c:axId val="604469162"/>
        <c:scaling>
          <c:orientation val="minMax"/>
          <c:max val="2"/>
          <c:min val="0"/>
        </c:scaling>
        <c:delete val="0"/>
        <c:axPos val="l"/>
        <c:numFmt formatCode="0%"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67999482"/>
        <c:crosses val="autoZero"/>
        <c:crossBetween val="between"/>
      </c:valAx>
      <c:catAx>
        <c:axId val="170439803"/>
        <c:scaling>
          <c:orientation val="minMax"/>
        </c:scaling>
        <c:delete val="1"/>
        <c:axPos val="b"/>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44416992"/>
        <c:crosses val="autoZero"/>
        <c:auto val="1"/>
        <c:lblAlgn val="ctr"/>
        <c:lblOffset val="100"/>
        <c:noMultiLvlLbl val="0"/>
      </c:catAx>
      <c:valAx>
        <c:axId val="744416992"/>
        <c:scaling>
          <c:orientation val="minMax"/>
          <c:max val="0.45"/>
          <c:min val="-2"/>
        </c:scaling>
        <c:delete val="0"/>
        <c:axPos val="r"/>
        <c:numFmt formatCode="0%"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70439803"/>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0fe4cb86-cb20-4688-b187-267b9ddae8db}"/>
      </c:ext>
    </c:extLst>
  </c:chart>
  <c:spPr>
    <a:noFill/>
    <a:ln>
      <a:noFill/>
    </a:ln>
    <a:effectLst/>
  </c:spPr>
  <c:txPr>
    <a:bodyPr/>
    <a:lstStyle/>
    <a:p>
      <a:pPr>
        <a:defRPr lang="zh-CN">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000" b="1"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000" b="1"/>
              <a:t>成员</a:t>
            </a:r>
            <a:endParaRPr sz="1000" b="1"/>
          </a:p>
        </c:rich>
      </c:tx>
      <c:layout>
        <c:manualLayout>
          <c:xMode val="edge"/>
          <c:yMode val="edge"/>
          <c:x val="0.457788944723618"/>
          <c:y val="0.010183299389002"/>
        </c:manualLayout>
      </c:layout>
      <c:overlay val="0"/>
      <c:spPr>
        <a:noFill/>
        <a:ln>
          <a:noFill/>
        </a:ln>
        <a:effectLst/>
      </c:spPr>
    </c:title>
    <c:autoTitleDeleted val="0"/>
    <c:plotArea>
      <c:layout/>
      <c:barChart>
        <c:barDir val="col"/>
        <c:grouping val="clustered"/>
        <c:varyColors val="0"/>
        <c:ser>
          <c:idx val="0"/>
          <c:order val="0"/>
          <c:tx>
            <c:strRef>
              <c:f>Sheet1!$B$1</c:f>
              <c:strCache>
                <c:ptCount val="1"/>
                <c:pt idx="0">
                  <c:v>24年平均得分率</c:v>
                </c:pt>
              </c:strCache>
            </c:strRef>
          </c:tx>
          <c:spPr>
            <a:solidFill>
              <a:srgbClr val="B9CDE5"/>
            </a:solidFill>
            <a:ln>
              <a:noFill/>
            </a:ln>
            <a:effectLst/>
          </c:spPr>
          <c:invertIfNegative val="0"/>
          <c:dLbls>
            <c:dLbl>
              <c:idx val="0"/>
              <c:layout>
                <c:manualLayout>
                  <c:x val="-0.0016750418760469"/>
                  <c:y val="0.0543109300746775"/>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
                  <c:y val="0.0475220638153428"/>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016750418760469"/>
                  <c:y val="0.0373387644263408"/>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
                  <c:y val="0.0475220638153428"/>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
                  <c:y val="0.0407331975560081"/>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033500837520938"/>
                  <c:y val="0.061099796334012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
                  <c:y val="0.123082287308229"/>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formatCode="_([$€-2]* #,##0.00_);_([$€-2]* \(#,##0.00\);_([$€-2]* &quot;-&quot;??_)">
                  <c:v>嘉禾</c:v>
                </c:pt>
                <c:pt idx="1" c:formatCode="_([$€-2]* #,##0.00_);_([$€-2]* \(#,##0.00\);_([$€-2]* &quot;-&quot;??_)">
                  <c:v>嘉善</c:v>
                </c:pt>
                <c:pt idx="2" c:formatCode="_([$€-2]* #,##0.00_);_([$€-2]* \(#,##0.00\);_([$€-2]* &quot;-&quot;??_)">
                  <c:v>平湖</c:v>
                </c:pt>
                <c:pt idx="3" c:formatCode="_([$€-2]* #,##0.00_);_([$€-2]* \(#,##0.00\);_([$€-2]* &quot;-&quot;??_)">
                  <c:v>海盐</c:v>
                </c:pt>
                <c:pt idx="4" c:formatCode="_([$€-2]* #,##0.00_);_([$€-2]* \(#,##0.00\);_([$€-2]* &quot;-&quot;??_)">
                  <c:v>海宁</c:v>
                </c:pt>
                <c:pt idx="5" c:formatCode="_([$€-2]* #,##0.00_);_([$€-2]* \(#,##0.00\);_([$€-2]* &quot;-&quot;??_)">
                  <c:v>桐乡</c:v>
                </c:pt>
                <c:pt idx="6" c:formatCode="_([$€-2]* #,##0.00_);_([$€-2]* \(#,##0.00\);_([$€-2]* &quot;-&quot;??_)">
                  <c:v>战客</c:v>
                </c:pt>
              </c:strCache>
            </c:strRef>
          </c:cat>
          <c:val>
            <c:numRef>
              <c:f>Sheet1!$B$2:$B$8</c:f>
              <c:numCache>
                <c:formatCode>0%</c:formatCode>
                <c:ptCount val="7"/>
                <c:pt idx="0">
                  <c:v>0.734881156115667</c:v>
                </c:pt>
                <c:pt idx="1">
                  <c:v>0.641331692908134</c:v>
                </c:pt>
                <c:pt idx="2">
                  <c:v>0.826768702202321</c:v>
                </c:pt>
                <c:pt idx="3">
                  <c:v>0.683599753221174</c:v>
                </c:pt>
                <c:pt idx="4">
                  <c:v>0.676744137451536</c:v>
                </c:pt>
                <c:pt idx="5">
                  <c:v>0.625713245118988</c:v>
                </c:pt>
                <c:pt idx="6">
                  <c:v>0.903700918964077</c:v>
                </c:pt>
              </c:numCache>
            </c:numRef>
          </c:val>
        </c:ser>
        <c:ser>
          <c:idx val="1"/>
          <c:order val="1"/>
          <c:tx>
            <c:strRef>
              <c:f>Sheet1!$C$1</c:f>
              <c:strCache>
                <c:ptCount val="1"/>
                <c:pt idx="0">
                  <c:v>25年平均得分率</c:v>
                </c:pt>
              </c:strCache>
            </c:strRef>
          </c:tx>
          <c:spPr>
            <a:solidFill>
              <a:schemeClr val="accent3">
                <a:lumMod val="40000"/>
                <a:lumOff val="60000"/>
              </a:schemeClr>
            </a:solidFill>
            <a:ln>
              <a:noFill/>
            </a:ln>
            <a:effectLst/>
          </c:spPr>
          <c:invertIfNegative val="0"/>
          <c:dLbls>
            <c:dLbl>
              <c:idx val="6"/>
              <c:layout>
                <c:manualLayout>
                  <c:x val="0.00579475693788896"/>
                  <c:y val="0.0382214590665454"/>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formatCode="_([$€-2]* #,##0.00_);_([$€-2]* \(#,##0.00\);_([$€-2]* &quot;-&quot;??_)">
                  <c:v>嘉禾</c:v>
                </c:pt>
                <c:pt idx="1" c:formatCode="_([$€-2]* #,##0.00_);_([$€-2]* \(#,##0.00\);_([$€-2]* &quot;-&quot;??_)">
                  <c:v>嘉善</c:v>
                </c:pt>
                <c:pt idx="2" c:formatCode="_([$€-2]* #,##0.00_);_([$€-2]* \(#,##0.00\);_([$€-2]* &quot;-&quot;??_)">
                  <c:v>平湖</c:v>
                </c:pt>
                <c:pt idx="3" c:formatCode="_([$€-2]* #,##0.00_);_([$€-2]* \(#,##0.00\);_([$€-2]* &quot;-&quot;??_)">
                  <c:v>海盐</c:v>
                </c:pt>
                <c:pt idx="4" c:formatCode="_([$€-2]* #,##0.00_);_([$€-2]* \(#,##0.00\);_([$€-2]* &quot;-&quot;??_)">
                  <c:v>海宁</c:v>
                </c:pt>
                <c:pt idx="5" c:formatCode="_([$€-2]* #,##0.00_);_([$€-2]* \(#,##0.00\);_([$€-2]* &quot;-&quot;??_)">
                  <c:v>桐乡</c:v>
                </c:pt>
                <c:pt idx="6" c:formatCode="_([$€-2]* #,##0.00_);_([$€-2]* \(#,##0.00\);_([$€-2]* &quot;-&quot;??_)">
                  <c:v>战客</c:v>
                </c:pt>
              </c:strCache>
            </c:strRef>
          </c:cat>
          <c:val>
            <c:numRef>
              <c:f>Sheet1!$C$2:$C$8</c:f>
              <c:numCache>
                <c:formatCode>0%</c:formatCode>
                <c:ptCount val="7"/>
                <c:pt idx="0">
                  <c:v>0.955469110792209</c:v>
                </c:pt>
                <c:pt idx="1">
                  <c:v>1.14999953208672</c:v>
                </c:pt>
                <c:pt idx="2">
                  <c:v>1.12905669830411</c:v>
                </c:pt>
                <c:pt idx="3">
                  <c:v>1.19756726145735</c:v>
                </c:pt>
                <c:pt idx="4">
                  <c:v>0.937044386063304</c:v>
                </c:pt>
                <c:pt idx="5">
                  <c:v>0.969950393521822</c:v>
                </c:pt>
                <c:pt idx="6">
                  <c:v>1.08061287477954</c:v>
                </c:pt>
              </c:numCache>
            </c:numRef>
          </c:val>
        </c:ser>
        <c:dLbls>
          <c:showLegendKey val="0"/>
          <c:showVal val="1"/>
          <c:showCatName val="0"/>
          <c:showSerName val="0"/>
          <c:showPercent val="0"/>
          <c:showBubbleSize val="0"/>
        </c:dLbls>
        <c:gapWidth val="219"/>
        <c:overlap val="-27"/>
        <c:axId val="467999482"/>
        <c:axId val="604469162"/>
      </c:barChart>
      <c:lineChart>
        <c:grouping val="standard"/>
        <c:varyColors val="0"/>
        <c:ser>
          <c:idx val="2"/>
          <c:order val="2"/>
          <c:tx>
            <c:strRef>
              <c:f>Sheet1!$D$1</c:f>
              <c:strCache>
                <c:ptCount val="1"/>
                <c:pt idx="0">
                  <c:v>提升</c:v>
                </c:pt>
              </c:strCache>
            </c:strRef>
          </c:tx>
          <c:spPr>
            <a:ln w="12700" cap="rnd" cmpd="sng">
              <a:solidFill>
                <a:schemeClr val="accent6"/>
              </a:solidFill>
              <a:prstDash val="solid"/>
              <a:round/>
            </a:ln>
            <a:effectLst/>
            <a:sp3d contourW="12700"/>
          </c:spPr>
          <c:marker>
            <c:symbol val="circle"/>
            <c:size val="5"/>
            <c:spPr>
              <a:solidFill>
                <a:schemeClr val="bg1"/>
              </a:solidFill>
              <a:ln w="9525">
                <a:solidFill>
                  <a:schemeClr val="accent6"/>
                </a:solidFill>
              </a:ln>
              <a:effectLst/>
            </c:spPr>
          </c:marker>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formatCode="_([$€-2]* #,##0.00_);_([$€-2]* \(#,##0.00\);_([$€-2]* &quot;-&quot;??_)">
                  <c:v>嘉禾</c:v>
                </c:pt>
                <c:pt idx="1" c:formatCode="_([$€-2]* #,##0.00_);_([$€-2]* \(#,##0.00\);_([$€-2]* &quot;-&quot;??_)">
                  <c:v>嘉善</c:v>
                </c:pt>
                <c:pt idx="2" c:formatCode="_([$€-2]* #,##0.00_);_([$€-2]* \(#,##0.00\);_([$€-2]* &quot;-&quot;??_)">
                  <c:v>平湖</c:v>
                </c:pt>
                <c:pt idx="3" c:formatCode="_([$€-2]* #,##0.00_);_([$€-2]* \(#,##0.00\);_([$€-2]* &quot;-&quot;??_)">
                  <c:v>海盐</c:v>
                </c:pt>
                <c:pt idx="4" c:formatCode="_([$€-2]* #,##0.00_);_([$€-2]* \(#,##0.00\);_([$€-2]* &quot;-&quot;??_)">
                  <c:v>海宁</c:v>
                </c:pt>
                <c:pt idx="5" c:formatCode="_([$€-2]* #,##0.00_);_([$€-2]* \(#,##0.00\);_([$€-2]* &quot;-&quot;??_)">
                  <c:v>桐乡</c:v>
                </c:pt>
                <c:pt idx="6" c:formatCode="_([$€-2]* #,##0.00_);_([$€-2]* \(#,##0.00\);_([$€-2]* &quot;-&quot;??_)">
                  <c:v>战客</c:v>
                </c:pt>
              </c:strCache>
            </c:strRef>
          </c:cat>
          <c:val>
            <c:numRef>
              <c:f>Sheet1!$D$2:$D$8</c:f>
              <c:numCache>
                <c:formatCode>0%</c:formatCode>
                <c:ptCount val="7"/>
                <c:pt idx="0">
                  <c:v>0.220587954676543</c:v>
                </c:pt>
                <c:pt idx="1">
                  <c:v>0.508667839178585</c:v>
                </c:pt>
                <c:pt idx="2">
                  <c:v>0.302287996101789</c:v>
                </c:pt>
                <c:pt idx="3">
                  <c:v>0.51396750823618</c:v>
                </c:pt>
                <c:pt idx="4">
                  <c:v>0.260300248611768</c:v>
                </c:pt>
                <c:pt idx="5">
                  <c:v>0.344237148402834</c:v>
                </c:pt>
                <c:pt idx="6">
                  <c:v>0.176911955815465</c:v>
                </c:pt>
              </c:numCache>
            </c:numRef>
          </c:val>
          <c:smooth val="0"/>
        </c:ser>
        <c:dLbls>
          <c:showLegendKey val="0"/>
          <c:showVal val="1"/>
          <c:showCatName val="0"/>
          <c:showSerName val="0"/>
          <c:showPercent val="0"/>
          <c:showBubbleSize val="0"/>
        </c:dLbls>
        <c:marker val="1"/>
        <c:smooth val="0"/>
        <c:axId val="170439803"/>
        <c:axId val="744416992"/>
      </c:lineChart>
      <c:catAx>
        <c:axId val="46799948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04469162"/>
        <c:crosses val="autoZero"/>
        <c:auto val="1"/>
        <c:lblAlgn val="ctr"/>
        <c:lblOffset val="100"/>
        <c:noMultiLvlLbl val="0"/>
      </c:catAx>
      <c:valAx>
        <c:axId val="604469162"/>
        <c:scaling>
          <c:orientation val="minMax"/>
          <c:max val="2"/>
          <c:min val="0"/>
        </c:scaling>
        <c:delete val="0"/>
        <c:axPos val="l"/>
        <c:numFmt formatCode="0%"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67999482"/>
        <c:crosses val="autoZero"/>
        <c:crossBetween val="between"/>
      </c:valAx>
      <c:catAx>
        <c:axId val="170439803"/>
        <c:scaling>
          <c:orientation val="minMax"/>
        </c:scaling>
        <c:delete val="1"/>
        <c:axPos val="b"/>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44416992"/>
        <c:crosses val="autoZero"/>
        <c:auto val="1"/>
        <c:lblAlgn val="ctr"/>
        <c:lblOffset val="100"/>
        <c:noMultiLvlLbl val="0"/>
      </c:catAx>
      <c:valAx>
        <c:axId val="744416992"/>
        <c:scaling>
          <c:orientation val="minMax"/>
          <c:max val="0.55"/>
          <c:min val="-2"/>
        </c:scaling>
        <c:delete val="0"/>
        <c:axPos val="r"/>
        <c:numFmt formatCode="0%"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70439803"/>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0fe4cb86-cb20-4688-b187-267b9ddae8db}"/>
      </c:ext>
    </c:extLst>
  </c:chart>
  <c:spPr>
    <a:noFill/>
    <a:ln>
      <a:noFill/>
    </a:ln>
    <a:effectLst/>
  </c:spPr>
  <c:txPr>
    <a:bodyPr/>
    <a:lstStyle/>
    <a:p>
      <a:pPr>
        <a:defRPr lang="zh-CN">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000" b="1"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000" b="1"/>
              <a:t>总分</a:t>
            </a:r>
            <a:endParaRPr sz="1000" b="1"/>
          </a:p>
        </c:rich>
      </c:tx>
      <c:layout>
        <c:manualLayout>
          <c:xMode val="edge"/>
          <c:yMode val="edge"/>
          <c:x val="0.457788944723618"/>
          <c:y val="0.010183299389002"/>
        </c:manualLayout>
      </c:layout>
      <c:overlay val="0"/>
      <c:spPr>
        <a:noFill/>
        <a:ln>
          <a:noFill/>
        </a:ln>
        <a:effectLst/>
      </c:spPr>
    </c:title>
    <c:autoTitleDeleted val="0"/>
    <c:plotArea>
      <c:layout/>
      <c:barChart>
        <c:barDir val="col"/>
        <c:grouping val="clustered"/>
        <c:varyColors val="0"/>
        <c:ser>
          <c:idx val="0"/>
          <c:order val="0"/>
          <c:tx>
            <c:strRef>
              <c:f>Sheet1!$B$1</c:f>
              <c:strCache>
                <c:ptCount val="1"/>
                <c:pt idx="0">
                  <c:v>24年平均分</c:v>
                </c:pt>
              </c:strCache>
            </c:strRef>
          </c:tx>
          <c:spPr>
            <a:solidFill>
              <a:srgbClr val="B9CDE5"/>
            </a:solidFill>
            <a:ln>
              <a:noFill/>
            </a:ln>
            <a:effectLst/>
          </c:spPr>
          <c:invertIfNegative val="0"/>
          <c:dLbls>
            <c:dLbl>
              <c:idx val="0"/>
              <c:layout>
                <c:manualLayout>
                  <c:x val="-0.0016750418760469"/>
                  <c:y val="0.0543109300746775"/>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
                  <c:y val="0.0475220638153428"/>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016750418760469"/>
                  <c:y val="0.0373387644263408"/>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
                  <c:y val="0.0475220638153428"/>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
                  <c:y val="0.0407331975560081"/>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033500837520938"/>
                  <c:y val="0.061099796334012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
                  <c:y val="0.123082287308229"/>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formatCode="0.0_ ">
                  <c:v>嘉禾</c:v>
                </c:pt>
                <c:pt idx="1" c:formatCode="0.0_ ">
                  <c:v>嘉善</c:v>
                </c:pt>
                <c:pt idx="2" c:formatCode="0.0_ ">
                  <c:v>平湖</c:v>
                </c:pt>
                <c:pt idx="3" c:formatCode="0.0_ ">
                  <c:v>海盐</c:v>
                </c:pt>
                <c:pt idx="4" c:formatCode="0.0_ ">
                  <c:v>海宁</c:v>
                </c:pt>
                <c:pt idx="5" c:formatCode="0.0_ ">
                  <c:v>桐乡</c:v>
                </c:pt>
                <c:pt idx="6" c:formatCode="0.0_ ">
                  <c:v>战客</c:v>
                </c:pt>
              </c:strCache>
            </c:strRef>
          </c:cat>
          <c:val>
            <c:numRef>
              <c:f>Sheet1!$B$2:$B$8</c:f>
              <c:numCache>
                <c:formatCode>0.0_ </c:formatCode>
                <c:ptCount val="7"/>
                <c:pt idx="0">
                  <c:v>32.9495157324536</c:v>
                </c:pt>
                <c:pt idx="1">
                  <c:v>39.5072962161087</c:v>
                </c:pt>
                <c:pt idx="2">
                  <c:v>33.1894719143541</c:v>
                </c:pt>
                <c:pt idx="3">
                  <c:v>27.9701229531158</c:v>
                </c:pt>
                <c:pt idx="4">
                  <c:v>27.3479300716531</c:v>
                </c:pt>
                <c:pt idx="5">
                  <c:v>31.7248091378565</c:v>
                </c:pt>
                <c:pt idx="6">
                  <c:v>44.1480356107592</c:v>
                </c:pt>
              </c:numCache>
            </c:numRef>
          </c:val>
        </c:ser>
        <c:ser>
          <c:idx val="1"/>
          <c:order val="1"/>
          <c:tx>
            <c:strRef>
              <c:f>Sheet1!$C$1</c:f>
              <c:strCache>
                <c:ptCount val="1"/>
                <c:pt idx="0">
                  <c:v>25年平均分</c:v>
                </c:pt>
              </c:strCache>
            </c:strRef>
          </c:tx>
          <c:spPr>
            <a:solidFill>
              <a:schemeClr val="accent3">
                <a:lumMod val="40000"/>
                <a:lumOff val="60000"/>
              </a:schemeClr>
            </a:solidFill>
            <a:ln>
              <a:noFill/>
            </a:ln>
            <a:effectLst/>
          </c:spPr>
          <c:invertIfNegative val="0"/>
          <c:dLbls>
            <c:dLbl>
              <c:idx val="6"/>
              <c:layout>
                <c:manualLayout>
                  <c:x val="0.00579475693788896"/>
                  <c:y val="0.0382214590665454"/>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formatCode="0.0_ ">
                  <c:v>嘉禾</c:v>
                </c:pt>
                <c:pt idx="1" c:formatCode="0.0_ ">
                  <c:v>嘉善</c:v>
                </c:pt>
                <c:pt idx="2" c:formatCode="0.0_ ">
                  <c:v>平湖</c:v>
                </c:pt>
                <c:pt idx="3" c:formatCode="0.0_ ">
                  <c:v>海盐</c:v>
                </c:pt>
                <c:pt idx="4" c:formatCode="0.0_ ">
                  <c:v>海宁</c:v>
                </c:pt>
                <c:pt idx="5" c:formatCode="0.0_ ">
                  <c:v>桐乡</c:v>
                </c:pt>
                <c:pt idx="6" c:formatCode="0.0_ ">
                  <c:v>战客</c:v>
                </c:pt>
              </c:strCache>
            </c:strRef>
          </c:cat>
          <c:val>
            <c:numRef>
              <c:f>Sheet1!$C$2:$C$8</c:f>
              <c:numCache>
                <c:formatCode>0.0_ </c:formatCode>
                <c:ptCount val="7"/>
                <c:pt idx="0">
                  <c:v>35.5324497970332</c:v>
                </c:pt>
                <c:pt idx="1">
                  <c:v>40.0355624125092</c:v>
                </c:pt>
                <c:pt idx="2">
                  <c:v>37.5277257228051</c:v>
                </c:pt>
                <c:pt idx="3">
                  <c:v>36.5480330274499</c:v>
                </c:pt>
                <c:pt idx="4">
                  <c:v>35.0303109842045</c:v>
                </c:pt>
                <c:pt idx="5">
                  <c:v>35.6475351958513</c:v>
                </c:pt>
                <c:pt idx="6">
                  <c:v>42.4634466602451</c:v>
                </c:pt>
              </c:numCache>
            </c:numRef>
          </c:val>
        </c:ser>
        <c:dLbls>
          <c:showLegendKey val="0"/>
          <c:showVal val="1"/>
          <c:showCatName val="0"/>
          <c:showSerName val="0"/>
          <c:showPercent val="0"/>
          <c:showBubbleSize val="0"/>
        </c:dLbls>
        <c:gapWidth val="219"/>
        <c:overlap val="-27"/>
        <c:axId val="467999482"/>
        <c:axId val="604469162"/>
      </c:barChart>
      <c:lineChart>
        <c:grouping val="standard"/>
        <c:varyColors val="0"/>
        <c:ser>
          <c:idx val="2"/>
          <c:order val="2"/>
          <c:tx>
            <c:strRef>
              <c:f>Sheet1!$D$1</c:f>
              <c:strCache>
                <c:ptCount val="1"/>
                <c:pt idx="0">
                  <c:v>提升</c:v>
                </c:pt>
              </c:strCache>
            </c:strRef>
          </c:tx>
          <c:spPr>
            <a:ln w="12700" cap="rnd" cmpd="sng">
              <a:solidFill>
                <a:schemeClr val="accent6"/>
              </a:solidFill>
              <a:prstDash val="solid"/>
              <a:round/>
            </a:ln>
            <a:effectLst/>
            <a:sp3d contourW="12700"/>
          </c:spPr>
          <c:marker>
            <c:symbol val="circle"/>
            <c:size val="5"/>
            <c:spPr>
              <a:solidFill>
                <a:schemeClr val="bg1"/>
              </a:solidFill>
              <a:ln w="9525">
                <a:solidFill>
                  <a:schemeClr val="accent6"/>
                </a:solidFill>
              </a:ln>
              <a:effectLst/>
            </c:spPr>
          </c:marker>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formatCode="0.0_ ">
                  <c:v>嘉禾</c:v>
                </c:pt>
                <c:pt idx="1" c:formatCode="0.0_ ">
                  <c:v>嘉善</c:v>
                </c:pt>
                <c:pt idx="2" c:formatCode="0.0_ ">
                  <c:v>平湖</c:v>
                </c:pt>
                <c:pt idx="3" c:formatCode="0.0_ ">
                  <c:v>海盐</c:v>
                </c:pt>
                <c:pt idx="4" c:formatCode="0.0_ ">
                  <c:v>海宁</c:v>
                </c:pt>
                <c:pt idx="5" c:formatCode="0.0_ ">
                  <c:v>桐乡</c:v>
                </c:pt>
                <c:pt idx="6" c:formatCode="0.0_ ">
                  <c:v>战客</c:v>
                </c:pt>
              </c:strCache>
            </c:strRef>
          </c:cat>
          <c:val>
            <c:numRef>
              <c:f>Sheet1!$D$2:$D$8</c:f>
              <c:numCache>
                <c:formatCode>0.0_ </c:formatCode>
                <c:ptCount val="7"/>
                <c:pt idx="0">
                  <c:v>2.5829340645796</c:v>
                </c:pt>
                <c:pt idx="1">
                  <c:v>0.528266196400502</c:v>
                </c:pt>
                <c:pt idx="2">
                  <c:v>4.338253808451</c:v>
                </c:pt>
                <c:pt idx="3">
                  <c:v>8.5779100743341</c:v>
                </c:pt>
                <c:pt idx="4">
                  <c:v>7.6823809125514</c:v>
                </c:pt>
                <c:pt idx="5">
                  <c:v>3.9227260579948</c:v>
                </c:pt>
                <c:pt idx="6">
                  <c:v>-1.6845889505141</c:v>
                </c:pt>
              </c:numCache>
            </c:numRef>
          </c:val>
          <c:smooth val="0"/>
        </c:ser>
        <c:dLbls>
          <c:showLegendKey val="0"/>
          <c:showVal val="1"/>
          <c:showCatName val="0"/>
          <c:showSerName val="0"/>
          <c:showPercent val="0"/>
          <c:showBubbleSize val="0"/>
        </c:dLbls>
        <c:marker val="1"/>
        <c:smooth val="0"/>
        <c:axId val="170439803"/>
        <c:axId val="744416992"/>
      </c:lineChart>
      <c:catAx>
        <c:axId val="46799948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04469162"/>
        <c:crosses val="autoZero"/>
        <c:auto val="1"/>
        <c:lblAlgn val="ctr"/>
        <c:lblOffset val="100"/>
        <c:noMultiLvlLbl val="0"/>
      </c:catAx>
      <c:valAx>
        <c:axId val="604469162"/>
        <c:scaling>
          <c:orientation val="minMax"/>
          <c:max val="80"/>
          <c:min val="0"/>
        </c:scaling>
        <c:delete val="0"/>
        <c:axPos val="l"/>
        <c:numFmt formatCode="0.0_ "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67999482"/>
        <c:crosses val="autoZero"/>
        <c:crossBetween val="between"/>
      </c:valAx>
      <c:catAx>
        <c:axId val="170439803"/>
        <c:scaling>
          <c:orientation val="minMax"/>
        </c:scaling>
        <c:delete val="1"/>
        <c:axPos val="b"/>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44416992"/>
        <c:crosses val="autoZero"/>
        <c:auto val="1"/>
        <c:lblAlgn val="ctr"/>
        <c:lblOffset val="100"/>
        <c:noMultiLvlLbl val="0"/>
      </c:catAx>
      <c:valAx>
        <c:axId val="744416992"/>
        <c:scaling>
          <c:orientation val="minMax"/>
          <c:max val="9"/>
          <c:min val="-35"/>
        </c:scaling>
        <c:delete val="0"/>
        <c:axPos val="r"/>
        <c:numFmt formatCode="0.0_ " sourceLinked="1"/>
        <c:majorTickMark val="none"/>
        <c:minorTickMark val="none"/>
        <c:tickLblPos val="none"/>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70439803"/>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0fe4cb86-cb20-4688-b187-267b9ddae8db}"/>
      </c:ext>
    </c:extLst>
  </c:chart>
  <c:spPr>
    <a:noFill/>
    <a:ln>
      <a:noFill/>
    </a:ln>
    <a:effectLst/>
  </c:spPr>
  <c:txPr>
    <a:bodyPr/>
    <a:lstStyle/>
    <a:p>
      <a:pPr>
        <a:defRPr lang="zh-CN">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'[新建 XLSX 工作表.xlsx]Sheet17'!$B$1</c:f>
              <c:strCache>
                <c:ptCount val="1"/>
                <c:pt idx="0">
                  <c:v>一季度月人均</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'[新建 XLSX 工作表.xlsx]Sheet17'!$A$2:$A$9</c:f>
              <c:strCache>
                <c:ptCount val="8"/>
                <c:pt idx="0">
                  <c:v>嘉禾</c:v>
                </c:pt>
                <c:pt idx="1">
                  <c:v>嘉善</c:v>
                </c:pt>
                <c:pt idx="2">
                  <c:v>平湖</c:v>
                </c:pt>
                <c:pt idx="3">
                  <c:v>海盐</c:v>
                </c:pt>
                <c:pt idx="4">
                  <c:v>海宁</c:v>
                </c:pt>
                <c:pt idx="5">
                  <c:v>桐乡</c:v>
                </c:pt>
                <c:pt idx="6">
                  <c:v>战客</c:v>
                </c:pt>
                <c:pt idx="7">
                  <c:v>全市</c:v>
                </c:pt>
              </c:strCache>
            </c:strRef>
          </c:cat>
          <c:val>
            <c:numRef>
              <c:f>'[新建 XLSX 工作表.xlsx]Sheet17'!$B$2:$B$9</c:f>
              <c:numCache>
                <c:formatCode>0_ </c:formatCode>
                <c:ptCount val="8"/>
                <c:pt idx="0">
                  <c:v>1388</c:v>
                </c:pt>
                <c:pt idx="1">
                  <c:v>2382</c:v>
                </c:pt>
                <c:pt idx="2">
                  <c:v>1807</c:v>
                </c:pt>
                <c:pt idx="3">
                  <c:v>1431</c:v>
                </c:pt>
                <c:pt idx="4">
                  <c:v>1311</c:v>
                </c:pt>
                <c:pt idx="5">
                  <c:v>1781</c:v>
                </c:pt>
                <c:pt idx="6">
                  <c:v>2987</c:v>
                </c:pt>
                <c:pt idx="7">
                  <c:v>1687</c:v>
                </c:pt>
              </c:numCache>
            </c:numRef>
          </c:val>
        </c:ser>
        <c:ser>
          <c:idx val="1"/>
          <c:order val="1"/>
          <c:tx>
            <c:strRef>
              <c:f>'[新建 XLSX 工作表.xlsx]Sheet17'!$C$1</c:f>
              <c:strCache>
                <c:ptCount val="1"/>
                <c:pt idx="0">
                  <c:v>二季度月人均</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'[新建 XLSX 工作表.xlsx]Sheet17'!$A$2:$A$9</c:f>
              <c:strCache>
                <c:ptCount val="8"/>
                <c:pt idx="0">
                  <c:v>嘉禾</c:v>
                </c:pt>
                <c:pt idx="1">
                  <c:v>嘉善</c:v>
                </c:pt>
                <c:pt idx="2">
                  <c:v>平湖</c:v>
                </c:pt>
                <c:pt idx="3">
                  <c:v>海盐</c:v>
                </c:pt>
                <c:pt idx="4">
                  <c:v>海宁</c:v>
                </c:pt>
                <c:pt idx="5">
                  <c:v>桐乡</c:v>
                </c:pt>
                <c:pt idx="6">
                  <c:v>战客</c:v>
                </c:pt>
                <c:pt idx="7">
                  <c:v>全市</c:v>
                </c:pt>
              </c:strCache>
            </c:strRef>
          </c:cat>
          <c:val>
            <c:numRef>
              <c:f>'[新建 XLSX 工作表.xlsx]Sheet17'!$C$2:$C$9</c:f>
              <c:numCache>
                <c:formatCode>0_ </c:formatCode>
                <c:ptCount val="8"/>
                <c:pt idx="0">
                  <c:v>1874</c:v>
                </c:pt>
                <c:pt idx="1">
                  <c:v>2925</c:v>
                </c:pt>
                <c:pt idx="2">
                  <c:v>1906</c:v>
                </c:pt>
                <c:pt idx="3">
                  <c:v>1429</c:v>
                </c:pt>
                <c:pt idx="4">
                  <c:v>1585</c:v>
                </c:pt>
                <c:pt idx="5">
                  <c:v>2369</c:v>
                </c:pt>
                <c:pt idx="6">
                  <c:v>5004</c:v>
                </c:pt>
                <c:pt idx="7">
                  <c:v>2123</c:v>
                </c:pt>
              </c:numCache>
            </c:numRef>
          </c:val>
        </c:ser>
        <c:dLbls>
          <c:showLegendKey val="0"/>
          <c:showVal val="1"/>
          <c:showCatName val="0"/>
          <c:showSerName val="0"/>
          <c:showPercent val="0"/>
          <c:showBubbleSize val="0"/>
        </c:dLbls>
        <c:gapWidth val="246"/>
        <c:overlap val="-28"/>
        <c:axId val="431257507"/>
        <c:axId val="130220208"/>
      </c:barChart>
      <c:catAx>
        <c:axId val="43125750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30220208"/>
        <c:crosses val="autoZero"/>
        <c:auto val="1"/>
        <c:lblAlgn val="ctr"/>
        <c:lblOffset val="100"/>
        <c:noMultiLvlLbl val="0"/>
      </c:catAx>
      <c:valAx>
        <c:axId val="130220208"/>
        <c:scaling>
          <c:orientation val="minMax"/>
        </c:scaling>
        <c:delete val="1"/>
        <c:axPos val="l"/>
        <c:numFmt formatCode="0_ " sourceLinked="1"/>
        <c:majorTickMark val="none"/>
        <c:minorTickMark val="none"/>
        <c:tickLblPos val="nextTo"/>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31257507"/>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b2a34f23-e161-4b82-acf3-36d7ffbd0515}"/>
      </c:ext>
    </c:extLst>
  </c:chart>
  <c:spPr>
    <a:noFill/>
    <a:ln w="9525" cap="flat" cmpd="sng" algn="ctr">
      <a:noFill/>
      <a:round/>
    </a:ln>
    <a:effectLst/>
  </c:spPr>
  <c:txPr>
    <a:bodyPr/>
    <a:lstStyle/>
    <a:p>
      <a:pPr>
        <a:defRPr 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3901643798397"/>
          <c:y val="0.0595238095238095"/>
          <c:w val="0.805298193180274"/>
          <c:h val="0.687608225108225"/>
        </c:manualLayout>
      </c:layout>
      <c:barChart>
        <c:barDir val="col"/>
        <c:grouping val="clustered"/>
        <c:varyColors val="0"/>
        <c:ser>
          <c:idx val="0"/>
          <c:order val="0"/>
          <c:tx>
            <c:strRef>
              <c:f>'[新建 XLSX 工作表.xlsx]量化统计'!$B$12</c:f>
              <c:strCache>
                <c:ptCount val="1"/>
                <c:pt idx="0">
                  <c:v>二季度月人均</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'[新建 XLSX 工作表.xlsx]量化统计'!$A$13:$A$20</c:f>
              <c:strCache>
                <c:ptCount val="8"/>
                <c:pt idx="0">
                  <c:v>嘉禾</c:v>
                </c:pt>
                <c:pt idx="1">
                  <c:v>嘉善</c:v>
                </c:pt>
                <c:pt idx="2">
                  <c:v>平湖</c:v>
                </c:pt>
                <c:pt idx="3">
                  <c:v>海盐</c:v>
                </c:pt>
                <c:pt idx="4">
                  <c:v>海宁</c:v>
                </c:pt>
                <c:pt idx="5">
                  <c:v>桐乡</c:v>
                </c:pt>
                <c:pt idx="6">
                  <c:v>战客</c:v>
                </c:pt>
                <c:pt idx="7">
                  <c:v>全市</c:v>
                </c:pt>
              </c:strCache>
            </c:strRef>
          </c:cat>
          <c:val>
            <c:numRef>
              <c:f>'[新建 XLSX 工作表.xlsx]量化统计'!$B$13:$B$20</c:f>
              <c:numCache>
                <c:formatCode>General</c:formatCode>
                <c:ptCount val="8"/>
                <c:pt idx="0">
                  <c:v>2415</c:v>
                </c:pt>
                <c:pt idx="1">
                  <c:v>3834</c:v>
                </c:pt>
                <c:pt idx="2">
                  <c:v>2263</c:v>
                </c:pt>
                <c:pt idx="3">
                  <c:v>1439</c:v>
                </c:pt>
                <c:pt idx="4">
                  <c:v>2170</c:v>
                </c:pt>
                <c:pt idx="5">
                  <c:v>2979</c:v>
                </c:pt>
                <c:pt idx="6">
                  <c:v>5004</c:v>
                </c:pt>
                <c:pt idx="7">
                  <c:v>2690</c:v>
                </c:pt>
              </c:numCache>
            </c:numRef>
          </c:val>
        </c:ser>
        <c:dLbls>
          <c:showLegendKey val="0"/>
          <c:showVal val="1"/>
          <c:showCatName val="0"/>
          <c:showSerName val="0"/>
          <c:showPercent val="0"/>
          <c:showBubbleSize val="0"/>
        </c:dLbls>
        <c:gapWidth val="219"/>
        <c:overlap val="-27"/>
        <c:axId val="754170133"/>
        <c:axId val="221575808"/>
      </c:barChart>
      <c:lineChart>
        <c:grouping val="standard"/>
        <c:varyColors val="0"/>
        <c:ser>
          <c:idx val="1"/>
          <c:order val="1"/>
          <c:tx>
            <c:strRef>
              <c:f>'[新建 XLSX 工作表.xlsx]量化统计'!$C$12</c:f>
              <c:strCache>
                <c:ptCount val="1"/>
                <c:pt idx="0">
                  <c:v>获取率</c:v>
                </c:pt>
              </c:strCache>
            </c:strRef>
          </c:tx>
          <c:spPr>
            <a:ln w="28575" cap="rnd" cmpd="sng">
              <a:solidFill>
                <a:schemeClr val="accent2">
                  <a:alpha val="80000"/>
                </a:schemeClr>
              </a:solidFill>
              <a:prstDash val="solid"/>
              <a:round/>
            </a:ln>
            <a:effectLst/>
            <a:sp3d contourW="28575"/>
          </c:spPr>
          <c:marker>
            <c:symbol val="circle"/>
            <c:size val="3"/>
            <c:spPr>
              <a:solidFill>
                <a:schemeClr val="bg1"/>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'[新建 XLSX 工作表.xlsx]量化统计'!$A$13:$A$20</c:f>
              <c:strCache>
                <c:ptCount val="8"/>
                <c:pt idx="0">
                  <c:v>嘉禾</c:v>
                </c:pt>
                <c:pt idx="1">
                  <c:v>嘉善</c:v>
                </c:pt>
                <c:pt idx="2">
                  <c:v>平湖</c:v>
                </c:pt>
                <c:pt idx="3">
                  <c:v>海盐</c:v>
                </c:pt>
                <c:pt idx="4">
                  <c:v>海宁</c:v>
                </c:pt>
                <c:pt idx="5">
                  <c:v>桐乡</c:v>
                </c:pt>
                <c:pt idx="6">
                  <c:v>战客</c:v>
                </c:pt>
                <c:pt idx="7">
                  <c:v>全市</c:v>
                </c:pt>
              </c:strCache>
            </c:strRef>
          </c:cat>
          <c:val>
            <c:numRef>
              <c:f>'[新建 XLSX 工作表.xlsx]量化统计'!$C$13:$C$20</c:f>
              <c:numCache>
                <c:formatCode>0.0%</c:formatCode>
                <c:ptCount val="8"/>
                <c:pt idx="0">
                  <c:v>0.670833333333333</c:v>
                </c:pt>
                <c:pt idx="1">
                  <c:v>1.065</c:v>
                </c:pt>
                <c:pt idx="2">
                  <c:v>0.628611111111111</c:v>
                </c:pt>
                <c:pt idx="3">
                  <c:v>0.399722222222222</c:v>
                </c:pt>
                <c:pt idx="4">
                  <c:v>0.602777777777778</c:v>
                </c:pt>
                <c:pt idx="5">
                  <c:v>0.8275</c:v>
                </c:pt>
                <c:pt idx="6">
                  <c:v>1.39</c:v>
                </c:pt>
                <c:pt idx="7">
                  <c:v>0.747222222222222</c:v>
                </c:pt>
              </c:numCache>
            </c:numRef>
          </c:val>
          <c:smooth val="0"/>
        </c:ser>
        <c:dLbls>
          <c:showLegendKey val="0"/>
          <c:showVal val="1"/>
          <c:showCatName val="0"/>
          <c:showSerName val="0"/>
          <c:showPercent val="0"/>
          <c:showBubbleSize val="0"/>
        </c:dLbls>
        <c:marker val="1"/>
        <c:smooth val="0"/>
        <c:axId val="354222348"/>
        <c:axId val="139759556"/>
      </c:lineChart>
      <c:catAx>
        <c:axId val="75417013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21575808"/>
        <c:crosses val="autoZero"/>
        <c:auto val="1"/>
        <c:lblAlgn val="ctr"/>
        <c:lblOffset val="100"/>
        <c:noMultiLvlLbl val="0"/>
      </c:catAx>
      <c:valAx>
        <c:axId val="221575808"/>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800" b="0" i="0" u="none" strike="noStrike" kern="1200" baseline="0">
                <a:no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54170133"/>
        <c:crosses val="autoZero"/>
        <c:crossBetween val="between"/>
      </c:valAx>
      <c:catAx>
        <c:axId val="354222348"/>
        <c:scaling>
          <c:orientation val="minMax"/>
        </c:scaling>
        <c:delete val="1"/>
        <c:axPos val="b"/>
        <c:majorTickMark val="none"/>
        <c:minorTickMark val="none"/>
        <c:tickLblPos val="nextTo"/>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39759556"/>
        <c:crosses val="autoZero"/>
        <c:auto val="1"/>
        <c:lblAlgn val="ctr"/>
        <c:lblOffset val="100"/>
        <c:noMultiLvlLbl val="0"/>
      </c:catAx>
      <c:valAx>
        <c:axId val="139759556"/>
        <c:scaling>
          <c:orientation val="minMax"/>
        </c:scaling>
        <c:delete val="0"/>
        <c:axPos val="r"/>
        <c:numFmt formatCode="0.0%" sourceLinked="1"/>
        <c:majorTickMark val="none"/>
        <c:minorTickMark val="none"/>
        <c:tickLblPos val="nextTo"/>
        <c:spPr>
          <a:noFill/>
          <a:ln>
            <a:noFill/>
          </a:ln>
          <a:effectLst/>
        </c:spPr>
        <c:txPr>
          <a:bodyPr rot="-60000000" spcFirstLastPara="0" vertOverflow="ellipsis" vert="horz" wrap="square" anchor="ctr" anchorCtr="1"/>
          <a:lstStyle/>
          <a:p>
            <a:pPr>
              <a:defRPr lang="zh-CN" sz="800" b="0" i="0" u="none" strike="noStrike" kern="1200" baseline="0">
                <a:no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54222348"/>
        <c:crosses val="max"/>
        <c:crossBetween val="between"/>
      </c:valAx>
      <c:spPr>
        <a:noFill/>
        <a:ln>
          <a:noFill/>
        </a:ln>
        <a:effectLst/>
      </c:spPr>
    </c:plotArea>
    <c:plotVisOnly val="1"/>
    <c:dispBlanksAs val="gap"/>
    <c:showDLblsOverMax val="0"/>
    <c:extLst>
      <c:ext uri="{0b15fc19-7d7d-44ad-8c2d-2c3a37ce22c3}">
        <chartProps xmlns="https://web.wps.cn/et/2018/main" chartId="{8037e074-e192-48f0-aa43-f9061b260875}"/>
      </c:ext>
    </c:extLst>
  </c:chart>
  <c:spPr>
    <a:noFill/>
    <a:ln w="6350" cap="flat" cmpd="sng" algn="ctr">
      <a:noFill/>
      <a:miter lim="800000"/>
    </a:ln>
    <a:effectLst/>
  </c:spPr>
  <c:txPr>
    <a:bodyPr/>
    <a:lstStyle/>
    <a:p>
      <a:pPr>
        <a:defRPr 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'[新建 XLSX 工作表.xlsx]量化统计'!$B$23</c:f>
              <c:strCache>
                <c:ptCount val="1"/>
                <c:pt idx="0">
                  <c:v>二季度月人均</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'[新建 XLSX 工作表.xlsx]量化统计'!$A$24:$A$30</c:f>
              <c:strCache>
                <c:ptCount val="7"/>
                <c:pt idx="0">
                  <c:v>嘉禾</c:v>
                </c:pt>
                <c:pt idx="1">
                  <c:v>嘉善</c:v>
                </c:pt>
                <c:pt idx="2">
                  <c:v>平湖</c:v>
                </c:pt>
                <c:pt idx="3">
                  <c:v>海盐</c:v>
                </c:pt>
                <c:pt idx="4">
                  <c:v>海宁</c:v>
                </c:pt>
                <c:pt idx="5">
                  <c:v>桐乡</c:v>
                </c:pt>
                <c:pt idx="6">
                  <c:v>全市</c:v>
                </c:pt>
              </c:strCache>
            </c:strRef>
          </c:cat>
          <c:val>
            <c:numRef>
              <c:f>'[新建 XLSX 工作表.xlsx]量化统计'!$B$24:$B$30</c:f>
              <c:numCache>
                <c:formatCode>General</c:formatCode>
                <c:ptCount val="7"/>
                <c:pt idx="0">
                  <c:v>1037</c:v>
                </c:pt>
                <c:pt idx="1">
                  <c:v>540</c:v>
                </c:pt>
                <c:pt idx="2">
                  <c:v>968</c:v>
                </c:pt>
                <c:pt idx="3">
                  <c:v>1399</c:v>
                </c:pt>
                <c:pt idx="4">
                  <c:v>786</c:v>
                </c:pt>
                <c:pt idx="5">
                  <c:v>1028</c:v>
                </c:pt>
                <c:pt idx="6">
                  <c:v>944</c:v>
                </c:pt>
              </c:numCache>
            </c:numRef>
          </c:val>
        </c:ser>
        <c:dLbls>
          <c:showLegendKey val="0"/>
          <c:showVal val="1"/>
          <c:showCatName val="0"/>
          <c:showSerName val="0"/>
          <c:showPercent val="0"/>
          <c:showBubbleSize val="0"/>
        </c:dLbls>
        <c:gapWidth val="219"/>
        <c:overlap val="-27"/>
        <c:axId val="893713446"/>
        <c:axId val="976388407"/>
      </c:barChart>
      <c:lineChart>
        <c:grouping val="standard"/>
        <c:varyColors val="0"/>
        <c:ser>
          <c:idx val="1"/>
          <c:order val="1"/>
          <c:tx>
            <c:strRef>
              <c:f>'[新建 XLSX 工作表.xlsx]量化统计'!$C$23</c:f>
              <c:strCache>
                <c:ptCount val="1"/>
                <c:pt idx="0">
                  <c:v>获取率</c:v>
                </c:pt>
              </c:strCache>
            </c:strRef>
          </c:tx>
          <c:spPr>
            <a:ln w="28575" cap="rnd">
              <a:solidFill>
                <a:schemeClr val="accent2"/>
              </a:solidFill>
              <a:round/>
            </a:ln>
            <a:effectLst/>
          </c:spPr>
          <c:marker>
            <c:symbol val="circle"/>
            <c:size val="4"/>
            <c:spPr>
              <a:solidFill>
                <a:schemeClr val="bg1"/>
              </a:solidFill>
              <a:ln w="9525">
                <a:solidFill>
                  <a:schemeClr val="accent2"/>
                </a:solidFill>
              </a:ln>
              <a:effectLst/>
            </c:spPr>
          </c:marker>
          <c:dLbls>
            <c:dLbl>
              <c:idx val="1"/>
              <c:layout>
                <c:manualLayout>
                  <c:x val="0.00157894736842105"/>
                  <c:y val="-0.025"/>
                </c:manualLayout>
              </c:layout>
              <c:dLblPos val="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126315789473684"/>
                  <c:y val="-0.0138888888888889"/>
                </c:manualLayout>
              </c:layout>
              <c:dLblPos val="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
                  <c:y val="-0.0166666666666667"/>
                </c:manualLayout>
              </c:layout>
              <c:dLblPos val="t"/>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
                  <c:y val="-0.00555555555555556"/>
                </c:manualLayout>
              </c:layout>
              <c:dLblPos val="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'[新建 XLSX 工作表.xlsx]量化统计'!$A$24:$A$30</c:f>
              <c:strCache>
                <c:ptCount val="7"/>
                <c:pt idx="0">
                  <c:v>嘉禾</c:v>
                </c:pt>
                <c:pt idx="1">
                  <c:v>嘉善</c:v>
                </c:pt>
                <c:pt idx="2">
                  <c:v>平湖</c:v>
                </c:pt>
                <c:pt idx="3">
                  <c:v>海盐</c:v>
                </c:pt>
                <c:pt idx="4">
                  <c:v>海宁</c:v>
                </c:pt>
                <c:pt idx="5">
                  <c:v>桐乡</c:v>
                </c:pt>
                <c:pt idx="6">
                  <c:v>全市</c:v>
                </c:pt>
              </c:strCache>
            </c:strRef>
          </c:cat>
          <c:val>
            <c:numRef>
              <c:f>'[新建 XLSX 工作表.xlsx]量化统计'!$C$24:$C$30</c:f>
              <c:numCache>
                <c:formatCode>0.0%</c:formatCode>
                <c:ptCount val="7"/>
                <c:pt idx="0">
                  <c:v>0.288055555555556</c:v>
                </c:pt>
                <c:pt idx="1">
                  <c:v>0.15</c:v>
                </c:pt>
                <c:pt idx="2">
                  <c:v>0.268888888888889</c:v>
                </c:pt>
                <c:pt idx="3">
                  <c:v>0.388611111111111</c:v>
                </c:pt>
                <c:pt idx="4">
                  <c:v>0.218333333333333</c:v>
                </c:pt>
                <c:pt idx="5">
                  <c:v>0.285555555555556</c:v>
                </c:pt>
                <c:pt idx="6">
                  <c:v>0.262222222222222</c:v>
                </c:pt>
              </c:numCache>
            </c:numRef>
          </c:val>
          <c:smooth val="0"/>
        </c:ser>
        <c:dLbls>
          <c:showLegendKey val="0"/>
          <c:showVal val="1"/>
          <c:showCatName val="0"/>
          <c:showSerName val="0"/>
          <c:showPercent val="0"/>
          <c:showBubbleSize val="0"/>
        </c:dLbls>
        <c:marker val="1"/>
        <c:smooth val="0"/>
        <c:axId val="939764617"/>
        <c:axId val="529169739"/>
      </c:lineChart>
      <c:catAx>
        <c:axId val="89371344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6388407"/>
        <c:crosses val="autoZero"/>
        <c:auto val="1"/>
        <c:lblAlgn val="ctr"/>
        <c:lblOffset val="100"/>
        <c:noMultiLvlLbl val="0"/>
      </c:catAx>
      <c:valAx>
        <c:axId val="976388407"/>
        <c:scaling>
          <c:orientation val="minMax"/>
        </c:scaling>
        <c:delete val="0"/>
        <c:axPos val="l"/>
        <c:numFmt formatCode="General"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93713446"/>
        <c:crosses val="autoZero"/>
        <c:crossBetween val="between"/>
      </c:valAx>
      <c:catAx>
        <c:axId val="939764617"/>
        <c:scaling>
          <c:orientation val="minMax"/>
        </c:scaling>
        <c:delete val="1"/>
        <c:axPos val="b"/>
        <c:majorTickMark val="none"/>
        <c:minorTickMark val="none"/>
        <c:tickLblPos val="nextTo"/>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529169739"/>
        <c:crosses val="autoZero"/>
        <c:auto val="1"/>
        <c:lblAlgn val="ctr"/>
        <c:lblOffset val="100"/>
        <c:noMultiLvlLbl val="0"/>
      </c:catAx>
      <c:valAx>
        <c:axId val="529169739"/>
        <c:scaling>
          <c:orientation val="minMax"/>
        </c:scaling>
        <c:delete val="0"/>
        <c:axPos val="r"/>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39764617"/>
        <c:crosses val="max"/>
        <c:crossBetween val="between"/>
      </c:valAx>
      <c:spPr>
        <a:noFill/>
        <a:ln>
          <a:noFill/>
        </a:ln>
        <a:effectLst/>
      </c:spPr>
    </c:plotArea>
    <c:plotVisOnly val="1"/>
    <c:dispBlanksAs val="gap"/>
    <c:showDLblsOverMax val="0"/>
    <c:extLst>
      <c:ext uri="{0b15fc19-7d7d-44ad-8c2d-2c3a37ce22c3}">
        <chartProps xmlns="https://web.wps.cn/et/2018/main" chartId="{8d0cf2c9-c15d-4147-b93e-bb13889460bc}"/>
      </c:ext>
    </c:extLst>
  </c:chart>
  <c:spPr>
    <a:noFill/>
    <a:ln w="9525" cap="flat" cmpd="sng" algn="ctr">
      <a:noFill/>
      <a:round/>
    </a:ln>
    <a:effectLst/>
  </c:spPr>
  <c:txPr>
    <a:bodyPr/>
    <a:lstStyle/>
    <a:p>
      <a:pPr>
        <a:defRPr 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200"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b="1">
                <a:solidFill>
                  <a:schemeClr val="tx1"/>
                </a:solidFill>
              </a:rPr>
              <a:t>B</a:t>
            </a:r>
            <a:r>
              <a:rPr altLang="en-US" b="1">
                <a:solidFill>
                  <a:schemeClr val="tx1"/>
                </a:solidFill>
              </a:rPr>
              <a:t>市场月度收入（亿元）</a:t>
            </a:r>
            <a:endParaRPr altLang="en-US" b="1">
              <a:solidFill>
                <a:schemeClr val="tx1"/>
              </a:solidFill>
            </a:endParaRPr>
          </a:p>
        </c:rich>
      </c:tx>
      <c:layout/>
      <c:overlay val="0"/>
      <c:spPr>
        <a:noFill/>
        <a:ln>
          <a:noFill/>
        </a:ln>
        <a:effectLst/>
      </c:spPr>
    </c:title>
    <c:autoTitleDeleted val="0"/>
    <c:plotArea>
      <c:layout>
        <c:manualLayout>
          <c:layoutTarget val="inner"/>
          <c:xMode val="edge"/>
          <c:yMode val="edge"/>
          <c:x val="0.0125429296700015"/>
          <c:y val="0.12188044109112"/>
          <c:w val="0.974764820068687"/>
          <c:h val="0.612304120719675"/>
        </c:manualLayout>
      </c:layout>
      <c:barChart>
        <c:barDir val="col"/>
        <c:grouping val="clustered"/>
        <c:varyColors val="0"/>
        <c:ser>
          <c:idx val="0"/>
          <c:order val="0"/>
          <c:tx>
            <c:strRef>
              <c:f>Sheet1!$B$1</c:f>
              <c:strCache>
                <c:ptCount val="1"/>
                <c:pt idx="0">
                  <c:v>2024年</c:v>
                </c:pt>
              </c:strCache>
            </c:strRef>
          </c:tx>
          <c:spPr>
            <a:solidFill>
              <a:srgbClr val="FCD5B5"/>
            </a:solidFill>
            <a:ln>
              <a:noFill/>
            </a:ln>
            <a:effectLst/>
          </c:spPr>
          <c:invertIfNegative val="0"/>
          <c:dPt>
            <c:idx val="0"/>
            <c:invertIfNegative val="0"/>
            <c:bubble3D val="0"/>
            <c:spPr>
              <a:solidFill>
                <a:srgbClr val="FCD5B5"/>
              </a:solidFill>
              <a:ln>
                <a:noFill/>
              </a:ln>
              <a:effectLst/>
            </c:spPr>
          </c:dPt>
          <c:dPt>
            <c:idx val="3"/>
            <c:invertIfNegative val="0"/>
            <c:bubble3D val="0"/>
            <c:spPr>
              <a:solidFill>
                <a:srgbClr val="FCD5B5"/>
              </a:solidFill>
              <a:ln>
                <a:noFill/>
              </a:ln>
              <a:effectLst/>
            </c:spPr>
          </c:dPt>
          <c:dPt>
            <c:idx val="4"/>
            <c:invertIfNegative val="0"/>
            <c:bubble3D val="0"/>
            <c:spPr>
              <a:solidFill>
                <a:srgbClr val="FCD5B5"/>
              </a:solidFill>
              <a:ln>
                <a:noFill/>
              </a:ln>
              <a:effectLst/>
            </c:spPr>
          </c:dPt>
          <c:dPt>
            <c:idx val="5"/>
            <c:invertIfNegative val="0"/>
            <c:bubble3D val="0"/>
            <c:spPr>
              <a:solidFill>
                <a:srgbClr val="FCD5B5"/>
              </a:solidFill>
              <a:ln>
                <a:noFill/>
              </a:ln>
              <a:effectLst/>
            </c:spPr>
          </c:dPt>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formatCode="0">
                  <c:v>1月</c:v>
                </c:pt>
                <c:pt idx="1" c:formatCode="0">
                  <c:v>2月</c:v>
                </c:pt>
                <c:pt idx="2" c:formatCode="0">
                  <c:v>3月</c:v>
                </c:pt>
                <c:pt idx="3" c:formatCode="0">
                  <c:v>4月</c:v>
                </c:pt>
                <c:pt idx="4" c:formatCode="0">
                  <c:v>5月</c:v>
                </c:pt>
                <c:pt idx="5" c:formatCode="0">
                  <c:v>6月</c:v>
                </c:pt>
                <c:pt idx="6" c:formatCode="0">
                  <c:v>7月</c:v>
                </c:pt>
              </c:strCache>
            </c:strRef>
          </c:cat>
          <c:val>
            <c:numRef>
              <c:f>Sheet1!$B$2:$B$8</c:f>
              <c:numCache>
                <c:formatCode>0.00</c:formatCode>
                <c:ptCount val="7"/>
                <c:pt idx="0">
                  <c:v>1.15887100506594</c:v>
                </c:pt>
                <c:pt idx="1">
                  <c:v>1.07191908909491</c:v>
                </c:pt>
                <c:pt idx="2">
                  <c:v>1.06868181903295</c:v>
                </c:pt>
                <c:pt idx="3">
                  <c:v>1.00487183703639</c:v>
                </c:pt>
                <c:pt idx="4">
                  <c:v>1.03474143662566</c:v>
                </c:pt>
                <c:pt idx="5">
                  <c:v>0.96663785416782</c:v>
                </c:pt>
                <c:pt idx="6">
                  <c:v>1.00134364341352</c:v>
                </c:pt>
              </c:numCache>
            </c:numRef>
          </c:val>
        </c:ser>
        <c:ser>
          <c:idx val="1"/>
          <c:order val="1"/>
          <c:tx>
            <c:strRef>
              <c:f>Sheet1!$C$1</c:f>
              <c:strCache>
                <c:ptCount val="1"/>
                <c:pt idx="0">
                  <c:v>2025年</c:v>
                </c:pt>
              </c:strCache>
            </c:strRef>
          </c:tx>
          <c:spPr>
            <a:solidFill>
              <a:srgbClr val="BCDAEF"/>
            </a:solidFill>
            <a:ln w="12700" cap="rnd" cmpd="sng">
              <a:noFill/>
              <a:prstDash val="solid"/>
              <a:round/>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formatCode="0">
                  <c:v>1月</c:v>
                </c:pt>
                <c:pt idx="1" c:formatCode="0">
                  <c:v>2月</c:v>
                </c:pt>
                <c:pt idx="2" c:formatCode="0">
                  <c:v>3月</c:v>
                </c:pt>
                <c:pt idx="3" c:formatCode="0">
                  <c:v>4月</c:v>
                </c:pt>
                <c:pt idx="4" c:formatCode="0">
                  <c:v>5月</c:v>
                </c:pt>
                <c:pt idx="5" c:formatCode="0">
                  <c:v>6月</c:v>
                </c:pt>
                <c:pt idx="6" c:formatCode="0">
                  <c:v>7月</c:v>
                </c:pt>
              </c:strCache>
            </c:strRef>
          </c:cat>
          <c:val>
            <c:numRef>
              <c:f>Sheet1!$C$2:$C$8</c:f>
              <c:numCache>
                <c:formatCode>0.00</c:formatCode>
                <c:ptCount val="7"/>
                <c:pt idx="0">
                  <c:v>1.2722553136613</c:v>
                </c:pt>
                <c:pt idx="1">
                  <c:v>1.1466470355387</c:v>
                </c:pt>
                <c:pt idx="2">
                  <c:v>1.107474164</c:v>
                </c:pt>
                <c:pt idx="3">
                  <c:v>1.0362945517</c:v>
                </c:pt>
                <c:pt idx="4">
                  <c:v>0.888942342899999</c:v>
                </c:pt>
                <c:pt idx="5">
                  <c:v>1.0973478505</c:v>
                </c:pt>
                <c:pt idx="6">
                  <c:v>1.110999375</c:v>
                </c:pt>
              </c:numCache>
            </c:numRef>
          </c:val>
        </c:ser>
        <c:dLbls>
          <c:showLegendKey val="0"/>
          <c:showVal val="1"/>
          <c:showCatName val="0"/>
          <c:showSerName val="0"/>
          <c:showPercent val="0"/>
          <c:showBubbleSize val="0"/>
        </c:dLbls>
        <c:gapWidth val="234"/>
        <c:overlap val="-84"/>
        <c:axId val="973292928"/>
        <c:axId val="973290576"/>
      </c:barChart>
      <c:lineChart>
        <c:grouping val="standard"/>
        <c:varyColors val="0"/>
        <c:ser>
          <c:idx val="2"/>
          <c:order val="2"/>
          <c:tx>
            <c:strRef>
              <c:f>Sheet1!$D$1</c:f>
              <c:strCache>
                <c:ptCount val="1"/>
                <c:pt idx="0">
                  <c:v>月同比增幅</c:v>
                </c:pt>
              </c:strCache>
            </c:strRef>
          </c:tx>
          <c:spPr>
            <a:ln w="19050" cap="rnd">
              <a:solidFill>
                <a:schemeClr val="accent2"/>
              </a:solidFill>
              <a:round/>
            </a:ln>
            <a:effectLst/>
            <a:sp3d contourW="19050"/>
          </c:spPr>
          <c:marker>
            <c:symbol val="circle"/>
            <c:size val="5"/>
            <c:spPr>
              <a:solidFill>
                <a:schemeClr val="bg1"/>
              </a:solidFill>
              <a:ln w="9525">
                <a:solidFill>
                  <a:schemeClr val="accent2"/>
                </a:solidFill>
              </a:ln>
              <a:effectLst/>
            </c:spPr>
          </c:marker>
          <c:dLbls>
            <c:numFmt formatCode="General" sourceLinked="1"/>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strRef>
              <c:f>Sheet1!$A$2:$A$8</c:f>
              <c:strCache>
                <c:ptCount val="7"/>
                <c:pt idx="0" c:formatCode="0">
                  <c:v>1月</c:v>
                </c:pt>
                <c:pt idx="1" c:formatCode="0">
                  <c:v>2月</c:v>
                </c:pt>
                <c:pt idx="2" c:formatCode="0">
                  <c:v>3月</c:v>
                </c:pt>
                <c:pt idx="3" c:formatCode="0">
                  <c:v>4月</c:v>
                </c:pt>
                <c:pt idx="4" c:formatCode="0">
                  <c:v>5月</c:v>
                </c:pt>
                <c:pt idx="5" c:formatCode="0">
                  <c:v>6月</c:v>
                </c:pt>
                <c:pt idx="6" c:formatCode="0">
                  <c:v>7月</c:v>
                </c:pt>
              </c:strCache>
            </c:strRef>
          </c:cat>
          <c:val>
            <c:numRef>
              <c:f>Sheet1!$D$2:$D$8</c:f>
              <c:numCache>
                <c:formatCode>0.0%</c:formatCode>
                <c:ptCount val="7"/>
                <c:pt idx="0">
                  <c:v>0.0978403188100374</c:v>
                </c:pt>
                <c:pt idx="1">
                  <c:v>0.0697141670523729</c:v>
                </c:pt>
                <c:pt idx="2">
                  <c:v>0.0362992466758283</c:v>
                </c:pt>
                <c:pt idx="3">
                  <c:v>0.0312703705143962</c:v>
                </c:pt>
                <c:pt idx="4">
                  <c:v>-0.140903890155514</c:v>
                </c:pt>
                <c:pt idx="5">
                  <c:v>0.135221267994629</c:v>
                </c:pt>
                <c:pt idx="6">
                  <c:v>0.109508591089339</c:v>
                </c:pt>
              </c:numCache>
            </c:numRef>
          </c:val>
          <c:smooth val="0"/>
        </c:ser>
        <c:dLbls>
          <c:showLegendKey val="0"/>
          <c:showVal val="1"/>
          <c:showCatName val="0"/>
          <c:showSerName val="0"/>
          <c:showPercent val="0"/>
          <c:showBubbleSize val="0"/>
        </c:dLbls>
        <c:marker val="1"/>
        <c:smooth val="0"/>
        <c:axId val="973297240"/>
        <c:axId val="973299984"/>
      </c:lineChart>
      <c:catAx>
        <c:axId val="973292928"/>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0576"/>
        <c:crosses val="autoZero"/>
        <c:auto val="1"/>
        <c:lblAlgn val="ctr"/>
        <c:lblOffset val="100"/>
        <c:noMultiLvlLbl val="0"/>
      </c:catAx>
      <c:valAx>
        <c:axId val="973290576"/>
        <c:scaling>
          <c:orientation val="minMax"/>
          <c:max val="3"/>
          <c:min val="0"/>
        </c:scaling>
        <c:delete val="0"/>
        <c:axPos val="l"/>
        <c:numFmt formatCode="0.0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2928"/>
        <c:crosses val="autoZero"/>
        <c:crossBetween val="between"/>
      </c:valAx>
      <c:catAx>
        <c:axId val="97329724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9984"/>
        <c:crosses val="autoZero"/>
        <c:auto val="1"/>
        <c:lblAlgn val="ctr"/>
        <c:lblOffset val="100"/>
        <c:noMultiLvlLbl val="0"/>
      </c:catAx>
      <c:valAx>
        <c:axId val="973299984"/>
        <c:scaling>
          <c:orientation val="minMax"/>
          <c:max val="1"/>
          <c:min val="-2"/>
        </c:scaling>
        <c:delete val="0"/>
        <c:axPos val="r"/>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3297240"/>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85c66755-39b7-4504-aff7-e8a13ffeadaa}"/>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77579417169861"/>
          <c:y val="0.0132900177200236"/>
          <c:w val="0.884484116566028"/>
          <c:h val="0.726166568222091"/>
        </c:manualLayout>
      </c:layout>
      <c:barChart>
        <c:barDir val="col"/>
        <c:grouping val="stacked"/>
        <c:varyColors val="0"/>
        <c:ser>
          <c:idx val="0"/>
          <c:order val="0"/>
          <c:tx>
            <c:strRef>
              <c:f>'[新建 XLSX 工作表.xlsx]量化统计'!$B$47</c:f>
              <c:strCache>
                <c:ptCount val="1"/>
                <c:pt idx="0">
                  <c:v>亮2次人数</c:v>
                </c:pt>
              </c:strCache>
            </c:strRef>
          </c:tx>
          <c:spPr>
            <a:solidFill>
              <a:srgbClr val="FF0000"/>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'[新建 XLSX 工作表.xlsx]量化统计'!$A$48:$A$53</c:f>
              <c:strCache>
                <c:ptCount val="6"/>
                <c:pt idx="0">
                  <c:v>嘉禾</c:v>
                </c:pt>
                <c:pt idx="1">
                  <c:v>嘉善</c:v>
                </c:pt>
                <c:pt idx="2">
                  <c:v>平湖</c:v>
                </c:pt>
                <c:pt idx="3">
                  <c:v>海盐</c:v>
                </c:pt>
                <c:pt idx="4">
                  <c:v>海宁</c:v>
                </c:pt>
                <c:pt idx="5">
                  <c:v>桐乡</c:v>
                </c:pt>
              </c:strCache>
            </c:strRef>
          </c:cat>
          <c:val>
            <c:numRef>
              <c:f>'[新建 XLSX 工作表.xlsx]量化统计'!$B$48:$B$53</c:f>
              <c:numCache>
                <c:formatCode>General</c:formatCode>
                <c:ptCount val="6"/>
                <c:pt idx="0">
                  <c:v>3</c:v>
                </c:pt>
                <c:pt idx="1">
                  <c:v>0</c:v>
                </c:pt>
                <c:pt idx="2">
                  <c:v>0</c:v>
                </c:pt>
                <c:pt idx="3">
                  <c:v>1</c:v>
                </c:pt>
                <c:pt idx="4">
                  <c:v>0</c:v>
                </c:pt>
                <c:pt idx="5">
                  <c:v>1</c:v>
                </c:pt>
              </c:numCache>
            </c:numRef>
          </c:val>
        </c:ser>
        <c:ser>
          <c:idx val="1"/>
          <c:order val="1"/>
          <c:tx>
            <c:strRef>
              <c:f>'[新建 XLSX 工作表.xlsx]量化统计'!$C$47</c:f>
              <c:strCache>
                <c:ptCount val="1"/>
                <c:pt idx="0">
                  <c:v>亮1次人数</c:v>
                </c:pt>
              </c:strCache>
            </c:strRef>
          </c:tx>
          <c:spPr>
            <a:solidFill>
              <a:srgbClr val="FFC000"/>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'[新建 XLSX 工作表.xlsx]量化统计'!$A$48:$A$53</c:f>
              <c:strCache>
                <c:ptCount val="6"/>
                <c:pt idx="0">
                  <c:v>嘉禾</c:v>
                </c:pt>
                <c:pt idx="1">
                  <c:v>嘉善</c:v>
                </c:pt>
                <c:pt idx="2">
                  <c:v>平湖</c:v>
                </c:pt>
                <c:pt idx="3">
                  <c:v>海盐</c:v>
                </c:pt>
                <c:pt idx="4">
                  <c:v>海宁</c:v>
                </c:pt>
                <c:pt idx="5">
                  <c:v>桐乡</c:v>
                </c:pt>
              </c:strCache>
            </c:strRef>
          </c:cat>
          <c:val>
            <c:numRef>
              <c:f>'[新建 XLSX 工作表.xlsx]量化统计'!$C$48:$C$53</c:f>
              <c:numCache>
                <c:formatCode>General</c:formatCode>
                <c:ptCount val="6"/>
                <c:pt idx="0">
                  <c:v>13</c:v>
                </c:pt>
                <c:pt idx="1">
                  <c:v>11</c:v>
                </c:pt>
                <c:pt idx="2">
                  <c:v>2</c:v>
                </c:pt>
                <c:pt idx="3">
                  <c:v>5</c:v>
                </c:pt>
                <c:pt idx="4">
                  <c:v>7</c:v>
                </c:pt>
                <c:pt idx="5">
                  <c:v>5</c:v>
                </c:pt>
              </c:numCache>
            </c:numRef>
          </c:val>
        </c:ser>
        <c:dLbls>
          <c:showLegendKey val="0"/>
          <c:showVal val="1"/>
          <c:showCatName val="0"/>
          <c:showSerName val="0"/>
          <c:showPercent val="0"/>
          <c:showBubbleSize val="0"/>
        </c:dLbls>
        <c:gapWidth val="246"/>
        <c:overlap val="100"/>
        <c:axId val="723354671"/>
        <c:axId val="437864156"/>
      </c:barChart>
      <c:catAx>
        <c:axId val="72335467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37864156"/>
        <c:crosses val="autoZero"/>
        <c:auto val="1"/>
        <c:lblAlgn val="ctr"/>
        <c:lblOffset val="100"/>
        <c:noMultiLvlLbl val="0"/>
      </c:catAx>
      <c:valAx>
        <c:axId val="437864156"/>
        <c:scaling>
          <c:orientation val="minMax"/>
        </c:scaling>
        <c:delete val="0"/>
        <c:axPos val="l"/>
        <c:numFmt formatCode="General"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23354671"/>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85638601788009"/>
          <c:y val="0.890821256038647"/>
        </c:manualLayout>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8b323524-3613-4cbe-9190-b79446bce6c2}"/>
      </c:ext>
    </c:extLst>
  </c:chart>
  <c:spPr>
    <a:noFill/>
    <a:ln w="9525" cap="flat" cmpd="sng" algn="ctr">
      <a:noFill/>
      <a:round/>
    </a:ln>
    <a:effectLst/>
  </c:spPr>
  <c:txPr>
    <a:bodyPr/>
    <a:lstStyle/>
    <a:p>
      <a:pPr>
        <a:defRPr 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'[202412量化分析.xls]客户占比分析（所有）'!$V$31</c:f>
              <c:strCache>
                <c:ptCount val="1"/>
                <c:pt idx="0">
                  <c:v>24年上半年占比</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'[202412量化分析.xls]客户占比分析（所有）'!$U$32:$U$36</c:f>
              <c:strCache>
                <c:ptCount val="5"/>
                <c:pt idx="0">
                  <c:v>合约捆绑</c:v>
                </c:pt>
                <c:pt idx="1">
                  <c:v>流量包新增</c:v>
                </c:pt>
                <c:pt idx="2">
                  <c:v>家庭宽带</c:v>
                </c:pt>
                <c:pt idx="3">
                  <c:v>放号拓展</c:v>
                </c:pt>
                <c:pt idx="4">
                  <c:v>集团进驻</c:v>
                </c:pt>
              </c:strCache>
            </c:strRef>
          </c:cat>
          <c:val>
            <c:numRef>
              <c:f>'[202412量化分析.xls]客户占比分析（所有）'!$V$32:$V$36</c:f>
              <c:numCache>
                <c:formatCode>0.0%</c:formatCode>
                <c:ptCount val="5"/>
                <c:pt idx="0">
                  <c:v>0.009</c:v>
                </c:pt>
                <c:pt idx="1">
                  <c:v>0.003</c:v>
                </c:pt>
                <c:pt idx="2">
                  <c:v>0.036</c:v>
                </c:pt>
                <c:pt idx="3">
                  <c:v>0.006</c:v>
                </c:pt>
                <c:pt idx="4">
                  <c:v>0</c:v>
                </c:pt>
              </c:numCache>
            </c:numRef>
          </c:val>
        </c:ser>
        <c:ser>
          <c:idx val="1"/>
          <c:order val="1"/>
          <c:tx>
            <c:strRef>
              <c:f>'[202412量化分析.xls]客户占比分析（所有）'!$W$31</c:f>
              <c:strCache>
                <c:ptCount val="1"/>
                <c:pt idx="0">
                  <c:v>25年上半年占比</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'[202412量化分析.xls]客户占比分析（所有）'!$U$32:$U$36</c:f>
              <c:strCache>
                <c:ptCount val="5"/>
                <c:pt idx="0">
                  <c:v>合约捆绑</c:v>
                </c:pt>
                <c:pt idx="1">
                  <c:v>流量包新增</c:v>
                </c:pt>
                <c:pt idx="2">
                  <c:v>家庭宽带</c:v>
                </c:pt>
                <c:pt idx="3">
                  <c:v>放号拓展</c:v>
                </c:pt>
                <c:pt idx="4">
                  <c:v>集团进驻</c:v>
                </c:pt>
              </c:strCache>
            </c:strRef>
          </c:cat>
          <c:val>
            <c:numRef>
              <c:f>'[202412量化分析.xls]客户占比分析（所有）'!$W$32:$W$36</c:f>
              <c:numCache>
                <c:formatCode>0.0%</c:formatCode>
                <c:ptCount val="5"/>
                <c:pt idx="0">
                  <c:v>0.025</c:v>
                </c:pt>
                <c:pt idx="1">
                  <c:v>0.014</c:v>
                </c:pt>
                <c:pt idx="2">
                  <c:v>0.065</c:v>
                </c:pt>
                <c:pt idx="3">
                  <c:v>0.034</c:v>
                </c:pt>
                <c:pt idx="4">
                  <c:v>0.042</c:v>
                </c:pt>
              </c:numCache>
            </c:numRef>
          </c:val>
        </c:ser>
        <c:dLbls>
          <c:showLegendKey val="0"/>
          <c:showVal val="1"/>
          <c:showCatName val="0"/>
          <c:showSerName val="0"/>
          <c:showPercent val="0"/>
          <c:showBubbleSize val="0"/>
        </c:dLbls>
        <c:gapWidth val="219"/>
        <c:overlap val="-27"/>
        <c:axId val="133011574"/>
        <c:axId val="991942441"/>
      </c:barChart>
      <c:lineChart>
        <c:grouping val="standard"/>
        <c:varyColors val="0"/>
        <c:ser>
          <c:idx val="2"/>
          <c:order val="2"/>
          <c:tx>
            <c:strRef>
              <c:f>'[202412量化分析.xls]客户占比分析（所有）'!$X$31</c:f>
              <c:strCache>
                <c:ptCount val="1"/>
                <c:pt idx="0">
                  <c:v>同比提升</c:v>
                </c:pt>
              </c:strCache>
            </c:strRef>
          </c:tx>
          <c:spPr>
            <a:ln w="28575" cap="rnd">
              <a:solidFill>
                <a:schemeClr val="accent3"/>
              </a:solidFill>
              <a:round/>
            </a:ln>
            <a:effectLst/>
          </c:spPr>
          <c:marker>
            <c:symbol val="circle"/>
            <c:size val="4"/>
            <c:spPr>
              <a:solidFill>
                <a:schemeClr val="bg1"/>
              </a:solidFill>
              <a:ln w="9525">
                <a:solidFill>
                  <a:schemeClr val="accent3"/>
                </a:solidFill>
              </a:ln>
              <a:effectLst/>
            </c:spPr>
          </c:marker>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'[202412量化分析.xls]客户占比分析（所有）'!$U$32:$U$36</c:f>
              <c:strCache>
                <c:ptCount val="5"/>
                <c:pt idx="0">
                  <c:v>合约捆绑</c:v>
                </c:pt>
                <c:pt idx="1">
                  <c:v>流量包新增</c:v>
                </c:pt>
                <c:pt idx="2">
                  <c:v>家庭宽带</c:v>
                </c:pt>
                <c:pt idx="3">
                  <c:v>放号拓展</c:v>
                </c:pt>
                <c:pt idx="4">
                  <c:v>集团进驻</c:v>
                </c:pt>
              </c:strCache>
            </c:strRef>
          </c:cat>
          <c:val>
            <c:numRef>
              <c:f>'[202412量化分析.xls]客户占比分析（所有）'!$X$32:$X$36</c:f>
              <c:numCache>
                <c:formatCode>0.0%</c:formatCode>
                <c:ptCount val="5"/>
                <c:pt idx="0">
                  <c:v>0.015</c:v>
                </c:pt>
                <c:pt idx="1">
                  <c:v>0.011</c:v>
                </c:pt>
                <c:pt idx="2">
                  <c:v>0.03</c:v>
                </c:pt>
                <c:pt idx="3">
                  <c:v>0.028</c:v>
                </c:pt>
                <c:pt idx="4">
                  <c:v>0.042</c:v>
                </c:pt>
              </c:numCache>
            </c:numRef>
          </c:val>
          <c:smooth val="0"/>
        </c:ser>
        <c:dLbls>
          <c:showLegendKey val="0"/>
          <c:showVal val="1"/>
          <c:showCatName val="0"/>
          <c:showSerName val="0"/>
          <c:showPercent val="0"/>
          <c:showBubbleSize val="0"/>
        </c:dLbls>
        <c:marker val="1"/>
        <c:smooth val="0"/>
        <c:axId val="133011574"/>
        <c:axId val="991942441"/>
      </c:lineChart>
      <c:catAx>
        <c:axId val="13301157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91942441"/>
        <c:crosses val="autoZero"/>
        <c:auto val="1"/>
        <c:lblAlgn val="ctr"/>
        <c:lblOffset val="100"/>
        <c:noMultiLvlLbl val="0"/>
      </c:catAx>
      <c:valAx>
        <c:axId val="991942441"/>
        <c:scaling>
          <c:orientation val="minMax"/>
        </c:scaling>
        <c:delete val="0"/>
        <c:axPos val="l"/>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33011574"/>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7d9c1f1d-5a4d-4bb9-8e03-ebb84fe6ed7a}"/>
      </c:ext>
    </c:extLst>
  </c:chart>
  <c:spPr>
    <a:noFill/>
    <a:ln w="9525" cap="flat" cmpd="sng" algn="ctr">
      <a:noFill/>
      <a:round/>
    </a:ln>
    <a:effectLst/>
  </c:spPr>
  <c:txPr>
    <a:bodyPr/>
    <a:lstStyle/>
    <a:p>
      <a:pPr>
        <a:defRPr lang="zh-CN"/>
      </a:pPr>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558472553699"/>
          <c:y val="0.107272128989799"/>
          <c:w val="0.515910898965792"/>
          <c:h val="0.85357025337282"/>
        </c:manualLayout>
      </c:layout>
      <c:pieChart>
        <c:varyColors val="1"/>
        <c:ser>
          <c:idx val="0"/>
          <c:order val="0"/>
          <c:spPr/>
          <c:explosion val="0"/>
          <c:dPt>
            <c:idx val="0"/>
            <c:bubble3D val="0"/>
            <c:spPr>
              <a:solidFill>
                <a:schemeClr val="accent1"/>
              </a:solidFill>
              <a:ln>
                <a:solidFill>
                  <a:schemeClr val="bg1"/>
                </a:solidFill>
              </a:ln>
              <a:effectLst/>
            </c:spPr>
          </c:dPt>
          <c:dPt>
            <c:idx val="1"/>
            <c:bubble3D val="0"/>
            <c:spPr>
              <a:solidFill>
                <a:schemeClr val="accent2"/>
              </a:solidFill>
              <a:ln>
                <a:solidFill>
                  <a:schemeClr val="bg1"/>
                </a:solidFill>
              </a:ln>
              <a:effectLst/>
            </c:spPr>
          </c:dPt>
          <c:dPt>
            <c:idx val="2"/>
            <c:bubble3D val="0"/>
            <c:spPr>
              <a:solidFill>
                <a:schemeClr val="accent3"/>
              </a:solidFill>
              <a:ln>
                <a:solidFill>
                  <a:schemeClr val="bg1"/>
                </a:solidFill>
              </a:ln>
              <a:effectLst/>
            </c:spPr>
          </c:dPt>
          <c:dPt>
            <c:idx val="3"/>
            <c:bubble3D val="0"/>
            <c:spPr>
              <a:solidFill>
                <a:schemeClr val="accent4"/>
              </a:solidFill>
              <a:ln>
                <a:solidFill>
                  <a:schemeClr val="bg1"/>
                </a:solidFill>
              </a:ln>
              <a:effectLst/>
            </c:spPr>
          </c:dPt>
          <c:dPt>
            <c:idx val="4"/>
            <c:bubble3D val="0"/>
            <c:spPr>
              <a:solidFill>
                <a:schemeClr val="accent5"/>
              </a:solidFill>
              <a:ln>
                <a:solidFill>
                  <a:schemeClr val="bg1"/>
                </a:solidFill>
              </a:ln>
              <a:effectLst/>
            </c:spPr>
          </c:dPt>
          <c:dPt>
            <c:idx val="5"/>
            <c:bubble3D val="0"/>
            <c:spPr>
              <a:solidFill>
                <a:schemeClr val="accent6"/>
              </a:solidFill>
              <a:ln>
                <a:solidFill>
                  <a:schemeClr val="bg1"/>
                </a:solidFill>
              </a:ln>
              <a:effectLst/>
            </c:spPr>
          </c:dPt>
          <c:dPt>
            <c:idx val="6"/>
            <c:bubble3D val="0"/>
            <c:spPr>
              <a:solidFill>
                <a:schemeClr val="accent1">
                  <a:lumMod val="60000"/>
                </a:schemeClr>
              </a:solidFill>
              <a:ln>
                <a:solidFill>
                  <a:schemeClr val="bg1"/>
                </a:solidFill>
              </a:ln>
              <a:effectLst/>
            </c:spPr>
          </c:dPt>
          <c:dPt>
            <c:idx val="7"/>
            <c:bubble3D val="0"/>
            <c:spPr>
              <a:solidFill>
                <a:schemeClr val="accent2">
                  <a:lumMod val="60000"/>
                </a:schemeClr>
              </a:solidFill>
              <a:ln>
                <a:solidFill>
                  <a:schemeClr val="bg1"/>
                </a:solidFill>
              </a:ln>
              <a:effectLst/>
            </c:spPr>
          </c:dPt>
          <c:dPt>
            <c:idx val="8"/>
            <c:bubble3D val="0"/>
            <c:spPr>
              <a:solidFill>
                <a:schemeClr val="accent3">
                  <a:lumMod val="60000"/>
                </a:schemeClr>
              </a:solidFill>
              <a:ln>
                <a:solidFill>
                  <a:schemeClr val="bg1"/>
                </a:solidFill>
              </a:ln>
              <a:effectLst/>
            </c:spPr>
          </c:dPt>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'[202506量化分析.xls]科目占比分析（所有）'!$F$17:$N$17</c:f>
              <c:strCache>
                <c:ptCount val="9"/>
                <c:pt idx="0">
                  <c:v>政企专线</c:v>
                </c:pt>
                <c:pt idx="1">
                  <c:v>集团成员类</c:v>
                </c:pt>
                <c:pt idx="2">
                  <c:v>双高激励</c:v>
                </c:pt>
                <c:pt idx="3">
                  <c:v>IDC和云</c:v>
                </c:pt>
                <c:pt idx="4">
                  <c:v>集团短彩</c:v>
                </c:pt>
                <c:pt idx="5">
                  <c:v>物联网合计</c:v>
                </c:pt>
                <c:pt idx="6">
                  <c:v>大数据</c:v>
                </c:pt>
                <c:pt idx="7">
                  <c:v>小微宽带</c:v>
                </c:pt>
                <c:pt idx="8">
                  <c:v>其他产品</c:v>
                </c:pt>
              </c:strCache>
            </c:strRef>
          </c:cat>
          <c:val>
            <c:numRef>
              <c:f>'[202506量化分析.xls]科目占比分析（所有）'!$F$18:$N$18</c:f>
              <c:numCache>
                <c:formatCode>0.0%</c:formatCode>
                <c:ptCount val="9"/>
                <c:pt idx="0">
                  <c:v>0.254354647758762</c:v>
                </c:pt>
                <c:pt idx="1">
                  <c:v>0.176721253508341</c:v>
                </c:pt>
                <c:pt idx="2">
                  <c:v>0.158822404564502</c:v>
                </c:pt>
                <c:pt idx="3">
                  <c:v>0.113381729057095</c:v>
                </c:pt>
                <c:pt idx="4">
                  <c:v>0.0849302949948406</c:v>
                </c:pt>
                <c:pt idx="5">
                  <c:v>0.0600244008279202</c:v>
                </c:pt>
                <c:pt idx="6">
                  <c:v>0.0583537890257692</c:v>
                </c:pt>
                <c:pt idx="7">
                  <c:v>0.0516993995503094</c:v>
                </c:pt>
                <c:pt idx="8">
                  <c:v>0.0417120807124617</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r"/>
      <c:legendEntry>
        <c:idx val="0"/>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4"/>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5"/>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6"/>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7"/>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8"/>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670128108886266"/>
          <c:y val="0.0760564504485681"/>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3578ac2d-fb16-4600-b973-da53ccd6255f}"/>
      </c:ext>
    </c:extLst>
  </c:chart>
  <c:spPr>
    <a:noFill/>
    <a:ln w="9525" cap="flat" cmpd="sng" algn="ctr">
      <a:noFill/>
      <a:round/>
    </a:ln>
    <a:effectLst/>
  </c:spPr>
  <c:txPr>
    <a:bodyPr/>
    <a:lstStyle/>
    <a:p>
      <a:pPr>
        <a:defRPr lang="zh-CN">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'[来款(1).xlsx]Sheet2'!$C$50</c:f>
              <c:strCache>
                <c:ptCount val="1"/>
                <c:pt idx="0">
                  <c:v>资金预算困难</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'[来款(1).xlsx]Sheet2'!$B$51:$B$57</c:f>
              <c:strCache>
                <c:ptCount val="7"/>
                <c:pt idx="0">
                  <c:v>海宁</c:v>
                </c:pt>
                <c:pt idx="1">
                  <c:v>海盐</c:v>
                </c:pt>
                <c:pt idx="2">
                  <c:v>嘉禾</c:v>
                </c:pt>
                <c:pt idx="3">
                  <c:v>嘉善</c:v>
                </c:pt>
                <c:pt idx="4">
                  <c:v>平湖</c:v>
                </c:pt>
                <c:pt idx="5">
                  <c:v>桐乡</c:v>
                </c:pt>
                <c:pt idx="6">
                  <c:v>战客中心</c:v>
                </c:pt>
              </c:strCache>
            </c:strRef>
          </c:cat>
          <c:val>
            <c:numRef>
              <c:f>'[来款(1).xlsx]Sheet2'!$C$51:$C$57</c:f>
              <c:numCache>
                <c:formatCode>0_ </c:formatCode>
                <c:ptCount val="7"/>
                <c:pt idx="0">
                  <c:v>1957.887783</c:v>
                </c:pt>
                <c:pt idx="1">
                  <c:v>546.967311</c:v>
                </c:pt>
                <c:pt idx="2">
                  <c:v>3139.08127</c:v>
                </c:pt>
                <c:pt idx="3">
                  <c:v>4326.203987</c:v>
                </c:pt>
                <c:pt idx="4">
                  <c:v>920.51763</c:v>
                </c:pt>
                <c:pt idx="5">
                  <c:v>698.482105</c:v>
                </c:pt>
                <c:pt idx="6">
                  <c:v>50.5</c:v>
                </c:pt>
              </c:numCache>
            </c:numRef>
          </c:val>
        </c:ser>
        <c:ser>
          <c:idx val="1"/>
          <c:order val="1"/>
          <c:tx>
            <c:strRef>
              <c:f>'[来款(1).xlsx]Sheet2'!$D$50</c:f>
              <c:strCache>
                <c:ptCount val="1"/>
                <c:pt idx="0">
                  <c:v>未到付款节点</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'[来款(1).xlsx]Sheet2'!$B$51:$B$57</c:f>
              <c:strCache>
                <c:ptCount val="7"/>
                <c:pt idx="0">
                  <c:v>海宁</c:v>
                </c:pt>
                <c:pt idx="1">
                  <c:v>海盐</c:v>
                </c:pt>
                <c:pt idx="2">
                  <c:v>嘉禾</c:v>
                </c:pt>
                <c:pt idx="3">
                  <c:v>嘉善</c:v>
                </c:pt>
                <c:pt idx="4">
                  <c:v>平湖</c:v>
                </c:pt>
                <c:pt idx="5">
                  <c:v>桐乡</c:v>
                </c:pt>
                <c:pt idx="6">
                  <c:v>战客中心</c:v>
                </c:pt>
              </c:strCache>
            </c:strRef>
          </c:cat>
          <c:val>
            <c:numRef>
              <c:f>'[来款(1).xlsx]Sheet2'!$D$51:$D$57</c:f>
              <c:numCache>
                <c:formatCode>0_ </c:formatCode>
                <c:ptCount val="7"/>
                <c:pt idx="0">
                  <c:v>1759.960718</c:v>
                </c:pt>
                <c:pt idx="1">
                  <c:v>832.627098</c:v>
                </c:pt>
                <c:pt idx="2">
                  <c:v>1555.489769</c:v>
                </c:pt>
                <c:pt idx="3">
                  <c:v>4887.503112</c:v>
                </c:pt>
                <c:pt idx="4">
                  <c:v>1031.78785</c:v>
                </c:pt>
                <c:pt idx="5">
                  <c:v>815.461799</c:v>
                </c:pt>
                <c:pt idx="6">
                  <c:v>1946.51464</c:v>
                </c:pt>
              </c:numCache>
            </c:numRef>
          </c:val>
        </c:ser>
        <c:dLbls>
          <c:showLegendKey val="0"/>
          <c:showVal val="1"/>
          <c:showCatName val="0"/>
          <c:showSerName val="0"/>
          <c:showPercent val="0"/>
          <c:showBubbleSize val="0"/>
        </c:dLbls>
        <c:gapWidth val="246"/>
        <c:overlap val="-28"/>
        <c:axId val="798634793"/>
        <c:axId val="692377410"/>
      </c:barChart>
      <c:catAx>
        <c:axId val="79863479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92377410"/>
        <c:crosses val="autoZero"/>
        <c:auto val="1"/>
        <c:lblAlgn val="ctr"/>
        <c:lblOffset val="100"/>
        <c:noMultiLvlLbl val="0"/>
      </c:catAx>
      <c:valAx>
        <c:axId val="692377410"/>
        <c:scaling>
          <c:orientation val="minMax"/>
        </c:scaling>
        <c:delete val="0"/>
        <c:axPos val="l"/>
        <c:numFmt formatCode="0_ " sourceLinked="1"/>
        <c:majorTickMark val="none"/>
        <c:minorTickMark val="none"/>
        <c:tickLblPos val="none"/>
        <c:spPr>
          <a:noFill/>
          <a:ln>
            <a:noFill/>
          </a:ln>
          <a:effectLst/>
        </c:spPr>
        <c:txPr>
          <a:bodyPr rot="-6000000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98634793"/>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dd9cc3b1-e4f4-4937-a38e-f03afca430c0}"/>
      </c:ext>
    </c:extLst>
  </c:chart>
  <c:spPr>
    <a:solidFill>
      <a:schemeClr val="bg1">
        <a:lumMod val="95000"/>
      </a:schemeClr>
    </a:solidFill>
    <a:ln w="9525" cap="flat" cmpd="sng" algn="ctr">
      <a:noFill/>
      <a:round/>
    </a:ln>
    <a:effectLst/>
  </c:spPr>
  <c:txPr>
    <a:bodyPr/>
    <a:lstStyle/>
    <a:p>
      <a:pPr>
        <a:defRPr lang="zh-CN" sz="6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'[来款(1).xlsx]Sheet2'!$L$3</c:f>
              <c:strCache>
                <c:ptCount val="1"/>
                <c:pt idx="0">
                  <c:v>24年7月金额</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'[来款(1).xlsx]Sheet2'!$M$2:$S$2</c:f>
              <c:strCache>
                <c:ptCount val="7"/>
                <c:pt idx="0">
                  <c:v>平湖</c:v>
                </c:pt>
                <c:pt idx="1">
                  <c:v>桐乡</c:v>
                </c:pt>
                <c:pt idx="2">
                  <c:v>嘉禾</c:v>
                </c:pt>
                <c:pt idx="3">
                  <c:v>海盐</c:v>
                </c:pt>
                <c:pt idx="4">
                  <c:v>战客中心</c:v>
                </c:pt>
                <c:pt idx="5">
                  <c:v>海宁</c:v>
                </c:pt>
                <c:pt idx="6">
                  <c:v>嘉善</c:v>
                </c:pt>
              </c:strCache>
            </c:strRef>
          </c:cat>
          <c:val>
            <c:numRef>
              <c:f>'[来款(1).xlsx]Sheet2'!$M$3:$S$3</c:f>
              <c:numCache>
                <c:formatCode>0_ </c:formatCode>
                <c:ptCount val="7"/>
                <c:pt idx="0">
                  <c:v>1914.930499</c:v>
                </c:pt>
                <c:pt idx="1">
                  <c:v>1991.46068</c:v>
                </c:pt>
                <c:pt idx="2">
                  <c:v>4285.800522</c:v>
                </c:pt>
                <c:pt idx="3">
                  <c:v>1009.272178</c:v>
                </c:pt>
                <c:pt idx="4">
                  <c:v>936.2236</c:v>
                </c:pt>
                <c:pt idx="5">
                  <c:v>917.550939</c:v>
                </c:pt>
                <c:pt idx="6">
                  <c:v>5868.590347</c:v>
                </c:pt>
              </c:numCache>
            </c:numRef>
          </c:val>
        </c:ser>
        <c:ser>
          <c:idx val="1"/>
          <c:order val="1"/>
          <c:tx>
            <c:strRef>
              <c:f>'[来款(1).xlsx]Sheet2'!$L$4</c:f>
              <c:strCache>
                <c:ptCount val="1"/>
                <c:pt idx="0">
                  <c:v>25年7月金额</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'[来款(1).xlsx]Sheet2'!$M$2:$S$2</c:f>
              <c:strCache>
                <c:ptCount val="7"/>
                <c:pt idx="0">
                  <c:v>平湖</c:v>
                </c:pt>
                <c:pt idx="1">
                  <c:v>桐乡</c:v>
                </c:pt>
                <c:pt idx="2">
                  <c:v>嘉禾</c:v>
                </c:pt>
                <c:pt idx="3">
                  <c:v>海盐</c:v>
                </c:pt>
                <c:pt idx="4">
                  <c:v>战客中心</c:v>
                </c:pt>
                <c:pt idx="5">
                  <c:v>海宁</c:v>
                </c:pt>
                <c:pt idx="6">
                  <c:v>嘉善</c:v>
                </c:pt>
              </c:strCache>
            </c:strRef>
          </c:cat>
          <c:val>
            <c:numRef>
              <c:f>'[来款(1).xlsx]Sheet2'!$M$4:$S$4</c:f>
              <c:numCache>
                <c:formatCode>0_ </c:formatCode>
                <c:ptCount val="7"/>
                <c:pt idx="0">
                  <c:v>1881.08345</c:v>
                </c:pt>
                <c:pt idx="1">
                  <c:v>2010.514548</c:v>
                </c:pt>
                <c:pt idx="2">
                  <c:v>4561.250713</c:v>
                </c:pt>
                <c:pt idx="3">
                  <c:v>1330.968759</c:v>
                </c:pt>
                <c:pt idx="4">
                  <c:v>1845.4684</c:v>
                </c:pt>
                <c:pt idx="5">
                  <c:v>3030.20935</c:v>
                </c:pt>
                <c:pt idx="6">
                  <c:v>8275.847124</c:v>
                </c:pt>
              </c:numCache>
            </c:numRef>
          </c:val>
        </c:ser>
        <c:dLbls>
          <c:showLegendKey val="0"/>
          <c:showVal val="1"/>
          <c:showCatName val="0"/>
          <c:showSerName val="0"/>
          <c:showPercent val="0"/>
          <c:showBubbleSize val="0"/>
        </c:dLbls>
        <c:gapWidth val="246"/>
        <c:overlap val="-28"/>
        <c:axId val="943151257"/>
        <c:axId val="810219458"/>
      </c:barChart>
      <c:catAx>
        <c:axId val="94315125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10219458"/>
        <c:crosses val="autoZero"/>
        <c:auto val="1"/>
        <c:lblAlgn val="ctr"/>
        <c:lblOffset val="100"/>
        <c:noMultiLvlLbl val="0"/>
      </c:catAx>
      <c:valAx>
        <c:axId val="810219458"/>
        <c:scaling>
          <c:orientation val="minMax"/>
        </c:scaling>
        <c:delete val="0"/>
        <c:axPos val="l"/>
        <c:numFmt formatCode="0_ " sourceLinked="1"/>
        <c:majorTickMark val="none"/>
        <c:minorTickMark val="none"/>
        <c:tickLblPos val="none"/>
        <c:spPr>
          <a:noFill/>
          <a:ln>
            <a:noFill/>
          </a:ln>
          <a:effectLst/>
        </c:spPr>
        <c:txPr>
          <a:bodyPr rot="-6000000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43151257"/>
        <c:crosses val="autoZero"/>
        <c:crossBetween val="between"/>
      </c:valAx>
      <c:spPr>
        <a:noFill/>
        <a:ln>
          <a:noFill/>
        </a:ln>
        <a:effectLst/>
      </c:spPr>
    </c:plotArea>
    <c:plotVisOnly val="1"/>
    <c:dispBlanksAs val="gap"/>
    <c:showDLblsOverMax val="0"/>
    <c:extLst>
      <c:ext uri="{0b15fc19-7d7d-44ad-8c2d-2c3a37ce22c3}">
        <chartProps xmlns="https://web.wps.cn/et/2018/main" chartId="{24c8e50a-be04-4b96-b66d-05b1a4ff96ab}"/>
      </c:ext>
    </c:extLst>
  </c:chart>
  <c:spPr>
    <a:solidFill>
      <a:schemeClr val="bg1">
        <a:lumMod val="95000"/>
      </a:schemeClr>
    </a:solidFill>
    <a:ln w="9525" cap="flat" cmpd="sng" algn="ctr">
      <a:noFill/>
      <a:round/>
    </a:ln>
    <a:effectLst/>
  </c:spPr>
  <c:txPr>
    <a:bodyPr/>
    <a:lstStyle/>
    <a:p>
      <a:pPr>
        <a:defRPr lang="zh-CN" sz="6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[半年度材料.xlsx]Sheet1!$X$58</c:f>
              <c:strCache>
                <c:ptCount val="1"/>
                <c:pt idx="0">
                  <c:v>2024年</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[半年度材料.xlsx]Sheet1!$W$59:$W$65</c:f>
              <c:strCache>
                <c:ptCount val="7"/>
                <c:pt idx="0">
                  <c:v>战客中心</c:v>
                </c:pt>
                <c:pt idx="1">
                  <c:v>嘉禾</c:v>
                </c:pt>
                <c:pt idx="2">
                  <c:v>海盐</c:v>
                </c:pt>
                <c:pt idx="3">
                  <c:v>海宁</c:v>
                </c:pt>
                <c:pt idx="4">
                  <c:v>桐乡</c:v>
                </c:pt>
                <c:pt idx="5">
                  <c:v>平湖</c:v>
                </c:pt>
                <c:pt idx="6">
                  <c:v>嘉善</c:v>
                </c:pt>
              </c:strCache>
            </c:strRef>
          </c:cat>
          <c:val>
            <c:numRef>
              <c:f>[半年度材料.xlsx]Sheet1!$X$59:$X$65</c:f>
              <c:numCache>
                <c:formatCode>0_ </c:formatCode>
                <c:ptCount val="7"/>
                <c:pt idx="0">
                  <c:v>444.616349</c:v>
                </c:pt>
                <c:pt idx="1">
                  <c:v>996.190886</c:v>
                </c:pt>
                <c:pt idx="2">
                  <c:v>370.525132</c:v>
                </c:pt>
                <c:pt idx="3">
                  <c:v>368.001552</c:v>
                </c:pt>
                <c:pt idx="4">
                  <c:v>1257.031031</c:v>
                </c:pt>
                <c:pt idx="5">
                  <c:v>715.886628999999</c:v>
                </c:pt>
                <c:pt idx="6">
                  <c:v>529.605024</c:v>
                </c:pt>
              </c:numCache>
            </c:numRef>
          </c:val>
        </c:ser>
        <c:ser>
          <c:idx val="1"/>
          <c:order val="1"/>
          <c:tx>
            <c:strRef>
              <c:f>[半年度材料.xlsx]Sheet1!$Y$58</c:f>
              <c:strCache>
                <c:ptCount val="1"/>
                <c:pt idx="0">
                  <c:v>2025年</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[半年度材料.xlsx]Sheet1!$W$59:$W$65</c:f>
              <c:strCache>
                <c:ptCount val="7"/>
                <c:pt idx="0">
                  <c:v>战客中心</c:v>
                </c:pt>
                <c:pt idx="1">
                  <c:v>嘉禾</c:v>
                </c:pt>
                <c:pt idx="2">
                  <c:v>海盐</c:v>
                </c:pt>
                <c:pt idx="3">
                  <c:v>海宁</c:v>
                </c:pt>
                <c:pt idx="4">
                  <c:v>桐乡</c:v>
                </c:pt>
                <c:pt idx="5">
                  <c:v>平湖</c:v>
                </c:pt>
                <c:pt idx="6">
                  <c:v>嘉善</c:v>
                </c:pt>
              </c:strCache>
            </c:strRef>
          </c:cat>
          <c:val>
            <c:numRef>
              <c:f>[半年度材料.xlsx]Sheet1!$Y$59:$Y$65</c:f>
              <c:numCache>
                <c:formatCode>0_ </c:formatCode>
                <c:ptCount val="7"/>
                <c:pt idx="0">
                  <c:v>160.471167</c:v>
                </c:pt>
                <c:pt idx="1">
                  <c:v>961.727251</c:v>
                </c:pt>
                <c:pt idx="2">
                  <c:v>392.895432</c:v>
                </c:pt>
                <c:pt idx="3">
                  <c:v>450.228775000001</c:v>
                </c:pt>
                <c:pt idx="4">
                  <c:v>1356.519842</c:v>
                </c:pt>
                <c:pt idx="5">
                  <c:v>1099.334368</c:v>
                </c:pt>
                <c:pt idx="6">
                  <c:v>1594.352848</c:v>
                </c:pt>
              </c:numCache>
            </c:numRef>
          </c:val>
        </c:ser>
        <c:dLbls>
          <c:showLegendKey val="0"/>
          <c:showVal val="1"/>
          <c:showCatName val="0"/>
          <c:showSerName val="0"/>
          <c:showPercent val="0"/>
          <c:showBubbleSize val="0"/>
        </c:dLbls>
        <c:gapWidth val="246"/>
        <c:overlap val="-28"/>
        <c:axId val="228861149"/>
        <c:axId val="322221224"/>
      </c:barChart>
      <c:catAx>
        <c:axId val="22886114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22221224"/>
        <c:crosses val="autoZero"/>
        <c:auto val="1"/>
        <c:lblAlgn val="ctr"/>
        <c:lblOffset val="100"/>
        <c:noMultiLvlLbl val="0"/>
      </c:catAx>
      <c:valAx>
        <c:axId val="322221224"/>
        <c:scaling>
          <c:orientation val="minMax"/>
        </c:scaling>
        <c:delete val="0"/>
        <c:axPos val="l"/>
        <c:numFmt formatCode="0_ " sourceLinked="1"/>
        <c:majorTickMark val="none"/>
        <c:minorTickMark val="none"/>
        <c:tickLblPos val="none"/>
        <c:spPr>
          <a:noFill/>
          <a:ln>
            <a:noFill/>
          </a:ln>
          <a:effectLst/>
        </c:spPr>
        <c:txPr>
          <a:bodyPr rot="-6000000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28861149"/>
        <c:crosses val="autoZero"/>
        <c:crossBetween val="between"/>
      </c:valAx>
      <c:spPr>
        <a:noFill/>
        <a:ln>
          <a:noFill/>
        </a:ln>
        <a:effectLst/>
      </c:spPr>
    </c:plotArea>
    <c:plotVisOnly val="1"/>
    <c:dispBlanksAs val="gap"/>
    <c:showDLblsOverMax val="0"/>
    <c:extLst>
      <c:ext uri="{0b15fc19-7d7d-44ad-8c2d-2c3a37ce22c3}">
        <chartProps xmlns="https://web.wps.cn/et/2018/main" chartId="{8fb80244-c3f3-4e82-8133-6492045f1582}"/>
      </c:ext>
    </c:extLst>
  </c:chart>
  <c:spPr>
    <a:solidFill>
      <a:schemeClr val="bg1">
        <a:lumMod val="95000"/>
      </a:schemeClr>
    </a:solidFill>
    <a:ln w="9525" cap="flat" cmpd="sng" algn="ctr">
      <a:noFill/>
      <a:round/>
    </a:ln>
    <a:effectLst/>
  </c:spPr>
  <c:txPr>
    <a:bodyPr/>
    <a:lstStyle/>
    <a:p>
      <a:pPr>
        <a:defRPr lang="zh-CN" sz="6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[半年度材料.xlsx]Sheet1!$T$97</c:f>
              <c:strCache>
                <c:ptCount val="1"/>
                <c:pt idx="0">
                  <c:v>年回款率</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[半年度材料.xlsx]Sheet1!$S$98:$S$104</c:f>
              <c:strCache>
                <c:ptCount val="7"/>
                <c:pt idx="0">
                  <c:v>海盐</c:v>
                </c:pt>
                <c:pt idx="1">
                  <c:v>嘉禾</c:v>
                </c:pt>
                <c:pt idx="2">
                  <c:v>海宁</c:v>
                </c:pt>
                <c:pt idx="3">
                  <c:v>战客中心</c:v>
                </c:pt>
                <c:pt idx="4">
                  <c:v>桐乡</c:v>
                </c:pt>
                <c:pt idx="5">
                  <c:v>嘉善</c:v>
                </c:pt>
                <c:pt idx="6">
                  <c:v>平湖</c:v>
                </c:pt>
              </c:strCache>
            </c:strRef>
          </c:cat>
          <c:val>
            <c:numRef>
              <c:f>[半年度材料.xlsx]Sheet1!$T$98:$T$104</c:f>
              <c:numCache>
                <c:formatCode>0%</c:formatCode>
                <c:ptCount val="7"/>
                <c:pt idx="0">
                  <c:v>1.36204038174672</c:v>
                </c:pt>
                <c:pt idx="1">
                  <c:v>0.884366621092317</c:v>
                </c:pt>
                <c:pt idx="2">
                  <c:v>0.849293157950241</c:v>
                </c:pt>
                <c:pt idx="3">
                  <c:v>0.770333158080428</c:v>
                </c:pt>
                <c:pt idx="4">
                  <c:v>0.749799945144902</c:v>
                </c:pt>
                <c:pt idx="5">
                  <c:v>0.701034146293592</c:v>
                </c:pt>
                <c:pt idx="6">
                  <c:v>0.645143070683251</c:v>
                </c:pt>
              </c:numCache>
            </c:numRef>
          </c:val>
        </c:ser>
        <c:dLbls>
          <c:showLegendKey val="0"/>
          <c:showVal val="1"/>
          <c:showCatName val="0"/>
          <c:showSerName val="0"/>
          <c:showPercent val="0"/>
          <c:showBubbleSize val="0"/>
        </c:dLbls>
        <c:gapWidth val="246"/>
        <c:overlap val="-28"/>
        <c:axId val="630884280"/>
        <c:axId val="207689993"/>
      </c:barChart>
      <c:catAx>
        <c:axId val="63088428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07689993"/>
        <c:crosses val="autoZero"/>
        <c:auto val="1"/>
        <c:lblAlgn val="ctr"/>
        <c:lblOffset val="100"/>
        <c:noMultiLvlLbl val="0"/>
      </c:catAx>
      <c:valAx>
        <c:axId val="207689993"/>
        <c:scaling>
          <c:orientation val="minMax"/>
        </c:scaling>
        <c:delete val="0"/>
        <c:axPos val="l"/>
        <c:numFmt formatCode="0%" sourceLinked="1"/>
        <c:majorTickMark val="none"/>
        <c:minorTickMark val="none"/>
        <c:tickLblPos val="none"/>
        <c:spPr>
          <a:noFill/>
          <a:ln>
            <a:noFill/>
          </a:ln>
          <a:effectLst/>
        </c:spPr>
        <c:txPr>
          <a:bodyPr rot="-6000000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30884280"/>
        <c:crosses val="autoZero"/>
        <c:crossBetween val="between"/>
      </c:valAx>
      <c:spPr>
        <a:noFill/>
        <a:ln>
          <a:noFill/>
        </a:ln>
        <a:effectLst/>
      </c:spPr>
    </c:plotArea>
    <c:plotVisOnly val="1"/>
    <c:dispBlanksAs val="gap"/>
    <c:showDLblsOverMax val="0"/>
    <c:extLst>
      <c:ext uri="{0b15fc19-7d7d-44ad-8c2d-2c3a37ce22c3}">
        <chartProps xmlns="https://web.wps.cn/et/2018/main" chartId="{e1cab85f-f8ec-441d-97c8-56a9ba97289c}"/>
      </c:ext>
    </c:extLst>
  </c:chart>
  <c:spPr>
    <a:solidFill>
      <a:schemeClr val="bg1">
        <a:lumMod val="95000"/>
      </a:schemeClr>
    </a:solidFill>
    <a:ln w="9525" cap="flat" cmpd="sng" algn="ctr">
      <a:noFill/>
      <a:round/>
    </a:ln>
    <a:effectLst/>
  </c:spPr>
  <c:txPr>
    <a:bodyPr/>
    <a:lstStyle/>
    <a:p>
      <a:pPr>
        <a:defRPr lang="zh-CN" sz="6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[2025年欠费原值7月完成情况.xlsx]汇总!$I$27</c:f>
              <c:strCache>
                <c:ptCount val="1"/>
                <c:pt idx="0">
                  <c:v>2025年7月欠费原值</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[2025年欠费原值7月完成情况.xlsx]汇总!$G$28:$G$34</c:f>
              <c:strCache>
                <c:ptCount val="7"/>
                <c:pt idx="0">
                  <c:v>嘉禾</c:v>
                </c:pt>
                <c:pt idx="1">
                  <c:v>嘉善</c:v>
                </c:pt>
                <c:pt idx="2">
                  <c:v>平湖</c:v>
                </c:pt>
                <c:pt idx="3">
                  <c:v>海盐</c:v>
                </c:pt>
                <c:pt idx="4">
                  <c:v>海宁</c:v>
                </c:pt>
                <c:pt idx="5">
                  <c:v>桐乡</c:v>
                </c:pt>
                <c:pt idx="6">
                  <c:v>战客中心</c:v>
                </c:pt>
              </c:strCache>
            </c:strRef>
          </c:cat>
          <c:val>
            <c:numRef>
              <c:f>[2025年欠费原值7月完成情况.xlsx]汇总!$I$28:$I$34</c:f>
              <c:numCache>
                <c:formatCode>0_ </c:formatCode>
                <c:ptCount val="7"/>
                <c:pt idx="0">
                  <c:v>8727.12</c:v>
                </c:pt>
                <c:pt idx="1">
                  <c:v>11060.29</c:v>
                </c:pt>
                <c:pt idx="2">
                  <c:v>4288.41</c:v>
                </c:pt>
                <c:pt idx="3">
                  <c:v>6078.37</c:v>
                </c:pt>
                <c:pt idx="4">
                  <c:v>5762.52</c:v>
                </c:pt>
                <c:pt idx="5">
                  <c:v>4856.54</c:v>
                </c:pt>
                <c:pt idx="6">
                  <c:v>3439.64</c:v>
                </c:pt>
              </c:numCache>
            </c:numRef>
          </c:val>
        </c:ser>
        <c:dLbls>
          <c:showLegendKey val="0"/>
          <c:showVal val="1"/>
          <c:showCatName val="0"/>
          <c:showSerName val="0"/>
          <c:showPercent val="0"/>
          <c:showBubbleSize val="0"/>
        </c:dLbls>
        <c:gapWidth val="219"/>
        <c:overlap val="-27"/>
        <c:axId val="691388312"/>
        <c:axId val="845438929"/>
      </c:barChart>
      <c:lineChart>
        <c:grouping val="standard"/>
        <c:varyColors val="0"/>
        <c:ser>
          <c:idx val="2"/>
          <c:order val="1"/>
          <c:tx>
            <c:strRef>
              <c:f>[2025年欠费原值7月完成情况.xlsx]汇总!$J$27</c:f>
              <c:strCache>
                <c:ptCount val="1"/>
                <c:pt idx="0">
                  <c:v>同比增长情况</c:v>
                </c:pt>
              </c:strCache>
            </c:strRef>
          </c:tx>
          <c:spPr>
            <a:ln w="28575" cap="rnd">
              <a:solidFill>
                <a:schemeClr val="accent3"/>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[2025年欠费原值7月完成情况.xlsx]汇总!$G$28:$G$34</c:f>
              <c:strCache>
                <c:ptCount val="7"/>
                <c:pt idx="0">
                  <c:v>嘉禾</c:v>
                </c:pt>
                <c:pt idx="1">
                  <c:v>嘉善</c:v>
                </c:pt>
                <c:pt idx="2">
                  <c:v>平湖</c:v>
                </c:pt>
                <c:pt idx="3">
                  <c:v>海盐</c:v>
                </c:pt>
                <c:pt idx="4">
                  <c:v>海宁</c:v>
                </c:pt>
                <c:pt idx="5">
                  <c:v>桐乡</c:v>
                </c:pt>
                <c:pt idx="6">
                  <c:v>战客中心</c:v>
                </c:pt>
              </c:strCache>
            </c:strRef>
          </c:cat>
          <c:val>
            <c:numRef>
              <c:f>[2025年欠费原值7月完成情况.xlsx]汇总!$J$28:$J$34</c:f>
              <c:numCache>
                <c:formatCode>0.0%</c:formatCode>
                <c:ptCount val="7"/>
                <c:pt idx="0">
                  <c:v>0.267036024826107</c:v>
                </c:pt>
                <c:pt idx="1">
                  <c:v>0.299344879513595</c:v>
                </c:pt>
                <c:pt idx="2">
                  <c:v>0.0538828227546182</c:v>
                </c:pt>
                <c:pt idx="3">
                  <c:v>0.192540525512622</c:v>
                </c:pt>
                <c:pt idx="4">
                  <c:v>0.718886154906123</c:v>
                </c:pt>
                <c:pt idx="5">
                  <c:v>0.0895708749999686</c:v>
                </c:pt>
                <c:pt idx="6">
                  <c:v>0.466162196869421</c:v>
                </c:pt>
              </c:numCache>
            </c:numRef>
          </c:val>
          <c:smooth val="0"/>
        </c:ser>
        <c:dLbls>
          <c:showLegendKey val="0"/>
          <c:showVal val="1"/>
          <c:showCatName val="0"/>
          <c:showSerName val="0"/>
          <c:showPercent val="0"/>
          <c:showBubbleSize val="0"/>
        </c:dLbls>
        <c:marker val="0"/>
        <c:smooth val="0"/>
        <c:axId val="262855463"/>
        <c:axId val="441361822"/>
      </c:lineChart>
      <c:catAx>
        <c:axId val="69138831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45438929"/>
        <c:crosses val="autoZero"/>
        <c:auto val="1"/>
        <c:lblAlgn val="ctr"/>
        <c:lblOffset val="100"/>
        <c:noMultiLvlLbl val="0"/>
      </c:catAx>
      <c:valAx>
        <c:axId val="845438929"/>
        <c:scaling>
          <c:orientation val="minMax"/>
        </c:scaling>
        <c:delete val="0"/>
        <c:axPos val="l"/>
        <c:numFmt formatCode="0_ " sourceLinked="1"/>
        <c:majorTickMark val="none"/>
        <c:minorTickMark val="none"/>
        <c:tickLblPos val="none"/>
        <c:spPr>
          <a:noFill/>
          <a:ln>
            <a:noFill/>
          </a:ln>
          <a:effectLst/>
        </c:spPr>
        <c:txPr>
          <a:bodyPr rot="-6000000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91388312"/>
        <c:crosses val="autoZero"/>
        <c:crossBetween val="between"/>
      </c:valAx>
      <c:catAx>
        <c:axId val="262855463"/>
        <c:scaling>
          <c:orientation val="minMax"/>
        </c:scaling>
        <c:delete val="1"/>
        <c:axPos val="b"/>
        <c:majorTickMark val="out"/>
        <c:minorTickMark val="none"/>
        <c:tickLblPos val="nextTo"/>
        <c:txPr>
          <a:bodyPr rot="-6000000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41361822"/>
        <c:crosses val="autoZero"/>
        <c:auto val="1"/>
        <c:lblAlgn val="ctr"/>
        <c:lblOffset val="100"/>
        <c:noMultiLvlLbl val="0"/>
      </c:catAx>
      <c:valAx>
        <c:axId val="441361822"/>
        <c:scaling>
          <c:orientation val="minMax"/>
        </c:scaling>
        <c:delete val="0"/>
        <c:axPos val="r"/>
        <c:numFmt formatCode="0.0%" sourceLinked="1"/>
        <c:majorTickMark val="out"/>
        <c:minorTickMark val="none"/>
        <c:tickLblPos val="none"/>
        <c:spPr>
          <a:noFill/>
          <a:ln>
            <a:noFill/>
          </a:ln>
          <a:effectLst/>
        </c:spPr>
        <c:txPr>
          <a:bodyPr rot="-6000000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62855463"/>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c94fd887-9a2f-40a9-a3b6-fff90e50a670}"/>
      </c:ext>
    </c:extLst>
  </c:chart>
  <c:spPr>
    <a:solidFill>
      <a:schemeClr val="bg1">
        <a:lumMod val="95000"/>
      </a:schemeClr>
    </a:solidFill>
    <a:ln w="9525" cap="flat" cmpd="sng" algn="ctr">
      <a:noFill/>
      <a:round/>
    </a:ln>
    <a:effectLst/>
  </c:spPr>
  <c:txPr>
    <a:bodyPr/>
    <a:lstStyle/>
    <a:p>
      <a:pPr>
        <a:defRPr lang="zh-CN" sz="6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[半年度材料.xlsx]Sheet6!$D$71</c:f>
              <c:strCache>
                <c:ptCount val="1"/>
                <c:pt idx="0">
                  <c:v>账托率(全量）</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[半年度材料.xlsx]Sheet6!$C$72:$C$78</c:f>
              <c:strCache>
                <c:ptCount val="7"/>
                <c:pt idx="0">
                  <c:v>嘉禾</c:v>
                </c:pt>
                <c:pt idx="1">
                  <c:v>嘉善</c:v>
                </c:pt>
                <c:pt idx="2">
                  <c:v>平湖</c:v>
                </c:pt>
                <c:pt idx="3">
                  <c:v>海盐</c:v>
                </c:pt>
                <c:pt idx="4">
                  <c:v>海宁</c:v>
                </c:pt>
                <c:pt idx="5">
                  <c:v>桐乡</c:v>
                </c:pt>
                <c:pt idx="6">
                  <c:v>战客中心</c:v>
                </c:pt>
              </c:strCache>
            </c:strRef>
          </c:cat>
          <c:val>
            <c:numRef>
              <c:f>[半年度材料.xlsx]Sheet6!$D$72:$D$78</c:f>
              <c:numCache>
                <c:formatCode>0.0%</c:formatCode>
                <c:ptCount val="7"/>
                <c:pt idx="0">
                  <c:v>0.19413510076683</c:v>
                </c:pt>
                <c:pt idx="1">
                  <c:v>0.215213358070501</c:v>
                </c:pt>
                <c:pt idx="2">
                  <c:v>0.309075342465753</c:v>
                </c:pt>
                <c:pt idx="3">
                  <c:v>0.266859623733719</c:v>
                </c:pt>
                <c:pt idx="4">
                  <c:v>0.293441991786448</c:v>
                </c:pt>
                <c:pt idx="5">
                  <c:v>0.301248214618394</c:v>
                </c:pt>
                <c:pt idx="6">
                  <c:v>0.328934010152284</c:v>
                </c:pt>
              </c:numCache>
            </c:numRef>
          </c:val>
        </c:ser>
        <c:ser>
          <c:idx val="1"/>
          <c:order val="1"/>
          <c:tx>
            <c:strRef>
              <c:f>[半年度材料.xlsx]Sheet6!$E$71</c:f>
              <c:strCache>
                <c:ptCount val="1"/>
                <c:pt idx="0">
                  <c:v>25年新增账托率</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[半年度材料.xlsx]Sheet6!$C$72:$C$78</c:f>
              <c:strCache>
                <c:ptCount val="7"/>
                <c:pt idx="0">
                  <c:v>嘉禾</c:v>
                </c:pt>
                <c:pt idx="1">
                  <c:v>嘉善</c:v>
                </c:pt>
                <c:pt idx="2">
                  <c:v>平湖</c:v>
                </c:pt>
                <c:pt idx="3">
                  <c:v>海盐</c:v>
                </c:pt>
                <c:pt idx="4">
                  <c:v>海宁</c:v>
                </c:pt>
                <c:pt idx="5">
                  <c:v>桐乡</c:v>
                </c:pt>
                <c:pt idx="6">
                  <c:v>战客中心</c:v>
                </c:pt>
              </c:strCache>
            </c:strRef>
          </c:cat>
          <c:val>
            <c:numRef>
              <c:f>[半年度材料.xlsx]Sheet6!$E$72:$E$78</c:f>
              <c:numCache>
                <c:formatCode>0.0%</c:formatCode>
                <c:ptCount val="7"/>
                <c:pt idx="0">
                  <c:v>0.0864353312302839</c:v>
                </c:pt>
                <c:pt idx="1">
                  <c:v>0.181672025723473</c:v>
                </c:pt>
                <c:pt idx="2">
                  <c:v>0.217065868263473</c:v>
                </c:pt>
                <c:pt idx="3">
                  <c:v>0.192644483362522</c:v>
                </c:pt>
                <c:pt idx="4">
                  <c:v>0.169859514687101</c:v>
                </c:pt>
                <c:pt idx="5">
                  <c:v>0.261780104712042</c:v>
                </c:pt>
                <c:pt idx="6">
                  <c:v>0.134328358208955</c:v>
                </c:pt>
              </c:numCache>
            </c:numRef>
          </c:val>
        </c:ser>
        <c:dLbls>
          <c:showLegendKey val="0"/>
          <c:showVal val="1"/>
          <c:showCatName val="0"/>
          <c:showSerName val="0"/>
          <c:showPercent val="0"/>
          <c:showBubbleSize val="0"/>
        </c:dLbls>
        <c:gapWidth val="246"/>
        <c:overlap val="-28"/>
        <c:axId val="199690242"/>
        <c:axId val="589648029"/>
      </c:barChart>
      <c:catAx>
        <c:axId val="19969024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589648029"/>
        <c:crosses val="autoZero"/>
        <c:auto val="1"/>
        <c:lblAlgn val="ctr"/>
        <c:lblOffset val="100"/>
        <c:noMultiLvlLbl val="0"/>
      </c:catAx>
      <c:valAx>
        <c:axId val="589648029"/>
        <c:scaling>
          <c:orientation val="minMax"/>
        </c:scaling>
        <c:delete val="0"/>
        <c:axPos val="l"/>
        <c:numFmt formatCode="0.0%" sourceLinked="1"/>
        <c:majorTickMark val="none"/>
        <c:minorTickMark val="none"/>
        <c:tickLblPos val="none"/>
        <c:spPr>
          <a:noFill/>
          <a:ln>
            <a:noFill/>
          </a:ln>
          <a:effectLst/>
        </c:spPr>
        <c:txPr>
          <a:bodyPr rot="-6000000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99690242"/>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dc6d4d7e-f2e0-438e-affe-0cc2bbab7b12}"/>
      </c:ext>
    </c:extLst>
  </c:chart>
  <c:spPr>
    <a:solidFill>
      <a:schemeClr val="bg1">
        <a:lumMod val="95000"/>
      </a:schemeClr>
    </a:solidFill>
    <a:ln w="9525" cap="flat" cmpd="sng" algn="ctr">
      <a:noFill/>
      <a:round/>
    </a:ln>
    <a:effectLst/>
  </c:spPr>
  <c:txPr>
    <a:bodyPr/>
    <a:lstStyle/>
    <a:p>
      <a:pPr>
        <a:defRPr lang="zh-CN" sz="6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[半年度材料.xlsx]Sheet4!$D$25</c:f>
              <c:strCache>
                <c:ptCount val="1"/>
                <c:pt idx="0">
                  <c:v>存量真实率</c:v>
                </c:pt>
              </c:strCache>
            </c:strRef>
          </c:tx>
          <c:spPr>
            <a:ln w="28575" cap="rnd">
              <a:solidFill>
                <a:schemeClr val="accent1"/>
              </a:solidFill>
              <a:round/>
            </a:ln>
            <a:effectLst/>
          </c:spPr>
          <c:marker>
            <c:symbol val="circle"/>
            <c:size val="5"/>
            <c:spPr>
              <a:no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[半年度材料.xlsx]Sheet4!$C$26:$C$32</c:f>
              <c:strCache>
                <c:ptCount val="7"/>
                <c:pt idx="0" c:formatCode="0.00_ ">
                  <c:v>嘉禾</c:v>
                </c:pt>
                <c:pt idx="1" c:formatCode="0.00_ ">
                  <c:v>嘉善</c:v>
                </c:pt>
                <c:pt idx="2" c:formatCode="0.00_ ">
                  <c:v>平湖</c:v>
                </c:pt>
                <c:pt idx="3" c:formatCode="0.00_ ">
                  <c:v>海盐</c:v>
                </c:pt>
                <c:pt idx="4" c:formatCode="0.00_ ">
                  <c:v>海宁</c:v>
                </c:pt>
                <c:pt idx="5" c:formatCode="0.00_ ">
                  <c:v>桐乡</c:v>
                </c:pt>
                <c:pt idx="6" c:formatCode="0.00_ ">
                  <c:v>战客中心</c:v>
                </c:pt>
              </c:strCache>
            </c:strRef>
          </c:cat>
          <c:val>
            <c:numRef>
              <c:f>[半年度材料.xlsx]Sheet4!$D$26:$D$32</c:f>
              <c:numCache>
                <c:formatCode>0.0%</c:formatCode>
                <c:ptCount val="7"/>
                <c:pt idx="0">
                  <c:v>0.898601398601399</c:v>
                </c:pt>
                <c:pt idx="1">
                  <c:v>0.863095238095238</c:v>
                </c:pt>
                <c:pt idx="2">
                  <c:v>0.873239436619718</c:v>
                </c:pt>
                <c:pt idx="3">
                  <c:v>0.880597014925373</c:v>
                </c:pt>
                <c:pt idx="4">
                  <c:v>0.903030303030303</c:v>
                </c:pt>
                <c:pt idx="5">
                  <c:v>0.868131868131868</c:v>
                </c:pt>
                <c:pt idx="6" c:formatCode="0%">
                  <c:v>1</c:v>
                </c:pt>
              </c:numCache>
            </c:numRef>
          </c:val>
          <c:smooth val="0"/>
        </c:ser>
        <c:ser>
          <c:idx val="1"/>
          <c:order val="1"/>
          <c:tx>
            <c:strRef>
              <c:f>[半年度材料.xlsx]Sheet4!$E$25</c:f>
              <c:strCache>
                <c:ptCount val="1"/>
                <c:pt idx="0">
                  <c:v>新增真实率</c:v>
                </c:pt>
              </c:strCache>
            </c:strRef>
          </c:tx>
          <c:spPr>
            <a:ln w="28575" cap="rnd">
              <a:solidFill>
                <a:schemeClr val="accent2"/>
              </a:solidFill>
              <a:round/>
            </a:ln>
            <a:effectLst/>
          </c:spPr>
          <c:marker>
            <c:symbol val="circle"/>
            <c:size val="5"/>
            <c:spPr>
              <a:no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[半年度材料.xlsx]Sheet4!$C$26:$C$32</c:f>
              <c:strCache>
                <c:ptCount val="7"/>
                <c:pt idx="0" c:formatCode="0.00_ ">
                  <c:v>嘉禾</c:v>
                </c:pt>
                <c:pt idx="1" c:formatCode="0.00_ ">
                  <c:v>嘉善</c:v>
                </c:pt>
                <c:pt idx="2" c:formatCode="0.00_ ">
                  <c:v>平湖</c:v>
                </c:pt>
                <c:pt idx="3" c:formatCode="0.00_ ">
                  <c:v>海盐</c:v>
                </c:pt>
                <c:pt idx="4" c:formatCode="0.00_ ">
                  <c:v>海宁</c:v>
                </c:pt>
                <c:pt idx="5" c:formatCode="0.00_ ">
                  <c:v>桐乡</c:v>
                </c:pt>
                <c:pt idx="6" c:formatCode="0.00_ ">
                  <c:v>战客中心</c:v>
                </c:pt>
              </c:strCache>
            </c:strRef>
          </c:cat>
          <c:val>
            <c:numRef>
              <c:f>[半年度材料.xlsx]Sheet4!$E$26:$E$32</c:f>
              <c:numCache>
                <c:formatCode>0.0%</c:formatCode>
                <c:ptCount val="7"/>
                <c:pt idx="0">
                  <c:v>0.798185941043084</c:v>
                </c:pt>
                <c:pt idx="1">
                  <c:v>0.795652173913043</c:v>
                </c:pt>
                <c:pt idx="2">
                  <c:v>0.768924302788845</c:v>
                </c:pt>
                <c:pt idx="3">
                  <c:v>0.807881773399015</c:v>
                </c:pt>
                <c:pt idx="4">
                  <c:v>0.796068796068796</c:v>
                </c:pt>
                <c:pt idx="5">
                  <c:v>0.778645833333333</c:v>
                </c:pt>
                <c:pt idx="6">
                  <c:v>0.92</c:v>
                </c:pt>
              </c:numCache>
            </c:numRef>
          </c:val>
          <c:smooth val="0"/>
        </c:ser>
        <c:dLbls>
          <c:showLegendKey val="0"/>
          <c:showVal val="1"/>
          <c:showCatName val="0"/>
          <c:showSerName val="0"/>
          <c:showPercent val="0"/>
          <c:showBubbleSize val="0"/>
        </c:dLbls>
        <c:marker val="1"/>
        <c:smooth val="0"/>
        <c:axId val="976671282"/>
        <c:axId val="348275505"/>
      </c:lineChart>
      <c:catAx>
        <c:axId val="97667128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48275505"/>
        <c:crosses val="autoZero"/>
        <c:auto val="1"/>
        <c:lblAlgn val="ctr"/>
        <c:lblOffset val="100"/>
        <c:noMultiLvlLbl val="0"/>
      </c:catAx>
      <c:valAx>
        <c:axId val="348275505"/>
        <c:scaling>
          <c:orientation val="minMax"/>
        </c:scaling>
        <c:delete val="1"/>
        <c:axPos val="l"/>
        <c:numFmt formatCode="0.0%" sourceLinked="1"/>
        <c:majorTickMark val="none"/>
        <c:minorTickMark val="none"/>
        <c:tickLblPos val="nextTo"/>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6671282"/>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extLst>
      <c:ext uri="{0b15fc19-7d7d-44ad-8c2d-2c3a37ce22c3}">
        <chartProps xmlns="https://web.wps.cn/et/2018/main" chartId="{c18d4702-88ff-4e24-9a3e-0b7dd46081af}"/>
      </c:ext>
    </c:extLst>
  </c:chart>
  <c:spPr>
    <a:solidFill>
      <a:schemeClr val="bg1">
        <a:lumMod val="95000"/>
      </a:schemeClr>
    </a:solidFill>
    <a:ln w="9525" cap="flat" cmpd="sng" algn="ctr">
      <a:noFill/>
      <a:round/>
    </a:ln>
    <a:effectLst/>
  </c:spPr>
  <c:txPr>
    <a:bodyPr/>
    <a:lstStyle/>
    <a:p>
      <a:pPr>
        <a:defRPr lang="zh-CN"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0.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1.xml><?xml version="1.0" encoding="utf-8"?>
<cs:chartStyle xmlns:cs="http://schemas.microsoft.com/office/drawing/2012/chartStyle" xmlns:a="http://schemas.openxmlformats.org/drawingml/2006/main" id="1002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fontRef idx="minor">
      <a:schemeClr val="dk1"/>
    </cs:fontRef>
    <cs:spPr>
      <a:ln w="28575" cap="rnd">
        <a:solidFill>
          <a:schemeClr val="phClr"/>
        </a:solidFill>
        <a:round/>
      </a:ln>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2.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3.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4.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5.xml><?xml version="1.0" encoding="utf-8"?>
<cs:chartStyle xmlns:cs="http://schemas.microsoft.com/office/drawing/2012/chartStyle" xmlns:a="http://schemas.openxmlformats.org/drawingml/2006/main" id="1008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1000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1000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1000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1000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1000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1000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1000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1000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1000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1002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fontRef idx="minor">
      <a:schemeClr val="dk1"/>
    </cs:fontRef>
    <cs:spPr>
      <a:ln w="28575" cap="rnd">
        <a:solidFill>
          <a:schemeClr val="phClr"/>
        </a:solidFill>
        <a:round/>
      </a:ln>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1002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fontRef idx="minor">
      <a:schemeClr val="dk1"/>
    </cs:fontRef>
    <cs:spPr>
      <a:ln w="28575" cap="rnd">
        <a:solidFill>
          <a:schemeClr val="phClr"/>
        </a:solidFill>
        <a:round/>
      </a:ln>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1000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1002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fontRef idx="minor">
      <a:schemeClr val="dk1"/>
    </cs:fontRef>
    <cs:spPr>
      <a:ln w="28575" cap="rnd">
        <a:solidFill>
          <a:schemeClr val="phClr"/>
        </a:solidFill>
        <a:round/>
      </a:ln>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1008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1029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8.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9.xml><?xml version="1.0" encoding="utf-8"?>
<cs:chartStyle xmlns:cs="http://schemas.microsoft.com/office/drawing/2012/chartStyle" xmlns:a="http://schemas.openxmlformats.org/drawingml/2006/main" id="1002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fontRef idx="minor">
      <a:schemeClr val="dk1"/>
    </cs:fontRef>
    <cs:spPr>
      <a:ln w="28575" cap="rnd">
        <a:solidFill>
          <a:schemeClr val="phClr"/>
        </a:solidFill>
        <a:round/>
      </a:ln>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77D31B3-3808-4FBA-8FA4-CC8D448A173E}" type="doc">
      <dgm:prSet loTypeId="hierarchy" loCatId="hierarchy" qsTypeId="urn:microsoft.com/office/officeart/2005/8/quickstyle/simple1" qsCatId="simple" csTypeId="urn:microsoft.com/office/officeart/2005/8/colors/accent1_2" csCatId="accent1" phldr="0"/>
      <dgm:spPr/>
      <dgm:t>
        <a:bodyPr/>
        <a:p>
          <a:endParaRPr lang="zh-CN" altLang="en-US"/>
        </a:p>
      </dgm:t>
    </dgm:pt>
    <dgm:pt modelId="{47C757F0-AA23-46BE-9311-EA432CDEEAA1}">
      <dgm:prSet phldrT="[文本]" phldr="0" custT="0"/>
      <dgm:spPr/>
      <dgm:t>
        <a:bodyPr vert="horz" wrap="square"/>
        <a:p>
          <a:pPr>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基础业务图谱</a:t>
          </a:r>
          <a:r>
            <a:rPr lang="zh-CN" altLang="en-US">
              <a:latin typeface="微软雅黑" panose="020B0503020204020204" pitchFamily="34" charset="-122"/>
              <a:ea typeface="微软雅黑" panose="020B0503020204020204" pitchFamily="34" charset="-122"/>
            </a:rPr>
            <a:t/>
          </a:r>
          <a:endParaRPr lang="zh-CN" altLang="en-US">
            <a:latin typeface="微软雅黑" panose="020B0503020204020204" pitchFamily="34" charset="-122"/>
            <a:ea typeface="微软雅黑" panose="020B0503020204020204" pitchFamily="34" charset="-122"/>
          </a:endParaRPr>
        </a:p>
      </dgm:t>
    </dgm:pt>
    <dgm:pt modelId="{AB39B06D-FE6C-48B2-B5B4-77CD0C8CF7AD}" cxnId="{B0515857-F4D0-4F59-A3A3-D93C8FD57B73}" type="parTrans">
      <dgm:prSet/>
      <dgm:spPr/>
      <dgm:t>
        <a:bodyPr/>
        <a:p>
          <a:endParaRPr lang="zh-CN" altLang="en-US"/>
        </a:p>
      </dgm:t>
    </dgm:pt>
    <dgm:pt modelId="{DF0D1C21-B79E-4875-B7FA-EF183CB48B88}" cxnId="{B0515857-F4D0-4F59-A3A3-D93C8FD57B73}" type="sibTrans">
      <dgm:prSet/>
      <dgm:spPr/>
      <dgm:t>
        <a:bodyPr/>
        <a:p>
          <a:endParaRPr lang="zh-CN" altLang="en-US"/>
        </a:p>
      </dgm:t>
    </dgm:pt>
    <dgm:pt modelId="{12714FC6-8B41-47E5-91DD-F02D34D23B93}">
      <dgm:prSet phldrT="[文本]" phldr="0" custT="0"/>
      <dgm:spPr/>
      <dgm:t>
        <a:bodyPr vert="horz" wrap="square"/>
        <a:p>
          <a:pPr>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业务渗透</a:t>
          </a:r>
          <a:r>
            <a:rPr lang="zh-CN" altLang="en-US">
              <a:latin typeface="微软雅黑" panose="020B0503020204020204" pitchFamily="34" charset="-122"/>
              <a:ea typeface="微软雅黑" panose="020B0503020204020204" pitchFamily="34" charset="-122"/>
            </a:rPr>
            <a:t/>
          </a:r>
          <a:endParaRPr lang="zh-CN" altLang="en-US">
            <a:latin typeface="微软雅黑" panose="020B0503020204020204" pitchFamily="34" charset="-122"/>
            <a:ea typeface="微软雅黑" panose="020B0503020204020204" pitchFamily="34" charset="-122"/>
          </a:endParaRPr>
        </a:p>
      </dgm:t>
    </dgm:pt>
    <dgm:pt modelId="{EACD17F5-D793-4A43-B489-D1804D50CFEF}" cxnId="{D90EAD9A-DE26-493F-9508-1FF0322F0BE2}" type="parTrans">
      <dgm:prSet/>
      <dgm:spPr/>
      <dgm:t>
        <a:bodyPr/>
        <a:p>
          <a:endParaRPr lang="zh-CN" altLang="en-US"/>
        </a:p>
      </dgm:t>
    </dgm:pt>
    <dgm:pt modelId="{FA45D93F-0724-4936-AA45-E6762732A19D}" cxnId="{D90EAD9A-DE26-493F-9508-1FF0322F0BE2}" type="sibTrans">
      <dgm:prSet/>
      <dgm:spPr/>
      <dgm:t>
        <a:bodyPr/>
        <a:p>
          <a:endParaRPr lang="zh-CN" altLang="en-US"/>
        </a:p>
      </dgm:t>
    </dgm:pt>
    <dgm:pt modelId="{4EC42421-831D-4CD3-8215-2AF4300F9C01}">
      <dgm:prSet phldrT="[文本]" phldr="0" custT="0"/>
      <dgm:spPr/>
      <dgm:t>
        <a:bodyPr vert="horz" wrap="square"/>
        <a:p>
          <a:pPr>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友商</a:t>
          </a:r>
          <a:r>
            <a:rPr lang="zh-CN" altLang="en-US">
              <a:latin typeface="微软雅黑" panose="020B0503020204020204" pitchFamily="34" charset="-122"/>
              <a:ea typeface="微软雅黑" panose="020B0503020204020204" pitchFamily="34" charset="-122"/>
            </a:rPr>
            <a:t>情况</a:t>
          </a:r>
          <a:r>
            <a:rPr lang="zh-CN" altLang="en-US">
              <a:latin typeface="微软雅黑" panose="020B0503020204020204" pitchFamily="34" charset="-122"/>
              <a:ea typeface="微软雅黑" panose="020B0503020204020204" pitchFamily="34" charset="-122"/>
            </a:rPr>
            <a:t/>
          </a:r>
          <a:endParaRPr lang="zh-CN" altLang="en-US">
            <a:latin typeface="微软雅黑" panose="020B0503020204020204" pitchFamily="34" charset="-122"/>
            <a:ea typeface="微软雅黑" panose="020B0503020204020204" pitchFamily="34" charset="-122"/>
          </a:endParaRPr>
        </a:p>
      </dgm:t>
    </dgm:pt>
    <dgm:pt modelId="{8D5FB264-0A5C-4C3A-85B7-453D9BD837DF}" cxnId="{3288E280-CC61-4FAB-9A4E-1BC21A8622C1}" type="parTrans">
      <dgm:prSet/>
      <dgm:spPr/>
      <dgm:t>
        <a:bodyPr/>
        <a:p>
          <a:endParaRPr lang="zh-CN" altLang="en-US"/>
        </a:p>
      </dgm:t>
    </dgm:pt>
    <dgm:pt modelId="{A1825131-D805-48C8-BFCE-E45C02E6F5CE}" cxnId="{3288E280-CC61-4FAB-9A4E-1BC21A8622C1}" type="sibTrans">
      <dgm:prSet/>
      <dgm:spPr/>
      <dgm:t>
        <a:bodyPr/>
        <a:p>
          <a:endParaRPr lang="zh-CN" altLang="en-US"/>
        </a:p>
      </dgm:t>
    </dgm:pt>
    <dgm:pt modelId="{CF717C8A-B40B-4AFF-BF49-65ABB7DF8190}">
      <dgm:prSet phldrT="[文本]" phldr="0" custT="0"/>
      <dgm:spPr/>
      <dgm:t>
        <a:bodyPr vert="horz" wrap="square"/>
        <a:p>
          <a:pPr>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商机情况</a:t>
          </a:r>
          <a:r>
            <a:rPr lang="zh-CN" altLang="en-US">
              <a:latin typeface="微软雅黑" panose="020B0503020204020204" pitchFamily="34" charset="-122"/>
              <a:ea typeface="微软雅黑" panose="020B0503020204020204" pitchFamily="34" charset="-122"/>
            </a:rPr>
            <a:t/>
          </a:r>
          <a:endParaRPr lang="zh-CN" altLang="en-US">
            <a:latin typeface="微软雅黑" panose="020B0503020204020204" pitchFamily="34" charset="-122"/>
            <a:ea typeface="微软雅黑" panose="020B0503020204020204" pitchFamily="34" charset="-122"/>
          </a:endParaRPr>
        </a:p>
      </dgm:t>
    </dgm:pt>
    <dgm:pt modelId="{CCF68ADE-40B6-47D0-93C1-88EC13ADC8AC}" cxnId="{31247D93-25DC-4D9C-A42B-D0EE8C4817DB}" type="parTrans">
      <dgm:prSet/>
      <dgm:spPr/>
      <dgm:t>
        <a:bodyPr/>
        <a:p>
          <a:endParaRPr lang="zh-CN" altLang="en-US"/>
        </a:p>
      </dgm:t>
    </dgm:pt>
    <dgm:pt modelId="{630D3E0B-D1D7-4E1A-8193-515AA5E1866F}" cxnId="{31247D93-25DC-4D9C-A42B-D0EE8C4817DB}" type="sibTrans">
      <dgm:prSet/>
      <dgm:spPr/>
      <dgm:t>
        <a:bodyPr/>
        <a:p>
          <a:endParaRPr lang="zh-CN" altLang="en-US"/>
        </a:p>
      </dgm:t>
    </dgm:pt>
    <dgm:pt modelId="{E498DC9C-C5AC-4482-A26F-3B99DC5D79F0}" type="pres">
      <dgm:prSet presAssocID="{A77D31B3-3808-4FBA-8FA4-CC8D448A173E}" presName="hierChild1" presStyleCnt="0">
        <dgm:presLayoutVars>
          <dgm:orgChart val="1"/>
          <dgm:chPref val="1"/>
          <dgm:dir/>
          <dgm:animOne val="branch"/>
          <dgm:animLvl val="lvl"/>
          <dgm:resizeHandles/>
        </dgm:presLayoutVars>
      </dgm:prSet>
      <dgm:spPr/>
    </dgm:pt>
    <dgm:pt modelId="{F728C3E8-5128-4BB6-90CC-A86769ECE335}" type="pres">
      <dgm:prSet presAssocID="{47C757F0-AA23-46BE-9311-EA432CDEEAA1}" presName="hierRoot1" presStyleCnt="0">
        <dgm:presLayoutVars>
          <dgm:hierBranch val="init"/>
        </dgm:presLayoutVars>
      </dgm:prSet>
      <dgm:spPr/>
    </dgm:pt>
    <dgm:pt modelId="{79147750-B6BF-43FD-83A0-7ACDC9B53EFF}" type="pres">
      <dgm:prSet presAssocID="{47C757F0-AA23-46BE-9311-EA432CDEEAA1}" presName="rootComposite1" presStyleCnt="0"/>
      <dgm:spPr/>
    </dgm:pt>
    <dgm:pt modelId="{AE79172D-D441-42BB-84EA-E3D989670DED}" type="pres">
      <dgm:prSet presAssocID="{47C757F0-AA23-46BE-9311-EA432CDEEAA1}" presName="rootText1" presStyleLbl="node0" presStyleIdx="0" presStyleCnt="1" custScaleX="185731">
        <dgm:presLayoutVars>
          <dgm:chPref val="3"/>
        </dgm:presLayoutVars>
      </dgm:prSet>
      <dgm:spPr/>
    </dgm:pt>
    <dgm:pt modelId="{86420519-308D-4A6A-8FEA-6FB2E39BA448}" type="pres">
      <dgm:prSet presAssocID="{47C757F0-AA23-46BE-9311-EA432CDEEAA1}" presName="rootConnector1" presStyleCnt="0"/>
      <dgm:spPr/>
    </dgm:pt>
    <dgm:pt modelId="{9A0FF10C-81C7-47CD-A320-768F2009480B}" type="pres">
      <dgm:prSet presAssocID="{47C757F0-AA23-46BE-9311-EA432CDEEAA1}" presName="hierChild2" presStyleCnt="0"/>
      <dgm:spPr/>
    </dgm:pt>
    <dgm:pt modelId="{6A259130-4455-44E0-969B-948D1249687E}" type="pres">
      <dgm:prSet presAssocID="{EACD17F5-D793-4A43-B489-D1804D50CFEF}" presName="Name37" presStyleLbl="parChTrans1D2" presStyleIdx="0" presStyleCnt="3"/>
      <dgm:spPr/>
    </dgm:pt>
    <dgm:pt modelId="{D6C5C065-A308-417C-8ECC-04FC2BEC646C}" type="pres">
      <dgm:prSet presAssocID="{12714FC6-8B41-47E5-91DD-F02D34D23B93}" presName="hierRoot2" presStyleCnt="0">
        <dgm:presLayoutVars>
          <dgm:hierBranch val="init"/>
        </dgm:presLayoutVars>
      </dgm:prSet>
      <dgm:spPr/>
    </dgm:pt>
    <dgm:pt modelId="{E36491EF-5019-46FD-BC82-1BD579B9EE0E}" type="pres">
      <dgm:prSet presAssocID="{12714FC6-8B41-47E5-91DD-F02D34D23B93}" presName="rootComposite" presStyleCnt="0"/>
      <dgm:spPr/>
    </dgm:pt>
    <dgm:pt modelId="{43B7C837-49D6-40CE-BBAB-953D9E4BA7ED}" type="pres">
      <dgm:prSet presAssocID="{12714FC6-8B41-47E5-91DD-F02D34D23B93}" presName="rootText" presStyleLbl="node2" presStyleIdx="0" presStyleCnt="3">
        <dgm:presLayoutVars>
          <dgm:chPref val="3"/>
        </dgm:presLayoutVars>
      </dgm:prSet>
      <dgm:spPr/>
    </dgm:pt>
    <dgm:pt modelId="{9A037140-9B69-4B9F-A134-F2F2EB0F2E32}" type="pres">
      <dgm:prSet presAssocID="{12714FC6-8B41-47E5-91DD-F02D34D23B93}" presName="rootConnector" presStyleCnt="0"/>
      <dgm:spPr/>
    </dgm:pt>
    <dgm:pt modelId="{FA37AA5D-87C2-47F6-9B72-B753C073E744}" type="pres">
      <dgm:prSet presAssocID="{12714FC6-8B41-47E5-91DD-F02D34D23B93}" presName="hierChild4" presStyleCnt="0"/>
      <dgm:spPr/>
    </dgm:pt>
    <dgm:pt modelId="{A7309641-2A58-41EA-9E42-56812CF298ED}" type="pres">
      <dgm:prSet presAssocID="{12714FC6-8B41-47E5-91DD-F02D34D23B93}" presName="hierChild5" presStyleCnt="0"/>
      <dgm:spPr/>
    </dgm:pt>
    <dgm:pt modelId="{F492B679-3C8C-4E72-95A8-8B81298826E7}" type="pres">
      <dgm:prSet presAssocID="{8D5FB264-0A5C-4C3A-85B7-453D9BD837DF}" presName="Name37" presStyleLbl="parChTrans1D2" presStyleIdx="1" presStyleCnt="3"/>
      <dgm:spPr/>
    </dgm:pt>
    <dgm:pt modelId="{C6F584B9-7EA2-46D8-913B-8F508509ECAB}" type="pres">
      <dgm:prSet presAssocID="{4EC42421-831D-4CD3-8215-2AF4300F9C01}" presName="hierRoot2" presStyleCnt="0">
        <dgm:presLayoutVars>
          <dgm:hierBranch val="init"/>
        </dgm:presLayoutVars>
      </dgm:prSet>
      <dgm:spPr/>
    </dgm:pt>
    <dgm:pt modelId="{6CAD9CE6-86A1-4F7D-98A6-3AF53F55F9E3}" type="pres">
      <dgm:prSet presAssocID="{4EC42421-831D-4CD3-8215-2AF4300F9C01}" presName="rootComposite" presStyleCnt="0"/>
      <dgm:spPr/>
    </dgm:pt>
    <dgm:pt modelId="{08A0D1D2-3A20-4D63-8E35-B7C8B6B16D48}" type="pres">
      <dgm:prSet presAssocID="{4EC42421-831D-4CD3-8215-2AF4300F9C01}" presName="rootText" presStyleLbl="node2" presStyleIdx="1" presStyleCnt="3">
        <dgm:presLayoutVars>
          <dgm:chPref val="3"/>
        </dgm:presLayoutVars>
      </dgm:prSet>
      <dgm:spPr/>
    </dgm:pt>
    <dgm:pt modelId="{6238C53E-A961-488B-8FBD-6EC13507B069}" type="pres">
      <dgm:prSet presAssocID="{4EC42421-831D-4CD3-8215-2AF4300F9C01}" presName="rootConnector" presStyleCnt="0"/>
      <dgm:spPr/>
    </dgm:pt>
    <dgm:pt modelId="{A9C46FD3-3BE9-4E6E-BFF6-B0B42B13F857}" type="pres">
      <dgm:prSet presAssocID="{4EC42421-831D-4CD3-8215-2AF4300F9C01}" presName="hierChild4" presStyleCnt="0"/>
      <dgm:spPr/>
    </dgm:pt>
    <dgm:pt modelId="{A663BBFB-A120-4F5B-82EC-DB644DB9966B}" type="pres">
      <dgm:prSet presAssocID="{4EC42421-831D-4CD3-8215-2AF4300F9C01}" presName="hierChild5" presStyleCnt="0"/>
      <dgm:spPr/>
    </dgm:pt>
    <dgm:pt modelId="{AB3A8128-6C86-49B7-B5CC-0153888815E5}" type="pres">
      <dgm:prSet presAssocID="{CCF68ADE-40B6-47D0-93C1-88EC13ADC8AC}" presName="Name37" presStyleLbl="parChTrans1D2" presStyleIdx="2" presStyleCnt="3"/>
      <dgm:spPr/>
    </dgm:pt>
    <dgm:pt modelId="{1A917F9A-DDE6-4568-B35C-7FABCEF0A586}" type="pres">
      <dgm:prSet presAssocID="{CF717C8A-B40B-4AFF-BF49-65ABB7DF8190}" presName="hierRoot2" presStyleCnt="0">
        <dgm:presLayoutVars>
          <dgm:hierBranch val="init"/>
        </dgm:presLayoutVars>
      </dgm:prSet>
      <dgm:spPr/>
    </dgm:pt>
    <dgm:pt modelId="{FA949B67-3DB7-47FA-97C9-4A653E762F22}" type="pres">
      <dgm:prSet presAssocID="{CF717C8A-B40B-4AFF-BF49-65ABB7DF8190}" presName="rootComposite" presStyleCnt="0"/>
      <dgm:spPr/>
    </dgm:pt>
    <dgm:pt modelId="{7D64F4A3-0E55-47AC-A59B-9D5A9DC25552}" type="pres">
      <dgm:prSet presAssocID="{CF717C8A-B40B-4AFF-BF49-65ABB7DF8190}" presName="rootText" presStyleLbl="node2" presStyleIdx="2" presStyleCnt="3">
        <dgm:presLayoutVars>
          <dgm:chPref val="3"/>
        </dgm:presLayoutVars>
      </dgm:prSet>
      <dgm:spPr/>
    </dgm:pt>
    <dgm:pt modelId="{5667CB49-EC34-46BC-AD2D-72F3BD95D049}" type="pres">
      <dgm:prSet presAssocID="{CF717C8A-B40B-4AFF-BF49-65ABB7DF8190}" presName="rootConnector" presStyleCnt="0"/>
      <dgm:spPr/>
    </dgm:pt>
    <dgm:pt modelId="{EB3A10DA-2FA4-4DAD-8341-8078D7F83716}" type="pres">
      <dgm:prSet presAssocID="{CF717C8A-B40B-4AFF-BF49-65ABB7DF8190}" presName="hierChild4" presStyleCnt="0"/>
      <dgm:spPr/>
    </dgm:pt>
    <dgm:pt modelId="{B05C5608-85C8-433E-A928-1755312B673B}" type="pres">
      <dgm:prSet presAssocID="{CF717C8A-B40B-4AFF-BF49-65ABB7DF8190}" presName="hierChild5" presStyleCnt="0"/>
      <dgm:spPr/>
    </dgm:pt>
    <dgm:pt modelId="{0E819307-1B4E-434E-BA76-D5A4192B0663}" type="pres">
      <dgm:prSet presAssocID="{47C757F0-AA23-46BE-9311-EA432CDEEAA1}" presName="hierChild3" presStyleCnt="0"/>
      <dgm:spPr/>
    </dgm:pt>
  </dgm:ptLst>
  <dgm:cxnLst>
    <dgm:cxn modelId="{B0515857-F4D0-4F59-A3A3-D93C8FD57B73}" srcId="{A77D31B3-3808-4FBA-8FA4-CC8D448A173E}" destId="{47C757F0-AA23-46BE-9311-EA432CDEEAA1}" srcOrd="0" destOrd="0" parTransId="{AB39B06D-FE6C-48B2-B5B4-77CD0C8CF7AD}" sibTransId="{DF0D1C21-B79E-4875-B7FA-EF183CB48B88}"/>
    <dgm:cxn modelId="{D90EAD9A-DE26-493F-9508-1FF0322F0BE2}" srcId="{47C757F0-AA23-46BE-9311-EA432CDEEAA1}" destId="{12714FC6-8B41-47E5-91DD-F02D34D23B93}" srcOrd="0" destOrd="0" parTransId="{EACD17F5-D793-4A43-B489-D1804D50CFEF}" sibTransId="{FA45D93F-0724-4936-AA45-E6762732A19D}"/>
    <dgm:cxn modelId="{3288E280-CC61-4FAB-9A4E-1BC21A8622C1}" srcId="{47C757F0-AA23-46BE-9311-EA432CDEEAA1}" destId="{4EC42421-831D-4CD3-8215-2AF4300F9C01}" srcOrd="1" destOrd="0" parTransId="{8D5FB264-0A5C-4C3A-85B7-453D9BD837DF}" sibTransId="{A1825131-D805-48C8-BFCE-E45C02E6F5CE}"/>
    <dgm:cxn modelId="{31247D93-25DC-4D9C-A42B-D0EE8C4817DB}" srcId="{47C757F0-AA23-46BE-9311-EA432CDEEAA1}" destId="{CF717C8A-B40B-4AFF-BF49-65ABB7DF8190}" srcOrd="2" destOrd="0" parTransId="{CCF68ADE-40B6-47D0-93C1-88EC13ADC8AC}" sibTransId="{630D3E0B-D1D7-4E1A-8193-515AA5E1866F}"/>
    <dgm:cxn modelId="{BCA4EABE-5116-4AF8-81F7-6D71FC227959}" type="presOf" srcId="{A77D31B3-3808-4FBA-8FA4-CC8D448A173E}" destId="{E498DC9C-C5AC-4482-A26F-3B99DC5D79F0}" srcOrd="0" destOrd="0" presId="urn:microsoft.com/office/officeart/2005/8/layout/orgChart1"/>
    <dgm:cxn modelId="{D51C7BAD-A5A2-40AE-9E37-45359EA90768}" type="presParOf" srcId="{E498DC9C-C5AC-4482-A26F-3B99DC5D79F0}" destId="{F728C3E8-5128-4BB6-90CC-A86769ECE335}" srcOrd="0" destOrd="0" presId="urn:microsoft.com/office/officeart/2005/8/layout/orgChart1"/>
    <dgm:cxn modelId="{C3F633EE-EECF-4AFA-A5E7-C3BCBD1486E1}" type="presParOf" srcId="{F728C3E8-5128-4BB6-90CC-A86769ECE335}" destId="{79147750-B6BF-43FD-83A0-7ACDC9B53EFF}" srcOrd="0" destOrd="0" presId="urn:microsoft.com/office/officeart/2005/8/layout/orgChart1"/>
    <dgm:cxn modelId="{3048433F-627F-46D7-8D1D-CCA4ECDFC58C}" type="presOf" srcId="{47C757F0-AA23-46BE-9311-EA432CDEEAA1}" destId="{79147750-B6BF-43FD-83A0-7ACDC9B53EFF}" srcOrd="0" destOrd="0" presId="urn:microsoft.com/office/officeart/2005/8/layout/orgChart1"/>
    <dgm:cxn modelId="{3ADD0EDC-FB28-44EC-BCB9-C3C42640C526}" type="presParOf" srcId="{79147750-B6BF-43FD-83A0-7ACDC9B53EFF}" destId="{AE79172D-D441-42BB-84EA-E3D989670DED}" srcOrd="0" destOrd="0" presId="urn:microsoft.com/office/officeart/2005/8/layout/orgChart1"/>
    <dgm:cxn modelId="{37500401-DD09-456B-94F9-9403F8F2AE00}" type="presOf" srcId="{47C757F0-AA23-46BE-9311-EA432CDEEAA1}" destId="{AE79172D-D441-42BB-84EA-E3D989670DED}" srcOrd="0" destOrd="0" presId="urn:microsoft.com/office/officeart/2005/8/layout/orgChart1"/>
    <dgm:cxn modelId="{FAB1106E-2D83-40FE-8CAC-EF3A25CA7EC2}" type="presParOf" srcId="{79147750-B6BF-43FD-83A0-7ACDC9B53EFF}" destId="{86420519-308D-4A6A-8FEA-6FB2E39BA448}" srcOrd="1" destOrd="0" presId="urn:microsoft.com/office/officeart/2005/8/layout/orgChart1"/>
    <dgm:cxn modelId="{D6B2E141-6A32-4C22-AE7E-0464F2A162E3}" type="presOf" srcId="{47C757F0-AA23-46BE-9311-EA432CDEEAA1}" destId="{86420519-308D-4A6A-8FEA-6FB2E39BA448}" srcOrd="0" destOrd="0" presId="urn:microsoft.com/office/officeart/2005/8/layout/orgChart1"/>
    <dgm:cxn modelId="{E964EB92-D96C-4592-9458-F6AC7DC09394}" type="presParOf" srcId="{F728C3E8-5128-4BB6-90CC-A86769ECE335}" destId="{9A0FF10C-81C7-47CD-A320-768F2009480B}" srcOrd="1" destOrd="0" presId="urn:microsoft.com/office/officeart/2005/8/layout/orgChart1"/>
    <dgm:cxn modelId="{4CD781AB-B772-4660-B51D-4E49AABC9211}" type="presParOf" srcId="{9A0FF10C-81C7-47CD-A320-768F2009480B}" destId="{6A259130-4455-44E0-969B-948D1249687E}" srcOrd="0" destOrd="1" presId="urn:microsoft.com/office/officeart/2005/8/layout/orgChart1"/>
    <dgm:cxn modelId="{9E8DF74A-1051-42D3-906A-B73D3AF072BF}" type="presOf" srcId="{EACD17F5-D793-4A43-B489-D1804D50CFEF}" destId="{6A259130-4455-44E0-969B-948D1249687E}" srcOrd="0" destOrd="0" presId="urn:microsoft.com/office/officeart/2005/8/layout/orgChart1"/>
    <dgm:cxn modelId="{6F827023-4CB5-47C1-A776-7D23A577A3FB}" type="presParOf" srcId="{9A0FF10C-81C7-47CD-A320-768F2009480B}" destId="{D6C5C065-A308-417C-8ECC-04FC2BEC646C}" srcOrd="1" destOrd="1" presId="urn:microsoft.com/office/officeart/2005/8/layout/orgChart1"/>
    <dgm:cxn modelId="{335E86D4-A5E7-4299-82B9-0FD5705C531C}" type="presParOf" srcId="{D6C5C065-A308-417C-8ECC-04FC2BEC646C}" destId="{E36491EF-5019-46FD-BC82-1BD579B9EE0E}" srcOrd="0" destOrd="1" presId="urn:microsoft.com/office/officeart/2005/8/layout/orgChart1"/>
    <dgm:cxn modelId="{2E230F1F-F6B1-462A-B469-3E4C5F5BD746}" type="presOf" srcId="{12714FC6-8B41-47E5-91DD-F02D34D23B93}" destId="{E36491EF-5019-46FD-BC82-1BD579B9EE0E}" srcOrd="0" destOrd="0" presId="urn:microsoft.com/office/officeart/2005/8/layout/orgChart1"/>
    <dgm:cxn modelId="{35AED08E-ECE7-47EF-B58E-09310C7EF80F}" type="presParOf" srcId="{E36491EF-5019-46FD-BC82-1BD579B9EE0E}" destId="{43B7C837-49D6-40CE-BBAB-953D9E4BA7ED}" srcOrd="0" destOrd="0" presId="urn:microsoft.com/office/officeart/2005/8/layout/orgChart1"/>
    <dgm:cxn modelId="{E32FDA4D-3416-4A82-A69D-BECD1AADF9D6}" type="presOf" srcId="{12714FC6-8B41-47E5-91DD-F02D34D23B93}" destId="{43B7C837-49D6-40CE-BBAB-953D9E4BA7ED}" srcOrd="0" destOrd="0" presId="urn:microsoft.com/office/officeart/2005/8/layout/orgChart1"/>
    <dgm:cxn modelId="{FC624A75-6EE6-40EF-8C67-94082DF53963}" type="presParOf" srcId="{E36491EF-5019-46FD-BC82-1BD579B9EE0E}" destId="{9A037140-9B69-4B9F-A134-F2F2EB0F2E32}" srcOrd="1" destOrd="0" presId="urn:microsoft.com/office/officeart/2005/8/layout/orgChart1"/>
    <dgm:cxn modelId="{F7D70C4B-F931-4481-BD67-59C8E2FC1C8C}" type="presOf" srcId="{12714FC6-8B41-47E5-91DD-F02D34D23B93}" destId="{9A037140-9B69-4B9F-A134-F2F2EB0F2E32}" srcOrd="0" destOrd="0" presId="urn:microsoft.com/office/officeart/2005/8/layout/orgChart1"/>
    <dgm:cxn modelId="{865DC117-AEEC-4D6A-8F58-C2879427470A}" type="presParOf" srcId="{D6C5C065-A308-417C-8ECC-04FC2BEC646C}" destId="{FA37AA5D-87C2-47F6-9B72-B753C073E744}" srcOrd="1" destOrd="1" presId="urn:microsoft.com/office/officeart/2005/8/layout/orgChart1"/>
    <dgm:cxn modelId="{88F58F8B-BAD6-4B71-B35E-CD56EADC65AD}" type="presParOf" srcId="{D6C5C065-A308-417C-8ECC-04FC2BEC646C}" destId="{A7309641-2A58-41EA-9E42-56812CF298ED}" srcOrd="2" destOrd="1" presId="urn:microsoft.com/office/officeart/2005/8/layout/orgChart1"/>
    <dgm:cxn modelId="{FAB38362-6A04-4E03-84C4-B9CF5FC7AAF7}" type="presParOf" srcId="{9A0FF10C-81C7-47CD-A320-768F2009480B}" destId="{F492B679-3C8C-4E72-95A8-8B81298826E7}" srcOrd="2" destOrd="1" presId="urn:microsoft.com/office/officeart/2005/8/layout/orgChart1"/>
    <dgm:cxn modelId="{4B711CE5-DAB1-4025-B5D5-81121889A755}" type="presOf" srcId="{8D5FB264-0A5C-4C3A-85B7-453D9BD837DF}" destId="{F492B679-3C8C-4E72-95A8-8B81298826E7}" srcOrd="0" destOrd="0" presId="urn:microsoft.com/office/officeart/2005/8/layout/orgChart1"/>
    <dgm:cxn modelId="{FCC88336-0221-4565-9C1C-4614912D139B}" type="presParOf" srcId="{9A0FF10C-81C7-47CD-A320-768F2009480B}" destId="{C6F584B9-7EA2-46D8-913B-8F508509ECAB}" srcOrd="3" destOrd="1" presId="urn:microsoft.com/office/officeart/2005/8/layout/orgChart1"/>
    <dgm:cxn modelId="{4C3E18C2-4F4E-4813-8A87-A386DCF0E613}" type="presParOf" srcId="{C6F584B9-7EA2-46D8-913B-8F508509ECAB}" destId="{6CAD9CE6-86A1-4F7D-98A6-3AF53F55F9E3}" srcOrd="0" destOrd="3" presId="urn:microsoft.com/office/officeart/2005/8/layout/orgChart1"/>
    <dgm:cxn modelId="{A2924293-54AE-4A05-8968-83F0B862EF99}" type="presOf" srcId="{4EC42421-831D-4CD3-8215-2AF4300F9C01}" destId="{6CAD9CE6-86A1-4F7D-98A6-3AF53F55F9E3}" srcOrd="0" destOrd="0" presId="urn:microsoft.com/office/officeart/2005/8/layout/orgChart1"/>
    <dgm:cxn modelId="{4D0A09CE-4CC7-4C3A-B0B5-F225C83092A1}" type="presParOf" srcId="{6CAD9CE6-86A1-4F7D-98A6-3AF53F55F9E3}" destId="{08A0D1D2-3A20-4D63-8E35-B7C8B6B16D48}" srcOrd="0" destOrd="0" presId="urn:microsoft.com/office/officeart/2005/8/layout/orgChart1"/>
    <dgm:cxn modelId="{924CD595-1500-4C30-A8D3-D5C59C58CA18}" type="presOf" srcId="{4EC42421-831D-4CD3-8215-2AF4300F9C01}" destId="{08A0D1D2-3A20-4D63-8E35-B7C8B6B16D48}" srcOrd="0" destOrd="0" presId="urn:microsoft.com/office/officeart/2005/8/layout/orgChart1"/>
    <dgm:cxn modelId="{564A5FE6-050A-4CD3-9A31-4729A44BA24E}" type="presParOf" srcId="{6CAD9CE6-86A1-4F7D-98A6-3AF53F55F9E3}" destId="{6238C53E-A961-488B-8FBD-6EC13507B069}" srcOrd="1" destOrd="0" presId="urn:microsoft.com/office/officeart/2005/8/layout/orgChart1"/>
    <dgm:cxn modelId="{315E51B5-10EE-491B-B7BC-99B7A2C6EBC5}" type="presOf" srcId="{4EC42421-831D-4CD3-8215-2AF4300F9C01}" destId="{6238C53E-A961-488B-8FBD-6EC13507B069}" srcOrd="0" destOrd="0" presId="urn:microsoft.com/office/officeart/2005/8/layout/orgChart1"/>
    <dgm:cxn modelId="{1E534BAA-E41B-4F4C-919B-E35683918156}" type="presParOf" srcId="{C6F584B9-7EA2-46D8-913B-8F508509ECAB}" destId="{A9C46FD3-3BE9-4E6E-BFF6-B0B42B13F857}" srcOrd="1" destOrd="3" presId="urn:microsoft.com/office/officeart/2005/8/layout/orgChart1"/>
    <dgm:cxn modelId="{6E6C24B8-215A-41FD-AA55-0F80D8C64C7D}" type="presParOf" srcId="{C6F584B9-7EA2-46D8-913B-8F508509ECAB}" destId="{A663BBFB-A120-4F5B-82EC-DB644DB9966B}" srcOrd="2" destOrd="3" presId="urn:microsoft.com/office/officeart/2005/8/layout/orgChart1"/>
    <dgm:cxn modelId="{DC4176E4-2BFF-4E89-9889-EEB79AD453CB}" type="presParOf" srcId="{9A0FF10C-81C7-47CD-A320-768F2009480B}" destId="{AB3A8128-6C86-49B7-B5CC-0153888815E5}" srcOrd="4" destOrd="1" presId="urn:microsoft.com/office/officeart/2005/8/layout/orgChart1"/>
    <dgm:cxn modelId="{1D619909-8C7C-4E5D-9DDA-BEE3297B7005}" type="presOf" srcId="{CCF68ADE-40B6-47D0-93C1-88EC13ADC8AC}" destId="{AB3A8128-6C86-49B7-B5CC-0153888815E5}" srcOrd="0" destOrd="0" presId="urn:microsoft.com/office/officeart/2005/8/layout/orgChart1"/>
    <dgm:cxn modelId="{BC0E864E-DDAD-4170-A6F3-94045C77F6EB}" type="presParOf" srcId="{9A0FF10C-81C7-47CD-A320-768F2009480B}" destId="{1A917F9A-DDE6-4568-B35C-7FABCEF0A586}" srcOrd="5" destOrd="1" presId="urn:microsoft.com/office/officeart/2005/8/layout/orgChart1"/>
    <dgm:cxn modelId="{DE9463AD-3C0B-44EE-8D82-6AE1B7F2907E}" type="presParOf" srcId="{1A917F9A-DDE6-4568-B35C-7FABCEF0A586}" destId="{FA949B67-3DB7-47FA-97C9-4A653E762F22}" srcOrd="0" destOrd="5" presId="urn:microsoft.com/office/officeart/2005/8/layout/orgChart1"/>
    <dgm:cxn modelId="{72D9B2DA-084F-48B0-A7CA-617096B3BABE}" type="presOf" srcId="{CF717C8A-B40B-4AFF-BF49-65ABB7DF8190}" destId="{FA949B67-3DB7-47FA-97C9-4A653E762F22}" srcOrd="0" destOrd="0" presId="urn:microsoft.com/office/officeart/2005/8/layout/orgChart1"/>
    <dgm:cxn modelId="{6EBFE3F0-4E14-460C-AEA3-A462829E0C8E}" type="presParOf" srcId="{FA949B67-3DB7-47FA-97C9-4A653E762F22}" destId="{7D64F4A3-0E55-47AC-A59B-9D5A9DC25552}" srcOrd="0" destOrd="0" presId="urn:microsoft.com/office/officeart/2005/8/layout/orgChart1"/>
    <dgm:cxn modelId="{C745FB9C-FFC3-4D58-8C23-CB37E2FEE2AC}" type="presOf" srcId="{CF717C8A-B40B-4AFF-BF49-65ABB7DF8190}" destId="{7D64F4A3-0E55-47AC-A59B-9D5A9DC25552}" srcOrd="0" destOrd="0" presId="urn:microsoft.com/office/officeart/2005/8/layout/orgChart1"/>
    <dgm:cxn modelId="{9BC71EAC-849E-4F6A-8993-3C1C8A0E9DBF}" type="presParOf" srcId="{FA949B67-3DB7-47FA-97C9-4A653E762F22}" destId="{5667CB49-EC34-46BC-AD2D-72F3BD95D049}" srcOrd="1" destOrd="0" presId="urn:microsoft.com/office/officeart/2005/8/layout/orgChart1"/>
    <dgm:cxn modelId="{9D96B601-4F35-42B2-904B-34B5F7124D68}" type="presOf" srcId="{CF717C8A-B40B-4AFF-BF49-65ABB7DF8190}" destId="{5667CB49-EC34-46BC-AD2D-72F3BD95D049}" srcOrd="0" destOrd="0" presId="urn:microsoft.com/office/officeart/2005/8/layout/orgChart1"/>
    <dgm:cxn modelId="{9063F8B3-BF48-4CC5-9A91-33FE9F859C59}" type="presParOf" srcId="{1A917F9A-DDE6-4568-B35C-7FABCEF0A586}" destId="{EB3A10DA-2FA4-4DAD-8341-8078D7F83716}" srcOrd="1" destOrd="5" presId="urn:microsoft.com/office/officeart/2005/8/layout/orgChart1"/>
    <dgm:cxn modelId="{35564F09-6B79-437E-B73B-0B87411B84C8}" type="presParOf" srcId="{1A917F9A-DDE6-4568-B35C-7FABCEF0A586}" destId="{B05C5608-85C8-433E-A928-1755312B673B}" srcOrd="2" destOrd="5" presId="urn:microsoft.com/office/officeart/2005/8/layout/orgChart1"/>
    <dgm:cxn modelId="{08B9C236-925A-4218-BC3D-DEFE20B8970F}" type="presParOf" srcId="{F728C3E8-5128-4BB6-90CC-A86769ECE335}" destId="{0E819307-1B4E-434E-BA76-D5A4192B0663}"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7D31B3-3808-4FBA-8FA4-CC8D448A173E}" type="doc">
      <dgm:prSet loTypeId="hierarchy" loCatId="hierarchy" qsTypeId="urn:microsoft.com/office/officeart/2005/8/quickstyle/simple1" qsCatId="simple" csTypeId="urn:microsoft.com/office/officeart/2005/8/colors/accent1_2" csCatId="accent1" phldr="0"/>
      <dgm:spPr/>
      <dgm:t>
        <a:bodyPr/>
        <a:p>
          <a:endParaRPr lang="zh-CN" altLang="en-US"/>
        </a:p>
      </dgm:t>
    </dgm:pt>
    <dgm:pt modelId="{47C757F0-AA23-46BE-9311-EA432CDEEAA1}">
      <dgm:prSet phldrT="[文本]" phldr="0" custT="0"/>
      <dgm:spPr/>
      <dgm:t>
        <a:bodyPr vert="horz" wrap="square"/>
        <a:p>
          <a:pPr>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客户</a:t>
          </a:r>
          <a:r>
            <a:rPr lang="zh-CN" altLang="en-US">
              <a:latin typeface="微软雅黑" panose="020B0503020204020204" pitchFamily="34" charset="-122"/>
              <a:ea typeface="微软雅黑" panose="020B0503020204020204" pitchFamily="34" charset="-122"/>
            </a:rPr>
            <a:t>树形图谱</a:t>
          </a:r>
          <a:r>
            <a:rPr lang="zh-CN" altLang="en-US">
              <a:latin typeface="微软雅黑" panose="020B0503020204020204" pitchFamily="34" charset="-122"/>
              <a:ea typeface="微软雅黑" panose="020B0503020204020204" pitchFamily="34" charset="-122"/>
            </a:rPr>
            <a:t/>
          </a:r>
          <a:endParaRPr lang="zh-CN" altLang="en-US">
            <a:latin typeface="微软雅黑" panose="020B0503020204020204" pitchFamily="34" charset="-122"/>
            <a:ea typeface="微软雅黑" panose="020B0503020204020204" pitchFamily="34" charset="-122"/>
          </a:endParaRPr>
        </a:p>
      </dgm:t>
    </dgm:pt>
    <dgm:pt modelId="{AB39B06D-FE6C-48B2-B5B4-77CD0C8CF7AD}" cxnId="{385DA522-9DDB-4BB8-8F16-3981FA0E0144}" type="parTrans">
      <dgm:prSet/>
      <dgm:spPr/>
      <dgm:t>
        <a:bodyPr/>
        <a:p>
          <a:endParaRPr lang="zh-CN" altLang="en-US"/>
        </a:p>
      </dgm:t>
    </dgm:pt>
    <dgm:pt modelId="{DF0D1C21-B79E-4875-B7FA-EF183CB48B88}" cxnId="{385DA522-9DDB-4BB8-8F16-3981FA0E0144}" type="sibTrans">
      <dgm:prSet/>
      <dgm:spPr/>
      <dgm:t>
        <a:bodyPr/>
        <a:p>
          <a:endParaRPr lang="zh-CN" altLang="en-US"/>
        </a:p>
      </dgm:t>
    </dgm:pt>
    <dgm:pt modelId="{12714FC6-8B41-47E5-91DD-F02D34D23B93}">
      <dgm:prSet phldrT="[文本]" phldr="0" custT="0"/>
      <dgm:spPr/>
      <dgm:t>
        <a:bodyPr vert="horz" wrap="square"/>
        <a:p>
          <a:pPr>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上下</a:t>
          </a:r>
          <a:r>
            <a:rPr lang="zh-CN" altLang="en-US">
              <a:latin typeface="微软雅黑" panose="020B0503020204020204" pitchFamily="34" charset="-122"/>
              <a:ea typeface="微软雅黑" panose="020B0503020204020204" pitchFamily="34" charset="-122"/>
            </a:rPr>
            <a:t>决策</a:t>
          </a:r>
          <a:r>
            <a:rPr lang="zh-CN" altLang="en-US">
              <a:latin typeface="微软雅黑" panose="020B0503020204020204" pitchFamily="34" charset="-122"/>
              <a:ea typeface="微软雅黑" panose="020B0503020204020204" pitchFamily="34" charset="-122"/>
            </a:rPr>
            <a:t/>
          </a:r>
          <a:endParaRPr lang="zh-CN" altLang="en-US">
            <a:latin typeface="微软雅黑" panose="020B0503020204020204" pitchFamily="34" charset="-122"/>
            <a:ea typeface="微软雅黑" panose="020B0503020204020204" pitchFamily="34" charset="-122"/>
          </a:endParaRPr>
        </a:p>
      </dgm:t>
    </dgm:pt>
    <dgm:pt modelId="{EACD17F5-D793-4A43-B489-D1804D50CFEF}" cxnId="{30FED94C-CBB9-4B34-9E76-10A79A32B0A0}" type="parTrans">
      <dgm:prSet/>
      <dgm:spPr/>
      <dgm:t>
        <a:bodyPr/>
        <a:p>
          <a:endParaRPr lang="zh-CN" altLang="en-US"/>
        </a:p>
      </dgm:t>
    </dgm:pt>
    <dgm:pt modelId="{FA45D93F-0724-4936-AA45-E6762732A19D}" cxnId="{30FED94C-CBB9-4B34-9E76-10A79A32B0A0}" type="sibTrans">
      <dgm:prSet/>
      <dgm:spPr/>
      <dgm:t>
        <a:bodyPr/>
        <a:p>
          <a:endParaRPr lang="zh-CN" altLang="en-US"/>
        </a:p>
      </dgm:t>
    </dgm:pt>
    <dgm:pt modelId="{4EC42421-831D-4CD3-8215-2AF4300F9C01}">
      <dgm:prSet phldrT="[文本]" phldr="0" custT="0"/>
      <dgm:spPr/>
      <dgm:t>
        <a:bodyPr vert="horz" wrap="square"/>
        <a:p>
          <a:pPr>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母子公司</a:t>
          </a:r>
          <a:r>
            <a:rPr lang="zh-CN" altLang="en-US">
              <a:latin typeface="微软雅黑" panose="020B0503020204020204" pitchFamily="34" charset="-122"/>
              <a:ea typeface="微软雅黑" panose="020B0503020204020204" pitchFamily="34" charset="-122"/>
            </a:rPr>
            <a:t/>
          </a:r>
          <a:endParaRPr lang="zh-CN" altLang="en-US">
            <a:latin typeface="微软雅黑" panose="020B0503020204020204" pitchFamily="34" charset="-122"/>
            <a:ea typeface="微软雅黑" panose="020B0503020204020204" pitchFamily="34" charset="-122"/>
          </a:endParaRPr>
        </a:p>
      </dgm:t>
    </dgm:pt>
    <dgm:pt modelId="{8D5FB264-0A5C-4C3A-85B7-453D9BD837DF}" cxnId="{6D016A0D-80C3-439E-8479-41A5DF90A922}" type="parTrans">
      <dgm:prSet/>
      <dgm:spPr/>
      <dgm:t>
        <a:bodyPr/>
        <a:p>
          <a:endParaRPr lang="zh-CN" altLang="en-US"/>
        </a:p>
      </dgm:t>
    </dgm:pt>
    <dgm:pt modelId="{A1825131-D805-48C8-BFCE-E45C02E6F5CE}" cxnId="{6D016A0D-80C3-439E-8479-41A5DF90A922}" type="sibTrans">
      <dgm:prSet/>
      <dgm:spPr/>
      <dgm:t>
        <a:bodyPr/>
        <a:p>
          <a:endParaRPr lang="zh-CN" altLang="en-US"/>
        </a:p>
      </dgm:t>
    </dgm:pt>
    <dgm:pt modelId="{CF717C8A-B40B-4AFF-BF49-65ABB7DF8190}">
      <dgm:prSet phldrT="[文本]" phldr="0" custT="0"/>
      <dgm:spPr/>
      <dgm:t>
        <a:bodyPr vert="horz" wrap="square"/>
        <a:p>
          <a:pPr>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横向同类</a:t>
          </a:r>
          <a:r>
            <a:rPr lang="zh-CN" altLang="en-US">
              <a:latin typeface="微软雅黑" panose="020B0503020204020204" pitchFamily="34" charset="-122"/>
              <a:ea typeface="微软雅黑" panose="020B0503020204020204" pitchFamily="34" charset="-122"/>
            </a:rPr>
            <a:t/>
          </a:r>
          <a:endParaRPr lang="zh-CN" altLang="en-US">
            <a:latin typeface="微软雅黑" panose="020B0503020204020204" pitchFamily="34" charset="-122"/>
            <a:ea typeface="微软雅黑" panose="020B0503020204020204" pitchFamily="34" charset="-122"/>
          </a:endParaRPr>
        </a:p>
      </dgm:t>
    </dgm:pt>
    <dgm:pt modelId="{CCF68ADE-40B6-47D0-93C1-88EC13ADC8AC}" cxnId="{A0000033-9B67-43C6-8AB6-2A26595BC240}" type="parTrans">
      <dgm:prSet/>
      <dgm:spPr/>
      <dgm:t>
        <a:bodyPr/>
        <a:p>
          <a:endParaRPr lang="zh-CN" altLang="en-US"/>
        </a:p>
      </dgm:t>
    </dgm:pt>
    <dgm:pt modelId="{630D3E0B-D1D7-4E1A-8193-515AA5E1866F}" cxnId="{A0000033-9B67-43C6-8AB6-2A26595BC240}" type="sibTrans">
      <dgm:prSet/>
      <dgm:spPr/>
      <dgm:t>
        <a:bodyPr/>
        <a:p>
          <a:endParaRPr lang="zh-CN" altLang="en-US"/>
        </a:p>
      </dgm:t>
    </dgm:pt>
    <dgm:pt modelId="{E498DC9C-C5AC-4482-A26F-3B99DC5D79F0}" type="pres">
      <dgm:prSet presAssocID="{A77D31B3-3808-4FBA-8FA4-CC8D448A173E}" presName="hierChild1" presStyleCnt="0">
        <dgm:presLayoutVars>
          <dgm:orgChart val="1"/>
          <dgm:chPref val="1"/>
          <dgm:dir/>
          <dgm:animOne val="branch"/>
          <dgm:animLvl val="lvl"/>
          <dgm:resizeHandles/>
        </dgm:presLayoutVars>
      </dgm:prSet>
      <dgm:spPr/>
    </dgm:pt>
    <dgm:pt modelId="{F728C3E8-5128-4BB6-90CC-A86769ECE335}" type="pres">
      <dgm:prSet presAssocID="{47C757F0-AA23-46BE-9311-EA432CDEEAA1}" presName="hierRoot1" presStyleCnt="0">
        <dgm:presLayoutVars>
          <dgm:hierBranch val="init"/>
        </dgm:presLayoutVars>
      </dgm:prSet>
      <dgm:spPr/>
    </dgm:pt>
    <dgm:pt modelId="{79147750-B6BF-43FD-83A0-7ACDC9B53EFF}" type="pres">
      <dgm:prSet presAssocID="{47C757F0-AA23-46BE-9311-EA432CDEEAA1}" presName="rootComposite1" presStyleCnt="0"/>
      <dgm:spPr/>
    </dgm:pt>
    <dgm:pt modelId="{AE79172D-D441-42BB-84EA-E3D989670DED}" type="pres">
      <dgm:prSet presAssocID="{47C757F0-AA23-46BE-9311-EA432CDEEAA1}" presName="rootText1" presStyleLbl="node0" presStyleIdx="0" presStyleCnt="1" custScaleX="185731">
        <dgm:presLayoutVars>
          <dgm:chPref val="3"/>
        </dgm:presLayoutVars>
      </dgm:prSet>
      <dgm:spPr/>
    </dgm:pt>
    <dgm:pt modelId="{86420519-308D-4A6A-8FEA-6FB2E39BA448}" type="pres">
      <dgm:prSet presAssocID="{47C757F0-AA23-46BE-9311-EA432CDEEAA1}" presName="rootConnector1" presStyleCnt="0"/>
      <dgm:spPr/>
    </dgm:pt>
    <dgm:pt modelId="{9A0FF10C-81C7-47CD-A320-768F2009480B}" type="pres">
      <dgm:prSet presAssocID="{47C757F0-AA23-46BE-9311-EA432CDEEAA1}" presName="hierChild2" presStyleCnt="0"/>
      <dgm:spPr/>
    </dgm:pt>
    <dgm:pt modelId="{6A259130-4455-44E0-969B-948D1249687E}" type="pres">
      <dgm:prSet presAssocID="{EACD17F5-D793-4A43-B489-D1804D50CFEF}" presName="Name37" presStyleLbl="parChTrans1D2" presStyleIdx="0" presStyleCnt="3"/>
      <dgm:spPr/>
    </dgm:pt>
    <dgm:pt modelId="{D6C5C065-A308-417C-8ECC-04FC2BEC646C}" type="pres">
      <dgm:prSet presAssocID="{12714FC6-8B41-47E5-91DD-F02D34D23B93}" presName="hierRoot2" presStyleCnt="0">
        <dgm:presLayoutVars>
          <dgm:hierBranch val="init"/>
        </dgm:presLayoutVars>
      </dgm:prSet>
      <dgm:spPr/>
    </dgm:pt>
    <dgm:pt modelId="{E36491EF-5019-46FD-BC82-1BD579B9EE0E}" type="pres">
      <dgm:prSet presAssocID="{12714FC6-8B41-47E5-91DD-F02D34D23B93}" presName="rootComposite" presStyleCnt="0"/>
      <dgm:spPr/>
    </dgm:pt>
    <dgm:pt modelId="{43B7C837-49D6-40CE-BBAB-953D9E4BA7ED}" type="pres">
      <dgm:prSet presAssocID="{12714FC6-8B41-47E5-91DD-F02D34D23B93}" presName="rootText" presStyleLbl="node2" presStyleIdx="0" presStyleCnt="3">
        <dgm:presLayoutVars>
          <dgm:chPref val="3"/>
        </dgm:presLayoutVars>
      </dgm:prSet>
      <dgm:spPr/>
    </dgm:pt>
    <dgm:pt modelId="{9A037140-9B69-4B9F-A134-F2F2EB0F2E32}" type="pres">
      <dgm:prSet presAssocID="{12714FC6-8B41-47E5-91DD-F02D34D23B93}" presName="rootConnector" presStyleCnt="0"/>
      <dgm:spPr/>
    </dgm:pt>
    <dgm:pt modelId="{FA37AA5D-87C2-47F6-9B72-B753C073E744}" type="pres">
      <dgm:prSet presAssocID="{12714FC6-8B41-47E5-91DD-F02D34D23B93}" presName="hierChild4" presStyleCnt="0"/>
      <dgm:spPr/>
    </dgm:pt>
    <dgm:pt modelId="{A7309641-2A58-41EA-9E42-56812CF298ED}" type="pres">
      <dgm:prSet presAssocID="{12714FC6-8B41-47E5-91DD-F02D34D23B93}" presName="hierChild5" presStyleCnt="0"/>
      <dgm:spPr/>
    </dgm:pt>
    <dgm:pt modelId="{F492B679-3C8C-4E72-95A8-8B81298826E7}" type="pres">
      <dgm:prSet presAssocID="{8D5FB264-0A5C-4C3A-85B7-453D9BD837DF}" presName="Name37" presStyleLbl="parChTrans1D2" presStyleIdx="1" presStyleCnt="3"/>
      <dgm:spPr/>
    </dgm:pt>
    <dgm:pt modelId="{C6F584B9-7EA2-46D8-913B-8F508509ECAB}" type="pres">
      <dgm:prSet presAssocID="{4EC42421-831D-4CD3-8215-2AF4300F9C01}" presName="hierRoot2" presStyleCnt="0">
        <dgm:presLayoutVars>
          <dgm:hierBranch val="init"/>
        </dgm:presLayoutVars>
      </dgm:prSet>
      <dgm:spPr/>
    </dgm:pt>
    <dgm:pt modelId="{6CAD9CE6-86A1-4F7D-98A6-3AF53F55F9E3}" type="pres">
      <dgm:prSet presAssocID="{4EC42421-831D-4CD3-8215-2AF4300F9C01}" presName="rootComposite" presStyleCnt="0"/>
      <dgm:spPr/>
    </dgm:pt>
    <dgm:pt modelId="{08A0D1D2-3A20-4D63-8E35-B7C8B6B16D48}" type="pres">
      <dgm:prSet presAssocID="{4EC42421-831D-4CD3-8215-2AF4300F9C01}" presName="rootText" presStyleLbl="node2" presStyleIdx="1" presStyleCnt="3">
        <dgm:presLayoutVars>
          <dgm:chPref val="3"/>
        </dgm:presLayoutVars>
      </dgm:prSet>
      <dgm:spPr/>
    </dgm:pt>
    <dgm:pt modelId="{6238C53E-A961-488B-8FBD-6EC13507B069}" type="pres">
      <dgm:prSet presAssocID="{4EC42421-831D-4CD3-8215-2AF4300F9C01}" presName="rootConnector" presStyleCnt="0"/>
      <dgm:spPr/>
    </dgm:pt>
    <dgm:pt modelId="{A9C46FD3-3BE9-4E6E-BFF6-B0B42B13F857}" type="pres">
      <dgm:prSet presAssocID="{4EC42421-831D-4CD3-8215-2AF4300F9C01}" presName="hierChild4" presStyleCnt="0"/>
      <dgm:spPr/>
    </dgm:pt>
    <dgm:pt modelId="{A663BBFB-A120-4F5B-82EC-DB644DB9966B}" type="pres">
      <dgm:prSet presAssocID="{4EC42421-831D-4CD3-8215-2AF4300F9C01}" presName="hierChild5" presStyleCnt="0"/>
      <dgm:spPr/>
    </dgm:pt>
    <dgm:pt modelId="{AB3A8128-6C86-49B7-B5CC-0153888815E5}" type="pres">
      <dgm:prSet presAssocID="{CCF68ADE-40B6-47D0-93C1-88EC13ADC8AC}" presName="Name37" presStyleLbl="parChTrans1D2" presStyleIdx="2" presStyleCnt="3"/>
      <dgm:spPr/>
    </dgm:pt>
    <dgm:pt modelId="{1A917F9A-DDE6-4568-B35C-7FABCEF0A586}" type="pres">
      <dgm:prSet presAssocID="{CF717C8A-B40B-4AFF-BF49-65ABB7DF8190}" presName="hierRoot2" presStyleCnt="0">
        <dgm:presLayoutVars>
          <dgm:hierBranch val="init"/>
        </dgm:presLayoutVars>
      </dgm:prSet>
      <dgm:spPr/>
    </dgm:pt>
    <dgm:pt modelId="{FA949B67-3DB7-47FA-97C9-4A653E762F22}" type="pres">
      <dgm:prSet presAssocID="{CF717C8A-B40B-4AFF-BF49-65ABB7DF8190}" presName="rootComposite" presStyleCnt="0"/>
      <dgm:spPr/>
    </dgm:pt>
    <dgm:pt modelId="{7D64F4A3-0E55-47AC-A59B-9D5A9DC25552}" type="pres">
      <dgm:prSet presAssocID="{CF717C8A-B40B-4AFF-BF49-65ABB7DF8190}" presName="rootText" presStyleLbl="node2" presStyleIdx="2" presStyleCnt="3">
        <dgm:presLayoutVars>
          <dgm:chPref val="3"/>
        </dgm:presLayoutVars>
      </dgm:prSet>
      <dgm:spPr/>
    </dgm:pt>
    <dgm:pt modelId="{5667CB49-EC34-46BC-AD2D-72F3BD95D049}" type="pres">
      <dgm:prSet presAssocID="{CF717C8A-B40B-4AFF-BF49-65ABB7DF8190}" presName="rootConnector" presStyleCnt="0"/>
      <dgm:spPr/>
    </dgm:pt>
    <dgm:pt modelId="{EB3A10DA-2FA4-4DAD-8341-8078D7F83716}" type="pres">
      <dgm:prSet presAssocID="{CF717C8A-B40B-4AFF-BF49-65ABB7DF8190}" presName="hierChild4" presStyleCnt="0"/>
      <dgm:spPr/>
    </dgm:pt>
    <dgm:pt modelId="{B05C5608-85C8-433E-A928-1755312B673B}" type="pres">
      <dgm:prSet presAssocID="{CF717C8A-B40B-4AFF-BF49-65ABB7DF8190}" presName="hierChild5" presStyleCnt="0"/>
      <dgm:spPr/>
    </dgm:pt>
    <dgm:pt modelId="{0E819307-1B4E-434E-BA76-D5A4192B0663}" type="pres">
      <dgm:prSet presAssocID="{47C757F0-AA23-46BE-9311-EA432CDEEAA1}" presName="hierChild3" presStyleCnt="0"/>
      <dgm:spPr/>
    </dgm:pt>
  </dgm:ptLst>
  <dgm:cxnLst>
    <dgm:cxn modelId="{385DA522-9DDB-4BB8-8F16-3981FA0E0144}" srcId="{A77D31B3-3808-4FBA-8FA4-CC8D448A173E}" destId="{47C757F0-AA23-46BE-9311-EA432CDEEAA1}" srcOrd="0" destOrd="0" parTransId="{AB39B06D-FE6C-48B2-B5B4-77CD0C8CF7AD}" sibTransId="{DF0D1C21-B79E-4875-B7FA-EF183CB48B88}"/>
    <dgm:cxn modelId="{30FED94C-CBB9-4B34-9E76-10A79A32B0A0}" srcId="{47C757F0-AA23-46BE-9311-EA432CDEEAA1}" destId="{12714FC6-8B41-47E5-91DD-F02D34D23B93}" srcOrd="0" destOrd="0" parTransId="{EACD17F5-D793-4A43-B489-D1804D50CFEF}" sibTransId="{FA45D93F-0724-4936-AA45-E6762732A19D}"/>
    <dgm:cxn modelId="{6D016A0D-80C3-439E-8479-41A5DF90A922}" srcId="{47C757F0-AA23-46BE-9311-EA432CDEEAA1}" destId="{4EC42421-831D-4CD3-8215-2AF4300F9C01}" srcOrd="1" destOrd="0" parTransId="{8D5FB264-0A5C-4C3A-85B7-453D9BD837DF}" sibTransId="{A1825131-D805-48C8-BFCE-E45C02E6F5CE}"/>
    <dgm:cxn modelId="{A0000033-9B67-43C6-8AB6-2A26595BC240}" srcId="{47C757F0-AA23-46BE-9311-EA432CDEEAA1}" destId="{CF717C8A-B40B-4AFF-BF49-65ABB7DF8190}" srcOrd="2" destOrd="0" parTransId="{CCF68ADE-40B6-47D0-93C1-88EC13ADC8AC}" sibTransId="{630D3E0B-D1D7-4E1A-8193-515AA5E1866F}"/>
    <dgm:cxn modelId="{E2F53F57-5565-45A7-93AA-EF21EA47A6F4}" type="presOf" srcId="{A77D31B3-3808-4FBA-8FA4-CC8D448A173E}" destId="{E498DC9C-C5AC-4482-A26F-3B99DC5D79F0}" srcOrd="0" destOrd="0" presId="urn:microsoft.com/office/officeart/2005/8/layout/orgChart1"/>
    <dgm:cxn modelId="{EA2078DB-3646-42EC-8303-624B729AF84A}" type="presParOf" srcId="{E498DC9C-C5AC-4482-A26F-3B99DC5D79F0}" destId="{F728C3E8-5128-4BB6-90CC-A86769ECE335}" srcOrd="0" destOrd="0" presId="urn:microsoft.com/office/officeart/2005/8/layout/orgChart1"/>
    <dgm:cxn modelId="{7AA8844B-D8D6-4ABA-8DC8-A3B586D5B443}" type="presParOf" srcId="{F728C3E8-5128-4BB6-90CC-A86769ECE335}" destId="{79147750-B6BF-43FD-83A0-7ACDC9B53EFF}" srcOrd="0" destOrd="0" presId="urn:microsoft.com/office/officeart/2005/8/layout/orgChart1"/>
    <dgm:cxn modelId="{F78C4D2E-B373-49AC-B5F2-2D5D7B7594E6}" type="presOf" srcId="{47C757F0-AA23-46BE-9311-EA432CDEEAA1}" destId="{79147750-B6BF-43FD-83A0-7ACDC9B53EFF}" srcOrd="0" destOrd="0" presId="urn:microsoft.com/office/officeart/2005/8/layout/orgChart1"/>
    <dgm:cxn modelId="{0BB92D25-A1EF-4C89-9FFA-691FDDDA9D5D}" type="presParOf" srcId="{79147750-B6BF-43FD-83A0-7ACDC9B53EFF}" destId="{AE79172D-D441-42BB-84EA-E3D989670DED}" srcOrd="0" destOrd="0" presId="urn:microsoft.com/office/officeart/2005/8/layout/orgChart1"/>
    <dgm:cxn modelId="{3D016189-3C05-4FA8-B6A3-834C7A4800E3}" type="presOf" srcId="{47C757F0-AA23-46BE-9311-EA432CDEEAA1}" destId="{AE79172D-D441-42BB-84EA-E3D989670DED}" srcOrd="0" destOrd="0" presId="urn:microsoft.com/office/officeart/2005/8/layout/orgChart1"/>
    <dgm:cxn modelId="{4B163FEC-D67D-4B84-B2DD-A9762800C32C}" type="presParOf" srcId="{79147750-B6BF-43FD-83A0-7ACDC9B53EFF}" destId="{86420519-308D-4A6A-8FEA-6FB2E39BA448}" srcOrd="1" destOrd="0" presId="urn:microsoft.com/office/officeart/2005/8/layout/orgChart1"/>
    <dgm:cxn modelId="{C03483CB-D1FE-4A22-A50D-9D04A0857CD5}" type="presOf" srcId="{47C757F0-AA23-46BE-9311-EA432CDEEAA1}" destId="{86420519-308D-4A6A-8FEA-6FB2E39BA448}" srcOrd="0" destOrd="0" presId="urn:microsoft.com/office/officeart/2005/8/layout/orgChart1"/>
    <dgm:cxn modelId="{6E79CB83-FB67-4F86-99D0-65E76BD32F35}" type="presParOf" srcId="{F728C3E8-5128-4BB6-90CC-A86769ECE335}" destId="{9A0FF10C-81C7-47CD-A320-768F2009480B}" srcOrd="1" destOrd="0" presId="urn:microsoft.com/office/officeart/2005/8/layout/orgChart1"/>
    <dgm:cxn modelId="{9436520F-1242-4D95-AD9A-38F7743885DD}" type="presParOf" srcId="{9A0FF10C-81C7-47CD-A320-768F2009480B}" destId="{6A259130-4455-44E0-969B-948D1249687E}" srcOrd="0" destOrd="1" presId="urn:microsoft.com/office/officeart/2005/8/layout/orgChart1"/>
    <dgm:cxn modelId="{C338FEB2-4C40-466B-B984-EFD5B8E1E726}" type="presOf" srcId="{EACD17F5-D793-4A43-B489-D1804D50CFEF}" destId="{6A259130-4455-44E0-969B-948D1249687E}" srcOrd="0" destOrd="0" presId="urn:microsoft.com/office/officeart/2005/8/layout/orgChart1"/>
    <dgm:cxn modelId="{C13A6600-1D6F-4207-B121-8CEAC9E8C81D}" type="presParOf" srcId="{9A0FF10C-81C7-47CD-A320-768F2009480B}" destId="{D6C5C065-A308-417C-8ECC-04FC2BEC646C}" srcOrd="1" destOrd="1" presId="urn:microsoft.com/office/officeart/2005/8/layout/orgChart1"/>
    <dgm:cxn modelId="{E9B09872-E574-47EA-85F3-31769195D467}" type="presParOf" srcId="{D6C5C065-A308-417C-8ECC-04FC2BEC646C}" destId="{E36491EF-5019-46FD-BC82-1BD579B9EE0E}" srcOrd="0" destOrd="1" presId="urn:microsoft.com/office/officeart/2005/8/layout/orgChart1"/>
    <dgm:cxn modelId="{345E7493-23F5-4B65-8988-CCB25CADD0CF}" type="presOf" srcId="{12714FC6-8B41-47E5-91DD-F02D34D23B93}" destId="{E36491EF-5019-46FD-BC82-1BD579B9EE0E}" srcOrd="0" destOrd="0" presId="urn:microsoft.com/office/officeart/2005/8/layout/orgChart1"/>
    <dgm:cxn modelId="{D3BD5ED3-75DA-469C-B132-35D964CC7D61}" type="presParOf" srcId="{E36491EF-5019-46FD-BC82-1BD579B9EE0E}" destId="{43B7C837-49D6-40CE-BBAB-953D9E4BA7ED}" srcOrd="0" destOrd="0" presId="urn:microsoft.com/office/officeart/2005/8/layout/orgChart1"/>
    <dgm:cxn modelId="{C521B7DC-E294-422E-9D62-C54787990D1B}" type="presOf" srcId="{12714FC6-8B41-47E5-91DD-F02D34D23B93}" destId="{43B7C837-49D6-40CE-BBAB-953D9E4BA7ED}" srcOrd="0" destOrd="0" presId="urn:microsoft.com/office/officeart/2005/8/layout/orgChart1"/>
    <dgm:cxn modelId="{0CC03E4E-04DD-426A-9ABD-408AD342F6B2}" type="presParOf" srcId="{E36491EF-5019-46FD-BC82-1BD579B9EE0E}" destId="{9A037140-9B69-4B9F-A134-F2F2EB0F2E32}" srcOrd="1" destOrd="0" presId="urn:microsoft.com/office/officeart/2005/8/layout/orgChart1"/>
    <dgm:cxn modelId="{19A9F85E-B1C6-4E41-8CBD-DB0D8BBAAECE}" type="presOf" srcId="{12714FC6-8B41-47E5-91DD-F02D34D23B93}" destId="{9A037140-9B69-4B9F-A134-F2F2EB0F2E32}" srcOrd="0" destOrd="0" presId="urn:microsoft.com/office/officeart/2005/8/layout/orgChart1"/>
    <dgm:cxn modelId="{712C20B6-6691-48D3-AFC6-3131A3198311}" type="presParOf" srcId="{D6C5C065-A308-417C-8ECC-04FC2BEC646C}" destId="{FA37AA5D-87C2-47F6-9B72-B753C073E744}" srcOrd="1" destOrd="1" presId="urn:microsoft.com/office/officeart/2005/8/layout/orgChart1"/>
    <dgm:cxn modelId="{85CA1266-5A59-4C8C-BAD8-EBBEDC6CA9A5}" type="presParOf" srcId="{D6C5C065-A308-417C-8ECC-04FC2BEC646C}" destId="{A7309641-2A58-41EA-9E42-56812CF298ED}" srcOrd="2" destOrd="1" presId="urn:microsoft.com/office/officeart/2005/8/layout/orgChart1"/>
    <dgm:cxn modelId="{B835BF15-F145-4A0B-8C84-BEAC56D1AD56}" type="presParOf" srcId="{9A0FF10C-81C7-47CD-A320-768F2009480B}" destId="{F492B679-3C8C-4E72-95A8-8B81298826E7}" srcOrd="2" destOrd="1" presId="urn:microsoft.com/office/officeart/2005/8/layout/orgChart1"/>
    <dgm:cxn modelId="{45ABB92A-A9DF-4D68-BD6B-351E9B946ED6}" type="presOf" srcId="{8D5FB264-0A5C-4C3A-85B7-453D9BD837DF}" destId="{F492B679-3C8C-4E72-95A8-8B81298826E7}" srcOrd="0" destOrd="0" presId="urn:microsoft.com/office/officeart/2005/8/layout/orgChart1"/>
    <dgm:cxn modelId="{DB29CF05-C6BA-4998-9E06-A46DDBDFCD11}" type="presParOf" srcId="{9A0FF10C-81C7-47CD-A320-768F2009480B}" destId="{C6F584B9-7EA2-46D8-913B-8F508509ECAB}" srcOrd="3" destOrd="1" presId="urn:microsoft.com/office/officeart/2005/8/layout/orgChart1"/>
    <dgm:cxn modelId="{3F4A6B80-CF11-4EAB-B3E5-02E1054B4443}" type="presParOf" srcId="{C6F584B9-7EA2-46D8-913B-8F508509ECAB}" destId="{6CAD9CE6-86A1-4F7D-98A6-3AF53F55F9E3}" srcOrd="0" destOrd="3" presId="urn:microsoft.com/office/officeart/2005/8/layout/orgChart1"/>
    <dgm:cxn modelId="{F62AD6A4-D81A-42DE-85AE-AF72A8037A53}" type="presOf" srcId="{4EC42421-831D-4CD3-8215-2AF4300F9C01}" destId="{6CAD9CE6-86A1-4F7D-98A6-3AF53F55F9E3}" srcOrd="0" destOrd="0" presId="urn:microsoft.com/office/officeart/2005/8/layout/orgChart1"/>
    <dgm:cxn modelId="{60922D9A-13F9-48DB-B1F8-4F6ED815E8D6}" type="presParOf" srcId="{6CAD9CE6-86A1-4F7D-98A6-3AF53F55F9E3}" destId="{08A0D1D2-3A20-4D63-8E35-B7C8B6B16D48}" srcOrd="0" destOrd="0" presId="urn:microsoft.com/office/officeart/2005/8/layout/orgChart1"/>
    <dgm:cxn modelId="{1922B758-2DC1-4776-B4BA-3C31CEA04AC8}" type="presOf" srcId="{4EC42421-831D-4CD3-8215-2AF4300F9C01}" destId="{08A0D1D2-3A20-4D63-8E35-B7C8B6B16D48}" srcOrd="0" destOrd="0" presId="urn:microsoft.com/office/officeart/2005/8/layout/orgChart1"/>
    <dgm:cxn modelId="{4516EA48-5FE1-4105-B5C4-59B5962D269F}" type="presParOf" srcId="{6CAD9CE6-86A1-4F7D-98A6-3AF53F55F9E3}" destId="{6238C53E-A961-488B-8FBD-6EC13507B069}" srcOrd="1" destOrd="0" presId="urn:microsoft.com/office/officeart/2005/8/layout/orgChart1"/>
    <dgm:cxn modelId="{48836BA0-BCD7-4B7C-A189-26FEACB6A564}" type="presOf" srcId="{4EC42421-831D-4CD3-8215-2AF4300F9C01}" destId="{6238C53E-A961-488B-8FBD-6EC13507B069}" srcOrd="0" destOrd="0" presId="urn:microsoft.com/office/officeart/2005/8/layout/orgChart1"/>
    <dgm:cxn modelId="{08CEA24A-6C49-4979-B70B-F3314E80472D}" type="presParOf" srcId="{C6F584B9-7EA2-46D8-913B-8F508509ECAB}" destId="{A9C46FD3-3BE9-4E6E-BFF6-B0B42B13F857}" srcOrd="1" destOrd="3" presId="urn:microsoft.com/office/officeart/2005/8/layout/orgChart1"/>
    <dgm:cxn modelId="{697CBE6C-3824-447C-8C1D-48935F92BE64}" type="presParOf" srcId="{C6F584B9-7EA2-46D8-913B-8F508509ECAB}" destId="{A663BBFB-A120-4F5B-82EC-DB644DB9966B}" srcOrd="2" destOrd="3" presId="urn:microsoft.com/office/officeart/2005/8/layout/orgChart1"/>
    <dgm:cxn modelId="{F55E0905-28D4-4FFD-A057-D6D5B495F145}" type="presParOf" srcId="{9A0FF10C-81C7-47CD-A320-768F2009480B}" destId="{AB3A8128-6C86-49B7-B5CC-0153888815E5}" srcOrd="4" destOrd="1" presId="urn:microsoft.com/office/officeart/2005/8/layout/orgChart1"/>
    <dgm:cxn modelId="{BE38ACAF-0525-426A-B522-4BD802DA5C7C}" type="presOf" srcId="{CCF68ADE-40B6-47D0-93C1-88EC13ADC8AC}" destId="{AB3A8128-6C86-49B7-B5CC-0153888815E5}" srcOrd="0" destOrd="0" presId="urn:microsoft.com/office/officeart/2005/8/layout/orgChart1"/>
    <dgm:cxn modelId="{77A55056-15B7-4DB7-935C-4AC1D76609CA}" type="presParOf" srcId="{9A0FF10C-81C7-47CD-A320-768F2009480B}" destId="{1A917F9A-DDE6-4568-B35C-7FABCEF0A586}" srcOrd="5" destOrd="1" presId="urn:microsoft.com/office/officeart/2005/8/layout/orgChart1"/>
    <dgm:cxn modelId="{9FA50D10-D2EB-4E59-91A0-C49FB433940F}" type="presParOf" srcId="{1A917F9A-DDE6-4568-B35C-7FABCEF0A586}" destId="{FA949B67-3DB7-47FA-97C9-4A653E762F22}" srcOrd="0" destOrd="5" presId="urn:microsoft.com/office/officeart/2005/8/layout/orgChart1"/>
    <dgm:cxn modelId="{F6979D3F-2140-4D1A-8E5D-B8675693894C}" type="presOf" srcId="{CF717C8A-B40B-4AFF-BF49-65ABB7DF8190}" destId="{FA949B67-3DB7-47FA-97C9-4A653E762F22}" srcOrd="0" destOrd="0" presId="urn:microsoft.com/office/officeart/2005/8/layout/orgChart1"/>
    <dgm:cxn modelId="{8D9EB458-332F-4BFC-9AC0-3A3600EF7FE4}" type="presParOf" srcId="{FA949B67-3DB7-47FA-97C9-4A653E762F22}" destId="{7D64F4A3-0E55-47AC-A59B-9D5A9DC25552}" srcOrd="0" destOrd="0" presId="urn:microsoft.com/office/officeart/2005/8/layout/orgChart1"/>
    <dgm:cxn modelId="{81E0954E-EF81-42E0-B098-498D3883FE5A}" type="presOf" srcId="{CF717C8A-B40B-4AFF-BF49-65ABB7DF8190}" destId="{7D64F4A3-0E55-47AC-A59B-9D5A9DC25552}" srcOrd="0" destOrd="0" presId="urn:microsoft.com/office/officeart/2005/8/layout/orgChart1"/>
    <dgm:cxn modelId="{4DDA143F-4C8D-4EE9-B721-329F5F60D37A}" type="presParOf" srcId="{FA949B67-3DB7-47FA-97C9-4A653E762F22}" destId="{5667CB49-EC34-46BC-AD2D-72F3BD95D049}" srcOrd="1" destOrd="0" presId="urn:microsoft.com/office/officeart/2005/8/layout/orgChart1"/>
    <dgm:cxn modelId="{962A7323-8AD1-4E8D-9AE0-EC465F944716}" type="presOf" srcId="{CF717C8A-B40B-4AFF-BF49-65ABB7DF8190}" destId="{5667CB49-EC34-46BC-AD2D-72F3BD95D049}" srcOrd="0" destOrd="0" presId="urn:microsoft.com/office/officeart/2005/8/layout/orgChart1"/>
    <dgm:cxn modelId="{034B0450-F212-4FB0-B3D1-E077104B3548}" type="presParOf" srcId="{1A917F9A-DDE6-4568-B35C-7FABCEF0A586}" destId="{EB3A10DA-2FA4-4DAD-8341-8078D7F83716}" srcOrd="1" destOrd="5" presId="urn:microsoft.com/office/officeart/2005/8/layout/orgChart1"/>
    <dgm:cxn modelId="{454C282E-5E14-421F-B5D2-4208E773091F}" type="presParOf" srcId="{1A917F9A-DDE6-4568-B35C-7FABCEF0A586}" destId="{B05C5608-85C8-433E-A928-1755312B673B}" srcOrd="2" destOrd="5" presId="urn:microsoft.com/office/officeart/2005/8/layout/orgChart1"/>
    <dgm:cxn modelId="{265ADB44-A34F-4D8F-B32A-AB53D4A9FBB5}" type="presParOf" srcId="{F728C3E8-5128-4BB6-90CC-A86769ECE335}" destId="{0E819307-1B4E-434E-BA76-D5A4192B0663}" srcOrd="2" destOrd="0" presId="urn:microsoft.com/office/officeart/2005/8/layout/orgChar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7D31B3-3808-4FBA-8FA4-CC8D448A173E}" type="doc">
      <dgm:prSet loTypeId="hierarchy" loCatId="hierarchy" qsTypeId="urn:microsoft.com/office/officeart/2005/8/quickstyle/simple1" qsCatId="simple" csTypeId="urn:microsoft.com/office/officeart/2005/8/colors/accent1_2" csCatId="accent1" phldr="0"/>
      <dgm:spPr/>
      <dgm:t>
        <a:bodyPr/>
        <a:p>
          <a:endParaRPr lang="zh-CN" altLang="en-US"/>
        </a:p>
      </dgm:t>
    </dgm:pt>
    <dgm:pt modelId="{47C757F0-AA23-46BE-9311-EA432CDEEAA1}">
      <dgm:prSet phldrT="[文本]" phldr="0" custT="0"/>
      <dgm:spPr/>
      <dgm:t>
        <a:bodyPr vert="horz" wrap="square"/>
        <a:p>
          <a:pPr>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外部关系</a:t>
          </a:r>
          <a:r>
            <a:rPr lang="zh-CN" altLang="en-US">
              <a:latin typeface="微软雅黑" panose="020B0503020204020204" pitchFamily="34" charset="-122"/>
              <a:ea typeface="微软雅黑" panose="020B0503020204020204" pitchFamily="34" charset="-122"/>
            </a:rPr>
            <a:t>图谱</a:t>
          </a:r>
          <a:r>
            <a:rPr lang="zh-CN" altLang="en-US">
              <a:latin typeface="微软雅黑" panose="020B0503020204020204" pitchFamily="34" charset="-122"/>
              <a:ea typeface="微软雅黑" panose="020B0503020204020204" pitchFamily="34" charset="-122"/>
            </a:rPr>
            <a:t/>
          </a:r>
          <a:endParaRPr lang="zh-CN" altLang="en-US">
            <a:latin typeface="微软雅黑" panose="020B0503020204020204" pitchFamily="34" charset="-122"/>
            <a:ea typeface="微软雅黑" panose="020B0503020204020204" pitchFamily="34" charset="-122"/>
          </a:endParaRPr>
        </a:p>
      </dgm:t>
    </dgm:pt>
    <dgm:pt modelId="{AB39B06D-FE6C-48B2-B5B4-77CD0C8CF7AD}" cxnId="{6305D055-E8E6-4411-8DE7-1C76ECEEC3E2}" type="parTrans">
      <dgm:prSet/>
      <dgm:spPr/>
      <dgm:t>
        <a:bodyPr/>
        <a:p>
          <a:endParaRPr lang="zh-CN" altLang="en-US"/>
        </a:p>
      </dgm:t>
    </dgm:pt>
    <dgm:pt modelId="{DF0D1C21-B79E-4875-B7FA-EF183CB48B88}" cxnId="{6305D055-E8E6-4411-8DE7-1C76ECEEC3E2}" type="sibTrans">
      <dgm:prSet/>
      <dgm:spPr/>
      <dgm:t>
        <a:bodyPr/>
        <a:p>
          <a:endParaRPr lang="zh-CN" altLang="en-US"/>
        </a:p>
      </dgm:t>
    </dgm:pt>
    <dgm:pt modelId="{12714FC6-8B41-47E5-91DD-F02D34D23B93}">
      <dgm:prSet phldrT="[文本]" phldr="0" custT="0"/>
      <dgm:spPr/>
      <dgm:t>
        <a:bodyPr vert="horz" wrap="square"/>
        <a:p>
          <a:pPr>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交往圈</a:t>
          </a:r>
          <a:r>
            <a:rPr lang="zh-CN" altLang="en-US">
              <a:latin typeface="微软雅黑" panose="020B0503020204020204" pitchFamily="34" charset="-122"/>
              <a:ea typeface="微软雅黑" panose="020B0503020204020204" pitchFamily="34" charset="-122"/>
            </a:rPr>
            <a:t/>
          </a:r>
          <a:endParaRPr lang="zh-CN" altLang="en-US">
            <a:latin typeface="微软雅黑" panose="020B0503020204020204" pitchFamily="34" charset="-122"/>
            <a:ea typeface="微软雅黑" panose="020B0503020204020204" pitchFamily="34" charset="-122"/>
          </a:endParaRPr>
        </a:p>
      </dgm:t>
    </dgm:pt>
    <dgm:pt modelId="{EACD17F5-D793-4A43-B489-D1804D50CFEF}" cxnId="{0C1DA0FB-F8A1-4886-BE0C-DDF778D47104}" type="parTrans">
      <dgm:prSet/>
      <dgm:spPr/>
      <dgm:t>
        <a:bodyPr/>
        <a:p>
          <a:endParaRPr lang="zh-CN" altLang="en-US"/>
        </a:p>
      </dgm:t>
    </dgm:pt>
    <dgm:pt modelId="{FA45D93F-0724-4936-AA45-E6762732A19D}" cxnId="{0C1DA0FB-F8A1-4886-BE0C-DDF778D47104}" type="sibTrans">
      <dgm:prSet/>
      <dgm:spPr/>
      <dgm:t>
        <a:bodyPr/>
        <a:p>
          <a:endParaRPr lang="zh-CN" altLang="en-US"/>
        </a:p>
      </dgm:t>
    </dgm:pt>
    <dgm:pt modelId="{4EC42421-831D-4CD3-8215-2AF4300F9C01}">
      <dgm:prSet phldrT="[文本]" phldr="0" custT="0"/>
      <dgm:spPr/>
      <dgm:t>
        <a:bodyPr vert="horz" wrap="square"/>
        <a:p>
          <a:pPr>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监督链</a:t>
          </a:r>
          <a:endParaRPr lang="zh-CN" altLang="en-US">
            <a:latin typeface="微软雅黑" panose="020B0503020204020204" pitchFamily="34" charset="-122"/>
            <a:ea typeface="微软雅黑" panose="020B0503020204020204" pitchFamily="34" charset="-122"/>
          </a:endParaRPr>
        </a:p>
      </dgm:t>
    </dgm:pt>
    <dgm:pt modelId="{8D5FB264-0A5C-4C3A-85B7-453D9BD837DF}" cxnId="{816B6C29-3C23-4610-BFC9-6C926569EF38}" type="parTrans">
      <dgm:prSet/>
      <dgm:spPr/>
      <dgm:t>
        <a:bodyPr/>
        <a:p>
          <a:endParaRPr lang="zh-CN" altLang="en-US"/>
        </a:p>
      </dgm:t>
    </dgm:pt>
    <dgm:pt modelId="{A1825131-D805-48C8-BFCE-E45C02E6F5CE}" cxnId="{816B6C29-3C23-4610-BFC9-6C926569EF38}" type="sibTrans">
      <dgm:prSet/>
      <dgm:spPr/>
      <dgm:t>
        <a:bodyPr/>
        <a:p>
          <a:endParaRPr lang="zh-CN" altLang="en-US"/>
        </a:p>
      </dgm:t>
    </dgm:pt>
    <dgm:pt modelId="{CF717C8A-B40B-4AFF-BF49-65ABB7DF8190}">
      <dgm:prSet phldrT="[文本]" phldr="0" custT="0"/>
      <dgm:spPr/>
      <dgm:t>
        <a:bodyPr vert="horz" wrap="square"/>
        <a:p>
          <a:pPr>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产业链</a:t>
          </a:r>
          <a:r>
            <a:rPr lang="zh-CN" altLang="en-US">
              <a:latin typeface="微软雅黑" panose="020B0503020204020204" pitchFamily="34" charset="-122"/>
              <a:ea typeface="微软雅黑" panose="020B0503020204020204" pitchFamily="34" charset="-122"/>
            </a:rPr>
            <a:t/>
          </a:r>
          <a:endParaRPr lang="zh-CN" altLang="en-US">
            <a:latin typeface="微软雅黑" panose="020B0503020204020204" pitchFamily="34" charset="-122"/>
            <a:ea typeface="微软雅黑" panose="020B0503020204020204" pitchFamily="34" charset="-122"/>
          </a:endParaRPr>
        </a:p>
      </dgm:t>
    </dgm:pt>
    <dgm:pt modelId="{CCF68ADE-40B6-47D0-93C1-88EC13ADC8AC}" cxnId="{2C503075-22C5-4008-9C07-0E541E411D46}" type="parTrans">
      <dgm:prSet/>
      <dgm:spPr/>
      <dgm:t>
        <a:bodyPr/>
        <a:p>
          <a:endParaRPr lang="zh-CN" altLang="en-US"/>
        </a:p>
      </dgm:t>
    </dgm:pt>
    <dgm:pt modelId="{630D3E0B-D1D7-4E1A-8193-515AA5E1866F}" cxnId="{2C503075-22C5-4008-9C07-0E541E411D46}" type="sibTrans">
      <dgm:prSet/>
      <dgm:spPr/>
      <dgm:t>
        <a:bodyPr/>
        <a:p>
          <a:endParaRPr lang="zh-CN" altLang="en-US"/>
        </a:p>
      </dgm:t>
    </dgm:pt>
    <dgm:pt modelId="{E498DC9C-C5AC-4482-A26F-3B99DC5D79F0}" type="pres">
      <dgm:prSet presAssocID="{A77D31B3-3808-4FBA-8FA4-CC8D448A173E}" presName="hierChild1" presStyleCnt="0">
        <dgm:presLayoutVars>
          <dgm:orgChart val="1"/>
          <dgm:chPref val="1"/>
          <dgm:dir/>
          <dgm:animOne val="branch"/>
          <dgm:animLvl val="lvl"/>
          <dgm:resizeHandles/>
        </dgm:presLayoutVars>
      </dgm:prSet>
      <dgm:spPr/>
    </dgm:pt>
    <dgm:pt modelId="{F728C3E8-5128-4BB6-90CC-A86769ECE335}" type="pres">
      <dgm:prSet presAssocID="{47C757F0-AA23-46BE-9311-EA432CDEEAA1}" presName="hierRoot1" presStyleCnt="0">
        <dgm:presLayoutVars>
          <dgm:hierBranch val="init"/>
        </dgm:presLayoutVars>
      </dgm:prSet>
      <dgm:spPr/>
    </dgm:pt>
    <dgm:pt modelId="{79147750-B6BF-43FD-83A0-7ACDC9B53EFF}" type="pres">
      <dgm:prSet presAssocID="{47C757F0-AA23-46BE-9311-EA432CDEEAA1}" presName="rootComposite1" presStyleCnt="0"/>
      <dgm:spPr/>
    </dgm:pt>
    <dgm:pt modelId="{AE79172D-D441-42BB-84EA-E3D989670DED}" type="pres">
      <dgm:prSet presAssocID="{47C757F0-AA23-46BE-9311-EA432CDEEAA1}" presName="rootText1" presStyleLbl="node0" presStyleIdx="0" presStyleCnt="1" custScaleX="185731">
        <dgm:presLayoutVars>
          <dgm:chPref val="3"/>
        </dgm:presLayoutVars>
      </dgm:prSet>
      <dgm:spPr/>
    </dgm:pt>
    <dgm:pt modelId="{86420519-308D-4A6A-8FEA-6FB2E39BA448}" type="pres">
      <dgm:prSet presAssocID="{47C757F0-AA23-46BE-9311-EA432CDEEAA1}" presName="rootConnector1" presStyleCnt="0"/>
      <dgm:spPr/>
    </dgm:pt>
    <dgm:pt modelId="{9A0FF10C-81C7-47CD-A320-768F2009480B}" type="pres">
      <dgm:prSet presAssocID="{47C757F0-AA23-46BE-9311-EA432CDEEAA1}" presName="hierChild2" presStyleCnt="0"/>
      <dgm:spPr/>
    </dgm:pt>
    <dgm:pt modelId="{6A259130-4455-44E0-969B-948D1249687E}" type="pres">
      <dgm:prSet presAssocID="{EACD17F5-D793-4A43-B489-D1804D50CFEF}" presName="Name37" presStyleLbl="parChTrans1D2" presStyleIdx="0" presStyleCnt="3"/>
      <dgm:spPr/>
    </dgm:pt>
    <dgm:pt modelId="{D6C5C065-A308-417C-8ECC-04FC2BEC646C}" type="pres">
      <dgm:prSet presAssocID="{12714FC6-8B41-47E5-91DD-F02D34D23B93}" presName="hierRoot2" presStyleCnt="0">
        <dgm:presLayoutVars>
          <dgm:hierBranch val="init"/>
        </dgm:presLayoutVars>
      </dgm:prSet>
      <dgm:spPr/>
    </dgm:pt>
    <dgm:pt modelId="{E36491EF-5019-46FD-BC82-1BD579B9EE0E}" type="pres">
      <dgm:prSet presAssocID="{12714FC6-8B41-47E5-91DD-F02D34D23B93}" presName="rootComposite" presStyleCnt="0"/>
      <dgm:spPr/>
    </dgm:pt>
    <dgm:pt modelId="{43B7C837-49D6-40CE-BBAB-953D9E4BA7ED}" type="pres">
      <dgm:prSet presAssocID="{12714FC6-8B41-47E5-91DD-F02D34D23B93}" presName="rootText" presStyleLbl="node2" presStyleIdx="0" presStyleCnt="3">
        <dgm:presLayoutVars>
          <dgm:chPref val="3"/>
        </dgm:presLayoutVars>
      </dgm:prSet>
      <dgm:spPr/>
    </dgm:pt>
    <dgm:pt modelId="{9A037140-9B69-4B9F-A134-F2F2EB0F2E32}" type="pres">
      <dgm:prSet presAssocID="{12714FC6-8B41-47E5-91DD-F02D34D23B93}" presName="rootConnector" presStyleCnt="0"/>
      <dgm:spPr/>
    </dgm:pt>
    <dgm:pt modelId="{FA37AA5D-87C2-47F6-9B72-B753C073E744}" type="pres">
      <dgm:prSet presAssocID="{12714FC6-8B41-47E5-91DD-F02D34D23B93}" presName="hierChild4" presStyleCnt="0"/>
      <dgm:spPr/>
    </dgm:pt>
    <dgm:pt modelId="{A7309641-2A58-41EA-9E42-56812CF298ED}" type="pres">
      <dgm:prSet presAssocID="{12714FC6-8B41-47E5-91DD-F02D34D23B93}" presName="hierChild5" presStyleCnt="0"/>
      <dgm:spPr/>
    </dgm:pt>
    <dgm:pt modelId="{F492B679-3C8C-4E72-95A8-8B81298826E7}" type="pres">
      <dgm:prSet presAssocID="{8D5FB264-0A5C-4C3A-85B7-453D9BD837DF}" presName="Name37" presStyleLbl="parChTrans1D2" presStyleIdx="1" presStyleCnt="3"/>
      <dgm:spPr/>
    </dgm:pt>
    <dgm:pt modelId="{C6F584B9-7EA2-46D8-913B-8F508509ECAB}" type="pres">
      <dgm:prSet presAssocID="{4EC42421-831D-4CD3-8215-2AF4300F9C01}" presName="hierRoot2" presStyleCnt="0">
        <dgm:presLayoutVars>
          <dgm:hierBranch val="init"/>
        </dgm:presLayoutVars>
      </dgm:prSet>
      <dgm:spPr/>
    </dgm:pt>
    <dgm:pt modelId="{6CAD9CE6-86A1-4F7D-98A6-3AF53F55F9E3}" type="pres">
      <dgm:prSet presAssocID="{4EC42421-831D-4CD3-8215-2AF4300F9C01}" presName="rootComposite" presStyleCnt="0"/>
      <dgm:spPr/>
    </dgm:pt>
    <dgm:pt modelId="{08A0D1D2-3A20-4D63-8E35-B7C8B6B16D48}" type="pres">
      <dgm:prSet presAssocID="{4EC42421-831D-4CD3-8215-2AF4300F9C01}" presName="rootText" presStyleLbl="node2" presStyleIdx="1" presStyleCnt="3">
        <dgm:presLayoutVars>
          <dgm:chPref val="3"/>
        </dgm:presLayoutVars>
      </dgm:prSet>
      <dgm:spPr/>
    </dgm:pt>
    <dgm:pt modelId="{6238C53E-A961-488B-8FBD-6EC13507B069}" type="pres">
      <dgm:prSet presAssocID="{4EC42421-831D-4CD3-8215-2AF4300F9C01}" presName="rootConnector" presStyleCnt="0"/>
      <dgm:spPr/>
    </dgm:pt>
    <dgm:pt modelId="{A9C46FD3-3BE9-4E6E-BFF6-B0B42B13F857}" type="pres">
      <dgm:prSet presAssocID="{4EC42421-831D-4CD3-8215-2AF4300F9C01}" presName="hierChild4" presStyleCnt="0"/>
      <dgm:spPr/>
    </dgm:pt>
    <dgm:pt modelId="{A663BBFB-A120-4F5B-82EC-DB644DB9966B}" type="pres">
      <dgm:prSet presAssocID="{4EC42421-831D-4CD3-8215-2AF4300F9C01}" presName="hierChild5" presStyleCnt="0"/>
      <dgm:spPr/>
    </dgm:pt>
    <dgm:pt modelId="{AB3A8128-6C86-49B7-B5CC-0153888815E5}" type="pres">
      <dgm:prSet presAssocID="{CCF68ADE-40B6-47D0-93C1-88EC13ADC8AC}" presName="Name37" presStyleLbl="parChTrans1D2" presStyleIdx="2" presStyleCnt="3"/>
      <dgm:spPr/>
    </dgm:pt>
    <dgm:pt modelId="{1A917F9A-DDE6-4568-B35C-7FABCEF0A586}" type="pres">
      <dgm:prSet presAssocID="{CF717C8A-B40B-4AFF-BF49-65ABB7DF8190}" presName="hierRoot2" presStyleCnt="0">
        <dgm:presLayoutVars>
          <dgm:hierBranch val="init"/>
        </dgm:presLayoutVars>
      </dgm:prSet>
      <dgm:spPr/>
    </dgm:pt>
    <dgm:pt modelId="{FA949B67-3DB7-47FA-97C9-4A653E762F22}" type="pres">
      <dgm:prSet presAssocID="{CF717C8A-B40B-4AFF-BF49-65ABB7DF8190}" presName="rootComposite" presStyleCnt="0"/>
      <dgm:spPr/>
    </dgm:pt>
    <dgm:pt modelId="{7D64F4A3-0E55-47AC-A59B-9D5A9DC25552}" type="pres">
      <dgm:prSet presAssocID="{CF717C8A-B40B-4AFF-BF49-65ABB7DF8190}" presName="rootText" presStyleLbl="node2" presStyleIdx="2" presStyleCnt="3">
        <dgm:presLayoutVars>
          <dgm:chPref val="3"/>
        </dgm:presLayoutVars>
      </dgm:prSet>
      <dgm:spPr/>
    </dgm:pt>
    <dgm:pt modelId="{5667CB49-EC34-46BC-AD2D-72F3BD95D049}" type="pres">
      <dgm:prSet presAssocID="{CF717C8A-B40B-4AFF-BF49-65ABB7DF8190}" presName="rootConnector" presStyleCnt="0"/>
      <dgm:spPr/>
    </dgm:pt>
    <dgm:pt modelId="{EB3A10DA-2FA4-4DAD-8341-8078D7F83716}" type="pres">
      <dgm:prSet presAssocID="{CF717C8A-B40B-4AFF-BF49-65ABB7DF8190}" presName="hierChild4" presStyleCnt="0"/>
      <dgm:spPr/>
    </dgm:pt>
    <dgm:pt modelId="{B05C5608-85C8-433E-A928-1755312B673B}" type="pres">
      <dgm:prSet presAssocID="{CF717C8A-B40B-4AFF-BF49-65ABB7DF8190}" presName="hierChild5" presStyleCnt="0"/>
      <dgm:spPr/>
    </dgm:pt>
    <dgm:pt modelId="{0E819307-1B4E-434E-BA76-D5A4192B0663}" type="pres">
      <dgm:prSet presAssocID="{47C757F0-AA23-46BE-9311-EA432CDEEAA1}" presName="hierChild3" presStyleCnt="0"/>
      <dgm:spPr/>
    </dgm:pt>
  </dgm:ptLst>
  <dgm:cxnLst>
    <dgm:cxn modelId="{6305D055-E8E6-4411-8DE7-1C76ECEEC3E2}" srcId="{A77D31B3-3808-4FBA-8FA4-CC8D448A173E}" destId="{47C757F0-AA23-46BE-9311-EA432CDEEAA1}" srcOrd="0" destOrd="0" parTransId="{AB39B06D-FE6C-48B2-B5B4-77CD0C8CF7AD}" sibTransId="{DF0D1C21-B79E-4875-B7FA-EF183CB48B88}"/>
    <dgm:cxn modelId="{0C1DA0FB-F8A1-4886-BE0C-DDF778D47104}" srcId="{47C757F0-AA23-46BE-9311-EA432CDEEAA1}" destId="{12714FC6-8B41-47E5-91DD-F02D34D23B93}" srcOrd="0" destOrd="0" parTransId="{EACD17F5-D793-4A43-B489-D1804D50CFEF}" sibTransId="{FA45D93F-0724-4936-AA45-E6762732A19D}"/>
    <dgm:cxn modelId="{816B6C29-3C23-4610-BFC9-6C926569EF38}" srcId="{47C757F0-AA23-46BE-9311-EA432CDEEAA1}" destId="{4EC42421-831D-4CD3-8215-2AF4300F9C01}" srcOrd="1" destOrd="0" parTransId="{8D5FB264-0A5C-4C3A-85B7-453D9BD837DF}" sibTransId="{A1825131-D805-48C8-BFCE-E45C02E6F5CE}"/>
    <dgm:cxn modelId="{2C503075-22C5-4008-9C07-0E541E411D46}" srcId="{47C757F0-AA23-46BE-9311-EA432CDEEAA1}" destId="{CF717C8A-B40B-4AFF-BF49-65ABB7DF8190}" srcOrd="2" destOrd="0" parTransId="{CCF68ADE-40B6-47D0-93C1-88EC13ADC8AC}" sibTransId="{630D3E0B-D1D7-4E1A-8193-515AA5E1866F}"/>
    <dgm:cxn modelId="{BE687057-BFC2-4124-B9E4-4117ED4FCB48}" type="presOf" srcId="{A77D31B3-3808-4FBA-8FA4-CC8D448A173E}" destId="{E498DC9C-C5AC-4482-A26F-3B99DC5D79F0}" srcOrd="0" destOrd="0" presId="urn:microsoft.com/office/officeart/2005/8/layout/orgChart1"/>
    <dgm:cxn modelId="{C2249F71-1E1E-4C64-8330-BE9FA87D07C1}" type="presParOf" srcId="{E498DC9C-C5AC-4482-A26F-3B99DC5D79F0}" destId="{F728C3E8-5128-4BB6-90CC-A86769ECE335}" srcOrd="0" destOrd="0" presId="urn:microsoft.com/office/officeart/2005/8/layout/orgChart1"/>
    <dgm:cxn modelId="{EFB51FB1-ED33-4082-9A86-CEB8643086B0}" type="presParOf" srcId="{F728C3E8-5128-4BB6-90CC-A86769ECE335}" destId="{79147750-B6BF-43FD-83A0-7ACDC9B53EFF}" srcOrd="0" destOrd="0" presId="urn:microsoft.com/office/officeart/2005/8/layout/orgChart1"/>
    <dgm:cxn modelId="{4AF988A4-C0AD-4DEF-BB0A-8A4550DF7693}" type="presOf" srcId="{47C757F0-AA23-46BE-9311-EA432CDEEAA1}" destId="{79147750-B6BF-43FD-83A0-7ACDC9B53EFF}" srcOrd="0" destOrd="0" presId="urn:microsoft.com/office/officeart/2005/8/layout/orgChart1"/>
    <dgm:cxn modelId="{204D3B51-CFBE-426A-B2FC-36F066D6D858}" type="presParOf" srcId="{79147750-B6BF-43FD-83A0-7ACDC9B53EFF}" destId="{AE79172D-D441-42BB-84EA-E3D989670DED}" srcOrd="0" destOrd="0" presId="urn:microsoft.com/office/officeart/2005/8/layout/orgChart1"/>
    <dgm:cxn modelId="{47530D2D-779E-41FA-AF9C-4FA895346CA0}" type="presOf" srcId="{47C757F0-AA23-46BE-9311-EA432CDEEAA1}" destId="{AE79172D-D441-42BB-84EA-E3D989670DED}" srcOrd="0" destOrd="0" presId="urn:microsoft.com/office/officeart/2005/8/layout/orgChart1"/>
    <dgm:cxn modelId="{CA405D12-72BF-4D31-B172-89FDCA162506}" type="presParOf" srcId="{79147750-B6BF-43FD-83A0-7ACDC9B53EFF}" destId="{86420519-308D-4A6A-8FEA-6FB2E39BA448}" srcOrd="1" destOrd="0" presId="urn:microsoft.com/office/officeart/2005/8/layout/orgChart1"/>
    <dgm:cxn modelId="{288F4455-D8EC-4D94-A80F-0D78A551E251}" type="presOf" srcId="{47C757F0-AA23-46BE-9311-EA432CDEEAA1}" destId="{86420519-308D-4A6A-8FEA-6FB2E39BA448}" srcOrd="0" destOrd="0" presId="urn:microsoft.com/office/officeart/2005/8/layout/orgChart1"/>
    <dgm:cxn modelId="{4EA8F45A-6670-4FC5-B7D8-C4044326BFF4}" type="presParOf" srcId="{F728C3E8-5128-4BB6-90CC-A86769ECE335}" destId="{9A0FF10C-81C7-47CD-A320-768F2009480B}" srcOrd="1" destOrd="0" presId="urn:microsoft.com/office/officeart/2005/8/layout/orgChart1"/>
    <dgm:cxn modelId="{5BB51156-B55E-4B37-A96C-EFA65FB56413}" type="presParOf" srcId="{9A0FF10C-81C7-47CD-A320-768F2009480B}" destId="{6A259130-4455-44E0-969B-948D1249687E}" srcOrd="0" destOrd="1" presId="urn:microsoft.com/office/officeart/2005/8/layout/orgChart1"/>
    <dgm:cxn modelId="{8B3DCA92-27F5-4616-96FD-72D81A1DF48F}" type="presOf" srcId="{EACD17F5-D793-4A43-B489-D1804D50CFEF}" destId="{6A259130-4455-44E0-969B-948D1249687E}" srcOrd="0" destOrd="0" presId="urn:microsoft.com/office/officeart/2005/8/layout/orgChart1"/>
    <dgm:cxn modelId="{FF3AD4FE-CB88-4001-A26A-6170E19F0546}" type="presParOf" srcId="{9A0FF10C-81C7-47CD-A320-768F2009480B}" destId="{D6C5C065-A308-417C-8ECC-04FC2BEC646C}" srcOrd="1" destOrd="1" presId="urn:microsoft.com/office/officeart/2005/8/layout/orgChart1"/>
    <dgm:cxn modelId="{4D76FFA1-3A9A-4C65-8D75-1307F74AD36C}" type="presParOf" srcId="{D6C5C065-A308-417C-8ECC-04FC2BEC646C}" destId="{E36491EF-5019-46FD-BC82-1BD579B9EE0E}" srcOrd="0" destOrd="1" presId="urn:microsoft.com/office/officeart/2005/8/layout/orgChart1"/>
    <dgm:cxn modelId="{6DA1529A-9BE5-4462-9914-D11E49AD0B77}" type="presOf" srcId="{12714FC6-8B41-47E5-91DD-F02D34D23B93}" destId="{E36491EF-5019-46FD-BC82-1BD579B9EE0E}" srcOrd="0" destOrd="0" presId="urn:microsoft.com/office/officeart/2005/8/layout/orgChart1"/>
    <dgm:cxn modelId="{6CE8820A-2C4B-4A4C-8519-555E7FC8FE34}" type="presParOf" srcId="{E36491EF-5019-46FD-BC82-1BD579B9EE0E}" destId="{43B7C837-49D6-40CE-BBAB-953D9E4BA7ED}" srcOrd="0" destOrd="0" presId="urn:microsoft.com/office/officeart/2005/8/layout/orgChart1"/>
    <dgm:cxn modelId="{51C329EC-0AE0-4983-BFEE-AC6839961E77}" type="presOf" srcId="{12714FC6-8B41-47E5-91DD-F02D34D23B93}" destId="{43B7C837-49D6-40CE-BBAB-953D9E4BA7ED}" srcOrd="0" destOrd="0" presId="urn:microsoft.com/office/officeart/2005/8/layout/orgChart1"/>
    <dgm:cxn modelId="{DCFE4932-B9AE-40A9-AD39-4A9F903F3E5F}" type="presParOf" srcId="{E36491EF-5019-46FD-BC82-1BD579B9EE0E}" destId="{9A037140-9B69-4B9F-A134-F2F2EB0F2E32}" srcOrd="1" destOrd="0" presId="urn:microsoft.com/office/officeart/2005/8/layout/orgChart1"/>
    <dgm:cxn modelId="{D5869946-DB6D-49B5-8313-86BE2BD8F9DA}" type="presOf" srcId="{12714FC6-8B41-47E5-91DD-F02D34D23B93}" destId="{9A037140-9B69-4B9F-A134-F2F2EB0F2E32}" srcOrd="0" destOrd="0" presId="urn:microsoft.com/office/officeart/2005/8/layout/orgChart1"/>
    <dgm:cxn modelId="{B98789F2-AC16-44DC-BDC0-642A6F63B51E}" type="presParOf" srcId="{D6C5C065-A308-417C-8ECC-04FC2BEC646C}" destId="{FA37AA5D-87C2-47F6-9B72-B753C073E744}" srcOrd="1" destOrd="1" presId="urn:microsoft.com/office/officeart/2005/8/layout/orgChart1"/>
    <dgm:cxn modelId="{58D5FB36-B9CA-4984-9783-B9DFC842079F}" type="presParOf" srcId="{D6C5C065-A308-417C-8ECC-04FC2BEC646C}" destId="{A7309641-2A58-41EA-9E42-56812CF298ED}" srcOrd="2" destOrd="1" presId="urn:microsoft.com/office/officeart/2005/8/layout/orgChart1"/>
    <dgm:cxn modelId="{4CDD9F4D-62D9-44E1-9FBD-7C7B9F138727}" type="presParOf" srcId="{9A0FF10C-81C7-47CD-A320-768F2009480B}" destId="{F492B679-3C8C-4E72-95A8-8B81298826E7}" srcOrd="2" destOrd="1" presId="urn:microsoft.com/office/officeart/2005/8/layout/orgChart1"/>
    <dgm:cxn modelId="{0C28B322-F705-4AB9-9997-518D75DBF516}" type="presOf" srcId="{8D5FB264-0A5C-4C3A-85B7-453D9BD837DF}" destId="{F492B679-3C8C-4E72-95A8-8B81298826E7}" srcOrd="0" destOrd="0" presId="urn:microsoft.com/office/officeart/2005/8/layout/orgChart1"/>
    <dgm:cxn modelId="{F54F8CFE-8257-4CC0-88DF-E25BF2A348E0}" type="presParOf" srcId="{9A0FF10C-81C7-47CD-A320-768F2009480B}" destId="{C6F584B9-7EA2-46D8-913B-8F508509ECAB}" srcOrd="3" destOrd="1" presId="urn:microsoft.com/office/officeart/2005/8/layout/orgChart1"/>
    <dgm:cxn modelId="{B149D3F1-4EE4-4FF7-BF9F-3D278A3F0450}" type="presParOf" srcId="{C6F584B9-7EA2-46D8-913B-8F508509ECAB}" destId="{6CAD9CE6-86A1-4F7D-98A6-3AF53F55F9E3}" srcOrd="0" destOrd="3" presId="urn:microsoft.com/office/officeart/2005/8/layout/orgChart1"/>
    <dgm:cxn modelId="{9F2D748C-9C9A-4F03-8BAC-48BB61319907}" type="presOf" srcId="{4EC42421-831D-4CD3-8215-2AF4300F9C01}" destId="{6CAD9CE6-86A1-4F7D-98A6-3AF53F55F9E3}" srcOrd="0" destOrd="0" presId="urn:microsoft.com/office/officeart/2005/8/layout/orgChart1"/>
    <dgm:cxn modelId="{57E9BD2F-F3AF-4CEC-9A34-D56F12E250A8}" type="presParOf" srcId="{6CAD9CE6-86A1-4F7D-98A6-3AF53F55F9E3}" destId="{08A0D1D2-3A20-4D63-8E35-B7C8B6B16D48}" srcOrd="0" destOrd="0" presId="urn:microsoft.com/office/officeart/2005/8/layout/orgChart1"/>
    <dgm:cxn modelId="{7546AB2D-70FE-4A0F-BCEA-4C7FF2B2D77D}" type="presOf" srcId="{4EC42421-831D-4CD3-8215-2AF4300F9C01}" destId="{08A0D1D2-3A20-4D63-8E35-B7C8B6B16D48}" srcOrd="0" destOrd="0" presId="urn:microsoft.com/office/officeart/2005/8/layout/orgChart1"/>
    <dgm:cxn modelId="{7107A929-8556-4073-A0C0-8D1DC57754CC}" type="presParOf" srcId="{6CAD9CE6-86A1-4F7D-98A6-3AF53F55F9E3}" destId="{6238C53E-A961-488B-8FBD-6EC13507B069}" srcOrd="1" destOrd="0" presId="urn:microsoft.com/office/officeart/2005/8/layout/orgChart1"/>
    <dgm:cxn modelId="{CA430F52-2A2C-42CA-91F6-E9009EC023E5}" type="presOf" srcId="{4EC42421-831D-4CD3-8215-2AF4300F9C01}" destId="{6238C53E-A961-488B-8FBD-6EC13507B069}" srcOrd="0" destOrd="0" presId="urn:microsoft.com/office/officeart/2005/8/layout/orgChart1"/>
    <dgm:cxn modelId="{67DA5208-C1BD-4107-82EF-C7BCF7A0CF8B}" type="presParOf" srcId="{C6F584B9-7EA2-46D8-913B-8F508509ECAB}" destId="{A9C46FD3-3BE9-4E6E-BFF6-B0B42B13F857}" srcOrd="1" destOrd="3" presId="urn:microsoft.com/office/officeart/2005/8/layout/orgChart1"/>
    <dgm:cxn modelId="{6878FF84-75EF-4551-BE43-7CD10E65DCB2}" type="presParOf" srcId="{C6F584B9-7EA2-46D8-913B-8F508509ECAB}" destId="{A663BBFB-A120-4F5B-82EC-DB644DB9966B}" srcOrd="2" destOrd="3" presId="urn:microsoft.com/office/officeart/2005/8/layout/orgChart1"/>
    <dgm:cxn modelId="{7A4B7D17-A6B0-422D-82B3-D22E0AE82146}" type="presParOf" srcId="{9A0FF10C-81C7-47CD-A320-768F2009480B}" destId="{AB3A8128-6C86-49B7-B5CC-0153888815E5}" srcOrd="4" destOrd="1" presId="urn:microsoft.com/office/officeart/2005/8/layout/orgChart1"/>
    <dgm:cxn modelId="{F135D9F1-C353-4589-B8D1-6937EA6D5E89}" type="presOf" srcId="{CCF68ADE-40B6-47D0-93C1-88EC13ADC8AC}" destId="{AB3A8128-6C86-49B7-B5CC-0153888815E5}" srcOrd="0" destOrd="0" presId="urn:microsoft.com/office/officeart/2005/8/layout/orgChart1"/>
    <dgm:cxn modelId="{CFD13903-54CD-4C17-8AB1-D099A9F49A1F}" type="presParOf" srcId="{9A0FF10C-81C7-47CD-A320-768F2009480B}" destId="{1A917F9A-DDE6-4568-B35C-7FABCEF0A586}" srcOrd="5" destOrd="1" presId="urn:microsoft.com/office/officeart/2005/8/layout/orgChart1"/>
    <dgm:cxn modelId="{DAFC391A-8CB5-44AA-984D-86225E746D94}" type="presParOf" srcId="{1A917F9A-DDE6-4568-B35C-7FABCEF0A586}" destId="{FA949B67-3DB7-47FA-97C9-4A653E762F22}" srcOrd="0" destOrd="5" presId="urn:microsoft.com/office/officeart/2005/8/layout/orgChart1"/>
    <dgm:cxn modelId="{7E51C901-237E-4050-8B6C-12DF8E40B068}" type="presOf" srcId="{CF717C8A-B40B-4AFF-BF49-65ABB7DF8190}" destId="{FA949B67-3DB7-47FA-97C9-4A653E762F22}" srcOrd="0" destOrd="0" presId="urn:microsoft.com/office/officeart/2005/8/layout/orgChart1"/>
    <dgm:cxn modelId="{81077C79-692A-485A-8260-C217A2FAE7E1}" type="presParOf" srcId="{FA949B67-3DB7-47FA-97C9-4A653E762F22}" destId="{7D64F4A3-0E55-47AC-A59B-9D5A9DC25552}" srcOrd="0" destOrd="0" presId="urn:microsoft.com/office/officeart/2005/8/layout/orgChart1"/>
    <dgm:cxn modelId="{E3A85DDA-FA08-4D6C-B527-CA1CF72B8F85}" type="presOf" srcId="{CF717C8A-B40B-4AFF-BF49-65ABB7DF8190}" destId="{7D64F4A3-0E55-47AC-A59B-9D5A9DC25552}" srcOrd="0" destOrd="0" presId="urn:microsoft.com/office/officeart/2005/8/layout/orgChart1"/>
    <dgm:cxn modelId="{C37A6468-DC37-4261-97F1-22F0677AC559}" type="presParOf" srcId="{FA949B67-3DB7-47FA-97C9-4A653E762F22}" destId="{5667CB49-EC34-46BC-AD2D-72F3BD95D049}" srcOrd="1" destOrd="0" presId="urn:microsoft.com/office/officeart/2005/8/layout/orgChart1"/>
    <dgm:cxn modelId="{153E9D80-A068-48C1-A459-4C84F4DAA380}" type="presOf" srcId="{CF717C8A-B40B-4AFF-BF49-65ABB7DF8190}" destId="{5667CB49-EC34-46BC-AD2D-72F3BD95D049}" srcOrd="0" destOrd="0" presId="urn:microsoft.com/office/officeart/2005/8/layout/orgChart1"/>
    <dgm:cxn modelId="{E4E19EAC-7EA2-43A9-930D-B55F4A69AF23}" type="presParOf" srcId="{1A917F9A-DDE6-4568-B35C-7FABCEF0A586}" destId="{EB3A10DA-2FA4-4DAD-8341-8078D7F83716}" srcOrd="1" destOrd="5" presId="urn:microsoft.com/office/officeart/2005/8/layout/orgChart1"/>
    <dgm:cxn modelId="{034AF64F-79A5-4E3C-A82D-63CFB59B73EA}" type="presParOf" srcId="{1A917F9A-DDE6-4568-B35C-7FABCEF0A586}" destId="{B05C5608-85C8-433E-A928-1755312B673B}" srcOrd="2" destOrd="5" presId="urn:microsoft.com/office/officeart/2005/8/layout/orgChart1"/>
    <dgm:cxn modelId="{411C3FBF-08B4-4233-9A59-92BF14C22C55}" type="presParOf" srcId="{F728C3E8-5128-4BB6-90CC-A86769ECE335}" destId="{0E819307-1B4E-434E-BA76-D5A4192B0663}" srcOrd="2" destOrd="0" presId="urn:microsoft.com/office/officeart/2005/8/layout/orgChart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581785" cy="1059180"/>
        <a:chOff x="0" y="0"/>
        <a:chExt cx="1581785" cy="1059180"/>
      </a:xfrm>
    </dsp:grpSpPr>
    <dsp:sp modelId="{6A259130-4455-44E0-969B-948D1249687E}">
      <dsp:nvSpPr>
        <dsp:cNvPr id="5" name="任意多边形 4"/>
        <dsp:cNvSpPr/>
      </dsp:nvSpPr>
      <dsp:spPr bwMode="white">
        <a:xfrm>
          <a:off x="231255" y="481026"/>
          <a:ext cx="559637" cy="97127"/>
        </a:xfrm>
        <a:custGeom>
          <a:avLst/>
          <a:gdLst/>
          <a:ahLst/>
          <a:cxnLst/>
          <a:pathLst>
            <a:path w="881" h="153">
              <a:moveTo>
                <a:pt x="881" y="0"/>
              </a:moveTo>
              <a:lnTo>
                <a:pt x="881" y="76"/>
              </a:lnTo>
              <a:lnTo>
                <a:pt x="0" y="76"/>
              </a:lnTo>
              <a:lnTo>
                <a:pt x="0" y="153"/>
              </a:lnTo>
            </a:path>
          </a:pathLst>
        </a:custGeom>
      </dsp:spPr>
      <dsp:style>
        <a:lnRef idx="2">
          <a:schemeClr val="accent1">
            <a:shade val="60000"/>
          </a:schemeClr>
        </a:lnRef>
        <a:fillRef idx="0">
          <a:schemeClr val="accent1"/>
        </a:fillRef>
        <a:effectRef idx="0">
          <a:scrgbClr r="0" g="0" b="0"/>
        </a:effectRef>
        <a:fontRef idx="minor"/>
      </dsp:style>
      <dsp:txXfrm>
        <a:off x="231255" y="481026"/>
        <a:ext cx="559637" cy="97127"/>
      </dsp:txXfrm>
    </dsp:sp>
    <dsp:sp modelId="{F492B679-3C8C-4E72-95A8-8B81298826E7}">
      <dsp:nvSpPr>
        <dsp:cNvPr id="8" name="任意多边形 7"/>
        <dsp:cNvSpPr/>
      </dsp:nvSpPr>
      <dsp:spPr bwMode="white">
        <a:xfrm>
          <a:off x="790893" y="481026"/>
          <a:ext cx="0" cy="97127"/>
        </a:xfrm>
        <a:custGeom>
          <a:avLst/>
          <a:gdLst/>
          <a:ahLst/>
          <a:cxnLst/>
          <a:pathLst>
            <a:path h="153">
              <a:moveTo>
                <a:pt x="0" y="0"/>
              </a:moveTo>
              <a:lnTo>
                <a:pt x="0" y="153"/>
              </a:lnTo>
            </a:path>
          </a:pathLst>
        </a:custGeom>
      </dsp:spPr>
      <dsp:style>
        <a:lnRef idx="2">
          <a:schemeClr val="accent1">
            <a:shade val="60000"/>
          </a:schemeClr>
        </a:lnRef>
        <a:fillRef idx="0">
          <a:schemeClr val="accent1"/>
        </a:fillRef>
        <a:effectRef idx="0">
          <a:scrgbClr r="0" g="0" b="0"/>
        </a:effectRef>
        <a:fontRef idx="minor"/>
      </dsp:style>
      <dsp:txXfrm>
        <a:off x="790893" y="481026"/>
        <a:ext cx="0" cy="97127"/>
      </dsp:txXfrm>
    </dsp:sp>
    <dsp:sp modelId="{AB3A8128-6C86-49B7-B5CC-0153888815E5}">
      <dsp:nvSpPr>
        <dsp:cNvPr id="11" name="任意多边形 10"/>
        <dsp:cNvSpPr/>
      </dsp:nvSpPr>
      <dsp:spPr bwMode="white">
        <a:xfrm>
          <a:off x="790893" y="481026"/>
          <a:ext cx="559637" cy="97127"/>
        </a:xfrm>
        <a:custGeom>
          <a:avLst/>
          <a:gdLst/>
          <a:ahLst/>
          <a:cxnLst/>
          <a:pathLst>
            <a:path w="881" h="153">
              <a:moveTo>
                <a:pt x="0" y="0"/>
              </a:moveTo>
              <a:lnTo>
                <a:pt x="0" y="76"/>
              </a:lnTo>
              <a:lnTo>
                <a:pt x="881" y="76"/>
              </a:lnTo>
              <a:lnTo>
                <a:pt x="881" y="153"/>
              </a:lnTo>
            </a:path>
          </a:pathLst>
        </a:custGeom>
      </dsp:spPr>
      <dsp:style>
        <a:lnRef idx="2">
          <a:schemeClr val="accent1">
            <a:shade val="60000"/>
          </a:schemeClr>
        </a:lnRef>
        <a:fillRef idx="0">
          <a:schemeClr val="accent1"/>
        </a:fillRef>
        <a:effectRef idx="0">
          <a:scrgbClr r="0" g="0" b="0"/>
        </a:effectRef>
        <a:fontRef idx="minor"/>
      </dsp:style>
      <dsp:txXfrm>
        <a:off x="790893" y="481026"/>
        <a:ext cx="559637" cy="97127"/>
      </dsp:txXfrm>
    </dsp:sp>
    <dsp:sp modelId="{AE79172D-D441-42BB-84EA-E3D989670DED}">
      <dsp:nvSpPr>
        <dsp:cNvPr id="3" name="矩形 2"/>
        <dsp:cNvSpPr/>
      </dsp:nvSpPr>
      <dsp:spPr bwMode="white">
        <a:xfrm>
          <a:off x="361380" y="249771"/>
          <a:ext cx="859025" cy="231255"/>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5080" tIns="5080" rIns="5080" bIns="5080" anchor="ctr"/>
        <a:lstStyle>
          <a:lvl1pPr algn="ctr">
            <a:defRPr sz="800"/>
          </a:lvl1pPr>
          <a:lvl2pPr marL="57150" indent="-57150" algn="ctr">
            <a:defRPr sz="600"/>
          </a:lvl2pPr>
          <a:lvl3pPr marL="114300" indent="-57150" algn="ctr">
            <a:defRPr sz="600"/>
          </a:lvl3pPr>
          <a:lvl4pPr marL="171450" indent="-57150" algn="ctr">
            <a:defRPr sz="600"/>
          </a:lvl4pPr>
          <a:lvl5pPr marL="228600" indent="-57150" algn="ctr">
            <a:defRPr sz="600"/>
          </a:lvl5pPr>
          <a:lvl6pPr marL="285750" indent="-57150" algn="ctr">
            <a:defRPr sz="600"/>
          </a:lvl6pPr>
          <a:lvl7pPr marL="342900" indent="-57150" algn="ctr">
            <a:defRPr sz="600"/>
          </a:lvl7pPr>
          <a:lvl8pPr marL="400050" indent="-57150" algn="ctr">
            <a:defRPr sz="600"/>
          </a:lvl8pPr>
          <a:lvl9pPr marL="457200" indent="-57150" algn="ctr">
            <a:defRPr sz="600"/>
          </a:lvl9pPr>
        </a:lstStyle>
        <a:p>
          <a:pPr lvl="0">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基础业务图谱</a:t>
          </a:r>
          <a:endParaRPr lang="zh-CN" altLang="en-US">
            <a:latin typeface="微软雅黑" panose="020B0503020204020204" pitchFamily="34" charset="-122"/>
            <a:ea typeface="微软雅黑" panose="020B0503020204020204" pitchFamily="34" charset="-122"/>
          </a:endParaRPr>
        </a:p>
      </dsp:txBody>
      <dsp:txXfrm>
        <a:off x="361380" y="249771"/>
        <a:ext cx="859025" cy="231255"/>
      </dsp:txXfrm>
    </dsp:sp>
    <dsp:sp modelId="{43B7C837-49D6-40CE-BBAB-953D9E4BA7ED}">
      <dsp:nvSpPr>
        <dsp:cNvPr id="6" name="矩形 5"/>
        <dsp:cNvSpPr/>
      </dsp:nvSpPr>
      <dsp:spPr bwMode="white">
        <a:xfrm>
          <a:off x="0" y="578154"/>
          <a:ext cx="462510" cy="231255"/>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5080" tIns="5080" rIns="5080" bIns="5080" anchor="ctr"/>
        <a:lstStyle>
          <a:lvl1pPr algn="ctr">
            <a:defRPr sz="800"/>
          </a:lvl1pPr>
          <a:lvl2pPr marL="57150" indent="-57150" algn="ctr">
            <a:defRPr sz="600"/>
          </a:lvl2pPr>
          <a:lvl3pPr marL="114300" indent="-57150" algn="ctr">
            <a:defRPr sz="600"/>
          </a:lvl3pPr>
          <a:lvl4pPr marL="171450" indent="-57150" algn="ctr">
            <a:defRPr sz="600"/>
          </a:lvl4pPr>
          <a:lvl5pPr marL="228600" indent="-57150" algn="ctr">
            <a:defRPr sz="600"/>
          </a:lvl5pPr>
          <a:lvl6pPr marL="285750" indent="-57150" algn="ctr">
            <a:defRPr sz="600"/>
          </a:lvl6pPr>
          <a:lvl7pPr marL="342900" indent="-57150" algn="ctr">
            <a:defRPr sz="600"/>
          </a:lvl7pPr>
          <a:lvl8pPr marL="400050" indent="-57150" algn="ctr">
            <a:defRPr sz="600"/>
          </a:lvl8pPr>
          <a:lvl9pPr marL="457200" indent="-57150" algn="ctr">
            <a:defRPr sz="600"/>
          </a:lvl9pPr>
        </a:lstStyle>
        <a:p>
          <a:pPr lvl="0">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业务渗透</a:t>
          </a:r>
          <a:endParaRPr lang="zh-CN" altLang="en-US">
            <a:latin typeface="微软雅黑" panose="020B0503020204020204" pitchFamily="34" charset="-122"/>
            <a:ea typeface="微软雅黑" panose="020B0503020204020204" pitchFamily="34" charset="-122"/>
          </a:endParaRPr>
        </a:p>
      </dsp:txBody>
      <dsp:txXfrm>
        <a:off x="0" y="578154"/>
        <a:ext cx="462510" cy="231255"/>
      </dsp:txXfrm>
    </dsp:sp>
    <dsp:sp modelId="{08A0D1D2-3A20-4D63-8E35-B7C8B6B16D48}">
      <dsp:nvSpPr>
        <dsp:cNvPr id="9" name="矩形 8"/>
        <dsp:cNvSpPr/>
      </dsp:nvSpPr>
      <dsp:spPr bwMode="white">
        <a:xfrm>
          <a:off x="559637" y="578154"/>
          <a:ext cx="462510" cy="231255"/>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5080" tIns="5080" rIns="5080" bIns="5080" anchor="ctr"/>
        <a:lstStyle>
          <a:lvl1pPr algn="ctr">
            <a:defRPr sz="800"/>
          </a:lvl1pPr>
          <a:lvl2pPr marL="57150" indent="-57150" algn="ctr">
            <a:defRPr sz="600"/>
          </a:lvl2pPr>
          <a:lvl3pPr marL="114300" indent="-57150" algn="ctr">
            <a:defRPr sz="600"/>
          </a:lvl3pPr>
          <a:lvl4pPr marL="171450" indent="-57150" algn="ctr">
            <a:defRPr sz="600"/>
          </a:lvl4pPr>
          <a:lvl5pPr marL="228600" indent="-57150" algn="ctr">
            <a:defRPr sz="600"/>
          </a:lvl5pPr>
          <a:lvl6pPr marL="285750" indent="-57150" algn="ctr">
            <a:defRPr sz="600"/>
          </a:lvl6pPr>
          <a:lvl7pPr marL="342900" indent="-57150" algn="ctr">
            <a:defRPr sz="600"/>
          </a:lvl7pPr>
          <a:lvl8pPr marL="400050" indent="-57150" algn="ctr">
            <a:defRPr sz="600"/>
          </a:lvl8pPr>
          <a:lvl9pPr marL="457200" indent="-57150" algn="ctr">
            <a:defRPr sz="600"/>
          </a:lvl9pPr>
        </a:lstStyle>
        <a:p>
          <a:pPr lvl="0">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友商</a:t>
          </a:r>
          <a:r>
            <a:rPr lang="zh-CN" altLang="en-US">
              <a:latin typeface="微软雅黑" panose="020B0503020204020204" pitchFamily="34" charset="-122"/>
              <a:ea typeface="微软雅黑" panose="020B0503020204020204" pitchFamily="34" charset="-122"/>
            </a:rPr>
            <a:t>情况</a:t>
          </a:r>
          <a:endParaRPr lang="zh-CN" altLang="en-US">
            <a:latin typeface="微软雅黑" panose="020B0503020204020204" pitchFamily="34" charset="-122"/>
            <a:ea typeface="微软雅黑" panose="020B0503020204020204" pitchFamily="34" charset="-122"/>
          </a:endParaRPr>
        </a:p>
      </dsp:txBody>
      <dsp:txXfrm>
        <a:off x="559637" y="578154"/>
        <a:ext cx="462510" cy="231255"/>
      </dsp:txXfrm>
    </dsp:sp>
    <dsp:sp modelId="{7D64F4A3-0E55-47AC-A59B-9D5A9DC25552}">
      <dsp:nvSpPr>
        <dsp:cNvPr id="12" name="矩形 11"/>
        <dsp:cNvSpPr/>
      </dsp:nvSpPr>
      <dsp:spPr bwMode="white">
        <a:xfrm>
          <a:off x="1119275" y="578154"/>
          <a:ext cx="462510" cy="231255"/>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5080" tIns="5080" rIns="5080" bIns="5080" anchor="ctr"/>
        <a:lstStyle>
          <a:lvl1pPr algn="ctr">
            <a:defRPr sz="800"/>
          </a:lvl1pPr>
          <a:lvl2pPr marL="57150" indent="-57150" algn="ctr">
            <a:defRPr sz="600"/>
          </a:lvl2pPr>
          <a:lvl3pPr marL="114300" indent="-57150" algn="ctr">
            <a:defRPr sz="600"/>
          </a:lvl3pPr>
          <a:lvl4pPr marL="171450" indent="-57150" algn="ctr">
            <a:defRPr sz="600"/>
          </a:lvl4pPr>
          <a:lvl5pPr marL="228600" indent="-57150" algn="ctr">
            <a:defRPr sz="600"/>
          </a:lvl5pPr>
          <a:lvl6pPr marL="285750" indent="-57150" algn="ctr">
            <a:defRPr sz="600"/>
          </a:lvl6pPr>
          <a:lvl7pPr marL="342900" indent="-57150" algn="ctr">
            <a:defRPr sz="600"/>
          </a:lvl7pPr>
          <a:lvl8pPr marL="400050" indent="-57150" algn="ctr">
            <a:defRPr sz="600"/>
          </a:lvl8pPr>
          <a:lvl9pPr marL="457200" indent="-57150" algn="ctr">
            <a:defRPr sz="600"/>
          </a:lvl9pPr>
        </a:lstStyle>
        <a:p>
          <a:pPr lvl="0">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商机情况</a:t>
          </a:r>
          <a:endParaRPr lang="zh-CN" altLang="en-US">
            <a:latin typeface="微软雅黑" panose="020B0503020204020204" pitchFamily="34" charset="-122"/>
            <a:ea typeface="微软雅黑" panose="020B0503020204020204" pitchFamily="34" charset="-122"/>
          </a:endParaRPr>
        </a:p>
      </dsp:txBody>
      <dsp:txXfrm>
        <a:off x="1119275" y="578154"/>
        <a:ext cx="462510" cy="231255"/>
      </dsp:txXfrm>
    </dsp:sp>
    <dsp:sp modelId="{86420519-308D-4A6A-8FEA-6FB2E39BA448}">
      <dsp:nvSpPr>
        <dsp:cNvPr id="4" name="矩形 3" hidden="1"/>
        <dsp:cNvSpPr/>
      </dsp:nvSpPr>
      <dsp:spPr>
        <a:xfrm>
          <a:off x="361380" y="249771"/>
          <a:ext cx="171805" cy="231255"/>
        </a:xfrm>
        <a:prstGeom prst="rect">
          <a:avLst/>
        </a:prstGeom>
      </dsp:spPr>
      <dsp:txXfrm>
        <a:off x="361380" y="249771"/>
        <a:ext cx="171805" cy="231255"/>
      </dsp:txXfrm>
    </dsp:sp>
    <dsp:sp modelId="{9A037140-9B69-4B9F-A134-F2F2EB0F2E32}">
      <dsp:nvSpPr>
        <dsp:cNvPr id="7" name="矩形 6" hidden="1"/>
        <dsp:cNvSpPr/>
      </dsp:nvSpPr>
      <dsp:spPr>
        <a:xfrm>
          <a:off x="0" y="578154"/>
          <a:ext cx="92502" cy="231255"/>
        </a:xfrm>
        <a:prstGeom prst="rect">
          <a:avLst/>
        </a:prstGeom>
      </dsp:spPr>
      <dsp:txXfrm>
        <a:off x="0" y="578154"/>
        <a:ext cx="92502" cy="231255"/>
      </dsp:txXfrm>
    </dsp:sp>
    <dsp:sp modelId="{6238C53E-A961-488B-8FBD-6EC13507B069}">
      <dsp:nvSpPr>
        <dsp:cNvPr id="10" name="矩形 9" hidden="1"/>
        <dsp:cNvSpPr/>
      </dsp:nvSpPr>
      <dsp:spPr>
        <a:xfrm>
          <a:off x="559637" y="578154"/>
          <a:ext cx="92502" cy="231255"/>
        </a:xfrm>
        <a:prstGeom prst="rect">
          <a:avLst/>
        </a:prstGeom>
      </dsp:spPr>
      <dsp:txXfrm>
        <a:off x="559637" y="578154"/>
        <a:ext cx="92502" cy="231255"/>
      </dsp:txXfrm>
    </dsp:sp>
    <dsp:sp modelId="{5667CB49-EC34-46BC-AD2D-72F3BD95D049}">
      <dsp:nvSpPr>
        <dsp:cNvPr id="13" name="矩形 12" hidden="1"/>
        <dsp:cNvSpPr/>
      </dsp:nvSpPr>
      <dsp:spPr>
        <a:xfrm>
          <a:off x="1119275" y="578154"/>
          <a:ext cx="92502" cy="231255"/>
        </a:xfrm>
        <a:prstGeom prst="rect">
          <a:avLst/>
        </a:prstGeom>
      </dsp:spPr>
      <dsp:txXfrm>
        <a:off x="1119275" y="578154"/>
        <a:ext cx="92502" cy="231255"/>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625600" cy="1059180"/>
        <a:chOff x="0" y="0"/>
        <a:chExt cx="1625600" cy="1059180"/>
      </a:xfrm>
    </dsp:grpSpPr>
    <dsp:sp modelId="{6A259130-4455-44E0-969B-948D1249687E}">
      <dsp:nvSpPr>
        <dsp:cNvPr id="5" name="任意多边形 4"/>
        <dsp:cNvSpPr/>
      </dsp:nvSpPr>
      <dsp:spPr bwMode="white">
        <a:xfrm>
          <a:off x="237661" y="479681"/>
          <a:ext cx="575139" cy="99818"/>
        </a:xfrm>
        <a:custGeom>
          <a:avLst/>
          <a:gdLst/>
          <a:ahLst/>
          <a:cxnLst/>
          <a:pathLst>
            <a:path w="906" h="157">
              <a:moveTo>
                <a:pt x="906" y="0"/>
              </a:moveTo>
              <a:lnTo>
                <a:pt x="906" y="79"/>
              </a:lnTo>
              <a:lnTo>
                <a:pt x="0" y="79"/>
              </a:lnTo>
              <a:lnTo>
                <a:pt x="0" y="157"/>
              </a:lnTo>
            </a:path>
          </a:pathLst>
        </a:custGeom>
      </dsp:spPr>
      <dsp:style>
        <a:lnRef idx="2">
          <a:schemeClr val="accent1">
            <a:shade val="60000"/>
          </a:schemeClr>
        </a:lnRef>
        <a:fillRef idx="0">
          <a:schemeClr val="accent1"/>
        </a:fillRef>
        <a:effectRef idx="0">
          <a:scrgbClr r="0" g="0" b="0"/>
        </a:effectRef>
        <a:fontRef idx="minor"/>
      </dsp:style>
      <dsp:txXfrm>
        <a:off x="237661" y="479681"/>
        <a:ext cx="575139" cy="99818"/>
      </dsp:txXfrm>
    </dsp:sp>
    <dsp:sp modelId="{F492B679-3C8C-4E72-95A8-8B81298826E7}">
      <dsp:nvSpPr>
        <dsp:cNvPr id="8" name="任意多边形 7"/>
        <dsp:cNvSpPr/>
      </dsp:nvSpPr>
      <dsp:spPr bwMode="white">
        <a:xfrm>
          <a:off x="812800" y="479681"/>
          <a:ext cx="0" cy="99818"/>
        </a:xfrm>
        <a:custGeom>
          <a:avLst/>
          <a:gdLst/>
          <a:ahLst/>
          <a:cxnLst/>
          <a:pathLst>
            <a:path h="157">
              <a:moveTo>
                <a:pt x="0" y="0"/>
              </a:moveTo>
              <a:lnTo>
                <a:pt x="0" y="79"/>
              </a:lnTo>
              <a:lnTo>
                <a:pt x="0" y="79"/>
              </a:lnTo>
              <a:lnTo>
                <a:pt x="0" y="157"/>
              </a:lnTo>
            </a:path>
          </a:pathLst>
        </a:custGeom>
      </dsp:spPr>
      <dsp:style>
        <a:lnRef idx="2">
          <a:schemeClr val="accent1">
            <a:shade val="60000"/>
          </a:schemeClr>
        </a:lnRef>
        <a:fillRef idx="0">
          <a:schemeClr val="accent1"/>
        </a:fillRef>
        <a:effectRef idx="0">
          <a:scrgbClr r="0" g="0" b="0"/>
        </a:effectRef>
        <a:fontRef idx="minor"/>
      </dsp:style>
      <dsp:txXfrm>
        <a:off x="812800" y="479681"/>
        <a:ext cx="0" cy="99818"/>
      </dsp:txXfrm>
    </dsp:sp>
    <dsp:sp modelId="{AB3A8128-6C86-49B7-B5CC-0153888815E5}">
      <dsp:nvSpPr>
        <dsp:cNvPr id="11" name="任意多边形 10"/>
        <dsp:cNvSpPr/>
      </dsp:nvSpPr>
      <dsp:spPr bwMode="white">
        <a:xfrm>
          <a:off x="812800" y="479681"/>
          <a:ext cx="575139" cy="99818"/>
        </a:xfrm>
        <a:custGeom>
          <a:avLst/>
          <a:gdLst/>
          <a:ahLst/>
          <a:cxnLst/>
          <a:pathLst>
            <a:path w="906" h="157">
              <a:moveTo>
                <a:pt x="0" y="0"/>
              </a:moveTo>
              <a:lnTo>
                <a:pt x="0" y="79"/>
              </a:lnTo>
              <a:lnTo>
                <a:pt x="906" y="79"/>
              </a:lnTo>
              <a:lnTo>
                <a:pt x="906" y="157"/>
              </a:lnTo>
            </a:path>
          </a:pathLst>
        </a:custGeom>
      </dsp:spPr>
      <dsp:style>
        <a:lnRef idx="2">
          <a:schemeClr val="accent1">
            <a:shade val="60000"/>
          </a:schemeClr>
        </a:lnRef>
        <a:fillRef idx="0">
          <a:schemeClr val="accent1"/>
        </a:fillRef>
        <a:effectRef idx="0">
          <a:scrgbClr r="0" g="0" b="0"/>
        </a:effectRef>
        <a:fontRef idx="minor"/>
      </dsp:style>
      <dsp:txXfrm>
        <a:off x="812800" y="479681"/>
        <a:ext cx="575139" cy="99818"/>
      </dsp:txXfrm>
    </dsp:sp>
    <dsp:sp modelId="{AE79172D-D441-42BB-84EA-E3D989670DED}">
      <dsp:nvSpPr>
        <dsp:cNvPr id="3" name="矩形 2"/>
        <dsp:cNvSpPr/>
      </dsp:nvSpPr>
      <dsp:spPr bwMode="white">
        <a:xfrm>
          <a:off x="371390" y="242020"/>
          <a:ext cx="882820" cy="237661"/>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5715" tIns="5715" rIns="5715" bIns="5715"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客户</a:t>
          </a:r>
          <a:r>
            <a:rPr lang="zh-CN" altLang="en-US">
              <a:latin typeface="微软雅黑" panose="020B0503020204020204" pitchFamily="34" charset="-122"/>
              <a:ea typeface="微软雅黑" panose="020B0503020204020204" pitchFamily="34" charset="-122"/>
            </a:rPr>
            <a:t>树形图谱</a:t>
          </a:r>
          <a:endParaRPr lang="zh-CN" altLang="en-US">
            <a:latin typeface="微软雅黑" panose="020B0503020204020204" pitchFamily="34" charset="-122"/>
            <a:ea typeface="微软雅黑" panose="020B0503020204020204" pitchFamily="34" charset="-122"/>
          </a:endParaRPr>
        </a:p>
      </dsp:txBody>
      <dsp:txXfrm>
        <a:off x="371390" y="242020"/>
        <a:ext cx="882820" cy="237661"/>
      </dsp:txXfrm>
    </dsp:sp>
    <dsp:sp modelId="{43B7C837-49D6-40CE-BBAB-953D9E4BA7ED}">
      <dsp:nvSpPr>
        <dsp:cNvPr id="6" name="矩形 5"/>
        <dsp:cNvSpPr/>
      </dsp:nvSpPr>
      <dsp:spPr bwMode="white">
        <a:xfrm>
          <a:off x="0" y="579499"/>
          <a:ext cx="475322" cy="237661"/>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5715" tIns="5715" rIns="5715" bIns="5715"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上下</a:t>
          </a:r>
          <a:r>
            <a:rPr lang="zh-CN" altLang="en-US">
              <a:latin typeface="微软雅黑" panose="020B0503020204020204" pitchFamily="34" charset="-122"/>
              <a:ea typeface="微软雅黑" panose="020B0503020204020204" pitchFamily="34" charset="-122"/>
            </a:rPr>
            <a:t>决策</a:t>
          </a:r>
          <a:endParaRPr lang="zh-CN" altLang="en-US">
            <a:latin typeface="微软雅黑" panose="020B0503020204020204" pitchFamily="34" charset="-122"/>
            <a:ea typeface="微软雅黑" panose="020B0503020204020204" pitchFamily="34" charset="-122"/>
          </a:endParaRPr>
        </a:p>
      </dsp:txBody>
      <dsp:txXfrm>
        <a:off x="0" y="579499"/>
        <a:ext cx="475322" cy="237661"/>
      </dsp:txXfrm>
    </dsp:sp>
    <dsp:sp modelId="{08A0D1D2-3A20-4D63-8E35-B7C8B6B16D48}">
      <dsp:nvSpPr>
        <dsp:cNvPr id="9" name="矩形 8"/>
        <dsp:cNvSpPr/>
      </dsp:nvSpPr>
      <dsp:spPr bwMode="white">
        <a:xfrm>
          <a:off x="575139" y="579499"/>
          <a:ext cx="475322" cy="237661"/>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5715" tIns="5715" rIns="5715" bIns="5715"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母子公司</a:t>
          </a:r>
          <a:endParaRPr lang="zh-CN" altLang="en-US">
            <a:latin typeface="微软雅黑" panose="020B0503020204020204" pitchFamily="34" charset="-122"/>
            <a:ea typeface="微软雅黑" panose="020B0503020204020204" pitchFamily="34" charset="-122"/>
          </a:endParaRPr>
        </a:p>
      </dsp:txBody>
      <dsp:txXfrm>
        <a:off x="575139" y="579499"/>
        <a:ext cx="475322" cy="237661"/>
      </dsp:txXfrm>
    </dsp:sp>
    <dsp:sp modelId="{7D64F4A3-0E55-47AC-A59B-9D5A9DC25552}">
      <dsp:nvSpPr>
        <dsp:cNvPr id="12" name="矩形 11"/>
        <dsp:cNvSpPr/>
      </dsp:nvSpPr>
      <dsp:spPr bwMode="white">
        <a:xfrm>
          <a:off x="1150278" y="579499"/>
          <a:ext cx="475322" cy="237661"/>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5715" tIns="5715" rIns="5715" bIns="5715"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横向同类</a:t>
          </a:r>
          <a:endParaRPr lang="zh-CN" altLang="en-US">
            <a:latin typeface="微软雅黑" panose="020B0503020204020204" pitchFamily="34" charset="-122"/>
            <a:ea typeface="微软雅黑" panose="020B0503020204020204" pitchFamily="34" charset="-122"/>
          </a:endParaRPr>
        </a:p>
      </dsp:txBody>
      <dsp:txXfrm>
        <a:off x="1150278" y="579499"/>
        <a:ext cx="475322" cy="237661"/>
      </dsp:txXfrm>
    </dsp:sp>
    <dsp:sp modelId="{86420519-308D-4A6A-8FEA-6FB2E39BA448}">
      <dsp:nvSpPr>
        <dsp:cNvPr id="4" name="矩形 3" hidden="1"/>
        <dsp:cNvSpPr/>
      </dsp:nvSpPr>
      <dsp:spPr>
        <a:xfrm>
          <a:off x="371390" y="242020"/>
          <a:ext cx="176564" cy="237661"/>
        </a:xfrm>
        <a:prstGeom prst="rect">
          <a:avLst/>
        </a:prstGeom>
      </dsp:spPr>
      <dsp:txXfrm>
        <a:off x="371390" y="242020"/>
        <a:ext cx="176564" cy="237661"/>
      </dsp:txXfrm>
    </dsp:sp>
    <dsp:sp modelId="{9A037140-9B69-4B9F-A134-F2F2EB0F2E32}">
      <dsp:nvSpPr>
        <dsp:cNvPr id="7" name="矩形 6" hidden="1"/>
        <dsp:cNvSpPr/>
      </dsp:nvSpPr>
      <dsp:spPr>
        <a:xfrm>
          <a:off x="0" y="579499"/>
          <a:ext cx="95064" cy="237661"/>
        </a:xfrm>
        <a:prstGeom prst="rect">
          <a:avLst/>
        </a:prstGeom>
      </dsp:spPr>
      <dsp:txXfrm>
        <a:off x="0" y="579499"/>
        <a:ext cx="95064" cy="237661"/>
      </dsp:txXfrm>
    </dsp:sp>
    <dsp:sp modelId="{6238C53E-A961-488B-8FBD-6EC13507B069}">
      <dsp:nvSpPr>
        <dsp:cNvPr id="10" name="矩形 9" hidden="1"/>
        <dsp:cNvSpPr/>
      </dsp:nvSpPr>
      <dsp:spPr>
        <a:xfrm>
          <a:off x="575139" y="579499"/>
          <a:ext cx="95064" cy="237661"/>
        </a:xfrm>
        <a:prstGeom prst="rect">
          <a:avLst/>
        </a:prstGeom>
      </dsp:spPr>
      <dsp:txXfrm>
        <a:off x="575139" y="579499"/>
        <a:ext cx="95064" cy="237661"/>
      </dsp:txXfrm>
    </dsp:sp>
    <dsp:sp modelId="{5667CB49-EC34-46BC-AD2D-72F3BD95D049}">
      <dsp:nvSpPr>
        <dsp:cNvPr id="13" name="矩形 12" hidden="1"/>
        <dsp:cNvSpPr/>
      </dsp:nvSpPr>
      <dsp:spPr>
        <a:xfrm>
          <a:off x="1150278" y="579499"/>
          <a:ext cx="95064" cy="237661"/>
        </a:xfrm>
        <a:prstGeom prst="rect">
          <a:avLst/>
        </a:prstGeom>
      </dsp:spPr>
      <dsp:txXfrm>
        <a:off x="1150278" y="579499"/>
        <a:ext cx="95064" cy="237661"/>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485900" cy="1006475"/>
        <a:chOff x="0" y="0"/>
        <a:chExt cx="1485900" cy="1006475"/>
      </a:xfrm>
    </dsp:grpSpPr>
    <dsp:sp modelId="{6A259130-4455-44E0-969B-948D1249687E}">
      <dsp:nvSpPr>
        <dsp:cNvPr id="5" name="任意多边形 4"/>
        <dsp:cNvSpPr/>
      </dsp:nvSpPr>
      <dsp:spPr bwMode="white">
        <a:xfrm>
          <a:off x="217237" y="457618"/>
          <a:ext cx="525713" cy="91239"/>
        </a:xfrm>
        <a:custGeom>
          <a:avLst/>
          <a:gdLst/>
          <a:ahLst/>
          <a:cxnLst/>
          <a:pathLst>
            <a:path w="828" h="144">
              <a:moveTo>
                <a:pt x="828" y="0"/>
              </a:moveTo>
              <a:lnTo>
                <a:pt x="828" y="72"/>
              </a:lnTo>
              <a:lnTo>
                <a:pt x="0" y="72"/>
              </a:lnTo>
              <a:lnTo>
                <a:pt x="0" y="144"/>
              </a:lnTo>
            </a:path>
          </a:pathLst>
        </a:custGeom>
      </dsp:spPr>
      <dsp:style>
        <a:lnRef idx="2">
          <a:schemeClr val="accent1">
            <a:shade val="60000"/>
          </a:schemeClr>
        </a:lnRef>
        <a:fillRef idx="0">
          <a:schemeClr val="accent1"/>
        </a:fillRef>
        <a:effectRef idx="0">
          <a:scrgbClr r="0" g="0" b="0"/>
        </a:effectRef>
        <a:fontRef idx="minor"/>
      </dsp:style>
      <dsp:txXfrm>
        <a:off x="217237" y="457618"/>
        <a:ext cx="525713" cy="91239"/>
      </dsp:txXfrm>
    </dsp:sp>
    <dsp:sp modelId="{F492B679-3C8C-4E72-95A8-8B81298826E7}">
      <dsp:nvSpPr>
        <dsp:cNvPr id="8" name="任意多边形 7"/>
        <dsp:cNvSpPr/>
      </dsp:nvSpPr>
      <dsp:spPr bwMode="white">
        <a:xfrm>
          <a:off x="742950" y="457618"/>
          <a:ext cx="0" cy="91239"/>
        </a:xfrm>
        <a:custGeom>
          <a:avLst/>
          <a:gdLst/>
          <a:ahLst/>
          <a:cxnLst/>
          <a:pathLst>
            <a:path h="144">
              <a:moveTo>
                <a:pt x="0" y="0"/>
              </a:moveTo>
              <a:lnTo>
                <a:pt x="0" y="144"/>
              </a:lnTo>
            </a:path>
          </a:pathLst>
        </a:custGeom>
      </dsp:spPr>
      <dsp:style>
        <a:lnRef idx="2">
          <a:schemeClr val="accent1">
            <a:shade val="60000"/>
          </a:schemeClr>
        </a:lnRef>
        <a:fillRef idx="0">
          <a:schemeClr val="accent1"/>
        </a:fillRef>
        <a:effectRef idx="0">
          <a:scrgbClr r="0" g="0" b="0"/>
        </a:effectRef>
        <a:fontRef idx="minor"/>
      </dsp:style>
      <dsp:txXfrm>
        <a:off x="742950" y="457618"/>
        <a:ext cx="0" cy="91239"/>
      </dsp:txXfrm>
    </dsp:sp>
    <dsp:sp modelId="{AB3A8128-6C86-49B7-B5CC-0153888815E5}">
      <dsp:nvSpPr>
        <dsp:cNvPr id="11" name="任意多边形 10"/>
        <dsp:cNvSpPr/>
      </dsp:nvSpPr>
      <dsp:spPr bwMode="white">
        <a:xfrm>
          <a:off x="742950" y="457618"/>
          <a:ext cx="525713" cy="91239"/>
        </a:xfrm>
        <a:custGeom>
          <a:avLst/>
          <a:gdLst/>
          <a:ahLst/>
          <a:cxnLst/>
          <a:pathLst>
            <a:path w="828" h="144">
              <a:moveTo>
                <a:pt x="0" y="0"/>
              </a:moveTo>
              <a:lnTo>
                <a:pt x="0" y="72"/>
              </a:lnTo>
              <a:lnTo>
                <a:pt x="828" y="72"/>
              </a:lnTo>
              <a:lnTo>
                <a:pt x="828" y="144"/>
              </a:lnTo>
            </a:path>
          </a:pathLst>
        </a:custGeom>
      </dsp:spPr>
      <dsp:style>
        <a:lnRef idx="2">
          <a:schemeClr val="accent1">
            <a:shade val="60000"/>
          </a:schemeClr>
        </a:lnRef>
        <a:fillRef idx="0">
          <a:schemeClr val="accent1"/>
        </a:fillRef>
        <a:effectRef idx="0">
          <a:scrgbClr r="0" g="0" b="0"/>
        </a:effectRef>
        <a:fontRef idx="minor"/>
      </dsp:style>
      <dsp:txXfrm>
        <a:off x="742950" y="457618"/>
        <a:ext cx="525713" cy="91239"/>
      </dsp:txXfrm>
    </dsp:sp>
    <dsp:sp modelId="{AE79172D-D441-42BB-84EA-E3D989670DED}">
      <dsp:nvSpPr>
        <dsp:cNvPr id="3" name="矩形 2"/>
        <dsp:cNvSpPr/>
      </dsp:nvSpPr>
      <dsp:spPr bwMode="white">
        <a:xfrm>
          <a:off x="339474" y="240381"/>
          <a:ext cx="806952" cy="217237"/>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6350" tIns="6350" rIns="635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外部关系</a:t>
          </a:r>
          <a:r>
            <a:rPr lang="zh-CN" altLang="en-US">
              <a:latin typeface="微软雅黑" panose="020B0503020204020204" pitchFamily="34" charset="-122"/>
              <a:ea typeface="微软雅黑" panose="020B0503020204020204" pitchFamily="34" charset="-122"/>
            </a:rPr>
            <a:t>图谱</a:t>
          </a:r>
          <a:endParaRPr lang="zh-CN" altLang="en-US">
            <a:latin typeface="微软雅黑" panose="020B0503020204020204" pitchFamily="34" charset="-122"/>
            <a:ea typeface="微软雅黑" panose="020B0503020204020204" pitchFamily="34" charset="-122"/>
          </a:endParaRPr>
        </a:p>
      </dsp:txBody>
      <dsp:txXfrm>
        <a:off x="339474" y="240381"/>
        <a:ext cx="806952" cy="217237"/>
      </dsp:txXfrm>
    </dsp:sp>
    <dsp:sp modelId="{43B7C837-49D6-40CE-BBAB-953D9E4BA7ED}">
      <dsp:nvSpPr>
        <dsp:cNvPr id="6" name="矩形 5"/>
        <dsp:cNvSpPr/>
      </dsp:nvSpPr>
      <dsp:spPr bwMode="white">
        <a:xfrm>
          <a:off x="0" y="548857"/>
          <a:ext cx="434474" cy="217237"/>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6350" tIns="6350" rIns="635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交往圈</a:t>
          </a:r>
          <a:endParaRPr lang="zh-CN" altLang="en-US">
            <a:latin typeface="微软雅黑" panose="020B0503020204020204" pitchFamily="34" charset="-122"/>
            <a:ea typeface="微软雅黑" panose="020B0503020204020204" pitchFamily="34" charset="-122"/>
          </a:endParaRPr>
        </a:p>
      </dsp:txBody>
      <dsp:txXfrm>
        <a:off x="0" y="548857"/>
        <a:ext cx="434474" cy="217237"/>
      </dsp:txXfrm>
    </dsp:sp>
    <dsp:sp modelId="{08A0D1D2-3A20-4D63-8E35-B7C8B6B16D48}">
      <dsp:nvSpPr>
        <dsp:cNvPr id="9" name="矩形 8"/>
        <dsp:cNvSpPr/>
      </dsp:nvSpPr>
      <dsp:spPr bwMode="white">
        <a:xfrm>
          <a:off x="525713" y="548857"/>
          <a:ext cx="434474" cy="217237"/>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6350" tIns="6350" rIns="635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监督链</a:t>
          </a:r>
          <a:endParaRPr lang="zh-CN" altLang="en-US">
            <a:latin typeface="微软雅黑" panose="020B0503020204020204" pitchFamily="34" charset="-122"/>
            <a:ea typeface="微软雅黑" panose="020B0503020204020204" pitchFamily="34" charset="-122"/>
          </a:endParaRPr>
        </a:p>
      </dsp:txBody>
      <dsp:txXfrm>
        <a:off x="525713" y="548857"/>
        <a:ext cx="434474" cy="217237"/>
      </dsp:txXfrm>
    </dsp:sp>
    <dsp:sp modelId="{7D64F4A3-0E55-47AC-A59B-9D5A9DC25552}">
      <dsp:nvSpPr>
        <dsp:cNvPr id="12" name="矩形 11"/>
        <dsp:cNvSpPr/>
      </dsp:nvSpPr>
      <dsp:spPr bwMode="white">
        <a:xfrm>
          <a:off x="1051426" y="548857"/>
          <a:ext cx="434474" cy="217237"/>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6350" tIns="6350" rIns="635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产业链</a:t>
          </a:r>
          <a:endParaRPr lang="zh-CN" altLang="en-US">
            <a:latin typeface="微软雅黑" panose="020B0503020204020204" pitchFamily="34" charset="-122"/>
            <a:ea typeface="微软雅黑" panose="020B0503020204020204" pitchFamily="34" charset="-122"/>
          </a:endParaRPr>
        </a:p>
      </dsp:txBody>
      <dsp:txXfrm>
        <a:off x="1051426" y="548857"/>
        <a:ext cx="434474" cy="217237"/>
      </dsp:txXfrm>
    </dsp:sp>
    <dsp:sp modelId="{86420519-308D-4A6A-8FEA-6FB2E39BA448}">
      <dsp:nvSpPr>
        <dsp:cNvPr id="4" name="矩形 3" hidden="1"/>
        <dsp:cNvSpPr/>
      </dsp:nvSpPr>
      <dsp:spPr>
        <a:xfrm>
          <a:off x="339474" y="240381"/>
          <a:ext cx="161390" cy="217237"/>
        </a:xfrm>
        <a:prstGeom prst="rect">
          <a:avLst/>
        </a:prstGeom>
      </dsp:spPr>
      <dsp:txXfrm>
        <a:off x="339474" y="240381"/>
        <a:ext cx="161390" cy="217237"/>
      </dsp:txXfrm>
    </dsp:sp>
    <dsp:sp modelId="{9A037140-9B69-4B9F-A134-F2F2EB0F2E32}">
      <dsp:nvSpPr>
        <dsp:cNvPr id="7" name="矩形 6" hidden="1"/>
        <dsp:cNvSpPr/>
      </dsp:nvSpPr>
      <dsp:spPr>
        <a:xfrm>
          <a:off x="0" y="548857"/>
          <a:ext cx="86895" cy="217237"/>
        </a:xfrm>
        <a:prstGeom prst="rect">
          <a:avLst/>
        </a:prstGeom>
      </dsp:spPr>
      <dsp:txXfrm>
        <a:off x="0" y="548857"/>
        <a:ext cx="86895" cy="217237"/>
      </dsp:txXfrm>
    </dsp:sp>
    <dsp:sp modelId="{6238C53E-A961-488B-8FBD-6EC13507B069}">
      <dsp:nvSpPr>
        <dsp:cNvPr id="10" name="矩形 9" hidden="1"/>
        <dsp:cNvSpPr/>
      </dsp:nvSpPr>
      <dsp:spPr>
        <a:xfrm>
          <a:off x="525713" y="548857"/>
          <a:ext cx="86895" cy="217237"/>
        </a:xfrm>
        <a:prstGeom prst="rect">
          <a:avLst/>
        </a:prstGeom>
      </dsp:spPr>
      <dsp:txXfrm>
        <a:off x="525713" y="548857"/>
        <a:ext cx="86895" cy="217237"/>
      </dsp:txXfrm>
    </dsp:sp>
    <dsp:sp modelId="{5667CB49-EC34-46BC-AD2D-72F3BD95D049}">
      <dsp:nvSpPr>
        <dsp:cNvPr id="13" name="矩形 12" hidden="1"/>
        <dsp:cNvSpPr/>
      </dsp:nvSpPr>
      <dsp:spPr>
        <a:xfrm>
          <a:off x="1051426" y="548857"/>
          <a:ext cx="86895" cy="217237"/>
        </a:xfrm>
        <a:prstGeom prst="rect">
          <a:avLst/>
        </a:prstGeom>
      </dsp:spPr>
      <dsp:txXfrm>
        <a:off x="1051426" y="548857"/>
        <a:ext cx="86895" cy="21723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9798" cy="341850"/>
          </a:xfrm>
          <a:prstGeom prst="rect">
            <a:avLst/>
          </a:prstGeom>
        </p:spPr>
        <p:txBody>
          <a:bodyPr vert="horz" lIns="91440" tIns="45720" rIns="91440" bIns="45720" rtlCol="0"/>
          <a:lstStyle>
            <a:lvl1pPr algn="l">
              <a:defRPr sz="1190"/>
            </a:lvl1pPr>
          </a:lstStyle>
          <a:p>
            <a:endParaRPr lang="zh-CN" altLang="en-US"/>
          </a:p>
        </p:txBody>
      </p:sp>
      <p:sp>
        <p:nvSpPr>
          <p:cNvPr id="3" name="日期占位符 2"/>
          <p:cNvSpPr>
            <a:spLocks noGrp="1"/>
          </p:cNvSpPr>
          <p:nvPr>
            <p:ph type="dt" sz="quarter" idx="1"/>
          </p:nvPr>
        </p:nvSpPr>
        <p:spPr>
          <a:xfrm>
            <a:off x="5633588" y="0"/>
            <a:ext cx="4309798" cy="341850"/>
          </a:xfrm>
          <a:prstGeom prst="rect">
            <a:avLst/>
          </a:prstGeom>
        </p:spPr>
        <p:txBody>
          <a:bodyPr vert="horz" lIns="91440" tIns="45720" rIns="91440" bIns="45720" rtlCol="0"/>
          <a:lstStyle>
            <a:lvl1pPr algn="r">
              <a:defRPr sz="119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6471483"/>
            <a:ext cx="4309798" cy="341849"/>
          </a:xfrm>
          <a:prstGeom prst="rect">
            <a:avLst/>
          </a:prstGeom>
        </p:spPr>
        <p:txBody>
          <a:bodyPr vert="horz" lIns="91440" tIns="45720" rIns="91440" bIns="45720" rtlCol="0" anchor="b"/>
          <a:lstStyle>
            <a:lvl1pPr algn="l">
              <a:defRPr sz="1190"/>
            </a:lvl1pPr>
          </a:lstStyle>
          <a:p>
            <a:endParaRPr lang="zh-CN" altLang="en-US"/>
          </a:p>
        </p:txBody>
      </p:sp>
      <p:sp>
        <p:nvSpPr>
          <p:cNvPr id="5" name="灯片编号占位符 4"/>
          <p:cNvSpPr>
            <a:spLocks noGrp="1"/>
          </p:cNvSpPr>
          <p:nvPr>
            <p:ph type="sldNum" sz="quarter" idx="3"/>
          </p:nvPr>
        </p:nvSpPr>
        <p:spPr>
          <a:xfrm>
            <a:off x="5633588" y="6471483"/>
            <a:ext cx="4309798" cy="341849"/>
          </a:xfrm>
          <a:prstGeom prst="rect">
            <a:avLst/>
          </a:prstGeom>
        </p:spPr>
        <p:txBody>
          <a:bodyPr vert="horz" lIns="91440" tIns="45720" rIns="91440" bIns="45720" rtlCol="0" anchor="b"/>
          <a:lstStyle>
            <a:lvl1pPr algn="r">
              <a:defRPr sz="119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9798" cy="34067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33588" y="0"/>
            <a:ext cx="4309798" cy="340677"/>
          </a:xfrm>
          <a:prstGeom prst="rect">
            <a:avLst/>
          </a:prstGeom>
        </p:spPr>
        <p:txBody>
          <a:bodyPr vert="horz" lIns="91440" tIns="45720" rIns="91440" bIns="45720" rtlCol="0"/>
          <a:lstStyle>
            <a:lvl1pPr algn="r">
              <a:defRPr sz="1200"/>
            </a:lvl1pPr>
          </a:lstStyle>
          <a:p>
            <a:fld id="{697A4257-EF42-4692-BFB9-D1CDB6F4359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701925" y="511175"/>
            <a:ext cx="4541838" cy="255428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4569" y="3236436"/>
            <a:ext cx="7956550" cy="306609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6471690"/>
            <a:ext cx="4309798" cy="34067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33588" y="6471690"/>
            <a:ext cx="4309798" cy="340677"/>
          </a:xfrm>
          <a:prstGeom prst="rect">
            <a:avLst/>
          </a:prstGeom>
        </p:spPr>
        <p:txBody>
          <a:bodyPr vert="horz" lIns="91440" tIns="45720" rIns="91440" bIns="45720" rtlCol="0" anchor="b"/>
          <a:lstStyle>
            <a:lvl1pPr algn="r">
              <a:defRPr sz="1200"/>
            </a:lvl1pPr>
          </a:lstStyle>
          <a:p>
            <a:fld id="{75A1F444-22C8-47E6-BDD1-50FEAA521DB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Rot="1" noChangeAspect="1" noChangeArrowheads="1" noTextEdit="1"/>
          </p:cNvSpPr>
          <p:nvPr>
            <p:ph type="sldImg"/>
          </p:nvPr>
        </p:nvSpPr>
        <p:spPr>
          <a:xfrm>
            <a:off x="381000" y="685800"/>
            <a:ext cx="6096000" cy="3429000"/>
          </a:xfrm>
        </p:spPr>
      </p:sp>
      <p:sp>
        <p:nvSpPr>
          <p:cNvPr id="7170" name="Rectangle 3"/>
          <p:cNvSpPr>
            <a:spLocks noGrp="1" noChangeArrowheads="1"/>
          </p:cNvSpPr>
          <p:nvPr>
            <p:ph type="body" idx="1"/>
          </p:nvPr>
        </p:nvSpPr>
        <p:spPr>
          <a:noFill/>
        </p:spPr>
        <p:txBody>
          <a:bodyPr/>
          <a:lstStyle/>
          <a:p>
            <a:pPr eaLnBrk="1" hangingPunct="1"/>
            <a:endParaRPr lang="en-US" altLang="zh-CN" dirty="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normAutofit lnSpcReduction="10000"/>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1</a:t>
            </a:r>
            <a:r>
              <a:rPr lang="zh-CN" altLang="en-US" dirty="0"/>
              <a:t>）排摸目标量，完成排摸量，排摸率、完整</a:t>
            </a:r>
            <a:r>
              <a:rPr lang="zh-CN" altLang="en-US" dirty="0"/>
              <a:t>率</a:t>
            </a:r>
            <a:endParaRPr lang="zh-CN" altLang="en-US" dirty="0"/>
          </a:p>
          <a:p>
            <a:r>
              <a:rPr lang="en-US" altLang="zh-CN" dirty="0"/>
              <a:t>2</a:t>
            </a:r>
            <a:r>
              <a:rPr lang="zh-CN" altLang="en-US" dirty="0"/>
              <a:t>）</a:t>
            </a:r>
            <a:r>
              <a:rPr lang="en-US" altLang="zh-CN" dirty="0"/>
              <a:t>AB</a:t>
            </a:r>
            <a:r>
              <a:rPr lang="zh-CN" altLang="en-US" dirty="0"/>
              <a:t>类</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策反</a:t>
            </a:r>
            <a:r>
              <a:rPr lang="zh-CN" altLang="en-US" dirty="0"/>
              <a:t>缓慢</a:t>
            </a:r>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just">
              <a:lnSpc>
                <a:spcPct val="130000"/>
              </a:lnSpc>
              <a:buFont typeface="Arial" panose="020B0604020202020204" pitchFamily="34" charset="0"/>
              <a:buNone/>
            </a:pPr>
            <a:endParaRPr lang="zh-CN" altLang="en-US" dirty="0">
              <a:solidFill>
                <a:srgbClr val="FF0000"/>
              </a:solidFill>
              <a:latin typeface="黑体" panose="02010609060101010101" pitchFamily="49" charset="-122"/>
              <a:ea typeface="黑体" panose="02010609060101010101" pitchFamily="49" charset="-122"/>
              <a:sym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只放县市情况，各个县市增长</a:t>
            </a:r>
            <a:r>
              <a:rPr lang="zh-CN" altLang="en-US" dirty="0"/>
              <a:t>情况，</a:t>
            </a:r>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把目标提出来，</a:t>
            </a:r>
            <a:r>
              <a:rPr lang="en-US" altLang="zh-CN" dirty="0"/>
              <a:t>30%</a:t>
            </a:r>
            <a:r>
              <a:rPr lang="zh-CN" altLang="en-US" dirty="0"/>
              <a:t>。项目上防风险，产品强托收。事中收。事后优化</a:t>
            </a:r>
            <a:r>
              <a:rPr lang="zh-CN" altLang="en-US" dirty="0"/>
              <a:t>策略</a:t>
            </a:r>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normAutofit lnSpcReduction="10000"/>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normAutofit lnSpcReduction="10000"/>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7" Type="http://schemas.openxmlformats.org/officeDocument/2006/relationships/tags" Target="../tags/tag1.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矩形 1"/>
          <p:cNvSpPr/>
          <p:nvPr userDrawn="1"/>
        </p:nvSpPr>
        <p:spPr>
          <a:xfrm>
            <a:off x="-738293" y="2284096"/>
            <a:ext cx="586740" cy="305435"/>
          </a:xfrm>
          <a:prstGeom prst="rect">
            <a:avLst/>
          </a:prstGeom>
          <a:solidFill>
            <a:srgbClr val="1184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325"/>
          </a:p>
        </p:txBody>
      </p:sp>
      <p:sp>
        <p:nvSpPr>
          <p:cNvPr id="3" name="矩形 2"/>
          <p:cNvSpPr/>
          <p:nvPr userDrawn="1"/>
        </p:nvSpPr>
        <p:spPr>
          <a:xfrm>
            <a:off x="-738293" y="2778761"/>
            <a:ext cx="586740" cy="305435"/>
          </a:xfrm>
          <a:prstGeom prst="rect">
            <a:avLst/>
          </a:prstGeom>
          <a:solidFill>
            <a:srgbClr val="88DB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325"/>
          </a:p>
        </p:txBody>
      </p:sp>
      <p:sp>
        <p:nvSpPr>
          <p:cNvPr id="12" name="文本框 11"/>
          <p:cNvSpPr txBox="1"/>
          <p:nvPr userDrawn="1"/>
        </p:nvSpPr>
        <p:spPr>
          <a:xfrm>
            <a:off x="-738293" y="3290571"/>
            <a:ext cx="585893" cy="344805"/>
          </a:xfrm>
          <a:prstGeom prst="rect">
            <a:avLst/>
          </a:prstGeom>
          <a:solidFill>
            <a:srgbClr val="1184CF">
              <a:alpha val="25000"/>
            </a:srgbClr>
          </a:solidFill>
          <a:ln w="9525">
            <a:noFill/>
          </a:ln>
        </p:spPr>
        <p:txBody>
          <a:bodyPr wrap="square" anchor="ctr" anchorCtr="0">
            <a:noAutofit/>
          </a:bodyPr>
          <a:lstStyle/>
          <a:p>
            <a:pPr marL="0" indent="0" algn="ctr">
              <a:lnSpc>
                <a:spcPct val="120000"/>
              </a:lnSpc>
              <a:spcBef>
                <a:spcPts val="0"/>
              </a:spcBef>
              <a:spcAft>
                <a:spcPts val="0"/>
              </a:spcAft>
              <a:buClr>
                <a:srgbClr val="4F81BD"/>
              </a:buClr>
              <a:buSzTx/>
              <a:buFont typeface="Wingdings" panose="05000000000000000000" charset="0"/>
              <a:buNone/>
            </a:pPr>
            <a:endParaRPr lang="zh-CN" sz="105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userDrawn="1"/>
        </p:nvSpPr>
        <p:spPr>
          <a:xfrm>
            <a:off x="-738293" y="3767456"/>
            <a:ext cx="585893" cy="344805"/>
          </a:xfrm>
          <a:prstGeom prst="rect">
            <a:avLst/>
          </a:prstGeom>
          <a:solidFill>
            <a:srgbClr val="88DB29">
              <a:alpha val="25000"/>
            </a:srgbClr>
          </a:solidFill>
          <a:ln w="9525">
            <a:noFill/>
          </a:ln>
        </p:spPr>
        <p:txBody>
          <a:bodyPr wrap="square" anchor="ctr" anchorCtr="0">
            <a:noAutofit/>
          </a:bodyPr>
          <a:lstStyle/>
          <a:p>
            <a:pPr marL="0" indent="0" algn="ctr">
              <a:lnSpc>
                <a:spcPct val="120000"/>
              </a:lnSpc>
              <a:spcBef>
                <a:spcPts val="0"/>
              </a:spcBef>
              <a:spcAft>
                <a:spcPts val="0"/>
              </a:spcAft>
              <a:buClr>
                <a:srgbClr val="4F81BD"/>
              </a:buClr>
              <a:buSzTx/>
              <a:buFont typeface="Wingdings" panose="05000000000000000000" charset="0"/>
              <a:buNone/>
            </a:pPr>
            <a:endParaRPr lang="zh-CN" sz="105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标题 4"/>
          <p:cNvSpPr>
            <a:spLocks noGrp="1"/>
          </p:cNvSpPr>
          <p:nvPr>
            <p:ph type="title"/>
          </p:nvPr>
        </p:nvSpPr>
        <p:spPr>
          <a:xfrm>
            <a:off x="327647" y="382472"/>
            <a:ext cx="10972800" cy="599665"/>
          </a:xfrm>
          <a:prstGeom prst="rect">
            <a:avLst/>
          </a:prstGeom>
        </p:spPr>
        <p:txBody>
          <a:bodyPr/>
          <a:lstStyle>
            <a:lvl1pPr>
              <a:defRPr sz="1865" b="1">
                <a:solidFill>
                  <a:srgbClr val="1184CF"/>
                </a:solidFill>
              </a:defRPr>
            </a:lvl1pPr>
          </a:lstStyle>
          <a:p>
            <a:r>
              <a:rPr lang="zh-CN" altLang="en-US" dirty="0"/>
              <a:t>单击此处编辑母版标题样式</a:t>
            </a:r>
            <a:endParaRPr lang="zh-CN" altLang="en-US" dirty="0"/>
          </a:p>
        </p:txBody>
      </p:sp>
      <p:sp>
        <p:nvSpPr>
          <p:cNvPr id="13" name="泪滴形 12"/>
          <p:cNvSpPr/>
          <p:nvPr userDrawn="1"/>
        </p:nvSpPr>
        <p:spPr>
          <a:xfrm rot="18714660">
            <a:off x="11672751" y="6416276"/>
            <a:ext cx="285267" cy="278911"/>
          </a:xfrm>
          <a:prstGeom prst="teardrop">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7"/>
          <p:cNvSpPr>
            <a:spLocks noChangeArrowheads="1"/>
          </p:cNvSpPr>
          <p:nvPr userDrawn="1"/>
        </p:nvSpPr>
        <p:spPr bwMode="auto">
          <a:xfrm>
            <a:off x="11601691" y="6411788"/>
            <a:ext cx="412749" cy="423333"/>
          </a:xfrm>
          <a:prstGeom prst="rect">
            <a:avLst/>
          </a:prstGeom>
          <a:noFill/>
          <a:ln>
            <a:noFill/>
          </a:ln>
        </p:spPr>
        <p:txBody>
          <a:bodyPr lIns="78382" tIns="39191" rIns="78382" bIns="39191"/>
          <a:lstStyle/>
          <a:p>
            <a:pPr algn="ctr">
              <a:defRPr/>
            </a:pPr>
            <a:fld id="{083AA7C1-1891-49BD-9179-A0E53E88FB77}" type="slidenum">
              <a:rPr lang="zh-CN" altLang="en-US" sz="900" b="1">
                <a:solidFill>
                  <a:schemeClr val="bg1"/>
                </a:solidFill>
                <a:latin typeface="黑体" panose="02010609060101010101" pitchFamily="49" charset="-122"/>
                <a:ea typeface="黑体" panose="02010609060101010101" pitchFamily="49" charset="-122"/>
              </a:rPr>
            </a:fld>
            <a:endParaRPr lang="en-US" altLang="zh-CN" sz="65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7" name="文本占位符 6"/>
          <p:cNvSpPr>
            <a:spLocks noGrp="1"/>
          </p:cNvSpPr>
          <p:nvPr>
            <p:ph type="body" sz="quarter" idx="11" hasCustomPrompt="1"/>
          </p:nvPr>
        </p:nvSpPr>
        <p:spPr>
          <a:xfrm>
            <a:off x="327647" y="1064896"/>
            <a:ext cx="11536707" cy="1219200"/>
          </a:xfrm>
          <a:prstGeom prst="rect">
            <a:avLst/>
          </a:prstGeom>
        </p:spPr>
        <p:txBody>
          <a:bodyPr/>
          <a:lstStyle>
            <a:lvl1pPr marL="241300" indent="-241300">
              <a:lnSpc>
                <a:spcPct val="120000"/>
              </a:lnSpc>
              <a:spcBef>
                <a:spcPts val="400"/>
              </a:spcBef>
              <a:buFontTx/>
              <a:buChar char="‒"/>
              <a:defRPr sz="1465" b="0">
                <a:latin typeface="微软雅黑" panose="020B0503020204020204" pitchFamily="34" charset="-122"/>
                <a:ea typeface="微软雅黑" panose="020B0503020204020204" pitchFamily="34" charset="-122"/>
              </a:defRPr>
            </a:lvl1pPr>
          </a:lstStyle>
          <a:p>
            <a:pPr lvl="0"/>
            <a:r>
              <a:rPr lang="zh-CN" altLang="en-US" dirty="0"/>
              <a:t>编辑母版文本样式</a:t>
            </a:r>
            <a:endParaRPr lang="zh-CN" altLang="en-US" dirty="0"/>
          </a:p>
        </p:txBody>
      </p:sp>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70137" r="40465"/>
          <a:stretch>
            <a:fillRect/>
          </a:stretch>
        </p:blipFill>
        <p:spPr>
          <a:xfrm>
            <a:off x="0" y="4125432"/>
            <a:ext cx="7258493" cy="2730664"/>
          </a:xfrm>
          <a:prstGeom prst="rect">
            <a:avLst/>
          </a:prstGeom>
        </p:spPr>
      </p:pic>
      <p:grpSp>
        <p:nvGrpSpPr>
          <p:cNvPr id="16" name="组合 15"/>
          <p:cNvGrpSpPr/>
          <p:nvPr userDrawn="1"/>
        </p:nvGrpSpPr>
        <p:grpSpPr>
          <a:xfrm>
            <a:off x="9300767" y="52360"/>
            <a:ext cx="2843421" cy="897904"/>
            <a:chOff x="322377" y="128913"/>
            <a:chExt cx="3227035" cy="1067978"/>
          </a:xfrm>
        </p:grpSpPr>
        <p:pic>
          <p:nvPicPr>
            <p:cNvPr id="18" name="图片 17"/>
            <p:cNvPicPr>
              <a:picLocks noChangeAspect="1"/>
            </p:cNvPicPr>
            <p:nvPr userDrawn="1"/>
          </p:nvPicPr>
          <p:blipFill rotWithShape="1">
            <a:blip r:embed="rId3" cstate="print">
              <a:extLst>
                <a:ext uri="{28A0092B-C50C-407E-A947-70E740481C1C}">
                  <a14:useLocalDpi xmlns:a14="http://schemas.microsoft.com/office/drawing/2010/main" val="0"/>
                </a:ext>
              </a:extLst>
            </a:blip>
            <a:srcRect t="22265" b="22265"/>
            <a:stretch>
              <a:fillRect/>
            </a:stretch>
          </p:blipFill>
          <p:spPr>
            <a:xfrm>
              <a:off x="322377" y="278431"/>
              <a:ext cx="2207678" cy="918460"/>
            </a:xfrm>
            <a:prstGeom prst="rect">
              <a:avLst/>
            </a:prstGeom>
          </p:spPr>
        </p:pic>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64108" y="128913"/>
              <a:ext cx="1285304" cy="963978"/>
            </a:xfrm>
            <a:prstGeom prst="rect">
              <a:avLst/>
            </a:prstGeom>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40000"/>
                    </a14:imgEffect>
                    <a14:imgEffect>
                      <a14:saturation sat="200000"/>
                    </a14:imgEffect>
                  </a14:imgLayer>
                </a14:imgProps>
              </a:ext>
              <a:ext uri="{28A0092B-C50C-407E-A947-70E740481C1C}">
                <a14:useLocalDpi xmlns:a14="http://schemas.microsoft.com/office/drawing/2010/main" val="0"/>
              </a:ext>
            </a:extLst>
          </a:blip>
          <a:srcRect r="63690" b="60321"/>
          <a:stretch>
            <a:fillRect/>
          </a:stretch>
        </p:blipFill>
        <p:spPr>
          <a:xfrm>
            <a:off x="0" y="0"/>
            <a:ext cx="4426857" cy="3628288"/>
          </a:xfrm>
          <a:prstGeom prst="rect">
            <a:avLst/>
          </a:prstGeom>
        </p:spPr>
      </p:pic>
      <p:pic>
        <p:nvPicPr>
          <p:cNvPr id="12" name="图片 1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40000"/>
                    </a14:imgEffect>
                    <a14:imgEffect>
                      <a14:saturation sat="200000"/>
                    </a14:imgEffect>
                  </a14:imgLayer>
                </a14:imgProps>
              </a:ext>
              <a:ext uri="{28A0092B-C50C-407E-A947-70E740481C1C}">
                <a14:useLocalDpi xmlns:a14="http://schemas.microsoft.com/office/drawing/2010/main" val="0"/>
              </a:ext>
            </a:extLst>
          </a:blip>
          <a:srcRect l="61698" t="63676" r="-32" b="43"/>
          <a:stretch>
            <a:fillRect/>
          </a:stretch>
        </p:blipFill>
        <p:spPr>
          <a:xfrm>
            <a:off x="7518401" y="3540429"/>
            <a:ext cx="4673599" cy="3317571"/>
          </a:xfrm>
          <a:prstGeom prst="rect">
            <a:avLst/>
          </a:prstGeom>
        </p:spPr>
      </p:pic>
      <p:sp>
        <p:nvSpPr>
          <p:cNvPr id="25" name="Text Placeholder 2"/>
          <p:cNvSpPr>
            <a:spLocks noGrp="1"/>
          </p:cNvSpPr>
          <p:nvPr>
            <p:ph type="body" idx="1" hasCustomPrompt="1"/>
          </p:nvPr>
        </p:nvSpPr>
        <p:spPr>
          <a:xfrm>
            <a:off x="3517107" y="4886324"/>
            <a:ext cx="5157787" cy="466725"/>
          </a:xfrm>
          <a:prstGeom prst="rect">
            <a:avLst/>
          </a:prstGeom>
        </p:spPr>
        <p:txBody>
          <a:bodyPr anchor="ctr">
            <a:normAutofit/>
          </a:bodyPr>
          <a:lstStyle>
            <a:lvl1pPr marL="0" indent="0" algn="ctr">
              <a:buNone/>
              <a:defRPr sz="2400" b="0">
                <a:latin typeface="方正黑体简体" panose="02000000000000000000" pitchFamily="2" charset="-122"/>
                <a:ea typeface="方正黑体简体" panose="02000000000000000000" pitchFamily="2" charset="-122"/>
              </a:defRPr>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单击此处编辑日期</a:t>
            </a:r>
            <a:endParaRPr lang="zh-CN" altLang="en-US" dirty="0"/>
          </a:p>
        </p:txBody>
      </p:sp>
      <p:grpSp>
        <p:nvGrpSpPr>
          <p:cNvPr id="9" name="组合 8"/>
          <p:cNvGrpSpPr/>
          <p:nvPr userDrawn="1"/>
        </p:nvGrpSpPr>
        <p:grpSpPr>
          <a:xfrm>
            <a:off x="9300767" y="52360"/>
            <a:ext cx="2843421" cy="897904"/>
            <a:chOff x="322377" y="128913"/>
            <a:chExt cx="3227035" cy="1067978"/>
          </a:xfrm>
        </p:grpSpPr>
        <p:pic>
          <p:nvPicPr>
            <p:cNvPr id="10" name="图片 9"/>
            <p:cNvPicPr>
              <a:picLocks noChangeAspect="1"/>
            </p:cNvPicPr>
            <p:nvPr userDrawn="1"/>
          </p:nvPicPr>
          <p:blipFill rotWithShape="1">
            <a:blip r:embed="rId4" cstate="print">
              <a:extLst>
                <a:ext uri="{28A0092B-C50C-407E-A947-70E740481C1C}">
                  <a14:useLocalDpi xmlns:a14="http://schemas.microsoft.com/office/drawing/2010/main" val="0"/>
                </a:ext>
              </a:extLst>
            </a:blip>
            <a:srcRect t="22265" b="22265"/>
            <a:stretch>
              <a:fillRect/>
            </a:stretch>
          </p:blipFill>
          <p:spPr>
            <a:xfrm>
              <a:off x="322377" y="278431"/>
              <a:ext cx="2207678" cy="918460"/>
            </a:xfrm>
            <a:prstGeom prst="rect">
              <a:avLst/>
            </a:prstGeom>
          </p:spPr>
        </p:pic>
        <p:pic>
          <p:nvPicPr>
            <p:cNvPr id="15" name="图片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64108" y="128913"/>
              <a:ext cx="1285304" cy="963978"/>
            </a:xfrm>
            <a:prstGeom prst="rect">
              <a:avLst/>
            </a:prstGeom>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8" name="TextBox 7"/>
          <p:cNvSpPr txBox="1"/>
          <p:nvPr userDrawn="1"/>
        </p:nvSpPr>
        <p:spPr>
          <a:xfrm>
            <a:off x="11664620" y="6609543"/>
            <a:ext cx="527381" cy="276999"/>
          </a:xfrm>
          <a:prstGeom prst="rect">
            <a:avLst/>
          </a:prstGeom>
          <a:noFill/>
        </p:spPr>
        <p:txBody>
          <a:bodyPr wrap="square" rtlCol="0">
            <a:spAutoFit/>
          </a:bodyPr>
          <a:lstStyle/>
          <a:p>
            <a:pPr algn="r"/>
            <a:fld id="{24173ED6-4A69-4FA8-8A09-51FC87ACF5D8}" type="slidenum">
              <a:rPr lang="zh-CN" altLang="en-US" sz="1200" b="1" smtClean="0">
                <a:solidFill>
                  <a:schemeClr val="accent3"/>
                </a:solidFill>
                <a:latin typeface="微软雅黑" panose="020B0503020204020204" pitchFamily="34" charset="-122"/>
                <a:ea typeface="微软雅黑" panose="020B0503020204020204" pitchFamily="34" charset="-122"/>
              </a:rPr>
            </a:fld>
            <a:endParaRPr lang="zh-CN" altLang="en-US" sz="1200" b="1" dirty="0">
              <a:solidFill>
                <a:schemeClr val="accent3"/>
              </a:solidFill>
              <a:latin typeface="微软雅黑" panose="020B0503020204020204" pitchFamily="34" charset="-122"/>
              <a:ea typeface="微软雅黑" panose="020B0503020204020204" pitchFamily="34" charset="-122"/>
            </a:endParaRPr>
          </a:p>
        </p:txBody>
      </p:sp>
      <p:sp>
        <p:nvSpPr>
          <p:cNvPr id="7" name="TextBox 7"/>
          <p:cNvSpPr txBox="1">
            <a:spLocks noChangeArrowheads="1"/>
          </p:cNvSpPr>
          <p:nvPr userDrawn="1"/>
        </p:nvSpPr>
        <p:spPr bwMode="auto">
          <a:xfrm>
            <a:off x="11664963" y="6608775"/>
            <a:ext cx="527039" cy="276997"/>
          </a:xfrm>
          <a:prstGeom prst="rect">
            <a:avLst/>
          </a:prstGeom>
          <a:noFill/>
          <a:ln w="9525">
            <a:noFill/>
            <a:miter lim="800000"/>
          </a:ln>
        </p:spPr>
        <p:txBody>
          <a:bodyPr wrap="square" lIns="91424" tIns="45719" rIns="91424" bIns="4571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defTabSz="1219200"/>
            <a:fld id="{45FE5F3F-81DA-43CE-8182-548C8A7A20D5}" type="slidenum">
              <a:rPr lang="zh-CN" altLang="en-US" sz="1200" b="1">
                <a:solidFill>
                  <a:srgbClr val="9BBB59"/>
                </a:solidFill>
                <a:latin typeface="微软雅黑" panose="020B0503020204020204" pitchFamily="34" charset="-122"/>
                <a:ea typeface="微软雅黑" panose="020B0503020204020204" pitchFamily="34" charset="-122"/>
              </a:rPr>
            </a:fld>
            <a:endParaRPr lang="zh-CN" altLang="en-US" sz="1200" b="1" dirty="0">
              <a:solidFill>
                <a:srgbClr val="9BBB59"/>
              </a:solidFill>
              <a:latin typeface="微软雅黑" panose="020B0503020204020204" pitchFamily="34" charset="-122"/>
              <a:ea typeface="微软雅黑" panose="020B0503020204020204" pitchFamily="34" charset="-122"/>
            </a:endParaRPr>
          </a:p>
        </p:txBody>
      </p:sp>
      <p:pic>
        <p:nvPicPr>
          <p:cNvPr id="3" name="图片 2" descr="logo 合集-05"/>
          <p:cNvPicPr>
            <a:picLocks noChangeAspect="1"/>
          </p:cNvPicPr>
          <p:nvPr userDrawn="1"/>
        </p:nvPicPr>
        <p:blipFill>
          <a:blip r:embed="rId2" cstate="print"/>
          <a:stretch>
            <a:fillRect/>
          </a:stretch>
        </p:blipFill>
        <p:spPr>
          <a:xfrm>
            <a:off x="10574867" y="111761"/>
            <a:ext cx="1344507" cy="415713"/>
          </a:xfrm>
          <a:prstGeom prst="rect">
            <a:avLst/>
          </a:prstGeom>
        </p:spPr>
      </p:pic>
      <p:pic>
        <p:nvPicPr>
          <p:cNvPr id="4" name="图片 3"/>
          <p:cNvPicPr>
            <a:picLocks noChangeAspect="1"/>
          </p:cNvPicPr>
          <p:nvPr userDrawn="1"/>
        </p:nvPicPr>
        <p:blipFill>
          <a:blip r:embed="rId3" cstate="print"/>
          <a:stretch>
            <a:fillRect/>
          </a:stretch>
        </p:blipFill>
        <p:spPr>
          <a:xfrm>
            <a:off x="-1030605" y="1988820"/>
            <a:ext cx="822960" cy="2179320"/>
          </a:xfrm>
          <a:prstGeom prst="rect">
            <a:avLst/>
          </a:prstGeom>
        </p:spPr>
      </p:pic>
      <p:grpSp>
        <p:nvGrpSpPr>
          <p:cNvPr id="9" name="组合 8"/>
          <p:cNvGrpSpPr/>
          <p:nvPr userDrawn="1"/>
        </p:nvGrpSpPr>
        <p:grpSpPr>
          <a:xfrm>
            <a:off x="9300767" y="52360"/>
            <a:ext cx="2843421" cy="897904"/>
            <a:chOff x="322377" y="128913"/>
            <a:chExt cx="3227035" cy="1067978"/>
          </a:xfrm>
        </p:grpSpPr>
        <p:pic>
          <p:nvPicPr>
            <p:cNvPr id="11" name="图片 10"/>
            <p:cNvPicPr>
              <a:picLocks noChangeAspect="1"/>
            </p:cNvPicPr>
            <p:nvPr userDrawn="1"/>
          </p:nvPicPr>
          <p:blipFill rotWithShape="1">
            <a:blip r:embed="rId4" cstate="print">
              <a:extLst>
                <a:ext uri="{28A0092B-C50C-407E-A947-70E740481C1C}">
                  <a14:useLocalDpi xmlns:a14="http://schemas.microsoft.com/office/drawing/2010/main" val="0"/>
                </a:ext>
              </a:extLst>
            </a:blip>
            <a:srcRect t="22265" b="22265"/>
            <a:stretch>
              <a:fillRect/>
            </a:stretch>
          </p:blipFill>
          <p:spPr>
            <a:xfrm>
              <a:off x="322377" y="278431"/>
              <a:ext cx="2207678" cy="918460"/>
            </a:xfrm>
            <a:prstGeom prst="rect">
              <a:avLst/>
            </a:prstGeom>
          </p:spPr>
        </p:pic>
        <p:pic>
          <p:nvPicPr>
            <p:cNvPr id="15" name="图片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64108" y="128913"/>
              <a:ext cx="1285304" cy="963978"/>
            </a:xfrm>
            <a:prstGeom prst="rect">
              <a:avLst/>
            </a:prstGeom>
          </p:spPr>
        </p:pic>
      </p:grpSp>
      <p:pic>
        <p:nvPicPr>
          <p:cNvPr id="2" name="图片 1"/>
          <p:cNvPicPr>
            <a:picLocks noChangeAspect="1"/>
          </p:cNvPicPr>
          <p:nvPr userDrawn="1"/>
        </p:nvPicPr>
        <p:blipFill rotWithShape="1">
          <a:blip r:embed="rId6" cstate="print">
            <a:extLst>
              <a:ext uri="{28A0092B-C50C-407E-A947-70E740481C1C}">
                <a14:useLocalDpi xmlns:a14="http://schemas.microsoft.com/office/drawing/2010/main" val="0"/>
              </a:ext>
            </a:extLst>
          </a:blip>
          <a:srcRect t="70137" r="40465"/>
          <a:stretch>
            <a:fillRect/>
          </a:stretch>
        </p:blipFill>
        <p:spPr>
          <a:xfrm>
            <a:off x="0" y="4125432"/>
            <a:ext cx="7258493" cy="2730664"/>
          </a:xfrm>
          <a:prstGeom prst="rect">
            <a:avLst/>
          </a:prstGeom>
        </p:spPr>
      </p:pic>
      <p:cxnSp>
        <p:nvCxnSpPr>
          <p:cNvPr id="21" name="直接连接符 20"/>
          <p:cNvCxnSpPr/>
          <p:nvPr userDrawn="1">
            <p:custDataLst>
              <p:tags r:id="rId7"/>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sp>
        <p:nvSpPr>
          <p:cNvPr id="2" name="矩形 1"/>
          <p:cNvSpPr/>
          <p:nvPr userDrawn="1"/>
        </p:nvSpPr>
        <p:spPr>
          <a:xfrm>
            <a:off x="-738293" y="2284096"/>
            <a:ext cx="586740" cy="305435"/>
          </a:xfrm>
          <a:prstGeom prst="rect">
            <a:avLst/>
          </a:prstGeom>
          <a:solidFill>
            <a:srgbClr val="1184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325"/>
          </a:p>
        </p:txBody>
      </p:sp>
      <p:sp>
        <p:nvSpPr>
          <p:cNvPr id="4" name="矩形 3"/>
          <p:cNvSpPr/>
          <p:nvPr userDrawn="1"/>
        </p:nvSpPr>
        <p:spPr>
          <a:xfrm>
            <a:off x="-738293" y="2778761"/>
            <a:ext cx="586740" cy="305435"/>
          </a:xfrm>
          <a:prstGeom prst="rect">
            <a:avLst/>
          </a:prstGeom>
          <a:solidFill>
            <a:srgbClr val="88DB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325"/>
          </a:p>
        </p:txBody>
      </p:sp>
      <p:sp>
        <p:nvSpPr>
          <p:cNvPr id="12" name="文本框 11"/>
          <p:cNvSpPr txBox="1"/>
          <p:nvPr userDrawn="1"/>
        </p:nvSpPr>
        <p:spPr>
          <a:xfrm>
            <a:off x="-738293" y="3290571"/>
            <a:ext cx="585893" cy="344805"/>
          </a:xfrm>
          <a:prstGeom prst="rect">
            <a:avLst/>
          </a:prstGeom>
          <a:solidFill>
            <a:srgbClr val="1184CF">
              <a:alpha val="25000"/>
            </a:srgbClr>
          </a:solidFill>
          <a:ln w="9525">
            <a:noFill/>
          </a:ln>
        </p:spPr>
        <p:txBody>
          <a:bodyPr wrap="square" anchor="ctr" anchorCtr="0">
            <a:noAutofit/>
          </a:bodyPr>
          <a:lstStyle/>
          <a:p>
            <a:pPr marL="0" indent="0" algn="ctr">
              <a:lnSpc>
                <a:spcPct val="120000"/>
              </a:lnSpc>
              <a:spcBef>
                <a:spcPts val="0"/>
              </a:spcBef>
              <a:spcAft>
                <a:spcPts val="0"/>
              </a:spcAft>
              <a:buClr>
                <a:srgbClr val="4F81BD"/>
              </a:buClr>
              <a:buSzTx/>
              <a:buFont typeface="Wingdings" panose="05000000000000000000" charset="0"/>
              <a:buNone/>
            </a:pPr>
            <a:endParaRPr lang="zh-CN" sz="105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userDrawn="1"/>
        </p:nvSpPr>
        <p:spPr>
          <a:xfrm>
            <a:off x="-738293" y="3767456"/>
            <a:ext cx="585893" cy="344805"/>
          </a:xfrm>
          <a:prstGeom prst="rect">
            <a:avLst/>
          </a:prstGeom>
          <a:solidFill>
            <a:srgbClr val="88DB29">
              <a:alpha val="25000"/>
            </a:srgbClr>
          </a:solidFill>
          <a:ln w="9525">
            <a:noFill/>
          </a:ln>
        </p:spPr>
        <p:txBody>
          <a:bodyPr wrap="square" anchor="ctr" anchorCtr="0">
            <a:noAutofit/>
          </a:bodyPr>
          <a:lstStyle/>
          <a:p>
            <a:pPr marL="0" indent="0" algn="ctr">
              <a:lnSpc>
                <a:spcPct val="120000"/>
              </a:lnSpc>
              <a:spcBef>
                <a:spcPts val="0"/>
              </a:spcBef>
              <a:spcAft>
                <a:spcPts val="0"/>
              </a:spcAft>
              <a:buClr>
                <a:srgbClr val="4F81BD"/>
              </a:buClr>
              <a:buSzTx/>
              <a:buFont typeface="Wingdings" panose="05000000000000000000" charset="0"/>
              <a:buNone/>
            </a:pPr>
            <a:endParaRPr lang="zh-CN" sz="105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泪滴形 12"/>
          <p:cNvSpPr/>
          <p:nvPr userDrawn="1"/>
        </p:nvSpPr>
        <p:spPr>
          <a:xfrm rot="18714660">
            <a:off x="11672751" y="6416276"/>
            <a:ext cx="285267" cy="278911"/>
          </a:xfrm>
          <a:prstGeom prst="teardrop">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7"/>
          <p:cNvSpPr>
            <a:spLocks noChangeArrowheads="1"/>
          </p:cNvSpPr>
          <p:nvPr userDrawn="1"/>
        </p:nvSpPr>
        <p:spPr bwMode="auto">
          <a:xfrm>
            <a:off x="11601691" y="6411788"/>
            <a:ext cx="412749" cy="423333"/>
          </a:xfrm>
          <a:prstGeom prst="rect">
            <a:avLst/>
          </a:prstGeom>
          <a:noFill/>
          <a:ln>
            <a:noFill/>
          </a:ln>
        </p:spPr>
        <p:txBody>
          <a:bodyPr lIns="78382" tIns="39191" rIns="78382" bIns="39191"/>
          <a:lstStyle/>
          <a:p>
            <a:pPr algn="ctr">
              <a:defRPr/>
            </a:pPr>
            <a:fld id="{083AA7C1-1891-49BD-9179-A0E53E88FB77}" type="slidenum">
              <a:rPr lang="zh-CN" altLang="en-US" sz="900" b="1">
                <a:solidFill>
                  <a:schemeClr val="bg1"/>
                </a:solidFill>
                <a:latin typeface="黑体" panose="02010609060101010101" pitchFamily="49" charset="-122"/>
                <a:ea typeface="黑体" panose="02010609060101010101" pitchFamily="49" charset="-122"/>
              </a:rPr>
            </a:fld>
            <a:endParaRPr lang="en-US" altLang="zh-CN" sz="65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grpSp>
        <p:nvGrpSpPr>
          <p:cNvPr id="9" name="组合 8"/>
          <p:cNvGrpSpPr/>
          <p:nvPr userDrawn="1"/>
        </p:nvGrpSpPr>
        <p:grpSpPr>
          <a:xfrm>
            <a:off x="9300767" y="52360"/>
            <a:ext cx="2843421" cy="897904"/>
            <a:chOff x="322377" y="128913"/>
            <a:chExt cx="3227035" cy="1067978"/>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22265" b="22265"/>
            <a:stretch>
              <a:fillRect/>
            </a:stretch>
          </p:blipFill>
          <p:spPr>
            <a:xfrm>
              <a:off x="322377" y="278431"/>
              <a:ext cx="2207678" cy="918460"/>
            </a:xfrm>
            <a:prstGeom prst="rect">
              <a:avLst/>
            </a:prstGeom>
          </p:spPr>
        </p:pic>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64108" y="128913"/>
              <a:ext cx="1285304" cy="963978"/>
            </a:xfrm>
            <a:prstGeom prst="rect">
              <a:avLst/>
            </a:prstGeom>
          </p:spPr>
        </p:pic>
      </p:grpSp>
      <p:pic>
        <p:nvPicPr>
          <p:cNvPr id="3" name="图片 2"/>
          <p:cNvPicPr>
            <a:picLocks noChangeAspect="1"/>
          </p:cNvPicPr>
          <p:nvPr userDrawn="1"/>
        </p:nvPicPr>
        <p:blipFill rotWithShape="1">
          <a:blip r:embed="rId4" cstate="print">
            <a:extLst>
              <a:ext uri="{28A0092B-C50C-407E-A947-70E740481C1C}">
                <a14:useLocalDpi xmlns:a14="http://schemas.microsoft.com/office/drawing/2010/main" val="0"/>
              </a:ext>
            </a:extLst>
          </a:blip>
          <a:srcRect t="70137" r="40465"/>
          <a:stretch>
            <a:fillRect/>
          </a:stretch>
        </p:blipFill>
        <p:spPr>
          <a:xfrm>
            <a:off x="0" y="4125432"/>
            <a:ext cx="7258493" cy="2730664"/>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 name="矩形 1"/>
          <p:cNvSpPr/>
          <p:nvPr userDrawn="1"/>
        </p:nvSpPr>
        <p:spPr>
          <a:xfrm>
            <a:off x="-738293" y="2284096"/>
            <a:ext cx="586740" cy="305435"/>
          </a:xfrm>
          <a:prstGeom prst="rect">
            <a:avLst/>
          </a:prstGeom>
          <a:solidFill>
            <a:srgbClr val="1184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325"/>
          </a:p>
        </p:txBody>
      </p:sp>
      <p:sp>
        <p:nvSpPr>
          <p:cNvPr id="4" name="矩形 3"/>
          <p:cNvSpPr/>
          <p:nvPr userDrawn="1"/>
        </p:nvSpPr>
        <p:spPr>
          <a:xfrm>
            <a:off x="-738293" y="2778761"/>
            <a:ext cx="586740" cy="305435"/>
          </a:xfrm>
          <a:prstGeom prst="rect">
            <a:avLst/>
          </a:prstGeom>
          <a:solidFill>
            <a:srgbClr val="88DB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325"/>
          </a:p>
        </p:txBody>
      </p:sp>
      <p:sp>
        <p:nvSpPr>
          <p:cNvPr id="12" name="文本框 11"/>
          <p:cNvSpPr txBox="1"/>
          <p:nvPr userDrawn="1"/>
        </p:nvSpPr>
        <p:spPr>
          <a:xfrm>
            <a:off x="-738293" y="3290571"/>
            <a:ext cx="585893" cy="344805"/>
          </a:xfrm>
          <a:prstGeom prst="rect">
            <a:avLst/>
          </a:prstGeom>
          <a:solidFill>
            <a:srgbClr val="1184CF">
              <a:alpha val="25000"/>
            </a:srgbClr>
          </a:solidFill>
          <a:ln w="9525">
            <a:noFill/>
          </a:ln>
        </p:spPr>
        <p:txBody>
          <a:bodyPr wrap="square" anchor="ctr" anchorCtr="0">
            <a:noAutofit/>
          </a:bodyPr>
          <a:lstStyle/>
          <a:p>
            <a:pPr marL="0" indent="0" algn="ctr">
              <a:lnSpc>
                <a:spcPct val="120000"/>
              </a:lnSpc>
              <a:spcBef>
                <a:spcPts val="0"/>
              </a:spcBef>
              <a:spcAft>
                <a:spcPts val="0"/>
              </a:spcAft>
              <a:buClr>
                <a:srgbClr val="4F81BD"/>
              </a:buClr>
              <a:buSzTx/>
              <a:buFont typeface="Wingdings" panose="05000000000000000000" charset="0"/>
              <a:buNone/>
            </a:pPr>
            <a:endParaRPr lang="zh-CN" sz="105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userDrawn="1"/>
        </p:nvSpPr>
        <p:spPr>
          <a:xfrm>
            <a:off x="-738293" y="3767456"/>
            <a:ext cx="585893" cy="344805"/>
          </a:xfrm>
          <a:prstGeom prst="rect">
            <a:avLst/>
          </a:prstGeom>
          <a:solidFill>
            <a:srgbClr val="88DB29">
              <a:alpha val="25000"/>
            </a:srgbClr>
          </a:solidFill>
          <a:ln w="9525">
            <a:noFill/>
          </a:ln>
        </p:spPr>
        <p:txBody>
          <a:bodyPr wrap="square" anchor="ctr" anchorCtr="0">
            <a:noAutofit/>
          </a:bodyPr>
          <a:lstStyle/>
          <a:p>
            <a:pPr marL="0" indent="0" algn="ctr">
              <a:lnSpc>
                <a:spcPct val="120000"/>
              </a:lnSpc>
              <a:spcBef>
                <a:spcPts val="0"/>
              </a:spcBef>
              <a:spcAft>
                <a:spcPts val="0"/>
              </a:spcAft>
              <a:buClr>
                <a:srgbClr val="4F81BD"/>
              </a:buClr>
              <a:buSzTx/>
              <a:buFont typeface="Wingdings" panose="05000000000000000000" charset="0"/>
              <a:buNone/>
            </a:pPr>
            <a:endParaRPr lang="zh-CN" sz="105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泪滴形 12"/>
          <p:cNvSpPr/>
          <p:nvPr userDrawn="1"/>
        </p:nvSpPr>
        <p:spPr>
          <a:xfrm rot="18714660">
            <a:off x="11672751" y="6416276"/>
            <a:ext cx="285267" cy="278911"/>
          </a:xfrm>
          <a:prstGeom prst="teardrop">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7"/>
          <p:cNvSpPr>
            <a:spLocks noChangeArrowheads="1"/>
          </p:cNvSpPr>
          <p:nvPr userDrawn="1"/>
        </p:nvSpPr>
        <p:spPr bwMode="auto">
          <a:xfrm>
            <a:off x="11601691" y="6411788"/>
            <a:ext cx="412749" cy="423333"/>
          </a:xfrm>
          <a:prstGeom prst="rect">
            <a:avLst/>
          </a:prstGeom>
          <a:noFill/>
          <a:ln>
            <a:noFill/>
          </a:ln>
        </p:spPr>
        <p:txBody>
          <a:bodyPr lIns="78382" tIns="39191" rIns="78382" bIns="39191"/>
          <a:lstStyle/>
          <a:p>
            <a:pPr algn="ctr">
              <a:defRPr/>
            </a:pPr>
            <a:fld id="{083AA7C1-1891-49BD-9179-A0E53E88FB77}" type="slidenum">
              <a:rPr lang="zh-CN" altLang="en-US" sz="900" b="1">
                <a:solidFill>
                  <a:schemeClr val="bg1"/>
                </a:solidFill>
                <a:latin typeface="黑体" panose="02010609060101010101" pitchFamily="49" charset="-122"/>
                <a:ea typeface="黑体" panose="02010609060101010101" pitchFamily="49" charset="-122"/>
              </a:rPr>
            </a:fld>
            <a:endParaRPr lang="en-US" altLang="zh-CN" sz="65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grpSp>
        <p:nvGrpSpPr>
          <p:cNvPr id="9" name="组合 8"/>
          <p:cNvGrpSpPr/>
          <p:nvPr userDrawn="1"/>
        </p:nvGrpSpPr>
        <p:grpSpPr>
          <a:xfrm>
            <a:off x="9300767" y="52360"/>
            <a:ext cx="2843421" cy="897904"/>
            <a:chOff x="322377" y="128913"/>
            <a:chExt cx="3227035" cy="1067978"/>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22265" b="22265"/>
            <a:stretch>
              <a:fillRect/>
            </a:stretch>
          </p:blipFill>
          <p:spPr>
            <a:xfrm>
              <a:off x="322377" y="278431"/>
              <a:ext cx="2207678" cy="918460"/>
            </a:xfrm>
            <a:prstGeom prst="rect">
              <a:avLst/>
            </a:prstGeom>
          </p:spPr>
        </p:pic>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64108" y="128913"/>
              <a:ext cx="1285304" cy="963978"/>
            </a:xfrm>
            <a:prstGeom prst="rect">
              <a:avLst/>
            </a:prstGeom>
          </p:spPr>
        </p:pic>
      </p:grpSp>
      <p:pic>
        <p:nvPicPr>
          <p:cNvPr id="3" name="图片 2"/>
          <p:cNvPicPr>
            <a:picLocks noChangeAspect="1"/>
          </p:cNvPicPr>
          <p:nvPr userDrawn="1"/>
        </p:nvPicPr>
        <p:blipFill rotWithShape="1">
          <a:blip r:embed="rId4" cstate="print">
            <a:extLst>
              <a:ext uri="{28A0092B-C50C-407E-A947-70E740481C1C}">
                <a14:useLocalDpi xmlns:a14="http://schemas.microsoft.com/office/drawing/2010/main" val="0"/>
              </a:ext>
            </a:extLst>
          </a:blip>
          <a:srcRect t="70137" r="40465"/>
          <a:stretch>
            <a:fillRect/>
          </a:stretch>
        </p:blipFill>
        <p:spPr>
          <a:xfrm>
            <a:off x="0" y="4125432"/>
            <a:ext cx="7258493" cy="2730664"/>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矩形 1"/>
          <p:cNvSpPr/>
          <p:nvPr userDrawn="1"/>
        </p:nvSpPr>
        <p:spPr>
          <a:xfrm>
            <a:off x="-738293" y="2284096"/>
            <a:ext cx="586740" cy="305435"/>
          </a:xfrm>
          <a:prstGeom prst="rect">
            <a:avLst/>
          </a:prstGeom>
          <a:solidFill>
            <a:srgbClr val="1184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100"/>
          </a:p>
        </p:txBody>
      </p:sp>
      <p:sp>
        <p:nvSpPr>
          <p:cNvPr id="4" name="矩形 3"/>
          <p:cNvSpPr/>
          <p:nvPr userDrawn="1"/>
        </p:nvSpPr>
        <p:spPr>
          <a:xfrm>
            <a:off x="-738293" y="2778761"/>
            <a:ext cx="586740" cy="30543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100"/>
          </a:p>
        </p:txBody>
      </p:sp>
      <p:sp>
        <p:nvSpPr>
          <p:cNvPr id="12" name="文本框 11"/>
          <p:cNvSpPr txBox="1"/>
          <p:nvPr userDrawn="1"/>
        </p:nvSpPr>
        <p:spPr>
          <a:xfrm>
            <a:off x="-738293" y="3290571"/>
            <a:ext cx="585893" cy="344805"/>
          </a:xfrm>
          <a:prstGeom prst="rect">
            <a:avLst/>
          </a:prstGeom>
          <a:solidFill>
            <a:srgbClr val="1184CF">
              <a:alpha val="25000"/>
            </a:srgbClr>
          </a:solidFill>
          <a:ln w="9525">
            <a:noFill/>
          </a:ln>
        </p:spPr>
        <p:txBody>
          <a:bodyPr wrap="square" anchor="ctr" anchorCtr="0">
            <a:noAutofit/>
          </a:bodyPr>
          <a:lstStyle/>
          <a:p>
            <a:pPr marL="0" indent="0" algn="ctr">
              <a:lnSpc>
                <a:spcPct val="120000"/>
              </a:lnSpc>
              <a:spcBef>
                <a:spcPts val="0"/>
              </a:spcBef>
              <a:spcAft>
                <a:spcPts val="0"/>
              </a:spcAft>
              <a:buClr>
                <a:srgbClr val="4F81BD"/>
              </a:buClr>
              <a:buSzTx/>
              <a:buFont typeface="Wingdings" panose="05000000000000000000" charset="0"/>
              <a:buNone/>
            </a:pPr>
            <a:endParaRPr lang="zh-CN"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userDrawn="1"/>
        </p:nvSpPr>
        <p:spPr>
          <a:xfrm>
            <a:off x="-738293" y="3767456"/>
            <a:ext cx="585893" cy="344805"/>
          </a:xfrm>
          <a:prstGeom prst="rect">
            <a:avLst/>
          </a:prstGeom>
          <a:solidFill>
            <a:schemeClr val="accent3">
              <a:alpha val="25000"/>
            </a:schemeClr>
          </a:solidFill>
          <a:ln w="9525">
            <a:noFill/>
          </a:ln>
        </p:spPr>
        <p:txBody>
          <a:bodyPr wrap="square" anchor="ctr" anchorCtr="0">
            <a:noAutofit/>
          </a:bodyPr>
          <a:lstStyle/>
          <a:p>
            <a:pPr marL="0" indent="0" algn="ctr">
              <a:lnSpc>
                <a:spcPct val="120000"/>
              </a:lnSpc>
              <a:spcBef>
                <a:spcPts val="0"/>
              </a:spcBef>
              <a:spcAft>
                <a:spcPts val="0"/>
              </a:spcAft>
              <a:buClr>
                <a:srgbClr val="4F81BD"/>
              </a:buClr>
              <a:buSzTx/>
              <a:buFont typeface="Wingdings" panose="05000000000000000000" charset="0"/>
              <a:buNone/>
            </a:pPr>
            <a:endParaRPr lang="zh-CN"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标题 4"/>
          <p:cNvSpPr>
            <a:spLocks noGrp="1"/>
          </p:cNvSpPr>
          <p:nvPr>
            <p:ph type="title"/>
          </p:nvPr>
        </p:nvSpPr>
        <p:spPr>
          <a:xfrm>
            <a:off x="327647" y="382472"/>
            <a:ext cx="10972800" cy="599665"/>
          </a:xfrm>
          <a:prstGeom prst="rect">
            <a:avLst/>
          </a:prstGeom>
        </p:spPr>
        <p:txBody>
          <a:bodyPr/>
          <a:lstStyle>
            <a:lvl1pPr>
              <a:defRPr sz="1865" b="1">
                <a:solidFill>
                  <a:srgbClr val="1184CF"/>
                </a:solidFill>
              </a:defRPr>
            </a:lvl1pPr>
          </a:lstStyle>
          <a:p>
            <a:r>
              <a:rPr lang="zh-CN" altLang="en-US" dirty="0"/>
              <a:t>单击此处编辑母版标题样式</a:t>
            </a:r>
            <a:endParaRPr lang="zh-CN" altLang="en-US" dirty="0"/>
          </a:p>
        </p:txBody>
      </p:sp>
      <p:sp>
        <p:nvSpPr>
          <p:cNvPr id="13" name="泪滴形 12"/>
          <p:cNvSpPr/>
          <p:nvPr userDrawn="1"/>
        </p:nvSpPr>
        <p:spPr>
          <a:xfrm rot="18714660">
            <a:off x="11672751" y="6416276"/>
            <a:ext cx="285267" cy="278911"/>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Rectangle 7"/>
          <p:cNvSpPr>
            <a:spLocks noChangeArrowheads="1"/>
          </p:cNvSpPr>
          <p:nvPr userDrawn="1"/>
        </p:nvSpPr>
        <p:spPr bwMode="auto">
          <a:xfrm>
            <a:off x="11601691" y="6411788"/>
            <a:ext cx="412749" cy="423333"/>
          </a:xfrm>
          <a:prstGeom prst="rect">
            <a:avLst/>
          </a:prstGeom>
          <a:noFill/>
          <a:ln>
            <a:noFill/>
          </a:ln>
        </p:spPr>
        <p:txBody>
          <a:bodyPr lIns="104509" tIns="52254" rIns="104509" bIns="52254"/>
          <a:lstStyle/>
          <a:p>
            <a:pPr algn="ctr">
              <a:defRPr/>
            </a:pPr>
            <a:fld id="{083AA7C1-1891-49BD-9179-A0E53E88FB77}" type="slidenum">
              <a:rPr lang="zh-CN" altLang="en-US" sz="1200" b="1">
                <a:solidFill>
                  <a:schemeClr val="bg1"/>
                </a:solidFill>
                <a:latin typeface="黑体" panose="02010609060101010101" pitchFamily="49" charset="-122"/>
                <a:ea typeface="黑体" panose="02010609060101010101" pitchFamily="49" charset="-122"/>
              </a:rPr>
            </a:fld>
            <a:endParaRPr lang="en-US" altLang="zh-CN" sz="865"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8" name="文本占位符 7"/>
          <p:cNvSpPr>
            <a:spLocks noGrp="1"/>
          </p:cNvSpPr>
          <p:nvPr>
            <p:ph type="body" sz="quarter" idx="11" hasCustomPrompt="1"/>
          </p:nvPr>
        </p:nvSpPr>
        <p:spPr>
          <a:xfrm>
            <a:off x="327647" y="1064896"/>
            <a:ext cx="11536707" cy="1219200"/>
          </a:xfrm>
          <a:prstGeom prst="rect">
            <a:avLst/>
          </a:prstGeom>
        </p:spPr>
        <p:txBody>
          <a:bodyPr/>
          <a:lstStyle>
            <a:lvl1pPr marL="241300" indent="-241300">
              <a:lnSpc>
                <a:spcPct val="120000"/>
              </a:lnSpc>
              <a:spcBef>
                <a:spcPts val="400"/>
              </a:spcBef>
              <a:buFontTx/>
              <a:buChar char="‒"/>
              <a:defRPr sz="1465" b="0">
                <a:latin typeface="微软雅黑" panose="020B0503020204020204" pitchFamily="34" charset="-122"/>
                <a:ea typeface="微软雅黑" panose="020B0503020204020204" pitchFamily="34" charset="-122"/>
              </a:defRPr>
            </a:lvl1pPr>
          </a:lstStyle>
          <a:p>
            <a:pPr lvl="0"/>
            <a:r>
              <a:rPr lang="zh-CN" altLang="en-US" dirty="0"/>
              <a:t>编辑母版文本样式</a:t>
            </a:r>
            <a:endParaRPr lang="zh-CN" altLang="en-US" dirty="0"/>
          </a:p>
        </p:txBody>
      </p:sp>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70137" r="40465"/>
          <a:stretch>
            <a:fillRect/>
          </a:stretch>
        </p:blipFill>
        <p:spPr>
          <a:xfrm>
            <a:off x="0" y="4125432"/>
            <a:ext cx="7258493" cy="2730664"/>
          </a:xfrm>
          <a:prstGeom prst="rect">
            <a:avLst/>
          </a:prstGeom>
        </p:spPr>
      </p:pic>
      <p:grpSp>
        <p:nvGrpSpPr>
          <p:cNvPr id="16" name="组合 15"/>
          <p:cNvGrpSpPr/>
          <p:nvPr userDrawn="1"/>
        </p:nvGrpSpPr>
        <p:grpSpPr>
          <a:xfrm>
            <a:off x="9300767" y="52360"/>
            <a:ext cx="2843421" cy="897904"/>
            <a:chOff x="322377" y="128913"/>
            <a:chExt cx="3227035" cy="1067978"/>
          </a:xfrm>
        </p:grpSpPr>
        <p:pic>
          <p:nvPicPr>
            <p:cNvPr id="18" name="图片 17"/>
            <p:cNvPicPr>
              <a:picLocks noChangeAspect="1"/>
            </p:cNvPicPr>
            <p:nvPr userDrawn="1"/>
          </p:nvPicPr>
          <p:blipFill rotWithShape="1">
            <a:blip r:embed="rId3" cstate="print">
              <a:extLst>
                <a:ext uri="{28A0092B-C50C-407E-A947-70E740481C1C}">
                  <a14:useLocalDpi xmlns:a14="http://schemas.microsoft.com/office/drawing/2010/main" val="0"/>
                </a:ext>
              </a:extLst>
            </a:blip>
            <a:srcRect t="22265" b="22265"/>
            <a:stretch>
              <a:fillRect/>
            </a:stretch>
          </p:blipFill>
          <p:spPr>
            <a:xfrm>
              <a:off x="322377" y="278431"/>
              <a:ext cx="2207678" cy="918460"/>
            </a:xfrm>
            <a:prstGeom prst="rect">
              <a:avLst/>
            </a:prstGeom>
          </p:spPr>
        </p:pic>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64108" y="128913"/>
              <a:ext cx="1285304" cy="963978"/>
            </a:xfrm>
            <a:prstGeom prst="rect">
              <a:avLst/>
            </a:prstGeom>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页">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738293" y="2284096"/>
            <a:ext cx="586740" cy="305435"/>
          </a:xfrm>
          <a:prstGeom prst="rect">
            <a:avLst/>
          </a:prstGeom>
          <a:solidFill>
            <a:srgbClr val="1184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325"/>
          </a:p>
        </p:txBody>
      </p:sp>
      <p:sp>
        <p:nvSpPr>
          <p:cNvPr id="3" name="矩形 2"/>
          <p:cNvSpPr/>
          <p:nvPr userDrawn="1"/>
        </p:nvSpPr>
        <p:spPr>
          <a:xfrm>
            <a:off x="-738293" y="2778761"/>
            <a:ext cx="586740" cy="305435"/>
          </a:xfrm>
          <a:prstGeom prst="rect">
            <a:avLst/>
          </a:prstGeom>
          <a:solidFill>
            <a:srgbClr val="8DC2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325"/>
          </a:p>
        </p:txBody>
      </p:sp>
      <p:sp>
        <p:nvSpPr>
          <p:cNvPr id="13" name="Rectangle 7"/>
          <p:cNvSpPr/>
          <p:nvPr userDrawn="1"/>
        </p:nvSpPr>
        <p:spPr bwMode="auto">
          <a:xfrm>
            <a:off x="11675640" y="6269855"/>
            <a:ext cx="412749" cy="423333"/>
          </a:xfrm>
          <a:prstGeom prst="rect">
            <a:avLst/>
          </a:prstGeom>
          <a:noFill/>
          <a:ln>
            <a:noFill/>
          </a:ln>
        </p:spPr>
        <p:txBody>
          <a:bodyPr lIns="78382" tIns="39191" rIns="78382" bIns="39191"/>
          <a:lstStyle/>
          <a:p>
            <a:pPr algn="ctr">
              <a:defRPr/>
            </a:pPr>
            <a:fld id="{083AA7C1-1891-49BD-9179-A0E53E88FB77}" type="slidenum">
              <a:rPr lang="zh-CN" altLang="en-US" sz="800">
                <a:solidFill>
                  <a:schemeClr val="bg1"/>
                </a:solidFill>
                <a:latin typeface="Arial" panose="020B0604020202020204" pitchFamily="34" charset="0"/>
              </a:rPr>
            </a:fld>
            <a:endParaRPr lang="en-US" altLang="zh-CN" sz="650" dirty="0">
              <a:solidFill>
                <a:schemeClr val="bg1"/>
              </a:solidFill>
              <a:latin typeface="Arial" panose="020B0604020202020204" pitchFamily="34" charset="0"/>
              <a:cs typeface="Arial" panose="020B0604020202020204" pitchFamily="34" charset="0"/>
            </a:endParaRPr>
          </a:p>
        </p:txBody>
      </p:sp>
      <p:pic>
        <p:nvPicPr>
          <p:cNvPr id="11" name="图片 10"/>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40000"/>
                    </a14:imgEffect>
                    <a14:imgEffect>
                      <a14:saturation sat="200000"/>
                    </a14:imgEffect>
                  </a14:imgLayer>
                </a14:imgProps>
              </a:ext>
              <a:ext uri="{28A0092B-C50C-407E-A947-70E740481C1C}">
                <a14:useLocalDpi xmlns:a14="http://schemas.microsoft.com/office/drawing/2010/main" val="0"/>
              </a:ext>
            </a:extLst>
          </a:blip>
          <a:srcRect r="63690" b="60321"/>
          <a:stretch>
            <a:fillRect/>
          </a:stretch>
        </p:blipFill>
        <p:spPr>
          <a:xfrm>
            <a:off x="0" y="0"/>
            <a:ext cx="4426857" cy="3628288"/>
          </a:xfrm>
          <a:prstGeom prst="rect">
            <a:avLst/>
          </a:prstGeom>
        </p:spPr>
      </p:pic>
      <p:pic>
        <p:nvPicPr>
          <p:cNvPr id="12" name="图片 1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40000"/>
                    </a14:imgEffect>
                    <a14:imgEffect>
                      <a14:saturation sat="200000"/>
                    </a14:imgEffect>
                  </a14:imgLayer>
                </a14:imgProps>
              </a:ext>
              <a:ext uri="{28A0092B-C50C-407E-A947-70E740481C1C}">
                <a14:useLocalDpi xmlns:a14="http://schemas.microsoft.com/office/drawing/2010/main" val="0"/>
              </a:ext>
            </a:extLst>
          </a:blip>
          <a:srcRect l="61698" t="63676" r="-32" b="43"/>
          <a:stretch>
            <a:fillRect/>
          </a:stretch>
        </p:blipFill>
        <p:spPr>
          <a:xfrm>
            <a:off x="7518401" y="3540429"/>
            <a:ext cx="4673599" cy="3317571"/>
          </a:xfrm>
          <a:prstGeom prst="rect">
            <a:avLst/>
          </a:prstGeom>
        </p:spPr>
      </p:pic>
      <p:sp>
        <p:nvSpPr>
          <p:cNvPr id="25" name="Text Placeholder 2"/>
          <p:cNvSpPr>
            <a:spLocks noGrp="1"/>
          </p:cNvSpPr>
          <p:nvPr>
            <p:ph type="body" idx="1" hasCustomPrompt="1"/>
          </p:nvPr>
        </p:nvSpPr>
        <p:spPr>
          <a:xfrm>
            <a:off x="3517107" y="4886324"/>
            <a:ext cx="5157787" cy="466725"/>
          </a:xfrm>
          <a:prstGeom prst="rect">
            <a:avLst/>
          </a:prstGeom>
        </p:spPr>
        <p:txBody>
          <a:bodyPr anchor="ctr">
            <a:normAutofit/>
          </a:bodyPr>
          <a:lstStyle>
            <a:lvl1pPr marL="0" indent="0" algn="ctr">
              <a:buNone/>
              <a:defRPr sz="2400" b="0">
                <a:latin typeface="方正黑体简体" panose="02000000000000000000" pitchFamily="2" charset="-122"/>
                <a:ea typeface="方正黑体简体" panose="02000000000000000000" pitchFamily="2" charset="-122"/>
              </a:defRPr>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单击此处编辑日期</a:t>
            </a:r>
            <a:endParaRPr lang="zh-CN" altLang="en-US" dirty="0"/>
          </a:p>
        </p:txBody>
      </p:sp>
      <p:grpSp>
        <p:nvGrpSpPr>
          <p:cNvPr id="9" name="组合 8"/>
          <p:cNvGrpSpPr/>
          <p:nvPr userDrawn="1"/>
        </p:nvGrpSpPr>
        <p:grpSpPr>
          <a:xfrm>
            <a:off x="9300767" y="52360"/>
            <a:ext cx="2843421" cy="897904"/>
            <a:chOff x="322377" y="128913"/>
            <a:chExt cx="3227035" cy="1067978"/>
          </a:xfrm>
        </p:grpSpPr>
        <p:pic>
          <p:nvPicPr>
            <p:cNvPr id="10" name="图片 9"/>
            <p:cNvPicPr>
              <a:picLocks noChangeAspect="1"/>
            </p:cNvPicPr>
            <p:nvPr userDrawn="1"/>
          </p:nvPicPr>
          <p:blipFill rotWithShape="1">
            <a:blip r:embed="rId4" cstate="print">
              <a:extLst>
                <a:ext uri="{28A0092B-C50C-407E-A947-70E740481C1C}">
                  <a14:useLocalDpi xmlns:a14="http://schemas.microsoft.com/office/drawing/2010/main" val="0"/>
                </a:ext>
              </a:extLst>
            </a:blip>
            <a:srcRect t="22265" b="22265"/>
            <a:stretch>
              <a:fillRect/>
            </a:stretch>
          </p:blipFill>
          <p:spPr>
            <a:xfrm>
              <a:off x="322377" y="278431"/>
              <a:ext cx="2207678" cy="918460"/>
            </a:xfrm>
            <a:prstGeom prst="rect">
              <a:avLst/>
            </a:prstGeom>
          </p:spPr>
        </p:pic>
        <p:pic>
          <p:nvPicPr>
            <p:cNvPr id="15" name="图片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64108" y="128913"/>
              <a:ext cx="1285304" cy="963978"/>
            </a:xfrm>
            <a:prstGeom prst="rect">
              <a:avLst/>
            </a:prstGeom>
          </p:spPr>
        </p:pic>
      </p:gr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内容页">
    <p:spTree>
      <p:nvGrpSpPr>
        <p:cNvPr id="1" name=""/>
        <p:cNvGrpSpPr/>
        <p:nvPr/>
      </p:nvGrpSpPr>
      <p:grpSpPr>
        <a:xfrm>
          <a:off x="0" y="0"/>
          <a:ext cx="0" cy="0"/>
          <a:chOff x="0" y="0"/>
          <a:chExt cx="0" cy="0"/>
        </a:xfrm>
      </p:grpSpPr>
      <p:sp>
        <p:nvSpPr>
          <p:cNvPr id="2" name="矩形 1"/>
          <p:cNvSpPr/>
          <p:nvPr userDrawn="1"/>
        </p:nvSpPr>
        <p:spPr>
          <a:xfrm>
            <a:off x="-738293" y="2284096"/>
            <a:ext cx="586740" cy="305435"/>
          </a:xfrm>
          <a:prstGeom prst="rect">
            <a:avLst/>
          </a:prstGeom>
          <a:solidFill>
            <a:srgbClr val="1184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100"/>
          </a:p>
        </p:txBody>
      </p:sp>
      <p:sp>
        <p:nvSpPr>
          <p:cNvPr id="4" name="矩形 3"/>
          <p:cNvSpPr/>
          <p:nvPr userDrawn="1"/>
        </p:nvSpPr>
        <p:spPr>
          <a:xfrm>
            <a:off x="-738293" y="2778761"/>
            <a:ext cx="586740" cy="305435"/>
          </a:xfrm>
          <a:prstGeom prst="rect">
            <a:avLst/>
          </a:prstGeom>
          <a:solidFill>
            <a:srgbClr val="88DB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100"/>
          </a:p>
        </p:txBody>
      </p:sp>
      <p:sp>
        <p:nvSpPr>
          <p:cNvPr id="12" name="文本框 11"/>
          <p:cNvSpPr txBox="1"/>
          <p:nvPr userDrawn="1"/>
        </p:nvSpPr>
        <p:spPr>
          <a:xfrm>
            <a:off x="-738293" y="3290571"/>
            <a:ext cx="585893" cy="344805"/>
          </a:xfrm>
          <a:prstGeom prst="rect">
            <a:avLst/>
          </a:prstGeom>
          <a:solidFill>
            <a:srgbClr val="1184CF">
              <a:alpha val="25000"/>
            </a:srgbClr>
          </a:solidFill>
          <a:ln w="9525">
            <a:noFill/>
          </a:ln>
        </p:spPr>
        <p:txBody>
          <a:bodyPr wrap="square" anchor="ctr" anchorCtr="0">
            <a:noAutofit/>
          </a:bodyPr>
          <a:lstStyle/>
          <a:p>
            <a:pPr marL="0" indent="0" algn="ctr">
              <a:lnSpc>
                <a:spcPct val="120000"/>
              </a:lnSpc>
              <a:spcBef>
                <a:spcPts val="0"/>
              </a:spcBef>
              <a:spcAft>
                <a:spcPts val="0"/>
              </a:spcAft>
              <a:buClr>
                <a:srgbClr val="4F81BD"/>
              </a:buClr>
              <a:buSzTx/>
              <a:buFont typeface="微软雅黑" panose="020B0503020204020204" pitchFamily="34" charset="-122"/>
              <a:buNone/>
            </a:pPr>
            <a:endParaRPr lang="zh-CN"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userDrawn="1"/>
        </p:nvSpPr>
        <p:spPr>
          <a:xfrm>
            <a:off x="-738293" y="3767456"/>
            <a:ext cx="585893" cy="344805"/>
          </a:xfrm>
          <a:prstGeom prst="rect">
            <a:avLst/>
          </a:prstGeom>
          <a:solidFill>
            <a:srgbClr val="88DB29">
              <a:alpha val="25000"/>
            </a:srgbClr>
          </a:solidFill>
          <a:ln w="9525">
            <a:noFill/>
          </a:ln>
        </p:spPr>
        <p:txBody>
          <a:bodyPr wrap="square" anchor="ctr" anchorCtr="0">
            <a:noAutofit/>
          </a:bodyPr>
          <a:lstStyle/>
          <a:p>
            <a:pPr marL="0" indent="0" algn="ctr">
              <a:lnSpc>
                <a:spcPct val="120000"/>
              </a:lnSpc>
              <a:spcBef>
                <a:spcPts val="0"/>
              </a:spcBef>
              <a:spcAft>
                <a:spcPts val="0"/>
              </a:spcAft>
              <a:buClr>
                <a:srgbClr val="4F81BD"/>
              </a:buClr>
              <a:buSzTx/>
              <a:buFont typeface="微软雅黑" panose="020B0503020204020204" pitchFamily="34" charset="-122"/>
              <a:buNone/>
            </a:pPr>
            <a:endParaRPr lang="zh-CN"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泪滴形 12"/>
          <p:cNvSpPr/>
          <p:nvPr userDrawn="1"/>
        </p:nvSpPr>
        <p:spPr>
          <a:xfrm rot="18714660">
            <a:off x="11672751" y="6416276"/>
            <a:ext cx="285267" cy="278911"/>
          </a:xfrm>
          <a:prstGeom prst="teardrop">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Rectangle 7"/>
          <p:cNvSpPr>
            <a:spLocks noChangeArrowheads="1"/>
          </p:cNvSpPr>
          <p:nvPr userDrawn="1"/>
        </p:nvSpPr>
        <p:spPr bwMode="auto">
          <a:xfrm>
            <a:off x="11601691" y="6411788"/>
            <a:ext cx="412749" cy="423333"/>
          </a:xfrm>
          <a:prstGeom prst="rect">
            <a:avLst/>
          </a:prstGeom>
          <a:noFill/>
          <a:ln>
            <a:noFill/>
          </a:ln>
        </p:spPr>
        <p:txBody>
          <a:bodyPr lIns="104509" tIns="52254" rIns="104509" bIns="52254"/>
          <a:lstStyle/>
          <a:p>
            <a:pPr algn="ctr">
              <a:defRPr/>
            </a:pPr>
            <a:fld id="{083AA7C1-1891-49BD-9179-A0E53E88FB77}" type="slidenum">
              <a:rPr lang="zh-CN" altLang="en-US" sz="1200" b="1">
                <a:solidFill>
                  <a:schemeClr val="bg1"/>
                </a:solidFill>
                <a:latin typeface="微软雅黑" panose="020B0503020204020204" pitchFamily="34" charset="-122"/>
                <a:ea typeface="微软雅黑" panose="020B0503020204020204" pitchFamily="34" charset="-122"/>
              </a:rPr>
            </a:fld>
            <a:endParaRPr lang="en-US" altLang="zh-CN" sz="865"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70137" r="40465"/>
          <a:stretch>
            <a:fillRect/>
          </a:stretch>
        </p:blipFill>
        <p:spPr>
          <a:xfrm>
            <a:off x="0" y="4125432"/>
            <a:ext cx="7258493" cy="2730664"/>
          </a:xfrm>
          <a:prstGeom prst="rect">
            <a:avLst/>
          </a:prstGeom>
        </p:spPr>
      </p:pic>
      <p:cxnSp>
        <p:nvCxnSpPr>
          <p:cNvPr id="3" name="直接连接符 2"/>
          <p:cNvCxnSpPr/>
          <p:nvPr userDrawn="1"/>
        </p:nvCxnSpPr>
        <p:spPr>
          <a:xfrm>
            <a:off x="99907" y="602827"/>
            <a:ext cx="10359813" cy="0"/>
          </a:xfrm>
          <a:prstGeom prst="line">
            <a:avLst/>
          </a:prstGeom>
          <a:ln w="19050">
            <a:gradFill>
              <a:gsLst>
                <a:gs pos="0">
                  <a:srgbClr val="1184CF"/>
                </a:gs>
                <a:gs pos="100000">
                  <a:schemeClr val="bg1">
                    <a:alpha val="0"/>
                  </a:schemeClr>
                </a:gs>
              </a:gsLst>
              <a:lin ang="2700000" scaled="1"/>
            </a:gradFill>
          </a:ln>
        </p:spPr>
        <p:style>
          <a:lnRef idx="2">
            <a:schemeClr val="accent1"/>
          </a:lnRef>
          <a:fillRef idx="0">
            <a:schemeClr val="accent1"/>
          </a:fillRef>
          <a:effectRef idx="1">
            <a:schemeClr val="accent1"/>
          </a:effectRef>
          <a:fontRef idx="minor">
            <a:schemeClr val="tx1"/>
          </a:fontRef>
        </p:style>
      </p:cxnSp>
      <p:grpSp>
        <p:nvGrpSpPr>
          <p:cNvPr id="9" name="组合 8"/>
          <p:cNvGrpSpPr/>
          <p:nvPr userDrawn="1"/>
        </p:nvGrpSpPr>
        <p:grpSpPr>
          <a:xfrm>
            <a:off x="9825567" y="0"/>
            <a:ext cx="2366433" cy="747607"/>
            <a:chOff x="322377" y="128913"/>
            <a:chExt cx="3227035" cy="1067978"/>
          </a:xfrm>
        </p:grpSpPr>
        <p:pic>
          <p:nvPicPr>
            <p:cNvPr id="10" name="图片 9"/>
            <p:cNvPicPr>
              <a:picLocks noChangeAspect="1"/>
            </p:cNvPicPr>
            <p:nvPr userDrawn="1"/>
          </p:nvPicPr>
          <p:blipFill rotWithShape="1">
            <a:blip r:embed="rId3" cstate="print">
              <a:extLst>
                <a:ext uri="{28A0092B-C50C-407E-A947-70E740481C1C}">
                  <a14:useLocalDpi xmlns:a14="http://schemas.microsoft.com/office/drawing/2010/main" val="0"/>
                </a:ext>
              </a:extLst>
            </a:blip>
            <a:srcRect t="22265" b="22265"/>
            <a:stretch>
              <a:fillRect/>
            </a:stretch>
          </p:blipFill>
          <p:spPr>
            <a:xfrm>
              <a:off x="322377" y="278431"/>
              <a:ext cx="2207678" cy="918460"/>
            </a:xfrm>
            <a:prstGeom prst="rect">
              <a:avLst/>
            </a:prstGeom>
          </p:spPr>
        </p:pic>
        <p:pic>
          <p:nvPicPr>
            <p:cNvPr id="5" name="图片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64108" y="128913"/>
              <a:ext cx="1285304" cy="963978"/>
            </a:xfrm>
            <a:prstGeom prst="rect">
              <a:avLst/>
            </a:prstGeom>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3_标题和内容">
    <p:spTree>
      <p:nvGrpSpPr>
        <p:cNvPr id="1" name=""/>
        <p:cNvGrpSpPr/>
        <p:nvPr/>
      </p:nvGrpSpPr>
      <p:grpSpPr>
        <a:xfrm>
          <a:off x="0" y="0"/>
          <a:ext cx="0" cy="0"/>
          <a:chOff x="0" y="0"/>
          <a:chExt cx="0" cy="0"/>
        </a:xfrm>
      </p:grpSpPr>
      <p:pic>
        <p:nvPicPr>
          <p:cNvPr id="2097152" name="图片 1" descr="ppt模板-02.jpg"/>
          <p:cNvPicPr>
            <a:picLocks noChangeAspect="1"/>
          </p:cNvPicPr>
          <p:nvPr userDrawn="1"/>
        </p:nvPicPr>
        <p:blipFill>
          <a:blip r:embed="rId2" cstate="print"/>
          <a:srcRect/>
          <a:stretch>
            <a:fillRect/>
          </a:stretch>
        </p:blipFill>
        <p:spPr bwMode="auto">
          <a:xfrm>
            <a:off x="0" y="0"/>
            <a:ext cx="12192000" cy="6858000"/>
          </a:xfrm>
          <a:prstGeom prst="rect">
            <a:avLst/>
          </a:prstGeom>
          <a:noFill/>
          <a:ln>
            <a:noFill/>
          </a:ln>
        </p:spPr>
      </p:pic>
      <p:sp>
        <p:nvSpPr>
          <p:cNvPr id="1048581" name="TextBox 2"/>
          <p:cNvSpPr txBox="1"/>
          <p:nvPr userDrawn="1"/>
        </p:nvSpPr>
        <p:spPr>
          <a:xfrm>
            <a:off x="11280987" y="6490547"/>
            <a:ext cx="730673" cy="337185"/>
          </a:xfrm>
          <a:prstGeom prst="rect">
            <a:avLst/>
          </a:prstGeom>
          <a:noFill/>
        </p:spPr>
        <p:txBody>
          <a:bodyPr wrap="square">
            <a:spAutoFit/>
          </a:bodyPr>
          <a:lstStyle/>
          <a:p>
            <a:pPr algn="r" fontAlgn="auto">
              <a:spcBef>
                <a:spcPts val="0"/>
              </a:spcBef>
              <a:spcAft>
                <a:spcPts val="0"/>
              </a:spcAft>
            </a:pPr>
            <a:fld id="{C844518E-C312-486E-9338-5CEB839569B9}" type="slidenum">
              <a:rPr lang="zh-CN" altLang="en-US" sz="1600" b="1">
                <a:solidFill>
                  <a:srgbClr val="FFA700"/>
                </a:solidFill>
                <a:latin typeface="微软雅黑" panose="020B0503020204020204" pitchFamily="34" charset="-122"/>
                <a:ea typeface="微软雅黑" panose="020B0503020204020204" pitchFamily="34" charset="-122"/>
              </a:rPr>
            </a:fld>
            <a:endParaRPr lang="zh-CN" altLang="en-US" sz="1600" b="1" dirty="0">
              <a:solidFill>
                <a:srgbClr val="FFA700"/>
              </a:solidFill>
              <a:latin typeface="微软雅黑" panose="020B0503020204020204" pitchFamily="34" charset="-122"/>
              <a:ea typeface="微软雅黑" panose="020B0503020204020204" pitchFamily="34" charset="-122"/>
            </a:endParaRPr>
          </a:p>
        </p:txBody>
      </p:sp>
      <p:sp>
        <p:nvSpPr>
          <p:cNvPr id="1048582" name="矩形 3"/>
          <p:cNvSpPr/>
          <p:nvPr userDrawn="1"/>
        </p:nvSpPr>
        <p:spPr>
          <a:xfrm>
            <a:off x="0" y="0"/>
            <a:ext cx="12192000" cy="672000"/>
          </a:xfrm>
          <a:prstGeom prst="rect">
            <a:avLst/>
          </a:prstGeom>
          <a:gradFill>
            <a:gsLst>
              <a:gs pos="0">
                <a:srgbClr val="FF0000"/>
              </a:gs>
              <a:gs pos="100000">
                <a:srgbClr val="FFC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sz="2400"/>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15484" y="10219"/>
            <a:ext cx="1472295" cy="624000"/>
          </a:xfrm>
          <a:prstGeom prst="rect">
            <a:avLst/>
          </a:prstGeom>
        </p:spPr>
      </p:pic>
    </p:spTree>
  </p:cSld>
  <p:clrMapOvr>
    <a:masterClrMapping/>
  </p:clrMapOvr>
  <p:transition spd="slow"/>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标题幻灯片">
    <p:spTree>
      <p:nvGrpSpPr>
        <p:cNvPr id="1" name=""/>
        <p:cNvGrpSpPr/>
        <p:nvPr/>
      </p:nvGrpSpPr>
      <p:grpSpPr>
        <a:xfrm>
          <a:off x="0" y="0"/>
          <a:ext cx="0" cy="0"/>
          <a:chOff x="0" y="0"/>
          <a:chExt cx="0" cy="0"/>
        </a:xfrm>
      </p:grpSpPr>
      <p:sp>
        <p:nvSpPr>
          <p:cNvPr id="2" name="矩形 1"/>
          <p:cNvSpPr/>
          <p:nvPr/>
        </p:nvSpPr>
        <p:spPr>
          <a:xfrm>
            <a:off x="2" y="336177"/>
            <a:ext cx="820271" cy="376518"/>
          </a:xfrm>
          <a:prstGeom prst="rect">
            <a:avLst/>
          </a:prstGeom>
          <a:solidFill>
            <a:srgbClr val="1D8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820271" y="336177"/>
            <a:ext cx="1393540" cy="37651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4" name="图片 3" descr="ppt模板-01.jpg"/>
          <p:cNvPicPr>
            <a:picLocks noChangeAspect="1"/>
          </p:cNvPicPr>
          <p:nvPr userDrawn="1"/>
        </p:nvPicPr>
        <p:blipFill>
          <a:blip r:embed="rId2" cstate="print"/>
          <a:srcRect/>
          <a:stretch>
            <a:fillRect/>
          </a:stretch>
        </p:blipFill>
        <p:spPr bwMode="auto">
          <a:xfrm>
            <a:off x="0" y="0"/>
            <a:ext cx="12192000" cy="6858000"/>
          </a:xfrm>
          <a:prstGeom prst="rect">
            <a:avLst/>
          </a:prstGeom>
          <a:noFill/>
          <a:ln w="9525">
            <a:noFill/>
            <a:miter lim="800000"/>
            <a:headEnd/>
            <a:tailEnd/>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4" y="332658"/>
            <a:ext cx="1007999" cy="920347"/>
          </a:xfrm>
          <a:prstGeom prst="rect">
            <a:avLst/>
          </a:prstGeom>
        </p:spPr>
      </p:pic>
      <p:sp>
        <p:nvSpPr>
          <p:cNvPr id="5" name="矩形 4"/>
          <p:cNvSpPr/>
          <p:nvPr/>
        </p:nvSpPr>
        <p:spPr>
          <a:xfrm>
            <a:off x="1559496" y="332656"/>
            <a:ext cx="360040" cy="792088"/>
          </a:xfrm>
          <a:prstGeom prst="rect">
            <a:avLst/>
          </a:prstGeom>
          <a:solidFill>
            <a:srgbClr val="0AA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6" name="直接连接符 5"/>
          <p:cNvCxnSpPr/>
          <p:nvPr/>
        </p:nvCxnSpPr>
        <p:spPr>
          <a:xfrm>
            <a:off x="1944936" y="332656"/>
            <a:ext cx="0" cy="792088"/>
          </a:xfrm>
          <a:prstGeom prst="line">
            <a:avLst/>
          </a:prstGeom>
          <a:ln w="28575">
            <a:solidFill>
              <a:srgbClr val="FF920A"/>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063554" y="332656"/>
            <a:ext cx="2952215" cy="369332"/>
          </a:xfrm>
          <a:prstGeom prst="rect">
            <a:avLst/>
          </a:prstGeom>
        </p:spPr>
        <p:txBody>
          <a:bodyPr wrap="square">
            <a:spAutoFit/>
          </a:bodyPr>
          <a:lstStyle/>
          <a:p>
            <a:r>
              <a:rPr lang="zh-CN" altLang="en-US" sz="1800" b="1" dirty="0">
                <a:solidFill>
                  <a:schemeClr val="bg1"/>
                </a:solidFill>
                <a:latin typeface="★锐线体" panose="02000000000000000000" pitchFamily="2" charset="-122"/>
                <a:ea typeface="★锐线体" panose="02000000000000000000" pitchFamily="2" charset="-122"/>
              </a:rPr>
              <a:t>精彩</a:t>
            </a:r>
            <a:r>
              <a:rPr lang="en-US" altLang="zh-CN" sz="1800" b="1" dirty="0">
                <a:solidFill>
                  <a:schemeClr val="bg1"/>
                </a:solidFill>
                <a:latin typeface="★锐线体" panose="02000000000000000000" pitchFamily="2" charset="-122"/>
                <a:ea typeface="★锐线体" panose="02000000000000000000" pitchFamily="2" charset="-122"/>
              </a:rPr>
              <a:t>PPT</a:t>
            </a:r>
            <a:r>
              <a:rPr lang="zh-CN" altLang="en-US" sz="1800" b="1" dirty="0">
                <a:solidFill>
                  <a:schemeClr val="bg1"/>
                </a:solidFill>
                <a:latin typeface="★锐线体" panose="02000000000000000000" pitchFamily="2" charset="-122"/>
                <a:ea typeface="★锐线体" panose="02000000000000000000" pitchFamily="2" charset="-122"/>
              </a:rPr>
              <a:t>案例集锦</a:t>
            </a:r>
            <a:endParaRPr lang="zh-CN" altLang="en-US" sz="1800" b="1" dirty="0">
              <a:solidFill>
                <a:schemeClr val="bg1"/>
              </a:solidFill>
              <a:latin typeface="★锐线体" panose="02000000000000000000" pitchFamily="2" charset="-122"/>
              <a:ea typeface="★锐线体" panose="02000000000000000000" pitchFamily="2" charset="-122"/>
            </a:endParaRPr>
          </a:p>
        </p:txBody>
      </p:sp>
      <p:sp>
        <p:nvSpPr>
          <p:cNvPr id="8" name="文本框 7"/>
          <p:cNvSpPr txBox="1"/>
          <p:nvPr/>
        </p:nvSpPr>
        <p:spPr>
          <a:xfrm>
            <a:off x="2063552" y="786192"/>
            <a:ext cx="2448160" cy="276999"/>
          </a:xfrm>
          <a:prstGeom prst="rect">
            <a:avLst/>
          </a:prstGeom>
          <a:noFill/>
        </p:spPr>
        <p:txBody>
          <a:bodyPr wrap="square" rtlCol="0">
            <a:spAutoFit/>
          </a:bodyPr>
          <a:lstStyle/>
          <a:p>
            <a:pPr algn="dist"/>
            <a:r>
              <a:rPr lang="zh-CN" altLang="en-US" sz="1200" dirty="0">
                <a:solidFill>
                  <a:schemeClr val="bg1">
                    <a:lumMod val="50000"/>
                    <a:lumOff val="50000"/>
                  </a:schemeClr>
                </a:solidFill>
                <a:latin typeface="+mn-ea"/>
                <a:ea typeface="+mn-ea"/>
              </a:rPr>
              <a:t>微信公众号：</a:t>
            </a:r>
            <a:r>
              <a:rPr lang="en-US" altLang="zh-CN" sz="1200" dirty="0">
                <a:solidFill>
                  <a:schemeClr val="bg1">
                    <a:lumMod val="50000"/>
                    <a:lumOff val="50000"/>
                  </a:schemeClr>
                </a:solidFill>
                <a:latin typeface="+mn-ea"/>
                <a:ea typeface="+mn-ea"/>
              </a:rPr>
              <a:t>pptdream</a:t>
            </a:r>
            <a:endParaRPr lang="zh-CN" altLang="en-US" sz="1200" dirty="0">
              <a:solidFill>
                <a:schemeClr val="bg1">
                  <a:lumMod val="50000"/>
                  <a:lumOff val="50000"/>
                </a:schemeClr>
              </a:solidFill>
              <a:latin typeface="+mn-ea"/>
              <a:ea typeface="+mn-ea"/>
            </a:endParaRPr>
          </a:p>
        </p:txBody>
      </p:sp>
      <p:sp>
        <p:nvSpPr>
          <p:cNvPr id="9" name="矩形 8"/>
          <p:cNvSpPr/>
          <p:nvPr/>
        </p:nvSpPr>
        <p:spPr>
          <a:xfrm>
            <a:off x="0" y="6381328"/>
            <a:ext cx="12192000" cy="476672"/>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indent="0" algn="l" defTabSz="685800" rtl="0" eaLnBrk="1" fontAlgn="base" latinLnBrk="0" hangingPunct="1">
              <a:lnSpc>
                <a:spcPct val="100000"/>
              </a:lnSpc>
              <a:spcBef>
                <a:spcPct val="0"/>
              </a:spcBef>
              <a:spcAft>
                <a:spcPct val="0"/>
              </a:spcAft>
              <a:buClrTx/>
              <a:buSzTx/>
              <a:buFontTx/>
              <a:buNone/>
              <a:defRPr/>
            </a:pPr>
            <a:r>
              <a:rPr lang="en-US" altLang="zh-CN" sz="1350" dirty="0">
                <a:latin typeface="★锐线体" panose="02000000000000000000" pitchFamily="2" charset="-122"/>
                <a:ea typeface="★锐线体" panose="02000000000000000000" pitchFamily="2" charset="-122"/>
              </a:rPr>
              <a:t>            QQ</a:t>
            </a:r>
            <a:r>
              <a:rPr lang="zh-CN" altLang="en-US" sz="1350" dirty="0">
                <a:latin typeface="★锐线体" panose="02000000000000000000" pitchFamily="2" charset="-122"/>
                <a:ea typeface="★锐线体" panose="02000000000000000000" pitchFamily="2" charset="-122"/>
              </a:rPr>
              <a:t>：</a:t>
            </a:r>
            <a:r>
              <a:rPr lang="en-US" altLang="zh-CN" sz="1350" dirty="0">
                <a:latin typeface="★锐线体" panose="02000000000000000000" pitchFamily="2" charset="-122"/>
                <a:ea typeface="★锐线体" panose="02000000000000000000" pitchFamily="2" charset="-122"/>
              </a:rPr>
              <a:t>463698326	  E-mail</a:t>
            </a:r>
            <a:r>
              <a:rPr lang="zh-CN" altLang="en-US" sz="1350" dirty="0">
                <a:latin typeface="★锐线体" panose="02000000000000000000" pitchFamily="2" charset="-122"/>
                <a:ea typeface="★锐线体" panose="02000000000000000000" pitchFamily="2" charset="-122"/>
              </a:rPr>
              <a:t>：</a:t>
            </a:r>
            <a:r>
              <a:rPr lang="en-US" altLang="zh-CN" sz="1350" dirty="0">
                <a:latin typeface="★锐线体" panose="02000000000000000000" pitchFamily="2" charset="-122"/>
                <a:ea typeface="★锐线体" panose="02000000000000000000" pitchFamily="2" charset="-122"/>
              </a:rPr>
              <a:t>solar3233@126.com	</a:t>
            </a:r>
            <a:r>
              <a:rPr lang="zh-CN" altLang="en-US" sz="1350" dirty="0">
                <a:latin typeface="★锐线体" panose="02000000000000000000" pitchFamily="2" charset="-122"/>
                <a:ea typeface="★锐线体" panose="02000000000000000000" pitchFamily="2" charset="-122"/>
              </a:rPr>
              <a:t>联系电话：</a:t>
            </a:r>
            <a:r>
              <a:rPr lang="en-US" altLang="zh-CN" sz="1350" dirty="0">
                <a:latin typeface="★锐线体" panose="02000000000000000000" pitchFamily="2" charset="-122"/>
                <a:ea typeface="★锐线体" panose="02000000000000000000" pitchFamily="2" charset="-122"/>
              </a:rPr>
              <a:t>186-0640-3233</a:t>
            </a:r>
            <a:endParaRPr lang="zh-CN" altLang="en-US" sz="1350" dirty="0">
              <a:latin typeface="★锐线体" panose="02000000000000000000" pitchFamily="2" charset="-122"/>
              <a:ea typeface="★锐线体" panose="02000000000000000000" pitchFamily="2" charset="-122"/>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200"/>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dirty="0">
              <a:solidFill>
                <a:srgbClr val="FFFFFF">
                  <a:lumMod val="50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E87C0E1D-24C4-406F-9615-DBDA8D2D1F93}" type="slidenum">
              <a:rPr lang="zh-CN" altLang="en-US" smtClean="0">
                <a:solidFill>
                  <a:srgbClr val="FFFFFF">
                    <a:lumMod val="50000"/>
                  </a:srgbClr>
                </a:solidFill>
              </a:rPr>
            </a:fld>
            <a:endParaRPr lang="zh-CN" altLang="en-US">
              <a:solidFill>
                <a:srgbClr val="FFFFFF">
                  <a:lumMod val="50000"/>
                </a:srgbClr>
              </a:solidFill>
            </a:endParaRPr>
          </a:p>
        </p:txBody>
      </p:sp>
      <p:sp>
        <p:nvSpPr>
          <p:cNvPr id="5" name="标题 4"/>
          <p:cNvSpPr>
            <a:spLocks noGrp="1"/>
          </p:cNvSpPr>
          <p:nvPr>
            <p:ph type="title" hasCustomPrompt="1"/>
          </p:nvPr>
        </p:nvSpPr>
        <p:spPr>
          <a:xfrm>
            <a:off x="838200" y="2187444"/>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6" name="页脚占位符 5"/>
          <p:cNvSpPr>
            <a:spLocks noGrp="1"/>
          </p:cNvSpPr>
          <p:nvPr>
            <p:ph type="ftr" sz="quarter" idx="11"/>
          </p:nvPr>
        </p:nvSpPr>
        <p:spPr/>
        <p:txBody>
          <a:bodyPr/>
          <a:lstStyle/>
          <a:p>
            <a:endParaRPr lang="zh-CN" altLang="en-US">
              <a:solidFill>
                <a:srgbClr val="FFFFFF">
                  <a:lumMod val="50000"/>
                </a:srgbClr>
              </a:solidFill>
            </a:endParaRPr>
          </a:p>
        </p:txBody>
      </p:sp>
      <p:sp>
        <p:nvSpPr>
          <p:cNvPr id="7" name="灯片编号占位符 6"/>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1"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1"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8" name="页脚占位符 7"/>
          <p:cNvSpPr>
            <a:spLocks noGrp="1"/>
          </p:cNvSpPr>
          <p:nvPr>
            <p:ph type="ftr" sz="quarter" idx="11"/>
          </p:nvPr>
        </p:nvSpPr>
        <p:spPr/>
        <p:txBody>
          <a:bodyPr/>
          <a:lstStyle/>
          <a:p>
            <a:endParaRPr lang="zh-CN" altLang="en-US">
              <a:solidFill>
                <a:srgbClr val="FFFFFF">
                  <a:lumMod val="50000"/>
                </a:srgbClr>
              </a:solidFill>
            </a:endParaRPr>
          </a:p>
        </p:txBody>
      </p:sp>
      <p:sp>
        <p:nvSpPr>
          <p:cNvPr id="9" name="灯片编号占位符 8"/>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20DD7636-5BE1-44BC-BB5F-15739D9E18E1}"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4" name="页脚占位符 3"/>
          <p:cNvSpPr>
            <a:spLocks noGrp="1"/>
          </p:cNvSpPr>
          <p:nvPr>
            <p:ph type="ftr" sz="quarter" idx="11"/>
          </p:nvPr>
        </p:nvSpPr>
        <p:spPr/>
        <p:txBody>
          <a:bodyPr/>
          <a:lstStyle/>
          <a:p>
            <a:endParaRPr lang="zh-CN" altLang="en-US">
              <a:solidFill>
                <a:srgbClr val="FFFFFF">
                  <a:lumMod val="50000"/>
                </a:srgbClr>
              </a:solidFill>
            </a:endParaRPr>
          </a:p>
        </p:txBody>
      </p:sp>
      <p:sp>
        <p:nvSpPr>
          <p:cNvPr id="5" name="灯片编号占位符 4"/>
          <p:cNvSpPr>
            <a:spLocks noGrp="1"/>
          </p:cNvSpPr>
          <p:nvPr>
            <p:ph type="sldNum" sz="quarter" idx="12"/>
          </p:nvPr>
        </p:nvSpPr>
        <p:spPr/>
        <p:txBody>
          <a:bodyPr/>
          <a:lstStyle/>
          <a:p>
            <a:fld id="{E87C0E1D-24C4-406F-9615-DBDA8D2D1F93}" type="slidenum">
              <a:rPr lang="zh-CN" altLang="en-US" smtClean="0">
                <a:solidFill>
                  <a:srgbClr val="FFFFFF">
                    <a:lumMod val="50000"/>
                  </a:srgbClr>
                </a:solidFill>
              </a:rPr>
            </a:fld>
            <a:endParaRPr lang="zh-CN" altLang="en-US">
              <a:solidFill>
                <a:srgbClr val="FFFFFF">
                  <a:lumMod val="50000"/>
                </a:srgbClr>
              </a:solidFill>
            </a:endParaRPr>
          </a:p>
        </p:txBody>
      </p:sp>
      <p:sp>
        <p:nvSpPr>
          <p:cNvPr id="37" name="内容占位符 36"/>
          <p:cNvSpPr>
            <a:spLocks noGrp="1"/>
          </p:cNvSpPr>
          <p:nvPr>
            <p:ph sz="quarter" idx="13" hasCustomPrompt="1"/>
          </p:nvPr>
        </p:nvSpPr>
        <p:spPr>
          <a:xfrm>
            <a:off x="3238500" y="3733202"/>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674"/>
            <a:ext cx="4681655"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3"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1" y="2313873"/>
            <a:ext cx="4681655"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6" name="页脚占位符 5"/>
          <p:cNvSpPr>
            <a:spLocks noGrp="1"/>
          </p:cNvSpPr>
          <p:nvPr>
            <p:ph type="ftr" sz="quarter" idx="11"/>
          </p:nvPr>
        </p:nvSpPr>
        <p:spPr/>
        <p:txBody>
          <a:bodyPr/>
          <a:lstStyle/>
          <a:p>
            <a:endParaRPr lang="zh-CN" altLang="en-US" dirty="0">
              <a:solidFill>
                <a:srgbClr val="FFFFFF">
                  <a:lumMod val="50000"/>
                </a:srgbClr>
              </a:solidFill>
            </a:endParaRPr>
          </a:p>
        </p:txBody>
      </p:sp>
      <p:sp>
        <p:nvSpPr>
          <p:cNvPr id="7" name="灯片编号占位符 6"/>
          <p:cNvSpPr>
            <a:spLocks noGrp="1"/>
          </p:cNvSpPr>
          <p:nvPr>
            <p:ph type="sldNum" sz="quarter" idx="12"/>
          </p:nvPr>
        </p:nvSpPr>
        <p:spPr/>
        <p:txBody>
          <a:bodyPr/>
          <a:lstStyle/>
          <a:p>
            <a:fld id="{FABC47A4-756D-490B-A52F-7D9E2C9FC05F}"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4" name="页脚占位符 3"/>
          <p:cNvSpPr>
            <a:spLocks noGrp="1"/>
          </p:cNvSpPr>
          <p:nvPr>
            <p:ph type="ftr" sz="quarter" idx="11"/>
          </p:nvPr>
        </p:nvSpPr>
        <p:spPr/>
        <p:txBody>
          <a:bodyPr/>
          <a:lstStyle/>
          <a:p>
            <a:endParaRPr lang="zh-CN" altLang="en-US">
              <a:solidFill>
                <a:srgbClr val="FFFFFF">
                  <a:lumMod val="50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sp>
        <p:nvSpPr>
          <p:cNvPr id="7" name="内容占位符 6"/>
          <p:cNvSpPr>
            <a:spLocks noGrp="1"/>
          </p:cNvSpPr>
          <p:nvPr>
            <p:ph sz="quarter" idx="13"/>
          </p:nvPr>
        </p:nvSpPr>
        <p:spPr>
          <a:xfrm>
            <a:off x="838200" y="551544"/>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sp>
        <p:nvSpPr>
          <p:cNvPr id="6" name="标题 1"/>
          <p:cNvSpPr txBox="1"/>
          <p:nvPr/>
        </p:nvSpPr>
        <p:spPr>
          <a:xfrm>
            <a:off x="1103445" y="4437112"/>
            <a:ext cx="10363200" cy="864096"/>
          </a:xfrm>
          <a:prstGeom prst="rect">
            <a:avLst/>
          </a:prstGeom>
        </p:spPr>
        <p:txBody>
          <a:bodyPr vert="horz" lIns="91440" tIns="45720" rIns="91440" bIns="45720" rtlCol="0" anchor="ctr">
            <a:normAutofit/>
          </a:bodyPr>
          <a:lstStyle>
            <a:lvl1pPr algn="ctr">
              <a:lnSpc>
                <a:spcPct val="100000"/>
              </a:lnSpc>
              <a:defRPr sz="3200" b="1" spc="300">
                <a:solidFill>
                  <a:schemeClr val="bg1"/>
                </a:solidFill>
                <a:latin typeface="微软雅黑" panose="020B0503020204020204" pitchFamily="34" charset="-122"/>
                <a:ea typeface="微软雅黑" panose="020B0503020204020204" pitchFamily="34" charset="-122"/>
              </a:defRPr>
            </a:lvl1pPr>
          </a:lstStyle>
          <a:p>
            <a:pPr>
              <a:spcBef>
                <a:spcPct val="0"/>
              </a:spcBef>
              <a:defRPr/>
            </a:pPr>
            <a:endParaRPr lang="zh-CN" altLang="en-US" sz="2000" dirty="0">
              <a:solidFill>
                <a:prstClr val="black"/>
              </a:solidFill>
              <a:latin typeface="华文中宋" panose="02010600040101010101" pitchFamily="2" charset="-122"/>
              <a:ea typeface="华文中宋" panose="02010600040101010101" pitchFamily="2" charset="-122"/>
            </a:endParaRPr>
          </a:p>
        </p:txBody>
      </p:sp>
      <p:pic>
        <p:nvPicPr>
          <p:cNvPr id="3" name="图片 2" descr="ppt模板-01.jpg"/>
          <p:cNvPicPr>
            <a:picLocks noChangeAspect="1"/>
          </p:cNvPicPr>
          <p:nvPr userDrawn="1"/>
        </p:nvPicPr>
        <p:blipFill>
          <a:blip r:embed="rId2" cstate="print"/>
          <a:srcRect/>
          <a:stretch>
            <a:fillRect/>
          </a:stretch>
        </p:blipFill>
        <p:spPr bwMode="auto">
          <a:xfrm>
            <a:off x="0" y="0"/>
            <a:ext cx="12192000" cy="6858000"/>
          </a:xfrm>
          <a:prstGeom prst="rect">
            <a:avLst/>
          </a:prstGeom>
          <a:noFill/>
          <a:ln w="9525">
            <a:noFill/>
            <a:miter lim="800000"/>
            <a:headEnd/>
            <a:tailEnd/>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5_标题和内容">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p:spPr>
        <p:txBody>
          <a:bodyPr/>
          <a:lstStyle>
            <a:lvl1pPr>
              <a:defRPr/>
            </a:lvl1pPr>
          </a:lstStyle>
          <a:p>
            <a:endParaRPr lang="zh-CN" altLang="en-US">
              <a:solidFill>
                <a:prstClr val="black"/>
              </a:solidFill>
            </a:endParaRPr>
          </a:p>
        </p:txBody>
      </p:sp>
      <p:sp>
        <p:nvSpPr>
          <p:cNvPr id="3"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endParaRPr lang="zh-CN" altLang="en-US">
              <a:solidFill>
                <a:prstClr val="black"/>
              </a:solidFill>
            </a:endParaRPr>
          </a:p>
        </p:txBody>
      </p:sp>
      <p:sp>
        <p:nvSpPr>
          <p:cNvPr id="4" name="Rectangle 6"/>
          <p:cNvSpPr>
            <a:spLocks noGrp="1" noChangeArrowheads="1"/>
          </p:cNvSpPr>
          <p:nvPr>
            <p:ph type="sldNum" sz="quarter" idx="12"/>
          </p:nvPr>
        </p:nvSpPr>
        <p:spPr>
          <a:xfrm>
            <a:off x="8737600" y="6245225"/>
            <a:ext cx="2844800" cy="476250"/>
          </a:xfrm>
          <a:prstGeom prst="rect">
            <a:avLst/>
          </a:prstGeom>
        </p:spPr>
        <p:txBody>
          <a:bodyPr/>
          <a:lstStyle>
            <a:lvl1pPr>
              <a:defRPr/>
            </a:lvl1pPr>
          </a:lstStyle>
          <a:p>
            <a:fld id="{F7072418-5600-4748-A9BD-355D835269F0}"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39349" y="197770"/>
            <a:ext cx="5280587" cy="494928"/>
          </a:xfrm>
          <a:prstGeom prst="rect">
            <a:avLst/>
          </a:prstGeom>
        </p:spPr>
        <p:txBody>
          <a:bodyPr>
            <a:normAutofit/>
          </a:bodyPr>
          <a:lstStyle>
            <a:lvl1pPr algn="l">
              <a:defRPr sz="2200" b="1">
                <a:solidFill>
                  <a:schemeClr val="bg1"/>
                </a:solidFill>
                <a:latin typeface="华文中宋" panose="02010600040101010101" pitchFamily="2" charset="-122"/>
                <a:ea typeface="华文中宋" panose="02010600040101010101" pitchFamily="2"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609600" y="1412776"/>
            <a:ext cx="10972800" cy="4680520"/>
          </a:xfrm>
          <a:prstGeom prst="rect">
            <a:avLst/>
          </a:prstGeom>
        </p:spPr>
        <p:txBody>
          <a:bodyPr/>
          <a:lstStyle>
            <a:lvl1pPr>
              <a:lnSpc>
                <a:spcPct val="150000"/>
              </a:lnSpc>
              <a:defRPr sz="2400">
                <a:latin typeface="华文中宋" panose="02010600040101010101" pitchFamily="2" charset="-122"/>
                <a:ea typeface="华文中宋" panose="02010600040101010101" pitchFamily="2" charset="-122"/>
              </a:defRPr>
            </a:lvl1pPr>
            <a:lvl2pPr>
              <a:lnSpc>
                <a:spcPct val="150000"/>
              </a:lnSpc>
              <a:defRPr sz="2000">
                <a:latin typeface="华文中宋" panose="02010600040101010101" pitchFamily="2" charset="-122"/>
                <a:ea typeface="华文中宋" panose="02010600040101010101" pitchFamily="2" charset="-122"/>
              </a:defRPr>
            </a:lvl2pPr>
            <a:lvl3pPr>
              <a:lnSpc>
                <a:spcPct val="150000"/>
              </a:lnSpc>
              <a:defRPr sz="1700">
                <a:latin typeface="华文中宋" panose="02010600040101010101" pitchFamily="2" charset="-122"/>
                <a:ea typeface="华文中宋" panose="02010600040101010101" pitchFamily="2"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pic>
        <p:nvPicPr>
          <p:cNvPr id="2" name="图片 1" descr="ppt模板-01.jpg"/>
          <p:cNvPicPr>
            <a:picLocks noChangeAspect="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pic>
        <p:nvPicPr>
          <p:cNvPr id="2" name="图片 1" descr="ppt模板-01.jpg"/>
          <p:cNvPicPr>
            <a:picLocks noChangeAspect="1"/>
          </p:cNvPicPr>
          <p:nvPr userDrawn="1"/>
        </p:nvPicPr>
        <p:blipFill>
          <a:blip r:embed="rId2" cstate="print"/>
          <a:srcRect/>
          <a:stretch>
            <a:fillRect/>
          </a:stretch>
        </p:blipFill>
        <p:spPr bwMode="auto">
          <a:xfrm>
            <a:off x="0" y="0"/>
            <a:ext cx="12192000" cy="6858000"/>
          </a:xfrm>
          <a:prstGeom prst="rect">
            <a:avLst/>
          </a:prstGeom>
          <a:noFill/>
          <a:ln w="9525">
            <a:noFill/>
            <a:miter lim="8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4" Type="http://schemas.openxmlformats.org/officeDocument/2006/relationships/theme" Target="../theme/theme3.xml"/><Relationship Id="rId13" Type="http://schemas.openxmlformats.org/officeDocument/2006/relationships/tags" Target="../tags/tag4.xml"/><Relationship Id="rId12" Type="http://schemas.openxmlformats.org/officeDocument/2006/relationships/tags" Target="../tags/tag3.xml"/><Relationship Id="rId11" Type="http://schemas.openxmlformats.org/officeDocument/2006/relationships/tags" Target="../tags/tag2.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image" Target="../media/image15.jpeg"/><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0" Type="http://schemas.openxmlformats.org/officeDocument/2006/relationships/theme" Target="../theme/theme4.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gradFill flip="none" rotWithShape="1">
            <a:gsLst>
              <a:gs pos="0">
                <a:srgbClr val="F8F7E2"/>
              </a:gs>
              <a:gs pos="100000">
                <a:srgbClr val="EAE6C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dk1" tx1="lt1" bg2="dk2" tx2="lt2" accent1="accent1" accent2="accent2" accent3="accent3" accent4="accent4" accent5="accent5" accent6="accent6" hlink="hlink" folHlink="folHlink"/>
  <p:sldLayoutIdLst>
    <p:sldLayoutId id="2147483671" r:id="rId1"/>
    <p:sldLayoutId id="2147483672" r:id="rId2"/>
    <p:sldLayoutId id="2147483673" r:id="rId3"/>
  </p:sldLayoutIdLst>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panose="05040102010807070707" charset="2"/>
        <a:buChar char=""/>
        <a:defRPr sz="1500" b="0" i="0" kern="1200">
          <a:solidFill>
            <a:schemeClr val="tx1"/>
          </a:solidFill>
          <a:latin typeface="+mj-lt"/>
          <a:ea typeface="+mj-ea"/>
          <a:cs typeface="+mj-cs"/>
        </a:defRPr>
      </a:lvl1pPr>
      <a:lvl2pPr marL="557530" indent="-214630" algn="l" defTabSz="342900" rtl="0" eaLnBrk="1" latinLnBrk="0" hangingPunct="1">
        <a:spcBef>
          <a:spcPts val="750"/>
        </a:spcBef>
        <a:spcAft>
          <a:spcPts val="0"/>
        </a:spcAft>
        <a:buClr>
          <a:schemeClr val="accent1"/>
        </a:buClr>
        <a:buSzPct val="80000"/>
        <a:buFont typeface="Wingdings 3" panose="05040102010807070707"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panose="05040102010807070707"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panose="05040102010807070707"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panose="05040102010807070707"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panose="05040102010807070707"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panose="05040102010807070707"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panose="05040102010807070707"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panose="05040102010807070707"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1"/>
            </p:custDataLst>
          </p:nvPr>
        </p:nvSpPr>
        <p:spPr>
          <a:xfrm>
            <a:off x="838200" y="365126"/>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10"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solidFill>
                <a:srgbClr val="FFFFFF">
                  <a:lumMod val="50000"/>
                </a:srgbClr>
              </a:solidFill>
            </a:endParaRPr>
          </a:p>
        </p:txBody>
      </p:sp>
      <p:sp>
        <p:nvSpPr>
          <p:cNvPr id="11" name="灯片编号占位符 5"/>
          <p:cNvSpPr>
            <a:spLocks noGrp="1"/>
          </p:cNvSpPr>
          <p:nvPr>
            <p:ph type="sldNum" sz="quarter" idx="4"/>
          </p:nvPr>
        </p:nvSpPr>
        <p:spPr>
          <a:xfrm>
            <a:off x="8610600" y="6356351"/>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
        <p:nvSpPr>
          <p:cNvPr id="2"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074" name="Picture 2" descr="C:\Users\qzmpj\Desktop\PPT-2.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3" Type="http://schemas.openxmlformats.org/officeDocument/2006/relationships/notesSlide" Target="../notesSlides/notesSlide10.xml"/><Relationship Id="rId12" Type="http://schemas.openxmlformats.org/officeDocument/2006/relationships/slideLayout" Target="../slideLayouts/slideLayout12.xml"/><Relationship Id="rId11" Type="http://schemas.openxmlformats.org/officeDocument/2006/relationships/tags" Target="../tags/tag106.xml"/><Relationship Id="rId10" Type="http://schemas.openxmlformats.org/officeDocument/2006/relationships/tags" Target="../tags/tag105.xml"/><Relationship Id="rId1" Type="http://schemas.openxmlformats.org/officeDocument/2006/relationships/tags" Target="../tags/tag96.xml"/></Relationships>
</file>

<file path=ppt/slides/_rels/slide11.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1" Type="http://schemas.openxmlformats.org/officeDocument/2006/relationships/notesSlide" Target="../notesSlides/notesSlide11.xml"/><Relationship Id="rId10" Type="http://schemas.openxmlformats.org/officeDocument/2006/relationships/slideLayout" Target="../slideLayouts/slideLayout12.xml"/><Relationship Id="rId1" Type="http://schemas.openxmlformats.org/officeDocument/2006/relationships/tags" Target="../tags/tag107.xml"/></Relationships>
</file>

<file path=ppt/slides/_rels/slide12.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0" Type="http://schemas.openxmlformats.org/officeDocument/2006/relationships/notesSlide" Target="../notesSlides/notesSlide12.xml"/><Relationship Id="rId2" Type="http://schemas.openxmlformats.org/officeDocument/2006/relationships/tags" Target="../tags/tag117.xml"/><Relationship Id="rId19" Type="http://schemas.openxmlformats.org/officeDocument/2006/relationships/slideLayout" Target="../slideLayouts/slideLayout12.xml"/><Relationship Id="rId18" Type="http://schemas.openxmlformats.org/officeDocument/2006/relationships/tags" Target="../tags/tag131.xml"/><Relationship Id="rId17" Type="http://schemas.openxmlformats.org/officeDocument/2006/relationships/tags" Target="../tags/tag130.xml"/><Relationship Id="rId16" Type="http://schemas.openxmlformats.org/officeDocument/2006/relationships/tags" Target="../tags/tag129.xml"/><Relationship Id="rId15" Type="http://schemas.openxmlformats.org/officeDocument/2006/relationships/tags" Target="../tags/tag128.xml"/><Relationship Id="rId14" Type="http://schemas.openxmlformats.org/officeDocument/2006/relationships/tags" Target="../tags/tag127.xml"/><Relationship Id="rId13" Type="http://schemas.openxmlformats.org/officeDocument/2006/relationships/tags" Target="../tags/tag126.xml"/><Relationship Id="rId12" Type="http://schemas.microsoft.com/office/2007/relationships/hdphoto" Target="../media/image17.wdp"/><Relationship Id="rId11" Type="http://schemas.openxmlformats.org/officeDocument/2006/relationships/image" Target="../media/image16.png"/><Relationship Id="rId10" Type="http://schemas.openxmlformats.org/officeDocument/2006/relationships/tags" Target="../tags/tag125.xml"/><Relationship Id="rId1" Type="http://schemas.openxmlformats.org/officeDocument/2006/relationships/tags" Target="../tags/tag116.xml"/></Relationships>
</file>

<file path=ppt/slides/_rels/slide13.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tags" Target="../tags/tag136.xml"/><Relationship Id="rId6" Type="http://schemas.microsoft.com/office/2007/relationships/hdphoto" Target="../media/image17.wdp"/><Relationship Id="rId5" Type="http://schemas.openxmlformats.org/officeDocument/2006/relationships/image" Target="../media/image16.png"/><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5" Type="http://schemas.openxmlformats.org/officeDocument/2006/relationships/notesSlide" Target="../notesSlides/notesSlide13.xml"/><Relationship Id="rId14" Type="http://schemas.openxmlformats.org/officeDocument/2006/relationships/slideLayout" Target="../slideLayouts/slideLayout12.xml"/><Relationship Id="rId13" Type="http://schemas.openxmlformats.org/officeDocument/2006/relationships/tags" Target="../tags/tag142.xml"/><Relationship Id="rId12" Type="http://schemas.openxmlformats.org/officeDocument/2006/relationships/tags" Target="../tags/tag141.xml"/><Relationship Id="rId11" Type="http://schemas.openxmlformats.org/officeDocument/2006/relationships/tags" Target="../tags/tag140.xml"/><Relationship Id="rId10" Type="http://schemas.openxmlformats.org/officeDocument/2006/relationships/tags" Target="../tags/tag139.xml"/><Relationship Id="rId1" Type="http://schemas.openxmlformats.org/officeDocument/2006/relationships/tags" Target="../tags/tag132.xml"/></Relationships>
</file>

<file path=ppt/slides/_rels/slide14.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3" Type="http://schemas.openxmlformats.org/officeDocument/2006/relationships/notesSlide" Target="../notesSlides/notesSlide14.xml"/><Relationship Id="rId22" Type="http://schemas.openxmlformats.org/officeDocument/2006/relationships/slideLayout" Target="../slideLayouts/slideLayout12.xml"/><Relationship Id="rId21" Type="http://schemas.openxmlformats.org/officeDocument/2006/relationships/tags" Target="../tags/tag163.xml"/><Relationship Id="rId20" Type="http://schemas.openxmlformats.org/officeDocument/2006/relationships/tags" Target="../tags/tag162.xml"/><Relationship Id="rId2" Type="http://schemas.openxmlformats.org/officeDocument/2006/relationships/tags" Target="../tags/tag144.xml"/><Relationship Id="rId19" Type="http://schemas.openxmlformats.org/officeDocument/2006/relationships/tags" Target="../tags/tag161.xml"/><Relationship Id="rId18" Type="http://schemas.openxmlformats.org/officeDocument/2006/relationships/tags" Target="../tags/tag160.xml"/><Relationship Id="rId17" Type="http://schemas.openxmlformats.org/officeDocument/2006/relationships/tags" Target="../tags/tag159.xml"/><Relationship Id="rId16" Type="http://schemas.openxmlformats.org/officeDocument/2006/relationships/tags" Target="../tags/tag158.xml"/><Relationship Id="rId15" Type="http://schemas.openxmlformats.org/officeDocument/2006/relationships/tags" Target="../tags/tag157.xml"/><Relationship Id="rId14" Type="http://schemas.openxmlformats.org/officeDocument/2006/relationships/tags" Target="../tags/tag156.xml"/><Relationship Id="rId13" Type="http://schemas.openxmlformats.org/officeDocument/2006/relationships/tags" Target="../tags/tag155.xml"/><Relationship Id="rId12" Type="http://schemas.openxmlformats.org/officeDocument/2006/relationships/tags" Target="../tags/tag154.xml"/><Relationship Id="rId11" Type="http://schemas.openxmlformats.org/officeDocument/2006/relationships/tags" Target="../tags/tag153.xml"/><Relationship Id="rId10" Type="http://schemas.openxmlformats.org/officeDocument/2006/relationships/tags" Target="../tags/tag152.xml"/><Relationship Id="rId1" Type="http://schemas.openxmlformats.org/officeDocument/2006/relationships/tags" Target="../tags/tag143.xml"/></Relationships>
</file>

<file path=ppt/slides/_rels/slide15.xml.rels><?xml version="1.0" encoding="UTF-8" standalone="yes"?>
<Relationships xmlns="http://schemas.openxmlformats.org/package/2006/relationships"><Relationship Id="rId9" Type="http://schemas.openxmlformats.org/officeDocument/2006/relationships/chart" Target="../charts/chart47.xml"/><Relationship Id="rId8" Type="http://schemas.openxmlformats.org/officeDocument/2006/relationships/chart" Target="../charts/chart46.xml"/><Relationship Id="rId7" Type="http://schemas.openxmlformats.org/officeDocument/2006/relationships/chart" Target="../charts/chart45.xml"/><Relationship Id="rId6" Type="http://schemas.openxmlformats.org/officeDocument/2006/relationships/chart" Target="../charts/chart44.xml"/><Relationship Id="rId5" Type="http://schemas.openxmlformats.org/officeDocument/2006/relationships/chart" Target="../charts/chart43.xml"/><Relationship Id="rId4" Type="http://schemas.openxmlformats.org/officeDocument/2006/relationships/chart" Target="../charts/chart42.xml"/><Relationship Id="rId3" Type="http://schemas.openxmlformats.org/officeDocument/2006/relationships/chart" Target="../charts/chart41.xml"/><Relationship Id="rId2" Type="http://schemas.openxmlformats.org/officeDocument/2006/relationships/chart" Target="../charts/chart40.xml"/><Relationship Id="rId14" Type="http://schemas.openxmlformats.org/officeDocument/2006/relationships/notesSlide" Target="../notesSlides/notesSlide15.xml"/><Relationship Id="rId13" Type="http://schemas.openxmlformats.org/officeDocument/2006/relationships/slideLayout" Target="../slideLayouts/slideLayout12.xml"/><Relationship Id="rId12" Type="http://schemas.openxmlformats.org/officeDocument/2006/relationships/tags" Target="../tags/tag166.xml"/><Relationship Id="rId11" Type="http://schemas.openxmlformats.org/officeDocument/2006/relationships/tags" Target="../tags/tag165.xml"/><Relationship Id="rId10" Type="http://schemas.openxmlformats.org/officeDocument/2006/relationships/tags" Target="../tags/tag164.xml"/><Relationship Id="rId1" Type="http://schemas.openxmlformats.org/officeDocument/2006/relationships/chart" Target="../charts/chart39.xml"/></Relationships>
</file>

<file path=ppt/slides/_rels/slide16.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tags" Target="../tags/tag174.xml"/><Relationship Id="rId7" Type="http://schemas.openxmlformats.org/officeDocument/2006/relationships/tags" Target="../tags/tag173.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8" Type="http://schemas.openxmlformats.org/officeDocument/2006/relationships/notesSlide" Target="../notesSlides/notesSlide16.xml"/><Relationship Id="rId17" Type="http://schemas.openxmlformats.org/officeDocument/2006/relationships/slideLayout" Target="../slideLayouts/slideLayout12.xml"/><Relationship Id="rId16" Type="http://schemas.openxmlformats.org/officeDocument/2006/relationships/tags" Target="../tags/tag182.xml"/><Relationship Id="rId15" Type="http://schemas.openxmlformats.org/officeDocument/2006/relationships/tags" Target="../tags/tag181.xml"/><Relationship Id="rId14" Type="http://schemas.openxmlformats.org/officeDocument/2006/relationships/tags" Target="../tags/tag180.xml"/><Relationship Id="rId13" Type="http://schemas.openxmlformats.org/officeDocument/2006/relationships/tags" Target="../tags/tag179.xml"/><Relationship Id="rId12" Type="http://schemas.openxmlformats.org/officeDocument/2006/relationships/tags" Target="../tags/tag178.xml"/><Relationship Id="rId11" Type="http://schemas.openxmlformats.org/officeDocument/2006/relationships/tags" Target="../tags/tag177.xml"/><Relationship Id="rId10" Type="http://schemas.openxmlformats.org/officeDocument/2006/relationships/tags" Target="../tags/tag176.xml"/><Relationship Id="rId1" Type="http://schemas.openxmlformats.org/officeDocument/2006/relationships/tags" Target="../tags/tag167.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2.xml"/><Relationship Id="rId6" Type="http://schemas.openxmlformats.org/officeDocument/2006/relationships/tags" Target="../tags/tag183.xml"/><Relationship Id="rId5" Type="http://schemas.openxmlformats.org/officeDocument/2006/relationships/chart" Target="../charts/chart52.xml"/><Relationship Id="rId4" Type="http://schemas.openxmlformats.org/officeDocument/2006/relationships/chart" Target="../charts/chart51.xml"/><Relationship Id="rId3" Type="http://schemas.openxmlformats.org/officeDocument/2006/relationships/chart" Target="../charts/chart50.xml"/><Relationship Id="rId2" Type="http://schemas.openxmlformats.org/officeDocument/2006/relationships/chart" Target="../charts/chart49.xml"/><Relationship Id="rId1" Type="http://schemas.openxmlformats.org/officeDocument/2006/relationships/chart" Target="../charts/chart48.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2.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chart" Target="../charts/chart53.xml"/></Relationships>
</file>

<file path=ppt/slides/_rels/slide19.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9" Type="http://schemas.openxmlformats.org/officeDocument/2006/relationships/slideLayout" Target="../slideLayouts/slideLayout12.xml"/><Relationship Id="rId38" Type="http://schemas.openxmlformats.org/officeDocument/2006/relationships/tags" Target="../tags/tag225.xml"/><Relationship Id="rId37" Type="http://schemas.openxmlformats.org/officeDocument/2006/relationships/tags" Target="../tags/tag224.xml"/><Relationship Id="rId36" Type="http://schemas.openxmlformats.org/officeDocument/2006/relationships/tags" Target="../tags/tag223.xml"/><Relationship Id="rId35" Type="http://schemas.openxmlformats.org/officeDocument/2006/relationships/tags" Target="../tags/tag222.xml"/><Relationship Id="rId34" Type="http://schemas.openxmlformats.org/officeDocument/2006/relationships/tags" Target="../tags/tag221.xml"/><Relationship Id="rId33" Type="http://schemas.openxmlformats.org/officeDocument/2006/relationships/tags" Target="../tags/tag220.xml"/><Relationship Id="rId32" Type="http://schemas.openxmlformats.org/officeDocument/2006/relationships/tags" Target="../tags/tag219.xml"/><Relationship Id="rId31" Type="http://schemas.openxmlformats.org/officeDocument/2006/relationships/tags" Target="../tags/tag218.xml"/><Relationship Id="rId30" Type="http://schemas.openxmlformats.org/officeDocument/2006/relationships/tags" Target="../tags/tag217.xml"/><Relationship Id="rId3" Type="http://schemas.openxmlformats.org/officeDocument/2006/relationships/tags" Target="../tags/tag190.xml"/><Relationship Id="rId29" Type="http://schemas.openxmlformats.org/officeDocument/2006/relationships/tags" Target="../tags/tag216.xml"/><Relationship Id="rId28" Type="http://schemas.openxmlformats.org/officeDocument/2006/relationships/tags" Target="../tags/tag215.xml"/><Relationship Id="rId27" Type="http://schemas.openxmlformats.org/officeDocument/2006/relationships/tags" Target="../tags/tag214.xml"/><Relationship Id="rId26" Type="http://schemas.openxmlformats.org/officeDocument/2006/relationships/tags" Target="../tags/tag213.xml"/><Relationship Id="rId25" Type="http://schemas.openxmlformats.org/officeDocument/2006/relationships/tags" Target="../tags/tag212.xml"/><Relationship Id="rId24" Type="http://schemas.openxmlformats.org/officeDocument/2006/relationships/tags" Target="../tags/tag211.xml"/><Relationship Id="rId23" Type="http://schemas.openxmlformats.org/officeDocument/2006/relationships/tags" Target="../tags/tag210.xml"/><Relationship Id="rId22" Type="http://schemas.openxmlformats.org/officeDocument/2006/relationships/tags" Target="../tags/tag209.xml"/><Relationship Id="rId21" Type="http://schemas.openxmlformats.org/officeDocument/2006/relationships/tags" Target="../tags/tag208.xml"/><Relationship Id="rId20" Type="http://schemas.openxmlformats.org/officeDocument/2006/relationships/tags" Target="../tags/tag207.xml"/><Relationship Id="rId2" Type="http://schemas.openxmlformats.org/officeDocument/2006/relationships/tags" Target="../tags/tag189.xml"/><Relationship Id="rId19" Type="http://schemas.openxmlformats.org/officeDocument/2006/relationships/tags" Target="../tags/tag206.xml"/><Relationship Id="rId18" Type="http://schemas.openxmlformats.org/officeDocument/2006/relationships/tags" Target="../tags/tag205.xml"/><Relationship Id="rId17" Type="http://schemas.openxmlformats.org/officeDocument/2006/relationships/tags" Target="../tags/tag204.xml"/><Relationship Id="rId16" Type="http://schemas.openxmlformats.org/officeDocument/2006/relationships/tags" Target="../tags/tag203.xml"/><Relationship Id="rId15" Type="http://schemas.openxmlformats.org/officeDocument/2006/relationships/tags" Target="../tags/tag202.xml"/><Relationship Id="rId14" Type="http://schemas.openxmlformats.org/officeDocument/2006/relationships/tags" Target="../tags/tag201.xml"/><Relationship Id="rId13" Type="http://schemas.openxmlformats.org/officeDocument/2006/relationships/tags" Target="../tags/tag200.xml"/><Relationship Id="rId12" Type="http://schemas.openxmlformats.org/officeDocument/2006/relationships/tags" Target="../tags/tag199.xml"/><Relationship Id="rId11" Type="http://schemas.openxmlformats.org/officeDocument/2006/relationships/tags" Target="../tags/tag198.xml"/><Relationship Id="rId10" Type="http://schemas.openxmlformats.org/officeDocument/2006/relationships/tags" Target="../tags/tag197.xml"/><Relationship Id="rId1" Type="http://schemas.openxmlformats.org/officeDocument/2006/relationships/tags" Target="../tags/tag188.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0" Type="http://schemas.openxmlformats.org/officeDocument/2006/relationships/notesSlide" Target="../notesSlides/notesSlide2.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9" Type="http://schemas.openxmlformats.org/officeDocument/2006/relationships/tags" Target="../tags/tag234.xml"/><Relationship Id="rId8" Type="http://schemas.openxmlformats.org/officeDocument/2006/relationships/tags" Target="../tags/tag233.xml"/><Relationship Id="rId7" Type="http://schemas.openxmlformats.org/officeDocument/2006/relationships/tags" Target="../tags/tag232.xml"/><Relationship Id="rId6" Type="http://schemas.openxmlformats.org/officeDocument/2006/relationships/tags" Target="../tags/tag231.xml"/><Relationship Id="rId5" Type="http://schemas.openxmlformats.org/officeDocument/2006/relationships/tags" Target="../tags/tag230.xml"/><Relationship Id="rId4" Type="http://schemas.openxmlformats.org/officeDocument/2006/relationships/tags" Target="../tags/tag229.xml"/><Relationship Id="rId3" Type="http://schemas.openxmlformats.org/officeDocument/2006/relationships/tags" Target="../tags/tag228.xml"/><Relationship Id="rId23" Type="http://schemas.openxmlformats.org/officeDocument/2006/relationships/slideLayout" Target="../slideLayouts/slideLayout12.xml"/><Relationship Id="rId22" Type="http://schemas.openxmlformats.org/officeDocument/2006/relationships/tags" Target="../tags/tag239.xml"/><Relationship Id="rId21" Type="http://schemas.openxmlformats.org/officeDocument/2006/relationships/tags" Target="../tags/tag238.xml"/><Relationship Id="rId20" Type="http://schemas.openxmlformats.org/officeDocument/2006/relationships/image" Target="../media/image25.png"/><Relationship Id="rId2" Type="http://schemas.openxmlformats.org/officeDocument/2006/relationships/tags" Target="../tags/tag227.xml"/><Relationship Id="rId19" Type="http://schemas.openxmlformats.org/officeDocument/2006/relationships/image" Target="../media/image24.png"/><Relationship Id="rId18" Type="http://schemas.openxmlformats.org/officeDocument/2006/relationships/image" Target="../media/image23.png"/><Relationship Id="rId17" Type="http://schemas.openxmlformats.org/officeDocument/2006/relationships/image" Target="../media/image22.png"/><Relationship Id="rId16" Type="http://schemas.openxmlformats.org/officeDocument/2006/relationships/image" Target="../media/image21.png"/><Relationship Id="rId15" Type="http://schemas.openxmlformats.org/officeDocument/2006/relationships/tags" Target="../tags/tag237.xml"/><Relationship Id="rId14"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18.png"/><Relationship Id="rId11" Type="http://schemas.openxmlformats.org/officeDocument/2006/relationships/tags" Target="../tags/tag236.xml"/><Relationship Id="rId10" Type="http://schemas.openxmlformats.org/officeDocument/2006/relationships/tags" Target="../tags/tag235.xml"/><Relationship Id="rId1" Type="http://schemas.openxmlformats.org/officeDocument/2006/relationships/tags" Target="../tags/tag226.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tags" Target="../tags/tag241.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tags" Target="../tags/tag240.xml"/><Relationship Id="rId1" Type="http://schemas.openxmlformats.org/officeDocument/2006/relationships/chart" Target="../charts/chart54.xml"/></Relationships>
</file>

<file path=ppt/slides/_rels/slide22.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chart" Target="../charts/chart61.xml"/><Relationship Id="rId6" Type="http://schemas.openxmlformats.org/officeDocument/2006/relationships/chart" Target="../charts/chart60.xml"/><Relationship Id="rId5" Type="http://schemas.openxmlformats.org/officeDocument/2006/relationships/chart" Target="../charts/chart59.xml"/><Relationship Id="rId4" Type="http://schemas.openxmlformats.org/officeDocument/2006/relationships/chart" Target="../charts/chart58.xml"/><Relationship Id="rId3" Type="http://schemas.openxmlformats.org/officeDocument/2006/relationships/chart" Target="../charts/chart57.xml"/><Relationship Id="rId2" Type="http://schemas.openxmlformats.org/officeDocument/2006/relationships/chart" Target="../charts/chart56.xml"/><Relationship Id="rId12" Type="http://schemas.openxmlformats.org/officeDocument/2006/relationships/notesSlide" Target="../notesSlides/notesSlide19.xml"/><Relationship Id="rId11" Type="http://schemas.openxmlformats.org/officeDocument/2006/relationships/slideLayout" Target="../slideLayouts/slideLayout12.xml"/><Relationship Id="rId10" Type="http://schemas.openxmlformats.org/officeDocument/2006/relationships/tags" Target="../tags/tag244.xml"/><Relationship Id="rId1" Type="http://schemas.openxmlformats.org/officeDocument/2006/relationships/chart" Target="../charts/chart55.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2.xml"/><Relationship Id="rId4" Type="http://schemas.openxmlformats.org/officeDocument/2006/relationships/tags" Target="../tags/tag248.xml"/><Relationship Id="rId3" Type="http://schemas.openxmlformats.org/officeDocument/2006/relationships/tags" Target="../tags/tag247.xml"/><Relationship Id="rId2" Type="http://schemas.openxmlformats.org/officeDocument/2006/relationships/tags" Target="../tags/tag246.xml"/><Relationship Id="rId1" Type="http://schemas.openxmlformats.org/officeDocument/2006/relationships/tags" Target="../tags/tag245.xml"/></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12.xml"/><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chart" Target="../charts/chart66.xml"/><Relationship Id="rId4" Type="http://schemas.openxmlformats.org/officeDocument/2006/relationships/chart" Target="../charts/chart65.xml"/><Relationship Id="rId3" Type="http://schemas.openxmlformats.org/officeDocument/2006/relationships/chart" Target="../charts/chart64.xml"/><Relationship Id="rId2" Type="http://schemas.openxmlformats.org/officeDocument/2006/relationships/chart" Target="../charts/chart63.xml"/><Relationship Id="rId1" Type="http://schemas.openxmlformats.org/officeDocument/2006/relationships/chart" Target="../charts/chart62.xml"/></Relationships>
</file>

<file path=ppt/slides/_rels/slide25.xml.rels><?xml version="1.0" encoding="UTF-8" standalone="yes"?>
<Relationships xmlns="http://schemas.openxmlformats.org/package/2006/relationships"><Relationship Id="rId9" Type="http://schemas.openxmlformats.org/officeDocument/2006/relationships/tags" Target="../tags/tag258.xml"/><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image" Target="../media/image29.png"/><Relationship Id="rId32" Type="http://schemas.openxmlformats.org/officeDocument/2006/relationships/notesSlide" Target="../notesSlides/notesSlide22.xml"/><Relationship Id="rId31" Type="http://schemas.openxmlformats.org/officeDocument/2006/relationships/slideLayout" Target="../slideLayouts/slideLayout12.xml"/><Relationship Id="rId30" Type="http://schemas.openxmlformats.org/officeDocument/2006/relationships/tags" Target="../tags/tag271.xml"/><Relationship Id="rId3" Type="http://schemas.openxmlformats.org/officeDocument/2006/relationships/tags" Target="../tags/tag253.xml"/><Relationship Id="rId29" Type="http://schemas.openxmlformats.org/officeDocument/2006/relationships/tags" Target="../tags/tag270.xml"/><Relationship Id="rId28" Type="http://schemas.openxmlformats.org/officeDocument/2006/relationships/image" Target="../media/image37.png"/><Relationship Id="rId27" Type="http://schemas.openxmlformats.org/officeDocument/2006/relationships/image" Target="../media/image36.png"/><Relationship Id="rId26" Type="http://schemas.openxmlformats.org/officeDocument/2006/relationships/image" Target="../media/image35.png"/><Relationship Id="rId25" Type="http://schemas.openxmlformats.org/officeDocument/2006/relationships/image" Target="../media/image34.png"/><Relationship Id="rId24" Type="http://schemas.openxmlformats.org/officeDocument/2006/relationships/image" Target="../media/image33.png"/><Relationship Id="rId23" Type="http://schemas.openxmlformats.org/officeDocument/2006/relationships/image" Target="../media/image32.png"/><Relationship Id="rId22" Type="http://schemas.openxmlformats.org/officeDocument/2006/relationships/image" Target="../media/image31.png"/><Relationship Id="rId21" Type="http://schemas.openxmlformats.org/officeDocument/2006/relationships/image" Target="../media/image30.jpeg"/><Relationship Id="rId20" Type="http://schemas.openxmlformats.org/officeDocument/2006/relationships/tags" Target="../tags/tag269.xml"/><Relationship Id="rId2" Type="http://schemas.openxmlformats.org/officeDocument/2006/relationships/tags" Target="../tags/tag252.xml"/><Relationship Id="rId19" Type="http://schemas.openxmlformats.org/officeDocument/2006/relationships/tags" Target="../tags/tag268.xml"/><Relationship Id="rId18" Type="http://schemas.openxmlformats.org/officeDocument/2006/relationships/tags" Target="../tags/tag267.xml"/><Relationship Id="rId17" Type="http://schemas.openxmlformats.org/officeDocument/2006/relationships/tags" Target="../tags/tag266.xml"/><Relationship Id="rId16" Type="http://schemas.openxmlformats.org/officeDocument/2006/relationships/tags" Target="../tags/tag265.xml"/><Relationship Id="rId15" Type="http://schemas.openxmlformats.org/officeDocument/2006/relationships/tags" Target="../tags/tag264.xml"/><Relationship Id="rId14" Type="http://schemas.openxmlformats.org/officeDocument/2006/relationships/tags" Target="../tags/tag263.xml"/><Relationship Id="rId13" Type="http://schemas.openxmlformats.org/officeDocument/2006/relationships/tags" Target="../tags/tag262.xml"/><Relationship Id="rId12" Type="http://schemas.openxmlformats.org/officeDocument/2006/relationships/tags" Target="../tags/tag261.xml"/><Relationship Id="rId11" Type="http://schemas.openxmlformats.org/officeDocument/2006/relationships/tags" Target="../tags/tag260.xml"/><Relationship Id="rId10" Type="http://schemas.openxmlformats.org/officeDocument/2006/relationships/tags" Target="../tags/tag259.xml"/><Relationship Id="rId1" Type="http://schemas.openxmlformats.org/officeDocument/2006/relationships/tags" Target="../tags/tag251.xml"/></Relationships>
</file>

<file path=ppt/slides/_rels/slide26.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tags" Target="../tags/tag279.xml"/><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3" Type="http://schemas.openxmlformats.org/officeDocument/2006/relationships/tags" Target="../tags/tag274.xml"/><Relationship Id="rId22" Type="http://schemas.openxmlformats.org/officeDocument/2006/relationships/notesSlide" Target="../notesSlides/notesSlide23.xml"/><Relationship Id="rId21" Type="http://schemas.openxmlformats.org/officeDocument/2006/relationships/slideLayout" Target="../slideLayouts/slideLayout12.xml"/><Relationship Id="rId20" Type="http://schemas.openxmlformats.org/officeDocument/2006/relationships/tags" Target="../tags/tag286.xml"/><Relationship Id="rId2" Type="http://schemas.openxmlformats.org/officeDocument/2006/relationships/tags" Target="../tags/tag273.xml"/><Relationship Id="rId19" Type="http://schemas.openxmlformats.org/officeDocument/2006/relationships/image" Target="../media/image41.png"/><Relationship Id="rId18" Type="http://schemas.openxmlformats.org/officeDocument/2006/relationships/tags" Target="../tags/tag285.xml"/><Relationship Id="rId17" Type="http://schemas.openxmlformats.org/officeDocument/2006/relationships/image" Target="../media/image40.png"/><Relationship Id="rId16" Type="http://schemas.openxmlformats.org/officeDocument/2006/relationships/image" Target="../media/image39.png"/><Relationship Id="rId15" Type="http://schemas.openxmlformats.org/officeDocument/2006/relationships/image" Target="../media/image38.png"/><Relationship Id="rId14" Type="http://schemas.openxmlformats.org/officeDocument/2006/relationships/tags" Target="../tags/tag284.xml"/><Relationship Id="rId13" Type="http://schemas.openxmlformats.org/officeDocument/2006/relationships/tags" Target="../tags/tag283.xml"/><Relationship Id="rId12" Type="http://schemas.openxmlformats.org/officeDocument/2006/relationships/tags" Target="../tags/tag282.xml"/><Relationship Id="rId11" Type="http://schemas.openxmlformats.org/officeDocument/2006/relationships/image" Target="../media/image29.png"/><Relationship Id="rId10" Type="http://schemas.openxmlformats.org/officeDocument/2006/relationships/tags" Target="../tags/tag281.xml"/><Relationship Id="rId1" Type="http://schemas.openxmlformats.org/officeDocument/2006/relationships/tags" Target="../tags/tag272.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287.xml"/><Relationship Id="rId7" Type="http://schemas.openxmlformats.org/officeDocument/2006/relationships/chart" Target="../charts/chart73.xml"/><Relationship Id="rId6" Type="http://schemas.openxmlformats.org/officeDocument/2006/relationships/chart" Target="../charts/chart72.xml"/><Relationship Id="rId5" Type="http://schemas.openxmlformats.org/officeDocument/2006/relationships/chart" Target="../charts/chart71.xml"/><Relationship Id="rId4" Type="http://schemas.openxmlformats.org/officeDocument/2006/relationships/chart" Target="../charts/chart70.xml"/><Relationship Id="rId3" Type="http://schemas.openxmlformats.org/officeDocument/2006/relationships/chart" Target="../charts/chart69.xml"/><Relationship Id="rId2" Type="http://schemas.openxmlformats.org/officeDocument/2006/relationships/chart" Target="../charts/chart68.xml"/><Relationship Id="rId10" Type="http://schemas.openxmlformats.org/officeDocument/2006/relationships/notesSlide" Target="../notesSlides/notesSlide24.xml"/><Relationship Id="rId1" Type="http://schemas.openxmlformats.org/officeDocument/2006/relationships/chart" Target="../charts/chart67.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2.xml"/><Relationship Id="rId4" Type="http://schemas.openxmlformats.org/officeDocument/2006/relationships/tags" Target="../tags/tag291.xml"/><Relationship Id="rId3" Type="http://schemas.openxmlformats.org/officeDocument/2006/relationships/tags" Target="../tags/tag290.xml"/><Relationship Id="rId2" Type="http://schemas.openxmlformats.org/officeDocument/2006/relationships/tags" Target="../tags/tag289.xml"/><Relationship Id="rId1" Type="http://schemas.openxmlformats.org/officeDocument/2006/relationships/tags" Target="../tags/tag288.xml"/></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2.xml"/><Relationship Id="rId5" Type="http://schemas.openxmlformats.org/officeDocument/2006/relationships/tags" Target="../tags/tag296.xml"/><Relationship Id="rId4" Type="http://schemas.openxmlformats.org/officeDocument/2006/relationships/tags" Target="../tags/tag295.xml"/><Relationship Id="rId3" Type="http://schemas.openxmlformats.org/officeDocument/2006/relationships/tags" Target="../tags/tag294.xml"/><Relationship Id="rId2" Type="http://schemas.openxmlformats.org/officeDocument/2006/relationships/tags" Target="../tags/tag293.xml"/><Relationship Id="rId1" Type="http://schemas.openxmlformats.org/officeDocument/2006/relationships/tags" Target="../tags/tag292.xml"/></Relationships>
</file>

<file path=ppt/slides/_rels/slide3.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chart" Target="../charts/chart7.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 Id="rId3" Type="http://schemas.openxmlformats.org/officeDocument/2006/relationships/chart" Target="../charts/chart3.xml"/><Relationship Id="rId2" Type="http://schemas.openxmlformats.org/officeDocument/2006/relationships/chart" Target="../charts/chart2.xml"/><Relationship Id="rId13" Type="http://schemas.openxmlformats.org/officeDocument/2006/relationships/notesSlide" Target="../notesSlides/notesSlide3.xml"/><Relationship Id="rId12" Type="http://schemas.openxmlformats.org/officeDocument/2006/relationships/slideLayout" Target="../slideLayouts/slideLayout12.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chart" Target="../charts/chart1.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8.xml"/><Relationship Id="rId5" Type="http://schemas.openxmlformats.org/officeDocument/2006/relationships/tags" Target="../tags/tag297.xml"/><Relationship Id="rId4" Type="http://schemas.openxmlformats.org/officeDocument/2006/relationships/chart" Target="../charts/chart77.xml"/><Relationship Id="rId3" Type="http://schemas.openxmlformats.org/officeDocument/2006/relationships/chart" Target="../charts/chart76.xml"/><Relationship Id="rId2" Type="http://schemas.openxmlformats.org/officeDocument/2006/relationships/chart" Target="../charts/chart75.xml"/><Relationship Id="rId1" Type="http://schemas.openxmlformats.org/officeDocument/2006/relationships/chart" Target="../charts/chart74.xm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12.xml"/><Relationship Id="rId6" Type="http://schemas.openxmlformats.org/officeDocument/2006/relationships/tags" Target="../tags/tag303.xml"/><Relationship Id="rId5" Type="http://schemas.openxmlformats.org/officeDocument/2006/relationships/tags" Target="../tags/tag302.xml"/><Relationship Id="rId4" Type="http://schemas.openxmlformats.org/officeDocument/2006/relationships/tags" Target="../tags/tag301.xml"/><Relationship Id="rId3" Type="http://schemas.openxmlformats.org/officeDocument/2006/relationships/tags" Target="../tags/tag300.xml"/><Relationship Id="rId2" Type="http://schemas.openxmlformats.org/officeDocument/2006/relationships/tags" Target="../tags/tag299.xml"/><Relationship Id="rId1" Type="http://schemas.openxmlformats.org/officeDocument/2006/relationships/tags" Target="../tags/tag298.xml"/></Relationships>
</file>

<file path=ppt/slides/_rels/slide32.xml.rels><?xml version="1.0" encoding="UTF-8" standalone="yes"?>
<Relationships xmlns="http://schemas.openxmlformats.org/package/2006/relationships"><Relationship Id="rId9" Type="http://schemas.openxmlformats.org/officeDocument/2006/relationships/tags" Target="../tags/tag308.xml"/><Relationship Id="rId8" Type="http://schemas.openxmlformats.org/officeDocument/2006/relationships/tags" Target="../tags/tag307.xml"/><Relationship Id="rId7" Type="http://schemas.openxmlformats.org/officeDocument/2006/relationships/tags" Target="../tags/tag306.x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chart" Target="../charts/chart81.xml"/><Relationship Id="rId3" Type="http://schemas.openxmlformats.org/officeDocument/2006/relationships/chart" Target="../charts/chart80.xml"/><Relationship Id="rId2" Type="http://schemas.openxmlformats.org/officeDocument/2006/relationships/chart" Target="../charts/chart79.xml"/><Relationship Id="rId18" Type="http://schemas.openxmlformats.org/officeDocument/2006/relationships/notesSlide" Target="../notesSlides/notesSlide29.xml"/><Relationship Id="rId17" Type="http://schemas.openxmlformats.org/officeDocument/2006/relationships/slideLayout" Target="../slideLayouts/slideLayout12.xml"/><Relationship Id="rId16" Type="http://schemas.openxmlformats.org/officeDocument/2006/relationships/tags" Target="../tags/tag315.xml"/><Relationship Id="rId15" Type="http://schemas.openxmlformats.org/officeDocument/2006/relationships/tags" Target="../tags/tag314.xml"/><Relationship Id="rId14" Type="http://schemas.openxmlformats.org/officeDocument/2006/relationships/tags" Target="../tags/tag313.xml"/><Relationship Id="rId13" Type="http://schemas.openxmlformats.org/officeDocument/2006/relationships/tags" Target="../tags/tag312.xml"/><Relationship Id="rId12" Type="http://schemas.openxmlformats.org/officeDocument/2006/relationships/tags" Target="../tags/tag311.xml"/><Relationship Id="rId11" Type="http://schemas.openxmlformats.org/officeDocument/2006/relationships/tags" Target="../tags/tag310.xml"/><Relationship Id="rId10" Type="http://schemas.openxmlformats.org/officeDocument/2006/relationships/tags" Target="../tags/tag309.xml"/><Relationship Id="rId1" Type="http://schemas.openxmlformats.org/officeDocument/2006/relationships/chart" Target="../charts/chart78.xml"/></Relationships>
</file>

<file path=ppt/slides/_rels/slide33.xml.rels><?xml version="1.0" encoding="UTF-8" standalone="yes"?>
<Relationships xmlns="http://schemas.openxmlformats.org/package/2006/relationships"><Relationship Id="rId9" Type="http://schemas.openxmlformats.org/officeDocument/2006/relationships/tags" Target="../tags/tag324.xml"/><Relationship Id="rId8" Type="http://schemas.openxmlformats.org/officeDocument/2006/relationships/tags" Target="../tags/tag323.xml"/><Relationship Id="rId7" Type="http://schemas.openxmlformats.org/officeDocument/2006/relationships/tags" Target="../tags/tag322.xml"/><Relationship Id="rId6" Type="http://schemas.openxmlformats.org/officeDocument/2006/relationships/tags" Target="../tags/tag321.xml"/><Relationship Id="rId5" Type="http://schemas.openxmlformats.org/officeDocument/2006/relationships/tags" Target="../tags/tag320.xml"/><Relationship Id="rId4" Type="http://schemas.openxmlformats.org/officeDocument/2006/relationships/tags" Target="../tags/tag319.xml"/><Relationship Id="rId3" Type="http://schemas.openxmlformats.org/officeDocument/2006/relationships/tags" Target="../tags/tag318.xml"/><Relationship Id="rId24" Type="http://schemas.openxmlformats.org/officeDocument/2006/relationships/notesSlide" Target="../notesSlides/notesSlide30.xml"/><Relationship Id="rId23" Type="http://schemas.openxmlformats.org/officeDocument/2006/relationships/slideLayout" Target="../slideLayouts/slideLayout12.xml"/><Relationship Id="rId22" Type="http://schemas.openxmlformats.org/officeDocument/2006/relationships/tags" Target="../tags/tag337.xml"/><Relationship Id="rId21" Type="http://schemas.openxmlformats.org/officeDocument/2006/relationships/tags" Target="../tags/tag336.xml"/><Relationship Id="rId20" Type="http://schemas.openxmlformats.org/officeDocument/2006/relationships/tags" Target="../tags/tag335.xml"/><Relationship Id="rId2" Type="http://schemas.openxmlformats.org/officeDocument/2006/relationships/tags" Target="../tags/tag317.xml"/><Relationship Id="rId19" Type="http://schemas.openxmlformats.org/officeDocument/2006/relationships/tags" Target="../tags/tag334.xml"/><Relationship Id="rId18" Type="http://schemas.openxmlformats.org/officeDocument/2006/relationships/tags" Target="../tags/tag333.xml"/><Relationship Id="rId17" Type="http://schemas.openxmlformats.org/officeDocument/2006/relationships/tags" Target="../tags/tag332.xml"/><Relationship Id="rId16" Type="http://schemas.openxmlformats.org/officeDocument/2006/relationships/tags" Target="../tags/tag331.xml"/><Relationship Id="rId15" Type="http://schemas.openxmlformats.org/officeDocument/2006/relationships/tags" Target="../tags/tag330.xml"/><Relationship Id="rId14" Type="http://schemas.openxmlformats.org/officeDocument/2006/relationships/tags" Target="../tags/tag329.xml"/><Relationship Id="rId13" Type="http://schemas.openxmlformats.org/officeDocument/2006/relationships/tags" Target="../tags/tag328.xml"/><Relationship Id="rId12" Type="http://schemas.openxmlformats.org/officeDocument/2006/relationships/tags" Target="../tags/tag327.xml"/><Relationship Id="rId11" Type="http://schemas.openxmlformats.org/officeDocument/2006/relationships/tags" Target="../tags/tag326.xml"/><Relationship Id="rId10" Type="http://schemas.openxmlformats.org/officeDocument/2006/relationships/tags" Target="../tags/tag325.xml"/><Relationship Id="rId1" Type="http://schemas.openxmlformats.org/officeDocument/2006/relationships/tags" Target="../tags/tag316.xml"/></Relationships>
</file>

<file path=ppt/slides/_rels/slide34.xml.rels><?xml version="1.0" encoding="UTF-8" standalone="yes"?>
<Relationships xmlns="http://schemas.openxmlformats.org/package/2006/relationships"><Relationship Id="rId9" Type="http://schemas.openxmlformats.org/officeDocument/2006/relationships/tags" Target="../tags/tag345.xml"/><Relationship Id="rId8" Type="http://schemas.openxmlformats.org/officeDocument/2006/relationships/tags" Target="../tags/tag344.xml"/><Relationship Id="rId7" Type="http://schemas.openxmlformats.org/officeDocument/2006/relationships/tags" Target="../tags/tag343.xml"/><Relationship Id="rId6" Type="http://schemas.openxmlformats.org/officeDocument/2006/relationships/tags" Target="../tags/tag342.xml"/><Relationship Id="rId5" Type="http://schemas.openxmlformats.org/officeDocument/2006/relationships/tags" Target="../tags/tag341.xml"/><Relationship Id="rId4" Type="http://schemas.openxmlformats.org/officeDocument/2006/relationships/tags" Target="../tags/tag340.xml"/><Relationship Id="rId3" Type="http://schemas.openxmlformats.org/officeDocument/2006/relationships/tags" Target="../tags/tag339.xml"/><Relationship Id="rId28" Type="http://schemas.openxmlformats.org/officeDocument/2006/relationships/notesSlide" Target="../notesSlides/notesSlide31.xml"/><Relationship Id="rId27" Type="http://schemas.openxmlformats.org/officeDocument/2006/relationships/slideLayout" Target="../slideLayouts/slideLayout12.xml"/><Relationship Id="rId26" Type="http://schemas.openxmlformats.org/officeDocument/2006/relationships/tags" Target="../tags/tag362.xml"/><Relationship Id="rId25" Type="http://schemas.openxmlformats.org/officeDocument/2006/relationships/tags" Target="../tags/tag361.xml"/><Relationship Id="rId24" Type="http://schemas.openxmlformats.org/officeDocument/2006/relationships/tags" Target="../tags/tag360.xml"/><Relationship Id="rId23" Type="http://schemas.openxmlformats.org/officeDocument/2006/relationships/tags" Target="../tags/tag359.xml"/><Relationship Id="rId22" Type="http://schemas.openxmlformats.org/officeDocument/2006/relationships/tags" Target="../tags/tag358.xml"/><Relationship Id="rId21" Type="http://schemas.openxmlformats.org/officeDocument/2006/relationships/tags" Target="../tags/tag357.xml"/><Relationship Id="rId20" Type="http://schemas.openxmlformats.org/officeDocument/2006/relationships/tags" Target="../tags/tag356.xml"/><Relationship Id="rId2" Type="http://schemas.openxmlformats.org/officeDocument/2006/relationships/tags" Target="../tags/tag338.xml"/><Relationship Id="rId19" Type="http://schemas.openxmlformats.org/officeDocument/2006/relationships/tags" Target="../tags/tag355.xml"/><Relationship Id="rId18" Type="http://schemas.openxmlformats.org/officeDocument/2006/relationships/tags" Target="../tags/tag354.xml"/><Relationship Id="rId17" Type="http://schemas.openxmlformats.org/officeDocument/2006/relationships/tags" Target="../tags/tag353.xml"/><Relationship Id="rId16" Type="http://schemas.openxmlformats.org/officeDocument/2006/relationships/tags" Target="../tags/tag352.xml"/><Relationship Id="rId15" Type="http://schemas.openxmlformats.org/officeDocument/2006/relationships/tags" Target="../tags/tag351.xml"/><Relationship Id="rId14" Type="http://schemas.openxmlformats.org/officeDocument/2006/relationships/tags" Target="../tags/tag350.xml"/><Relationship Id="rId13" Type="http://schemas.openxmlformats.org/officeDocument/2006/relationships/tags" Target="../tags/tag349.xml"/><Relationship Id="rId12" Type="http://schemas.openxmlformats.org/officeDocument/2006/relationships/tags" Target="../tags/tag348.xml"/><Relationship Id="rId11" Type="http://schemas.openxmlformats.org/officeDocument/2006/relationships/tags" Target="../tags/tag347.xml"/><Relationship Id="rId10" Type="http://schemas.openxmlformats.org/officeDocument/2006/relationships/tags" Target="../tags/tag346.xml"/><Relationship Id="rId1" Type="http://schemas.openxmlformats.org/officeDocument/2006/relationships/chart" Target="../charts/chart82.xml"/></Relationships>
</file>

<file path=ppt/slides/_rels/slide35.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tags" Target="../tags/tag366.xml"/><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tags" Target="../tags/tag365.xml"/><Relationship Id="rId2" Type="http://schemas.openxmlformats.org/officeDocument/2006/relationships/tags" Target="../tags/tag364.xml"/><Relationship Id="rId17" Type="http://schemas.openxmlformats.org/officeDocument/2006/relationships/notesSlide" Target="../notesSlides/notesSlide32.xml"/><Relationship Id="rId16" Type="http://schemas.openxmlformats.org/officeDocument/2006/relationships/slideLayout" Target="../slideLayouts/slideLayout12.xml"/><Relationship Id="rId15" Type="http://schemas.openxmlformats.org/officeDocument/2006/relationships/image" Target="../media/image49.png"/><Relationship Id="rId14" Type="http://schemas.openxmlformats.org/officeDocument/2006/relationships/tags" Target="../tags/tag369.xml"/><Relationship Id="rId13" Type="http://schemas.openxmlformats.org/officeDocument/2006/relationships/image" Target="../media/image48.png"/><Relationship Id="rId12" Type="http://schemas.openxmlformats.org/officeDocument/2006/relationships/image" Target="../media/image47.png"/><Relationship Id="rId11" Type="http://schemas.openxmlformats.org/officeDocument/2006/relationships/tags" Target="../tags/tag368.xml"/><Relationship Id="rId10" Type="http://schemas.openxmlformats.org/officeDocument/2006/relationships/tags" Target="../tags/tag367.xml"/><Relationship Id="rId1" Type="http://schemas.openxmlformats.org/officeDocument/2006/relationships/tags" Target="../tags/tag363.xml"/></Relationships>
</file>

<file path=ppt/slides/_rels/slide36.xml.rels><?xml version="1.0" encoding="UTF-8" standalone="yes"?>
<Relationships xmlns="http://schemas.openxmlformats.org/package/2006/relationships"><Relationship Id="rId9" Type="http://schemas.openxmlformats.org/officeDocument/2006/relationships/tags" Target="../tags/tag374.xml"/><Relationship Id="rId8" Type="http://schemas.openxmlformats.org/officeDocument/2006/relationships/tags" Target="../tags/tag373.xml"/><Relationship Id="rId7" Type="http://schemas.openxmlformats.org/officeDocument/2006/relationships/tags" Target="../tags/tag372.xml"/><Relationship Id="rId6" Type="http://schemas.openxmlformats.org/officeDocument/2006/relationships/tags" Target="../tags/tag371.xml"/><Relationship Id="rId5" Type="http://schemas.openxmlformats.org/officeDocument/2006/relationships/tags" Target="../tags/tag370.xml"/><Relationship Id="rId4" Type="http://schemas.openxmlformats.org/officeDocument/2006/relationships/chart" Target="../charts/chart86.xml"/><Relationship Id="rId3" Type="http://schemas.openxmlformats.org/officeDocument/2006/relationships/chart" Target="../charts/chart85.xml"/><Relationship Id="rId2" Type="http://schemas.openxmlformats.org/officeDocument/2006/relationships/chart" Target="../charts/chart84.xml"/><Relationship Id="rId11" Type="http://schemas.openxmlformats.org/officeDocument/2006/relationships/notesSlide" Target="../notesSlides/notesSlide33.xml"/><Relationship Id="rId10" Type="http://schemas.openxmlformats.org/officeDocument/2006/relationships/slideLayout" Target="../slideLayouts/slideLayout12.xml"/><Relationship Id="rId1" Type="http://schemas.openxmlformats.org/officeDocument/2006/relationships/chart" Target="../charts/chart83.xml"/></Relationships>
</file>

<file path=ppt/slides/_rels/slide37.xml.rels><?xml version="1.0" encoding="UTF-8" standalone="yes"?>
<Relationships xmlns="http://schemas.openxmlformats.org/package/2006/relationships"><Relationship Id="rId9" Type="http://schemas.openxmlformats.org/officeDocument/2006/relationships/tags" Target="../tags/tag377.xml"/><Relationship Id="rId8" Type="http://schemas.openxmlformats.org/officeDocument/2006/relationships/tags" Target="../tags/tag376.xml"/><Relationship Id="rId7" Type="http://schemas.openxmlformats.org/officeDocument/2006/relationships/tags" Target="../tags/tag375.xml"/><Relationship Id="rId6" Type="http://schemas.openxmlformats.org/officeDocument/2006/relationships/chart" Target="../charts/chart92.xml"/><Relationship Id="rId5" Type="http://schemas.openxmlformats.org/officeDocument/2006/relationships/chart" Target="../charts/chart91.xml"/><Relationship Id="rId4" Type="http://schemas.openxmlformats.org/officeDocument/2006/relationships/chart" Target="../charts/chart90.xml"/><Relationship Id="rId3" Type="http://schemas.openxmlformats.org/officeDocument/2006/relationships/chart" Target="../charts/chart89.xml"/><Relationship Id="rId2" Type="http://schemas.openxmlformats.org/officeDocument/2006/relationships/chart" Target="../charts/chart88.xml"/><Relationship Id="rId12" Type="http://schemas.openxmlformats.org/officeDocument/2006/relationships/notesSlide" Target="../notesSlides/notesSlide34.xml"/><Relationship Id="rId11" Type="http://schemas.openxmlformats.org/officeDocument/2006/relationships/slideLayout" Target="../slideLayouts/slideLayout14.xml"/><Relationship Id="rId10" Type="http://schemas.openxmlformats.org/officeDocument/2006/relationships/tags" Target="../tags/tag378.xml"/><Relationship Id="rId1" Type="http://schemas.openxmlformats.org/officeDocument/2006/relationships/chart" Target="../charts/chart87.xm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12.xml"/><Relationship Id="rId4" Type="http://schemas.openxmlformats.org/officeDocument/2006/relationships/tags" Target="../tags/tag382.xml"/><Relationship Id="rId3" Type="http://schemas.openxmlformats.org/officeDocument/2006/relationships/tags" Target="../tags/tag381.xml"/><Relationship Id="rId2" Type="http://schemas.openxmlformats.org/officeDocument/2006/relationships/tags" Target="../tags/tag380.xml"/><Relationship Id="rId1" Type="http://schemas.openxmlformats.org/officeDocument/2006/relationships/tags" Target="../tags/tag379.xml"/></Relationships>
</file>

<file path=ppt/slides/_rels/slide39.xml.rels><?xml version="1.0" encoding="UTF-8" standalone="yes"?>
<Relationships xmlns="http://schemas.openxmlformats.org/package/2006/relationships"><Relationship Id="rId9" Type="http://schemas.openxmlformats.org/officeDocument/2006/relationships/notesSlide" Target="../notesSlides/notesSlide36.xml"/><Relationship Id="rId8" Type="http://schemas.openxmlformats.org/officeDocument/2006/relationships/slideLayout" Target="../slideLayouts/slideLayout12.xml"/><Relationship Id="rId7" Type="http://schemas.openxmlformats.org/officeDocument/2006/relationships/tags" Target="../tags/tag383.xml"/><Relationship Id="rId6" Type="http://schemas.openxmlformats.org/officeDocument/2006/relationships/chart" Target="../charts/chart98.xml"/><Relationship Id="rId5" Type="http://schemas.openxmlformats.org/officeDocument/2006/relationships/chart" Target="../charts/chart97.xml"/><Relationship Id="rId4" Type="http://schemas.openxmlformats.org/officeDocument/2006/relationships/chart" Target="../charts/chart96.xml"/><Relationship Id="rId3" Type="http://schemas.openxmlformats.org/officeDocument/2006/relationships/chart" Target="../charts/chart95.xml"/><Relationship Id="rId2" Type="http://schemas.openxmlformats.org/officeDocument/2006/relationships/chart" Target="../charts/chart94.xml"/><Relationship Id="rId1" Type="http://schemas.openxmlformats.org/officeDocument/2006/relationships/chart" Target="../charts/chart93.xml"/></Relationships>
</file>

<file path=ppt/slides/_rels/slide4.xml.rels><?xml version="1.0" encoding="UTF-8" standalone="yes"?>
<Relationships xmlns="http://schemas.openxmlformats.org/package/2006/relationships"><Relationship Id="rId9" Type="http://schemas.openxmlformats.org/officeDocument/2006/relationships/chart" Target="../charts/chart16.xml"/><Relationship Id="rId8" Type="http://schemas.openxmlformats.org/officeDocument/2006/relationships/chart" Target="../charts/chart15.xml"/><Relationship Id="rId7" Type="http://schemas.openxmlformats.org/officeDocument/2006/relationships/chart" Target="../charts/chart14.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 Id="rId39" Type="http://schemas.openxmlformats.org/officeDocument/2006/relationships/notesSlide" Target="../notesSlides/notesSlide4.xml"/><Relationship Id="rId38" Type="http://schemas.openxmlformats.org/officeDocument/2006/relationships/slideLayout" Target="../slideLayouts/slideLayout14.xml"/><Relationship Id="rId37" Type="http://schemas.openxmlformats.org/officeDocument/2006/relationships/tags" Target="../tags/tag44.xml"/><Relationship Id="rId36" Type="http://schemas.openxmlformats.org/officeDocument/2006/relationships/tags" Target="../tags/tag43.xml"/><Relationship Id="rId35" Type="http://schemas.openxmlformats.org/officeDocument/2006/relationships/tags" Target="../tags/tag42.xml"/><Relationship Id="rId34" Type="http://schemas.openxmlformats.org/officeDocument/2006/relationships/tags" Target="../tags/tag41.xml"/><Relationship Id="rId33" Type="http://schemas.openxmlformats.org/officeDocument/2006/relationships/tags" Target="../tags/tag40.xml"/><Relationship Id="rId32" Type="http://schemas.openxmlformats.org/officeDocument/2006/relationships/tags" Target="../tags/tag39.xml"/><Relationship Id="rId31" Type="http://schemas.openxmlformats.org/officeDocument/2006/relationships/tags" Target="../tags/tag38.xml"/><Relationship Id="rId30" Type="http://schemas.openxmlformats.org/officeDocument/2006/relationships/tags" Target="../tags/tag37.xml"/><Relationship Id="rId3" Type="http://schemas.openxmlformats.org/officeDocument/2006/relationships/chart" Target="../charts/chart10.xml"/><Relationship Id="rId29" Type="http://schemas.openxmlformats.org/officeDocument/2006/relationships/tags" Target="../tags/tag36.xml"/><Relationship Id="rId28" Type="http://schemas.openxmlformats.org/officeDocument/2006/relationships/tags" Target="../tags/tag35.xml"/><Relationship Id="rId27" Type="http://schemas.openxmlformats.org/officeDocument/2006/relationships/tags" Target="../tags/tag34.xml"/><Relationship Id="rId26" Type="http://schemas.openxmlformats.org/officeDocument/2006/relationships/tags" Target="../tags/tag33.xml"/><Relationship Id="rId25" Type="http://schemas.openxmlformats.org/officeDocument/2006/relationships/tags" Target="../tags/tag32.xml"/><Relationship Id="rId24" Type="http://schemas.openxmlformats.org/officeDocument/2006/relationships/tags" Target="../tags/tag31.xml"/><Relationship Id="rId23" Type="http://schemas.openxmlformats.org/officeDocument/2006/relationships/tags" Target="../tags/tag30.xml"/><Relationship Id="rId22" Type="http://schemas.openxmlformats.org/officeDocument/2006/relationships/tags" Target="../tags/tag29.xml"/><Relationship Id="rId21" Type="http://schemas.openxmlformats.org/officeDocument/2006/relationships/tags" Target="../tags/tag28.xml"/><Relationship Id="rId20" Type="http://schemas.openxmlformats.org/officeDocument/2006/relationships/tags" Target="../tags/tag27.xml"/><Relationship Id="rId2" Type="http://schemas.openxmlformats.org/officeDocument/2006/relationships/chart" Target="../charts/chart9.xml"/><Relationship Id="rId19" Type="http://schemas.openxmlformats.org/officeDocument/2006/relationships/tags" Target="../tags/tag26.xml"/><Relationship Id="rId18" Type="http://schemas.openxmlformats.org/officeDocument/2006/relationships/tags" Target="../tags/tag25.xml"/><Relationship Id="rId17" Type="http://schemas.openxmlformats.org/officeDocument/2006/relationships/tags" Target="../tags/tag24.xml"/><Relationship Id="rId16" Type="http://schemas.openxmlformats.org/officeDocument/2006/relationships/tags" Target="../tags/tag23.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chart" Target="../charts/chart8.xml"/></Relationships>
</file>

<file path=ppt/slides/_rels/slide40.xml.rels><?xml version="1.0" encoding="UTF-8" standalone="yes"?>
<Relationships xmlns="http://schemas.openxmlformats.org/package/2006/relationships"><Relationship Id="rId9" Type="http://schemas.openxmlformats.org/officeDocument/2006/relationships/tags" Target="../tags/tag391.xml"/><Relationship Id="rId8" Type="http://schemas.openxmlformats.org/officeDocument/2006/relationships/tags" Target="../tags/tag390.xml"/><Relationship Id="rId7" Type="http://schemas.openxmlformats.org/officeDocument/2006/relationships/tags" Target="../tags/tag389.xml"/><Relationship Id="rId6" Type="http://schemas.openxmlformats.org/officeDocument/2006/relationships/tags" Target="../tags/tag388.xml"/><Relationship Id="rId5" Type="http://schemas.openxmlformats.org/officeDocument/2006/relationships/image" Target="../media/image50.png"/><Relationship Id="rId4" Type="http://schemas.openxmlformats.org/officeDocument/2006/relationships/tags" Target="../tags/tag387.xml"/><Relationship Id="rId3" Type="http://schemas.openxmlformats.org/officeDocument/2006/relationships/tags" Target="../tags/tag386.xml"/><Relationship Id="rId2" Type="http://schemas.openxmlformats.org/officeDocument/2006/relationships/tags" Target="../tags/tag385.xml"/><Relationship Id="rId13" Type="http://schemas.openxmlformats.org/officeDocument/2006/relationships/notesSlide" Target="../notesSlides/notesSlide37.xml"/><Relationship Id="rId12" Type="http://schemas.openxmlformats.org/officeDocument/2006/relationships/slideLayout" Target="../slideLayouts/slideLayout12.xml"/><Relationship Id="rId11" Type="http://schemas.openxmlformats.org/officeDocument/2006/relationships/tags" Target="../tags/tag393.xml"/><Relationship Id="rId10" Type="http://schemas.openxmlformats.org/officeDocument/2006/relationships/tags" Target="../tags/tag392.xml"/><Relationship Id="rId1" Type="http://schemas.openxmlformats.org/officeDocument/2006/relationships/tags" Target="../tags/tag384.xml"/></Relationships>
</file>

<file path=ppt/slides/_rels/slide41.xml.rels><?xml version="1.0" encoding="UTF-8" standalone="yes"?>
<Relationships xmlns="http://schemas.openxmlformats.org/package/2006/relationships"><Relationship Id="rId9" Type="http://schemas.openxmlformats.org/officeDocument/2006/relationships/tags" Target="../tags/tag396.xml"/><Relationship Id="rId8" Type="http://schemas.openxmlformats.org/officeDocument/2006/relationships/tags" Target="../tags/tag395.xml"/><Relationship Id="rId7" Type="http://schemas.openxmlformats.org/officeDocument/2006/relationships/tags" Target="../tags/tag394.xml"/><Relationship Id="rId6" Type="http://schemas.openxmlformats.org/officeDocument/2006/relationships/chart" Target="../charts/chart104.xml"/><Relationship Id="rId5" Type="http://schemas.openxmlformats.org/officeDocument/2006/relationships/chart" Target="../charts/chart103.xml"/><Relationship Id="rId4" Type="http://schemas.openxmlformats.org/officeDocument/2006/relationships/chart" Target="../charts/chart102.xml"/><Relationship Id="rId3" Type="http://schemas.openxmlformats.org/officeDocument/2006/relationships/chart" Target="../charts/chart101.xml"/><Relationship Id="rId2" Type="http://schemas.openxmlformats.org/officeDocument/2006/relationships/chart" Target="../charts/chart100.xml"/><Relationship Id="rId11" Type="http://schemas.openxmlformats.org/officeDocument/2006/relationships/notesSlide" Target="../notesSlides/notesSlide38.xml"/><Relationship Id="rId10" Type="http://schemas.openxmlformats.org/officeDocument/2006/relationships/slideLayout" Target="../slideLayouts/slideLayout14.xml"/><Relationship Id="rId1" Type="http://schemas.openxmlformats.org/officeDocument/2006/relationships/chart" Target="../charts/chart99.xml"/></Relationships>
</file>

<file path=ppt/slides/_rels/slide42.xml.rels><?xml version="1.0" encoding="UTF-8" standalone="yes"?>
<Relationships xmlns="http://schemas.openxmlformats.org/package/2006/relationships"><Relationship Id="rId9" Type="http://schemas.openxmlformats.org/officeDocument/2006/relationships/tags" Target="../tags/tag404.xml"/><Relationship Id="rId8" Type="http://schemas.openxmlformats.org/officeDocument/2006/relationships/tags" Target="../tags/tag403.xml"/><Relationship Id="rId7" Type="http://schemas.openxmlformats.org/officeDocument/2006/relationships/tags" Target="../tags/tag402.xml"/><Relationship Id="rId6" Type="http://schemas.openxmlformats.org/officeDocument/2006/relationships/tags" Target="../tags/tag401.xml"/><Relationship Id="rId5" Type="http://schemas.openxmlformats.org/officeDocument/2006/relationships/tags" Target="../tags/tag400.xml"/><Relationship Id="rId4" Type="http://schemas.openxmlformats.org/officeDocument/2006/relationships/tags" Target="../tags/tag399.xml"/><Relationship Id="rId3" Type="http://schemas.openxmlformats.org/officeDocument/2006/relationships/tags" Target="../tags/tag398.xml"/><Relationship Id="rId2" Type="http://schemas.openxmlformats.org/officeDocument/2006/relationships/tags" Target="../tags/tag397.xml"/><Relationship Id="rId12" Type="http://schemas.openxmlformats.org/officeDocument/2006/relationships/notesSlide" Target="../notesSlides/notesSlide39.xml"/><Relationship Id="rId11" Type="http://schemas.openxmlformats.org/officeDocument/2006/relationships/slideLayout" Target="../slideLayouts/slideLayout14.xml"/><Relationship Id="rId10" Type="http://schemas.openxmlformats.org/officeDocument/2006/relationships/tags" Target="../tags/tag405.xml"/><Relationship Id="rId1" Type="http://schemas.openxmlformats.org/officeDocument/2006/relationships/chart" Target="../charts/chart105.xml"/></Relationships>
</file>

<file path=ppt/slides/_rels/slide43.xml.rels><?xml version="1.0" encoding="UTF-8" standalone="yes"?>
<Relationships xmlns="http://schemas.openxmlformats.org/package/2006/relationships"><Relationship Id="rId9" Type="http://schemas.openxmlformats.org/officeDocument/2006/relationships/tags" Target="../tags/tag413.xml"/><Relationship Id="rId8" Type="http://schemas.openxmlformats.org/officeDocument/2006/relationships/tags" Target="../tags/tag412.xml"/><Relationship Id="rId7" Type="http://schemas.openxmlformats.org/officeDocument/2006/relationships/tags" Target="../tags/tag411.xml"/><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tags" Target="../tags/tag408.xml"/><Relationship Id="rId3" Type="http://schemas.openxmlformats.org/officeDocument/2006/relationships/tags" Target="../tags/tag407.xml"/><Relationship Id="rId2" Type="http://schemas.openxmlformats.org/officeDocument/2006/relationships/tags" Target="../tags/tag406.xml"/><Relationship Id="rId12" Type="http://schemas.openxmlformats.org/officeDocument/2006/relationships/notesSlide" Target="../notesSlides/notesSlide40.xml"/><Relationship Id="rId11" Type="http://schemas.openxmlformats.org/officeDocument/2006/relationships/slideLayout" Target="../slideLayouts/slideLayout14.xml"/><Relationship Id="rId10" Type="http://schemas.openxmlformats.org/officeDocument/2006/relationships/tags" Target="../tags/tag414.xml"/><Relationship Id="rId1"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9" Type="http://schemas.openxmlformats.org/officeDocument/2006/relationships/chart" Target="../charts/chart25.xml"/><Relationship Id="rId8" Type="http://schemas.openxmlformats.org/officeDocument/2006/relationships/chart" Target="../charts/chart24.xml"/><Relationship Id="rId7" Type="http://schemas.openxmlformats.org/officeDocument/2006/relationships/chart" Target="../charts/chart23.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 Id="rId31" Type="http://schemas.openxmlformats.org/officeDocument/2006/relationships/notesSlide" Target="../notesSlides/notesSlide5.xml"/><Relationship Id="rId30" Type="http://schemas.openxmlformats.org/officeDocument/2006/relationships/slideLayout" Target="../slideLayouts/slideLayout12.xml"/><Relationship Id="rId3" Type="http://schemas.openxmlformats.org/officeDocument/2006/relationships/chart" Target="../charts/chart19.xml"/><Relationship Id="rId29" Type="http://schemas.openxmlformats.org/officeDocument/2006/relationships/tags" Target="../tags/tag64.xml"/><Relationship Id="rId28" Type="http://schemas.openxmlformats.org/officeDocument/2006/relationships/tags" Target="../tags/tag63.xml"/><Relationship Id="rId27" Type="http://schemas.openxmlformats.org/officeDocument/2006/relationships/tags" Target="../tags/tag62.xml"/><Relationship Id="rId26" Type="http://schemas.openxmlformats.org/officeDocument/2006/relationships/tags" Target="../tags/tag61.xml"/><Relationship Id="rId25" Type="http://schemas.openxmlformats.org/officeDocument/2006/relationships/tags" Target="../tags/tag60.xml"/><Relationship Id="rId24" Type="http://schemas.openxmlformats.org/officeDocument/2006/relationships/tags" Target="../tags/tag59.xml"/><Relationship Id="rId23" Type="http://schemas.openxmlformats.org/officeDocument/2006/relationships/tags" Target="../tags/tag58.xml"/><Relationship Id="rId22" Type="http://schemas.openxmlformats.org/officeDocument/2006/relationships/tags" Target="../tags/tag57.xml"/><Relationship Id="rId21" Type="http://schemas.openxmlformats.org/officeDocument/2006/relationships/tags" Target="../tags/tag56.xml"/><Relationship Id="rId20" Type="http://schemas.openxmlformats.org/officeDocument/2006/relationships/tags" Target="../tags/tag55.xml"/><Relationship Id="rId2" Type="http://schemas.openxmlformats.org/officeDocument/2006/relationships/chart" Target="../charts/chart18.xml"/><Relationship Id="rId19" Type="http://schemas.openxmlformats.org/officeDocument/2006/relationships/tags" Target="../tags/tag54.xml"/><Relationship Id="rId18" Type="http://schemas.openxmlformats.org/officeDocument/2006/relationships/tags" Target="../tags/tag53.xml"/><Relationship Id="rId17" Type="http://schemas.openxmlformats.org/officeDocument/2006/relationships/tags" Target="../tags/tag52.xml"/><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chart" Target="../charts/chart17.xml"/></Relationships>
</file>

<file path=ppt/slides/_rels/slide6.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chart" Target="../charts/chart32.xml"/><Relationship Id="rId6" Type="http://schemas.openxmlformats.org/officeDocument/2006/relationships/chart" Target="../charts/chart31.xml"/><Relationship Id="rId5" Type="http://schemas.openxmlformats.org/officeDocument/2006/relationships/chart" Target="../charts/chart30.xml"/><Relationship Id="rId4" Type="http://schemas.openxmlformats.org/officeDocument/2006/relationships/chart" Target="../charts/chart29.xml"/><Relationship Id="rId3" Type="http://schemas.openxmlformats.org/officeDocument/2006/relationships/chart" Target="../charts/chart28.xml"/><Relationship Id="rId2" Type="http://schemas.openxmlformats.org/officeDocument/2006/relationships/chart" Target="../charts/chart27.xml"/><Relationship Id="rId18" Type="http://schemas.openxmlformats.org/officeDocument/2006/relationships/notesSlide" Target="../notesSlides/notesSlide6.xml"/><Relationship Id="rId17" Type="http://schemas.openxmlformats.org/officeDocument/2006/relationships/slideLayout" Target="../slideLayouts/slideLayout12.xml"/><Relationship Id="rId16" Type="http://schemas.openxmlformats.org/officeDocument/2006/relationships/tags" Target="../tags/tag73.xml"/><Relationship Id="rId15" Type="http://schemas.openxmlformats.org/officeDocument/2006/relationships/tags" Target="../tags/tag72.xml"/><Relationship Id="rId14" Type="http://schemas.openxmlformats.org/officeDocument/2006/relationships/tags" Target="../tags/tag71.xml"/><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chart" Target="../charts/chart26.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0" Type="http://schemas.openxmlformats.org/officeDocument/2006/relationships/notesSlide" Target="../notesSlides/notesSlide7.xml"/><Relationship Id="rId1" Type="http://schemas.openxmlformats.org/officeDocument/2006/relationships/tags" Target="../tags/tag74.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chart" Target="../charts/chart38.xml"/><Relationship Id="rId5" Type="http://schemas.openxmlformats.org/officeDocument/2006/relationships/chart" Target="../charts/chart37.xml"/><Relationship Id="rId4" Type="http://schemas.openxmlformats.org/officeDocument/2006/relationships/chart" Target="../charts/chart36.xml"/><Relationship Id="rId3" Type="http://schemas.openxmlformats.org/officeDocument/2006/relationships/chart" Target="../charts/chart35.xml"/><Relationship Id="rId2" Type="http://schemas.openxmlformats.org/officeDocument/2006/relationships/chart" Target="../charts/chart34.xml"/><Relationship Id="rId10" Type="http://schemas.openxmlformats.org/officeDocument/2006/relationships/notesSlide" Target="../notesSlides/notesSlide8.xml"/><Relationship Id="rId1" Type="http://schemas.openxmlformats.org/officeDocument/2006/relationships/chart" Target="../charts/chart33.xml"/></Relationships>
</file>

<file path=ppt/slides/_rels/slide9.xml.rels><?xml version="1.0" encoding="UTF-8" standalone="yes"?>
<Relationships xmlns="http://schemas.openxmlformats.org/package/2006/relationships"><Relationship Id="rId9" Type="http://schemas.openxmlformats.org/officeDocument/2006/relationships/diagramQuickStyle" Target="../diagrams/quickStyle1.xml"/><Relationship Id="rId8" Type="http://schemas.openxmlformats.org/officeDocument/2006/relationships/diagramLayout" Target="../diagrams/layout1.xml"/><Relationship Id="rId7" Type="http://schemas.openxmlformats.org/officeDocument/2006/relationships/diagramData" Target="../diagrams/data1.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9" Type="http://schemas.openxmlformats.org/officeDocument/2006/relationships/notesSlide" Target="../notesSlides/notesSlide9.xml"/><Relationship Id="rId28" Type="http://schemas.openxmlformats.org/officeDocument/2006/relationships/slideLayout" Target="../slideLayouts/slideLayout12.xml"/><Relationship Id="rId27" Type="http://schemas.openxmlformats.org/officeDocument/2006/relationships/tags" Target="../tags/tag95.xml"/><Relationship Id="rId26" Type="http://schemas.openxmlformats.org/officeDocument/2006/relationships/tags" Target="../tags/tag94.xml"/><Relationship Id="rId25" Type="http://schemas.openxmlformats.org/officeDocument/2006/relationships/tags" Target="../tags/tag93.xml"/><Relationship Id="rId24" Type="http://schemas.openxmlformats.org/officeDocument/2006/relationships/tags" Target="../tags/tag92.xml"/><Relationship Id="rId23" Type="http://schemas.openxmlformats.org/officeDocument/2006/relationships/tags" Target="../tags/tag91.xml"/><Relationship Id="rId22" Type="http://schemas.openxmlformats.org/officeDocument/2006/relationships/tags" Target="../tags/tag90.xml"/><Relationship Id="rId21" Type="http://schemas.microsoft.com/office/2007/relationships/diagramDrawing" Target="../diagrams/drawing3.xml"/><Relationship Id="rId20" Type="http://schemas.openxmlformats.org/officeDocument/2006/relationships/diagramColors" Target="../diagrams/colors3.xml"/><Relationship Id="rId2" Type="http://schemas.openxmlformats.org/officeDocument/2006/relationships/tags" Target="../tags/tag85.xml"/><Relationship Id="rId19" Type="http://schemas.openxmlformats.org/officeDocument/2006/relationships/diagramQuickStyle" Target="../diagrams/quickStyle3.xml"/><Relationship Id="rId18" Type="http://schemas.openxmlformats.org/officeDocument/2006/relationships/diagramLayout" Target="../diagrams/layout3.xml"/><Relationship Id="rId17" Type="http://schemas.openxmlformats.org/officeDocument/2006/relationships/diagramData" Target="../diagrams/data3.xml"/><Relationship Id="rId16" Type="http://schemas.microsoft.com/office/2007/relationships/diagramDrawing" Target="../diagrams/drawing2.xml"/><Relationship Id="rId15" Type="http://schemas.openxmlformats.org/officeDocument/2006/relationships/diagramColors" Target="../diagrams/colors2.xml"/><Relationship Id="rId14" Type="http://schemas.openxmlformats.org/officeDocument/2006/relationships/diagramQuickStyle" Target="../diagrams/quickStyle2.xml"/><Relationship Id="rId13" Type="http://schemas.openxmlformats.org/officeDocument/2006/relationships/diagramLayout" Target="../diagrams/layout2.xml"/><Relationship Id="rId12" Type="http://schemas.openxmlformats.org/officeDocument/2006/relationships/diagramData" Target="../diagrams/data2.xml"/><Relationship Id="rId11" Type="http://schemas.microsoft.com/office/2007/relationships/diagramDrawing" Target="../diagrams/drawing1.xml"/><Relationship Id="rId10" Type="http://schemas.openxmlformats.org/officeDocument/2006/relationships/diagramColors" Target="../diagrams/colors1.xml"/><Relationship Id="rId1" Type="http://schemas.openxmlformats.org/officeDocument/2006/relationships/tags" Target="../tags/tag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
          <p:cNvSpPr txBox="1">
            <a:spLocks noChangeArrowheads="1"/>
          </p:cNvSpPr>
          <p:nvPr/>
        </p:nvSpPr>
        <p:spPr bwMode="auto">
          <a:xfrm>
            <a:off x="4859020" y="5329555"/>
            <a:ext cx="2576830" cy="460375"/>
          </a:xfrm>
          <a:prstGeom prst="rect">
            <a:avLst/>
          </a:prstGeom>
          <a:noFill/>
          <a:ln w="9525">
            <a:noFill/>
            <a:miter lim="800000"/>
          </a:ln>
        </p:spPr>
        <p:txBody>
          <a:bodyPr wrap="square">
            <a:spAutoFit/>
          </a:bodyPr>
          <a:lstStyle/>
          <a:p>
            <a:pPr algn="ctr"/>
            <a:r>
              <a:rPr lang="en-US" altLang="zh-CN" sz="2400" b="1" dirty="0">
                <a:solidFill>
                  <a:srgbClr val="0070C0"/>
                </a:solidFill>
                <a:latin typeface="微软雅黑" panose="020B0503020204020204" pitchFamily="34" charset="-122"/>
                <a:ea typeface="微软雅黑" panose="020B0503020204020204" pitchFamily="34" charset="-122"/>
              </a:rPr>
              <a:t>2025</a:t>
            </a:r>
            <a:r>
              <a:rPr lang="zh-CN" altLang="en-US" sz="2400" b="1" dirty="0">
                <a:solidFill>
                  <a:srgbClr val="0070C0"/>
                </a:solidFill>
                <a:latin typeface="微软雅黑" panose="020B0503020204020204" pitchFamily="34" charset="-122"/>
                <a:ea typeface="微软雅黑" panose="020B0503020204020204" pitchFamily="34" charset="-122"/>
              </a:rPr>
              <a:t>年</a:t>
            </a:r>
            <a:r>
              <a:rPr lang="en-US" altLang="zh-CN" sz="2400" b="1" dirty="0">
                <a:solidFill>
                  <a:srgbClr val="0070C0"/>
                </a:solidFill>
                <a:latin typeface="微软雅黑" panose="020B0503020204020204" pitchFamily="34" charset="-122"/>
                <a:ea typeface="微软雅黑" panose="020B0503020204020204" pitchFamily="34" charset="-122"/>
              </a:rPr>
              <a:t>8</a:t>
            </a:r>
            <a:r>
              <a:rPr lang="zh-CN" altLang="en-US" sz="2400" b="1" dirty="0">
                <a:solidFill>
                  <a:srgbClr val="0070C0"/>
                </a:solidFill>
                <a:latin typeface="微软雅黑" panose="020B0503020204020204" pitchFamily="34" charset="-122"/>
                <a:ea typeface="微软雅黑" panose="020B0503020204020204" pitchFamily="34" charset="-122"/>
              </a:rPr>
              <a:t>月</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2" name="TextBox 7"/>
          <p:cNvSpPr txBox="1">
            <a:spLocks noChangeArrowheads="1"/>
          </p:cNvSpPr>
          <p:nvPr/>
        </p:nvSpPr>
        <p:spPr bwMode="auto">
          <a:xfrm>
            <a:off x="4893628" y="4869180"/>
            <a:ext cx="24047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070C0"/>
                </a:solidFill>
                <a:latin typeface="微软雅黑" panose="020B0503020204020204" pitchFamily="34" charset="-122"/>
                <a:ea typeface="微软雅黑" panose="020B0503020204020204" pitchFamily="34" charset="-122"/>
              </a:rPr>
              <a:t>政企客户部</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7" name="TextBox 3"/>
          <p:cNvSpPr txBox="1">
            <a:spLocks noChangeArrowheads="1"/>
          </p:cNvSpPr>
          <p:nvPr/>
        </p:nvSpPr>
        <p:spPr bwMode="auto">
          <a:xfrm>
            <a:off x="1285240" y="2203450"/>
            <a:ext cx="9709785" cy="1884045"/>
          </a:xfrm>
          <a:prstGeom prst="rect">
            <a:avLst/>
          </a:prstGeom>
          <a:noFill/>
          <a:ln w="9525">
            <a:noFill/>
            <a:miter lim="800000"/>
          </a:ln>
        </p:spPr>
        <p:txBody>
          <a:bodyPr wrap="square">
            <a:noAutofit/>
          </a:bodyPr>
          <a:lstStyle/>
          <a:p>
            <a:pPr algn="ctr" eaLnBrk="1" hangingPunct="1">
              <a:lnSpc>
                <a:spcPct val="140000"/>
              </a:lnSpc>
            </a:pPr>
            <a:r>
              <a:rPr lang="zh-CN" altLang="en-US" sz="4000" b="1" dirty="0">
                <a:solidFill>
                  <a:srgbClr val="0C77C3"/>
                </a:solidFill>
                <a:latin typeface="微软雅黑" panose="020B0503020204020204" pitchFamily="34" charset="-122"/>
                <a:ea typeface="微软雅黑" panose="020B0503020204020204" pitchFamily="34" charset="-122"/>
              </a:rPr>
              <a:t>锚定目标</a:t>
            </a:r>
            <a:r>
              <a:rPr lang="en-US" altLang="zh-CN" sz="4000" b="1" dirty="0">
                <a:solidFill>
                  <a:srgbClr val="0C77C3"/>
                </a:solidFill>
                <a:latin typeface="微软雅黑" panose="020B0503020204020204" pitchFamily="34" charset="-122"/>
                <a:ea typeface="微软雅黑" panose="020B0503020204020204" pitchFamily="34" charset="-122"/>
              </a:rPr>
              <a:t>    </a:t>
            </a:r>
            <a:r>
              <a:rPr lang="zh-CN" altLang="en-US" sz="4000" b="1" dirty="0">
                <a:solidFill>
                  <a:srgbClr val="0C77C3"/>
                </a:solidFill>
                <a:latin typeface="微软雅黑" panose="020B0503020204020204" pitchFamily="34" charset="-122"/>
                <a:ea typeface="微软雅黑" panose="020B0503020204020204" pitchFamily="34" charset="-122"/>
              </a:rPr>
              <a:t>狠抓落实</a:t>
            </a:r>
            <a:endParaRPr lang="en-US" altLang="zh-CN" sz="4000" b="1" dirty="0">
              <a:solidFill>
                <a:srgbClr val="0C77C3"/>
              </a:solidFill>
              <a:latin typeface="微软雅黑" panose="020B0503020204020204" pitchFamily="34" charset="-122"/>
              <a:ea typeface="微软雅黑" panose="020B0503020204020204" pitchFamily="34" charset="-122"/>
            </a:endParaRPr>
          </a:p>
          <a:p>
            <a:pPr algn="ctr" eaLnBrk="1" hangingPunct="1">
              <a:lnSpc>
                <a:spcPct val="140000"/>
              </a:lnSpc>
            </a:pPr>
            <a:r>
              <a:rPr lang="zh-CN" altLang="en-US" sz="4000" b="1" dirty="0">
                <a:solidFill>
                  <a:srgbClr val="0C77C3"/>
                </a:solidFill>
                <a:latin typeface="微软雅黑" panose="020B0503020204020204" pitchFamily="34" charset="-122"/>
                <a:ea typeface="微软雅黑" panose="020B0503020204020204" pitchFamily="34" charset="-122"/>
              </a:rPr>
              <a:t>全力以赴促增收</a:t>
            </a:r>
            <a:endParaRPr lang="zh-CN" altLang="en-US" sz="4000" b="1" dirty="0">
              <a:solidFill>
                <a:srgbClr val="0C77C3"/>
              </a:solidFill>
              <a:latin typeface="微软雅黑" panose="020B0503020204020204" pitchFamily="34" charset="-122"/>
              <a:ea typeface="微软雅黑" panose="020B0503020204020204" pitchFamily="34" charset="-122"/>
            </a:endParaRPr>
          </a:p>
          <a:p>
            <a:pPr algn="ctr" eaLnBrk="1" hangingPunct="1">
              <a:lnSpc>
                <a:spcPct val="140000"/>
              </a:lnSpc>
            </a:pPr>
            <a:r>
              <a:rPr lang="en-US" sz="4000" b="1" dirty="0">
                <a:solidFill>
                  <a:srgbClr val="0C77C3"/>
                </a:solidFill>
                <a:latin typeface="微软雅黑" panose="020B0503020204020204" pitchFamily="34" charset="-122"/>
                <a:ea typeface="微软雅黑" panose="020B0503020204020204" pitchFamily="34" charset="-122"/>
              </a:rPr>
              <a:t> </a:t>
            </a:r>
            <a:endParaRPr lang="en-US" sz="4000" b="1" dirty="0">
              <a:solidFill>
                <a:srgbClr val="0C77C3"/>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07670" y="332740"/>
            <a:ext cx="2390775" cy="570865"/>
          </a:xfrm>
          <a:prstGeom prst="rect">
            <a:avLst/>
          </a:prstGeom>
          <a:noFill/>
        </p:spPr>
        <p:txBody>
          <a:bodyPr wrap="square">
            <a:spAutoFit/>
          </a:bodyPr>
          <a:lstStyle/>
          <a:p>
            <a:pPr indent="0" fontAlgn="auto">
              <a:lnSpc>
                <a:spcPct val="130000"/>
              </a:lnSpc>
              <a:spcBef>
                <a:spcPts val="0"/>
              </a:spcBef>
              <a:spcAft>
                <a:spcPts val="0"/>
              </a:spcAft>
              <a:buFont typeface="Wingdings" panose="05000000000000000000" pitchFamily="2" charset="2"/>
              <a:buNone/>
            </a:pPr>
            <a:r>
              <a:rPr lang="zh-CN" altLang="en-US" sz="2400" b="1">
                <a:latin typeface="微软雅黑" panose="020B0503020204020204" pitchFamily="34" charset="-122"/>
                <a:ea typeface="微软雅黑" panose="020B0503020204020204" pitchFamily="34" charset="-122"/>
              </a:rPr>
              <a:t>核心商密★</a:t>
            </a:r>
            <a:r>
              <a:rPr lang="en-US" altLang="zh-CN" sz="2400" b="1">
                <a:latin typeface="微软雅黑" panose="020B0503020204020204" pitchFamily="34" charset="-122"/>
                <a:ea typeface="微软雅黑" panose="020B0503020204020204" pitchFamily="34" charset="-122"/>
              </a:rPr>
              <a:t>1</a:t>
            </a:r>
            <a:r>
              <a:rPr lang="zh-CN" altLang="en-US" sz="2400" b="1">
                <a:latin typeface="微软雅黑" panose="020B0503020204020204" pitchFamily="34" charset="-122"/>
                <a:ea typeface="微软雅黑" panose="020B0503020204020204" pitchFamily="34" charset="-122"/>
              </a:rPr>
              <a:t>年</a:t>
            </a:r>
            <a:endParaRPr lang="zh-CN" altLang="en-US" sz="2400" b="1">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custDataLst>
              <p:tags r:id="rId1"/>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505460" y="764540"/>
            <a:ext cx="11581130" cy="664845"/>
          </a:xfrm>
          <a:prstGeom prst="rect">
            <a:avLst/>
          </a:prstGeom>
          <a:noFill/>
        </p:spPr>
        <p:txBody>
          <a:bodyPr wrap="square" rtlCol="0" anchor="t">
            <a:noAutofit/>
          </a:bodyPr>
          <a:lstStyle/>
          <a:p>
            <a:pPr marL="285750" indent="-285750" algn="l" fontAlgn="auto">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全市七大行业集团看管，从战客中心</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全市行客集团</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全量行业集团，形成从上至下的收入、成员、业务渗透等综合看管。</a:t>
            </a:r>
            <a:endPar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335280" y="297180"/>
            <a:ext cx="10129520" cy="460375"/>
          </a:xfrm>
          <a:prstGeom prst="rect">
            <a:avLst/>
          </a:prstGeom>
          <a:noFill/>
        </p:spPr>
        <p:txBody>
          <a:bodyPr wrap="square" rtlCol="0" anchor="t">
            <a:spAutoFit/>
          </a:bodyPr>
          <a:lstStyle/>
          <a:p>
            <a:pPr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一、坚定不移强化客群运营</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路径②：战客行业精细运营(1/</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矩形: 圆角 21"/>
          <p:cNvSpPr/>
          <p:nvPr>
            <p:custDataLst>
              <p:tags r:id="rId2"/>
            </p:custDataLst>
          </p:nvPr>
        </p:nvSpPr>
        <p:spPr>
          <a:xfrm>
            <a:off x="486410" y="2778125"/>
            <a:ext cx="5273040" cy="1770380"/>
          </a:xfrm>
          <a:prstGeom prst="roundRect">
            <a:avLst>
              <a:gd name="adj" fmla="val 0"/>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buClrTx/>
              <a:buSzTx/>
              <a:buFontTx/>
              <a:defRPr/>
            </a:pPr>
            <a:endParaRPr lang="zh-CN" altLang="en-US" sz="2605" b="1" dirty="0">
              <a:solidFill>
                <a:prstClr val="white"/>
              </a:solidFill>
              <a:latin typeface="微软雅黑" panose="020B0503020204020204" pitchFamily="34" charset="-122"/>
              <a:ea typeface="微软雅黑" panose="020B0503020204020204" pitchFamily="34" charset="-122"/>
              <a:sym typeface="+mn-ea"/>
            </a:endParaRPr>
          </a:p>
        </p:txBody>
      </p:sp>
      <p:sp>
        <p:nvSpPr>
          <p:cNvPr id="8" name="矩形: 圆角 24"/>
          <p:cNvSpPr txBox="1"/>
          <p:nvPr>
            <p:custDataLst>
              <p:tags r:id="rId3"/>
            </p:custDataLst>
          </p:nvPr>
        </p:nvSpPr>
        <p:spPr>
          <a:xfrm>
            <a:off x="1631315" y="2656205"/>
            <a:ext cx="3190240" cy="247650"/>
          </a:xfrm>
          <a:prstGeom prst="rect">
            <a:avLst/>
          </a:prstGeom>
          <a:solidFill>
            <a:schemeClr val="bg1"/>
          </a:solidFill>
        </p:spPr>
        <p:txBody>
          <a:bodyPr rot="0" spcFirstLastPara="0" vert="horz" wrap="square" lIns="91440" tIns="45720" rIns="91440" bIns="45720" numCol="1" spcCol="0" rtlCol="0" fromWordArt="0" anchor="ctr" anchorCtr="0" forceAA="0" compatLnSpc="0">
            <a:noAutofit/>
          </a:bodyPr>
          <a:p>
            <a:pPr lvl="0" algn="ctr" fontAlgn="ctr">
              <a:lnSpc>
                <a:spcPct val="150000"/>
              </a:lnSpc>
              <a:buClrTx/>
              <a:buSzTx/>
              <a:buFont typeface="Arial" panose="020B0604020202020204" pitchFamily="34" charset="0"/>
            </a:pPr>
            <a:r>
              <a:rPr lang="zh-CN" altLang="en-US" sz="1400" b="1"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战客中心集团</a:t>
            </a:r>
            <a:r>
              <a:rPr lang="en-US" altLang="zh-CN"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227</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家</a:t>
            </a:r>
            <a:endPar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圆角 21"/>
          <p:cNvSpPr/>
          <p:nvPr>
            <p:custDataLst>
              <p:tags r:id="rId4"/>
            </p:custDataLst>
          </p:nvPr>
        </p:nvSpPr>
        <p:spPr>
          <a:xfrm>
            <a:off x="6621145" y="2777490"/>
            <a:ext cx="5208270" cy="3735705"/>
          </a:xfrm>
          <a:prstGeom prst="roundRect">
            <a:avLst>
              <a:gd name="adj" fmla="val 0"/>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buClrTx/>
              <a:buSzTx/>
              <a:buFontTx/>
              <a:defRPr/>
            </a:pPr>
            <a:endParaRPr lang="zh-CN" altLang="en-US" sz="2605" b="1" dirty="0">
              <a:solidFill>
                <a:prstClr val="white"/>
              </a:solidFill>
              <a:latin typeface="微软雅黑" panose="020B0503020204020204" pitchFamily="34" charset="-122"/>
              <a:ea typeface="微软雅黑" panose="020B0503020204020204" pitchFamily="34" charset="-122"/>
              <a:sym typeface="+mn-ea"/>
            </a:endParaRPr>
          </a:p>
        </p:txBody>
      </p:sp>
      <p:sp>
        <p:nvSpPr>
          <p:cNvPr id="5" name="矩形: 圆角 24"/>
          <p:cNvSpPr txBox="1"/>
          <p:nvPr>
            <p:custDataLst>
              <p:tags r:id="rId5"/>
            </p:custDataLst>
          </p:nvPr>
        </p:nvSpPr>
        <p:spPr>
          <a:xfrm>
            <a:off x="7680325" y="2557780"/>
            <a:ext cx="3190240" cy="377190"/>
          </a:xfrm>
          <a:prstGeom prst="rect">
            <a:avLst/>
          </a:prstGeom>
          <a:solidFill>
            <a:schemeClr val="bg1"/>
          </a:solidFill>
        </p:spPr>
        <p:txBody>
          <a:bodyPr rot="0" spcFirstLastPara="0" vert="horz" wrap="square" lIns="91440" tIns="45720" rIns="91440" bIns="45720" numCol="1" spcCol="0" rtlCol="0" fromWordArt="0" anchor="ctr" anchorCtr="0" forceAA="0" compatLnSpc="0">
            <a:noAutofit/>
          </a:bodyPr>
          <a:p>
            <a:pPr lvl="0" algn="ctr" fontAlgn="ctr">
              <a:lnSpc>
                <a:spcPct val="150000"/>
              </a:lnSpc>
              <a:buClrTx/>
              <a:buSzTx/>
              <a:buFont typeface="Arial" panose="020B0604020202020204" pitchFamily="34" charset="0"/>
            </a:pPr>
            <a:r>
              <a:rPr lang="zh-CN" altLang="en-US" sz="1400" b="1"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全量集团</a:t>
            </a:r>
            <a:r>
              <a:rPr lang="en-US" altLang="zh-CN"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108303</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家</a:t>
            </a:r>
            <a:endPar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矩形: 圆角 21"/>
          <p:cNvSpPr/>
          <p:nvPr>
            <p:custDataLst>
              <p:tags r:id="rId6"/>
            </p:custDataLst>
          </p:nvPr>
        </p:nvSpPr>
        <p:spPr>
          <a:xfrm>
            <a:off x="499745" y="4783455"/>
            <a:ext cx="5220970" cy="1764030"/>
          </a:xfrm>
          <a:prstGeom prst="roundRect">
            <a:avLst>
              <a:gd name="adj" fmla="val 0"/>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buClrTx/>
              <a:buSzTx/>
              <a:buFontTx/>
              <a:defRPr/>
            </a:pPr>
            <a:endParaRPr lang="zh-CN" altLang="en-US" sz="2605" b="1" dirty="0">
              <a:solidFill>
                <a:prstClr val="white"/>
              </a:solidFill>
              <a:latin typeface="微软雅黑" panose="020B0503020204020204" pitchFamily="34" charset="-122"/>
              <a:ea typeface="微软雅黑" panose="020B0503020204020204" pitchFamily="34" charset="-122"/>
              <a:sym typeface="+mn-ea"/>
            </a:endParaRPr>
          </a:p>
        </p:txBody>
      </p:sp>
      <p:sp>
        <p:nvSpPr>
          <p:cNvPr id="10" name="矩形: 圆角 24"/>
          <p:cNvSpPr txBox="1"/>
          <p:nvPr>
            <p:custDataLst>
              <p:tags r:id="rId7"/>
            </p:custDataLst>
          </p:nvPr>
        </p:nvSpPr>
        <p:spPr>
          <a:xfrm>
            <a:off x="1579880" y="4661535"/>
            <a:ext cx="3190240" cy="247650"/>
          </a:xfrm>
          <a:prstGeom prst="rect">
            <a:avLst/>
          </a:prstGeom>
          <a:solidFill>
            <a:schemeClr val="bg1"/>
          </a:solidFill>
        </p:spPr>
        <p:txBody>
          <a:bodyPr rot="0" spcFirstLastPara="0" vert="horz" wrap="square" lIns="91440" tIns="45720" rIns="91440" bIns="45720" numCol="1" spcCol="0" rtlCol="0" fromWordArt="0" anchor="ctr" anchorCtr="0" forceAA="0" compatLnSpc="0">
            <a:noAutofit/>
          </a:bodyPr>
          <a:p>
            <a:pPr lvl="0" algn="ctr" fontAlgn="ctr">
              <a:lnSpc>
                <a:spcPct val="150000"/>
              </a:lnSpc>
              <a:buClrTx/>
              <a:buSzTx/>
              <a:buFont typeface="Arial" panose="020B0604020202020204" pitchFamily="34" charset="0"/>
            </a:pPr>
            <a:r>
              <a:rPr lang="zh-CN" altLang="en-US" sz="1400" b="1"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县市行客集团</a:t>
            </a:r>
            <a:r>
              <a:rPr lang="en-US" altLang="zh-CN"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968</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家</a:t>
            </a:r>
            <a:endPar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20" name="表格 19"/>
          <p:cNvGraphicFramePr/>
          <p:nvPr>
            <p:custDataLst>
              <p:tags r:id="rId8"/>
            </p:custDataLst>
          </p:nvPr>
        </p:nvGraphicFramePr>
        <p:xfrm>
          <a:off x="572135" y="3014980"/>
          <a:ext cx="5092700" cy="1409065"/>
        </p:xfrm>
        <a:graphic>
          <a:graphicData uri="http://schemas.openxmlformats.org/drawingml/2006/table">
            <a:tbl>
              <a:tblPr/>
              <a:tblGrid>
                <a:gridCol w="891540"/>
                <a:gridCol w="513715"/>
                <a:gridCol w="474345"/>
                <a:gridCol w="599440"/>
                <a:gridCol w="410210"/>
                <a:gridCol w="484505"/>
                <a:gridCol w="579120"/>
                <a:gridCol w="567690"/>
                <a:gridCol w="572135"/>
              </a:tblGrid>
              <a:tr h="372110">
                <a:tc>
                  <a:txBody>
                    <a:bodyPr/>
                    <a:p>
                      <a:pPr algn="ctr" fontAlgn="ctr"/>
                      <a:r>
                        <a:rPr lang="zh-CN" altLang="en-US" sz="800" b="1" i="0">
                          <a:solidFill>
                            <a:srgbClr val="FFFFFF"/>
                          </a:solidFill>
                          <a:latin typeface="微软雅黑" panose="020B0503020204020204" pitchFamily="34" charset="-122"/>
                          <a:ea typeface="微软雅黑" panose="020B0503020204020204" pitchFamily="34" charset="-122"/>
                        </a:rPr>
                        <a:t>七大行业</a:t>
                      </a:r>
                      <a:endParaRPr lang="zh-CN" altLang="en-US" sz="8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zh-CN" altLang="en-US" sz="800" b="1" i="0">
                          <a:solidFill>
                            <a:srgbClr val="FFFFFF"/>
                          </a:solidFill>
                          <a:latin typeface="微软雅黑" panose="020B0503020204020204" pitchFamily="34" charset="-122"/>
                          <a:ea typeface="微软雅黑" panose="020B0503020204020204" pitchFamily="34" charset="-122"/>
                        </a:rPr>
                        <a:t>集团数</a:t>
                      </a:r>
                      <a:endParaRPr lang="zh-CN" altLang="en-US" sz="8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en-US" altLang="zh-CN" sz="800" b="1" i="0">
                          <a:solidFill>
                            <a:srgbClr val="FFFFFF"/>
                          </a:solidFill>
                          <a:latin typeface="微软雅黑" panose="020B0503020204020204" pitchFamily="34" charset="-122"/>
                          <a:ea typeface="微软雅黑" panose="020B0503020204020204" pitchFamily="34" charset="-122"/>
                        </a:rPr>
                        <a:t>2024</a:t>
                      </a:r>
                      <a:r>
                        <a:rPr lang="zh-CN" altLang="en-US" sz="800" b="1" i="0">
                          <a:solidFill>
                            <a:srgbClr val="FFFFFF"/>
                          </a:solidFill>
                          <a:latin typeface="微软雅黑" panose="020B0503020204020204" pitchFamily="34" charset="-122"/>
                          <a:ea typeface="微软雅黑" panose="020B0503020204020204" pitchFamily="34" charset="-122"/>
                        </a:rPr>
                        <a:t>年</a:t>
                      </a:r>
                      <a:endParaRPr lang="zh-CN" altLang="en-US" sz="800" b="1" i="0">
                        <a:solidFill>
                          <a:srgbClr val="FFFFFF"/>
                        </a:solidFill>
                        <a:latin typeface="微软雅黑" panose="020B0503020204020204" pitchFamily="34" charset="-122"/>
                        <a:ea typeface="微软雅黑" panose="020B0503020204020204" pitchFamily="34" charset="-122"/>
                      </a:endParaRPr>
                    </a:p>
                    <a:p>
                      <a:pPr algn="ctr" fontAlgn="ctr"/>
                      <a:r>
                        <a:rPr lang="en-US" altLang="zh-CN" sz="800" b="1" i="0">
                          <a:solidFill>
                            <a:srgbClr val="FFFFFF"/>
                          </a:solidFill>
                          <a:latin typeface="微软雅黑" panose="020B0503020204020204" pitchFamily="34" charset="-122"/>
                          <a:ea typeface="微软雅黑" panose="020B0503020204020204" pitchFamily="34" charset="-122"/>
                        </a:rPr>
                        <a:t>B</a:t>
                      </a:r>
                      <a:r>
                        <a:rPr lang="zh-CN" altLang="en-US" sz="800" b="1" i="0">
                          <a:solidFill>
                            <a:srgbClr val="FFFFFF"/>
                          </a:solidFill>
                          <a:latin typeface="微软雅黑" panose="020B0503020204020204" pitchFamily="34" charset="-122"/>
                          <a:ea typeface="微软雅黑" panose="020B0503020204020204" pitchFamily="34" charset="-122"/>
                        </a:rPr>
                        <a:t>收入</a:t>
                      </a:r>
                      <a:endParaRPr lang="zh-CN" altLang="en-US" sz="8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zh-CN" altLang="en-US" sz="800" b="1" i="0">
                          <a:solidFill>
                            <a:srgbClr val="FFFFFF"/>
                          </a:solidFill>
                          <a:latin typeface="微软雅黑" panose="020B0503020204020204" pitchFamily="34" charset="-122"/>
                          <a:ea typeface="微软雅黑" panose="020B0503020204020204" pitchFamily="34" charset="-122"/>
                        </a:rPr>
                        <a:t>其中：产品收入</a:t>
                      </a:r>
                      <a:endParaRPr lang="zh-CN" altLang="en-US" sz="8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zh-CN" altLang="en-US" sz="800" b="1" i="0">
                          <a:solidFill>
                            <a:srgbClr val="FFFFFF"/>
                          </a:solidFill>
                          <a:latin typeface="微软雅黑" panose="020B0503020204020204" pitchFamily="34" charset="-122"/>
                          <a:ea typeface="微软雅黑" panose="020B0503020204020204" pitchFamily="34" charset="-122"/>
                        </a:rPr>
                        <a:t>其中：项目收入</a:t>
                      </a:r>
                      <a:endParaRPr lang="zh-CN" altLang="en-US" sz="8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zh-CN" altLang="en-US" sz="800" b="1" i="0">
                          <a:solidFill>
                            <a:srgbClr val="FFFFFF"/>
                          </a:solidFill>
                          <a:latin typeface="微软雅黑" panose="020B0503020204020204" pitchFamily="34" charset="-122"/>
                          <a:ea typeface="微软雅黑" panose="020B0503020204020204" pitchFamily="34" charset="-122"/>
                        </a:rPr>
                        <a:t>集团成员数（万）</a:t>
                      </a:r>
                      <a:endParaRPr lang="zh-CN" altLang="en-US" sz="8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en-US" altLang="zh-CN" sz="800" b="1" i="0">
                          <a:solidFill>
                            <a:srgbClr val="FFFFFF"/>
                          </a:solidFill>
                          <a:latin typeface="微软雅黑" panose="020B0503020204020204" pitchFamily="34" charset="-122"/>
                          <a:ea typeface="微软雅黑" panose="020B0503020204020204" pitchFamily="34" charset="-122"/>
                        </a:rPr>
                        <a:t>24</a:t>
                      </a:r>
                      <a:r>
                        <a:rPr lang="zh-CN" altLang="en-US" sz="800" b="1" i="0">
                          <a:solidFill>
                            <a:srgbClr val="FFFFFF"/>
                          </a:solidFill>
                          <a:latin typeface="微软雅黑" panose="020B0503020204020204" pitchFamily="34" charset="-122"/>
                          <a:ea typeface="微软雅黑" panose="020B0503020204020204" pitchFamily="34" charset="-122"/>
                        </a:rPr>
                        <a:t>年集团成员收入（万）</a:t>
                      </a:r>
                      <a:endParaRPr lang="zh-CN" altLang="en-US" sz="8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zh-CN" altLang="en-US" sz="800" b="1" i="0">
                          <a:solidFill>
                            <a:srgbClr val="FFFFFF"/>
                          </a:solidFill>
                          <a:latin typeface="微软雅黑" panose="020B0503020204020204" pitchFamily="34" charset="-122"/>
                          <a:ea typeface="微软雅黑" panose="020B0503020204020204" pitchFamily="34" charset="-122"/>
                        </a:rPr>
                        <a:t>市战客三类数</a:t>
                      </a:r>
                      <a:endParaRPr lang="zh-CN" altLang="en-US" sz="8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en-US" altLang="zh-CN" sz="800" b="1" i="0">
                          <a:solidFill>
                            <a:srgbClr val="FFFFFF"/>
                          </a:solidFill>
                          <a:latin typeface="微软雅黑" panose="020B0503020204020204" pitchFamily="34" charset="-122"/>
                          <a:ea typeface="微软雅黑" panose="020B0503020204020204" pitchFamily="34" charset="-122"/>
                        </a:rPr>
                        <a:t>24</a:t>
                      </a:r>
                      <a:r>
                        <a:rPr lang="zh-CN" altLang="en-US" sz="800" b="1" i="0">
                          <a:solidFill>
                            <a:srgbClr val="FFFFFF"/>
                          </a:solidFill>
                          <a:latin typeface="微软雅黑" panose="020B0503020204020204" pitchFamily="34" charset="-122"/>
                          <a:ea typeface="微软雅黑" panose="020B0503020204020204" pitchFamily="34" charset="-122"/>
                        </a:rPr>
                        <a:t>年三类成员收入（万）</a:t>
                      </a:r>
                      <a:endParaRPr lang="zh-CN" altLang="en-US" sz="8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r>
              <a:tr h="128270">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党政行业</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52</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3491</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1806</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1685</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0.34</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365</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576</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10.8</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28270">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交通行业</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20</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456</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205</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251</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0.31</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294</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122</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1.4</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28905">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工业能源行业</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25</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572</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205</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368</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0.85</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617</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194</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3.3</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28270">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农商行业</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49</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587</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586</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0.74</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801</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327</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5.7</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28270">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军警司法行业</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16</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962</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769</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193</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0.25</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267</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122</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1.9</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37795">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金融与互联网行业</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39</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1215</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776</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439</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0.85</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948</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276</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0.3</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28905">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教育医卫行业</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26</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1863</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522</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1340</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1.41</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1436</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200</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0.3</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28270">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合计</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227</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9147</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4869</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4278</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4.76</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4729</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1817</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23.8</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bl>
          </a:graphicData>
        </a:graphic>
      </p:graphicFrame>
      <p:graphicFrame>
        <p:nvGraphicFramePr>
          <p:cNvPr id="21" name="表格 20"/>
          <p:cNvGraphicFramePr/>
          <p:nvPr>
            <p:custDataLst>
              <p:tags r:id="rId9"/>
            </p:custDataLst>
          </p:nvPr>
        </p:nvGraphicFramePr>
        <p:xfrm>
          <a:off x="572135" y="5010785"/>
          <a:ext cx="5092700" cy="1399540"/>
        </p:xfrm>
        <a:graphic>
          <a:graphicData uri="http://schemas.openxmlformats.org/drawingml/2006/table">
            <a:tbl>
              <a:tblPr/>
              <a:tblGrid>
                <a:gridCol w="891540"/>
                <a:gridCol w="513715"/>
                <a:gridCol w="474345"/>
                <a:gridCol w="599440"/>
                <a:gridCol w="410210"/>
                <a:gridCol w="484505"/>
                <a:gridCol w="579120"/>
                <a:gridCol w="567690"/>
                <a:gridCol w="572135"/>
              </a:tblGrid>
              <a:tr h="372110">
                <a:tc>
                  <a:txBody>
                    <a:bodyPr/>
                    <a:p>
                      <a:pPr algn="ctr" fontAlgn="ctr"/>
                      <a:r>
                        <a:rPr lang="zh-CN" altLang="en-US" sz="800" b="1" i="0">
                          <a:solidFill>
                            <a:srgbClr val="FFFFFF"/>
                          </a:solidFill>
                          <a:latin typeface="微软雅黑" panose="020B0503020204020204" pitchFamily="34" charset="-122"/>
                          <a:ea typeface="微软雅黑" panose="020B0503020204020204" pitchFamily="34" charset="-122"/>
                        </a:rPr>
                        <a:t>七大行业</a:t>
                      </a:r>
                      <a:endParaRPr lang="zh-CN" altLang="en-US" sz="8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zh-CN" altLang="en-US" sz="800" b="1" i="0">
                          <a:solidFill>
                            <a:srgbClr val="FFFFFF"/>
                          </a:solidFill>
                          <a:latin typeface="微软雅黑" panose="020B0503020204020204" pitchFamily="34" charset="-122"/>
                          <a:ea typeface="微软雅黑" panose="020B0503020204020204" pitchFamily="34" charset="-122"/>
                        </a:rPr>
                        <a:t>集团数</a:t>
                      </a:r>
                      <a:endParaRPr lang="zh-CN" altLang="en-US" sz="8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en-US" altLang="zh-CN" sz="800" b="1" i="0">
                          <a:solidFill>
                            <a:srgbClr val="FFFFFF"/>
                          </a:solidFill>
                          <a:latin typeface="微软雅黑" panose="020B0503020204020204" pitchFamily="34" charset="-122"/>
                          <a:ea typeface="微软雅黑" panose="020B0503020204020204" pitchFamily="34" charset="-122"/>
                        </a:rPr>
                        <a:t>2024</a:t>
                      </a:r>
                      <a:r>
                        <a:rPr lang="zh-CN" altLang="en-US" sz="800" b="1" i="0">
                          <a:solidFill>
                            <a:srgbClr val="FFFFFF"/>
                          </a:solidFill>
                          <a:latin typeface="微软雅黑" panose="020B0503020204020204" pitchFamily="34" charset="-122"/>
                          <a:ea typeface="微软雅黑" panose="020B0503020204020204" pitchFamily="34" charset="-122"/>
                        </a:rPr>
                        <a:t>年</a:t>
                      </a:r>
                      <a:endParaRPr lang="zh-CN" altLang="en-US" sz="800" b="1" i="0">
                        <a:solidFill>
                          <a:srgbClr val="FFFFFF"/>
                        </a:solidFill>
                        <a:latin typeface="微软雅黑" panose="020B0503020204020204" pitchFamily="34" charset="-122"/>
                        <a:ea typeface="微软雅黑" panose="020B0503020204020204" pitchFamily="34" charset="-122"/>
                      </a:endParaRPr>
                    </a:p>
                    <a:p>
                      <a:pPr algn="ctr" fontAlgn="ctr"/>
                      <a:r>
                        <a:rPr lang="en-US" altLang="zh-CN" sz="800" b="1" i="0">
                          <a:solidFill>
                            <a:srgbClr val="FFFFFF"/>
                          </a:solidFill>
                          <a:latin typeface="微软雅黑" panose="020B0503020204020204" pitchFamily="34" charset="-122"/>
                          <a:ea typeface="微软雅黑" panose="020B0503020204020204" pitchFamily="34" charset="-122"/>
                        </a:rPr>
                        <a:t>B</a:t>
                      </a:r>
                      <a:r>
                        <a:rPr lang="zh-CN" altLang="en-US" sz="800" b="1" i="0">
                          <a:solidFill>
                            <a:srgbClr val="FFFFFF"/>
                          </a:solidFill>
                          <a:latin typeface="微软雅黑" panose="020B0503020204020204" pitchFamily="34" charset="-122"/>
                          <a:ea typeface="微软雅黑" panose="020B0503020204020204" pitchFamily="34" charset="-122"/>
                        </a:rPr>
                        <a:t>收入</a:t>
                      </a:r>
                      <a:endParaRPr lang="zh-CN" altLang="en-US" sz="8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zh-CN" altLang="en-US" sz="800" b="1" i="0">
                          <a:solidFill>
                            <a:srgbClr val="FFFFFF"/>
                          </a:solidFill>
                          <a:latin typeface="微软雅黑" panose="020B0503020204020204" pitchFamily="34" charset="-122"/>
                          <a:ea typeface="微软雅黑" panose="020B0503020204020204" pitchFamily="34" charset="-122"/>
                        </a:rPr>
                        <a:t>其中：产品收入</a:t>
                      </a:r>
                      <a:endParaRPr lang="zh-CN" altLang="en-US" sz="8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zh-CN" altLang="en-US" sz="800" b="1" i="0">
                          <a:solidFill>
                            <a:srgbClr val="FFFFFF"/>
                          </a:solidFill>
                          <a:latin typeface="微软雅黑" panose="020B0503020204020204" pitchFamily="34" charset="-122"/>
                          <a:ea typeface="微软雅黑" panose="020B0503020204020204" pitchFamily="34" charset="-122"/>
                        </a:rPr>
                        <a:t>其中：项目收入</a:t>
                      </a:r>
                      <a:endParaRPr lang="zh-CN" altLang="en-US" sz="8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zh-CN" altLang="en-US" sz="800" b="1" i="0">
                          <a:solidFill>
                            <a:srgbClr val="FFFFFF"/>
                          </a:solidFill>
                          <a:latin typeface="微软雅黑" panose="020B0503020204020204" pitchFamily="34" charset="-122"/>
                          <a:ea typeface="微软雅黑" panose="020B0503020204020204" pitchFamily="34" charset="-122"/>
                        </a:rPr>
                        <a:t>集团成员数（万）</a:t>
                      </a:r>
                      <a:endParaRPr lang="zh-CN" altLang="en-US" sz="8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en-US" altLang="zh-CN" sz="800" b="1" i="0">
                          <a:solidFill>
                            <a:srgbClr val="FFFFFF"/>
                          </a:solidFill>
                          <a:latin typeface="微软雅黑" panose="020B0503020204020204" pitchFamily="34" charset="-122"/>
                          <a:ea typeface="微软雅黑" panose="020B0503020204020204" pitchFamily="34" charset="-122"/>
                        </a:rPr>
                        <a:t>24</a:t>
                      </a:r>
                      <a:r>
                        <a:rPr lang="zh-CN" altLang="en-US" sz="800" b="1" i="0">
                          <a:solidFill>
                            <a:srgbClr val="FFFFFF"/>
                          </a:solidFill>
                          <a:latin typeface="微软雅黑" panose="020B0503020204020204" pitchFamily="34" charset="-122"/>
                          <a:ea typeface="微软雅黑" panose="020B0503020204020204" pitchFamily="34" charset="-122"/>
                        </a:rPr>
                        <a:t>年集团成员收入（万）</a:t>
                      </a:r>
                      <a:endParaRPr lang="zh-CN" altLang="en-US" sz="8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zh-CN" altLang="en-US" sz="800" b="1" i="0">
                          <a:solidFill>
                            <a:srgbClr val="FFFFFF"/>
                          </a:solidFill>
                          <a:latin typeface="微软雅黑" panose="020B0503020204020204" pitchFamily="34" charset="-122"/>
                          <a:ea typeface="微软雅黑" panose="020B0503020204020204" pitchFamily="34" charset="-122"/>
                        </a:rPr>
                        <a:t>市战客三类数</a:t>
                      </a:r>
                      <a:endParaRPr lang="zh-CN" altLang="en-US" sz="8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en-US" altLang="zh-CN" sz="800" b="1" i="0">
                          <a:solidFill>
                            <a:srgbClr val="FFFFFF"/>
                          </a:solidFill>
                          <a:latin typeface="微软雅黑" panose="020B0503020204020204" pitchFamily="34" charset="-122"/>
                          <a:ea typeface="微软雅黑" panose="020B0503020204020204" pitchFamily="34" charset="-122"/>
                        </a:rPr>
                        <a:t>24</a:t>
                      </a:r>
                      <a:r>
                        <a:rPr lang="zh-CN" altLang="en-US" sz="800" b="1" i="0">
                          <a:solidFill>
                            <a:srgbClr val="FFFFFF"/>
                          </a:solidFill>
                          <a:latin typeface="微软雅黑" panose="020B0503020204020204" pitchFamily="34" charset="-122"/>
                          <a:ea typeface="微软雅黑" panose="020B0503020204020204" pitchFamily="34" charset="-122"/>
                        </a:rPr>
                        <a:t>年三类成员收入（万）</a:t>
                      </a:r>
                      <a:endParaRPr lang="zh-CN" altLang="en-US" sz="8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r>
              <a:tr h="128270">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党政行业</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378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i="0">
                          <a:solidFill>
                            <a:srgbClr val="000000"/>
                          </a:solidFill>
                          <a:latin typeface="微软雅黑" panose="020B0503020204020204" pitchFamily="34" charset="-122"/>
                          <a:ea typeface="微软雅黑" panose="020B0503020204020204" pitchFamily="34" charset="-122"/>
                        </a:rPr>
                        <a:t>7093 </a:t>
                      </a:r>
                      <a:endParaRPr lang="en-US" altLang="zh-CN" sz="80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i="0">
                          <a:solidFill>
                            <a:srgbClr val="000000"/>
                          </a:solidFill>
                          <a:latin typeface="微软雅黑" panose="020B0503020204020204" pitchFamily="34" charset="-122"/>
                          <a:ea typeface="微软雅黑" panose="020B0503020204020204" pitchFamily="34" charset="-122"/>
                        </a:rPr>
                        <a:t>3174 </a:t>
                      </a:r>
                      <a:endParaRPr lang="en-US" altLang="zh-CN" sz="80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i="0">
                          <a:solidFill>
                            <a:srgbClr val="000000"/>
                          </a:solidFill>
                          <a:latin typeface="微软雅黑" panose="020B0503020204020204" pitchFamily="34" charset="-122"/>
                          <a:ea typeface="微软雅黑" panose="020B0503020204020204" pitchFamily="34" charset="-122"/>
                        </a:rPr>
                        <a:t>3920 </a:t>
                      </a:r>
                      <a:endParaRPr lang="en-US" altLang="zh-CN" sz="80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3.35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3136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2201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31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28270">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交通行业</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62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i="0">
                          <a:solidFill>
                            <a:srgbClr val="000000"/>
                          </a:solidFill>
                          <a:latin typeface="微软雅黑" panose="020B0503020204020204" pitchFamily="34" charset="-122"/>
                          <a:ea typeface="微软雅黑" panose="020B0503020204020204" pitchFamily="34" charset="-122"/>
                        </a:rPr>
                        <a:t>1683 </a:t>
                      </a:r>
                      <a:endParaRPr lang="en-US" altLang="zh-CN" sz="80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i="0">
                          <a:solidFill>
                            <a:srgbClr val="000000"/>
                          </a:solidFill>
                          <a:latin typeface="微软雅黑" panose="020B0503020204020204" pitchFamily="34" charset="-122"/>
                          <a:ea typeface="微软雅黑" panose="020B0503020204020204" pitchFamily="34" charset="-122"/>
                        </a:rPr>
                        <a:t>607 </a:t>
                      </a:r>
                      <a:endParaRPr lang="en-US" altLang="zh-CN" sz="80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i="0">
                          <a:solidFill>
                            <a:srgbClr val="000000"/>
                          </a:solidFill>
                          <a:latin typeface="微软雅黑" panose="020B0503020204020204" pitchFamily="34" charset="-122"/>
                          <a:ea typeface="微软雅黑" panose="020B0503020204020204" pitchFamily="34" charset="-122"/>
                        </a:rPr>
                        <a:t>1075 </a:t>
                      </a:r>
                      <a:endParaRPr lang="en-US" altLang="zh-CN" sz="80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0.89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897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287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2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28270">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工业能源行业</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62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i="0">
                          <a:solidFill>
                            <a:srgbClr val="000000"/>
                          </a:solidFill>
                          <a:latin typeface="微软雅黑" panose="020B0503020204020204" pitchFamily="34" charset="-122"/>
                          <a:ea typeface="微软雅黑" panose="020B0503020204020204" pitchFamily="34" charset="-122"/>
                        </a:rPr>
                        <a:t>2484 </a:t>
                      </a:r>
                      <a:endParaRPr lang="en-US" altLang="zh-CN" sz="80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i="0">
                          <a:solidFill>
                            <a:srgbClr val="000000"/>
                          </a:solidFill>
                          <a:latin typeface="微软雅黑" panose="020B0503020204020204" pitchFamily="34" charset="-122"/>
                          <a:ea typeface="微软雅黑" panose="020B0503020204020204" pitchFamily="34" charset="-122"/>
                        </a:rPr>
                        <a:t>509 </a:t>
                      </a:r>
                      <a:endParaRPr lang="en-US" altLang="zh-CN" sz="80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i="0">
                          <a:solidFill>
                            <a:srgbClr val="000000"/>
                          </a:solidFill>
                          <a:latin typeface="微软雅黑" panose="020B0503020204020204" pitchFamily="34" charset="-122"/>
                          <a:ea typeface="微软雅黑" panose="020B0503020204020204" pitchFamily="34" charset="-122"/>
                        </a:rPr>
                        <a:t>1975 </a:t>
                      </a:r>
                      <a:endParaRPr lang="en-US" altLang="zh-CN" sz="80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1.33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1408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240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1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28270">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农商行业</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87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i="0">
                          <a:solidFill>
                            <a:srgbClr val="000000"/>
                          </a:solidFill>
                          <a:latin typeface="微软雅黑" panose="020B0503020204020204" pitchFamily="34" charset="-122"/>
                          <a:ea typeface="微软雅黑" panose="020B0503020204020204" pitchFamily="34" charset="-122"/>
                        </a:rPr>
                        <a:t>4121 </a:t>
                      </a:r>
                      <a:endParaRPr lang="en-US" altLang="zh-CN" sz="80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i="0">
                          <a:solidFill>
                            <a:srgbClr val="000000"/>
                          </a:solidFill>
                          <a:latin typeface="微软雅黑" panose="020B0503020204020204" pitchFamily="34" charset="-122"/>
                          <a:ea typeface="微软雅黑" panose="020B0503020204020204" pitchFamily="34" charset="-122"/>
                        </a:rPr>
                        <a:t>1575 </a:t>
                      </a:r>
                      <a:endParaRPr lang="en-US" altLang="zh-CN" sz="80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i="0">
                          <a:solidFill>
                            <a:srgbClr val="000000"/>
                          </a:solidFill>
                          <a:latin typeface="微软雅黑" panose="020B0503020204020204" pitchFamily="34" charset="-122"/>
                          <a:ea typeface="微软雅黑" panose="020B0503020204020204" pitchFamily="34" charset="-122"/>
                        </a:rPr>
                        <a:t>2546 </a:t>
                      </a:r>
                      <a:endParaRPr lang="en-US" altLang="zh-CN" sz="80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1.56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1527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885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13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28270">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军警司法行业</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76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i="0">
                          <a:solidFill>
                            <a:srgbClr val="000000"/>
                          </a:solidFill>
                          <a:latin typeface="微软雅黑" panose="020B0503020204020204" pitchFamily="34" charset="-122"/>
                          <a:ea typeface="微软雅黑" panose="020B0503020204020204" pitchFamily="34" charset="-122"/>
                        </a:rPr>
                        <a:t>3953 </a:t>
                      </a:r>
                      <a:endParaRPr lang="en-US" altLang="zh-CN" sz="80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i="0">
                          <a:solidFill>
                            <a:srgbClr val="000000"/>
                          </a:solidFill>
                          <a:latin typeface="微软雅黑" panose="020B0503020204020204" pitchFamily="34" charset="-122"/>
                          <a:ea typeface="微软雅黑" panose="020B0503020204020204" pitchFamily="34" charset="-122"/>
                        </a:rPr>
                        <a:t>1711 </a:t>
                      </a:r>
                      <a:endParaRPr lang="en-US" altLang="zh-CN" sz="80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i="0">
                          <a:solidFill>
                            <a:srgbClr val="000000"/>
                          </a:solidFill>
                          <a:latin typeface="微软雅黑" panose="020B0503020204020204" pitchFamily="34" charset="-122"/>
                          <a:ea typeface="微软雅黑" panose="020B0503020204020204" pitchFamily="34" charset="-122"/>
                        </a:rPr>
                        <a:t>2242 </a:t>
                      </a:r>
                      <a:endParaRPr lang="en-US" altLang="zh-CN" sz="80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1.43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1274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256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3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29540">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金融与互联网行业</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48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i="0">
                          <a:solidFill>
                            <a:srgbClr val="000000"/>
                          </a:solidFill>
                          <a:latin typeface="微软雅黑" panose="020B0503020204020204" pitchFamily="34" charset="-122"/>
                          <a:ea typeface="微软雅黑" panose="020B0503020204020204" pitchFamily="34" charset="-122"/>
                        </a:rPr>
                        <a:t>1604 </a:t>
                      </a:r>
                      <a:endParaRPr lang="en-US" altLang="zh-CN" sz="80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i="0">
                          <a:solidFill>
                            <a:srgbClr val="000000"/>
                          </a:solidFill>
                          <a:latin typeface="微软雅黑" panose="020B0503020204020204" pitchFamily="34" charset="-122"/>
                          <a:ea typeface="微软雅黑" panose="020B0503020204020204" pitchFamily="34" charset="-122"/>
                        </a:rPr>
                        <a:t>384 </a:t>
                      </a:r>
                      <a:endParaRPr lang="en-US" altLang="zh-CN" sz="80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i="0">
                          <a:solidFill>
                            <a:srgbClr val="000000"/>
                          </a:solidFill>
                          <a:latin typeface="微软雅黑" panose="020B0503020204020204" pitchFamily="34" charset="-122"/>
                          <a:ea typeface="微软雅黑" panose="020B0503020204020204" pitchFamily="34" charset="-122"/>
                        </a:rPr>
                        <a:t>1220 </a:t>
                      </a:r>
                      <a:endParaRPr lang="en-US" altLang="zh-CN" sz="80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0.32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344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152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2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28270">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教育医卫行业</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255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i="0">
                          <a:solidFill>
                            <a:srgbClr val="000000"/>
                          </a:solidFill>
                          <a:latin typeface="微软雅黑" panose="020B0503020204020204" pitchFamily="34" charset="-122"/>
                          <a:ea typeface="微软雅黑" panose="020B0503020204020204" pitchFamily="34" charset="-122"/>
                        </a:rPr>
                        <a:t>1968 </a:t>
                      </a:r>
                      <a:endParaRPr lang="en-US" altLang="zh-CN" sz="80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i="0">
                          <a:solidFill>
                            <a:srgbClr val="000000"/>
                          </a:solidFill>
                          <a:latin typeface="微软雅黑" panose="020B0503020204020204" pitchFamily="34" charset="-122"/>
                          <a:ea typeface="微软雅黑" panose="020B0503020204020204" pitchFamily="34" charset="-122"/>
                        </a:rPr>
                        <a:t>432 </a:t>
                      </a:r>
                      <a:endParaRPr lang="en-US" altLang="zh-CN" sz="80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i="0">
                          <a:solidFill>
                            <a:srgbClr val="000000"/>
                          </a:solidFill>
                          <a:latin typeface="微软雅黑" panose="020B0503020204020204" pitchFamily="34" charset="-122"/>
                          <a:ea typeface="微软雅黑" panose="020B0503020204020204" pitchFamily="34" charset="-122"/>
                        </a:rPr>
                        <a:t>1535 </a:t>
                      </a:r>
                      <a:endParaRPr lang="en-US" altLang="zh-CN" sz="80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2.36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2295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431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4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28270">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合计</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968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22905.4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8391.9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14513.5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11.2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10881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4452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buClrTx/>
                        <a:buSzTx/>
                        <a:buFontTx/>
                      </a:pPr>
                      <a:r>
                        <a:rPr lang="en-US" altLang="zh-CN" sz="800" b="0" i="0">
                          <a:solidFill>
                            <a:srgbClr val="000000"/>
                          </a:solidFill>
                          <a:latin typeface="微软雅黑" panose="020B0503020204020204" pitchFamily="34" charset="-122"/>
                          <a:ea typeface="微软雅黑" panose="020B0503020204020204" pitchFamily="34" charset="-122"/>
                        </a:rPr>
                        <a:t>57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bl>
          </a:graphicData>
        </a:graphic>
      </p:graphicFrame>
      <p:graphicFrame>
        <p:nvGraphicFramePr>
          <p:cNvPr id="3" name="表格 2"/>
          <p:cNvGraphicFramePr/>
          <p:nvPr>
            <p:custDataLst>
              <p:tags r:id="rId10"/>
            </p:custDataLst>
          </p:nvPr>
        </p:nvGraphicFramePr>
        <p:xfrm>
          <a:off x="6671945" y="2990850"/>
          <a:ext cx="5076190" cy="3460115"/>
        </p:xfrm>
        <a:graphic>
          <a:graphicData uri="http://schemas.openxmlformats.org/drawingml/2006/table">
            <a:tbl>
              <a:tblPr/>
              <a:tblGrid>
                <a:gridCol w="888365"/>
                <a:gridCol w="512445"/>
                <a:gridCol w="472440"/>
                <a:gridCol w="597535"/>
                <a:gridCol w="408940"/>
                <a:gridCol w="483235"/>
                <a:gridCol w="577215"/>
                <a:gridCol w="565785"/>
                <a:gridCol w="570230"/>
              </a:tblGrid>
              <a:tr h="706755">
                <a:tc>
                  <a:txBody>
                    <a:bodyPr/>
                    <a:p>
                      <a:pPr algn="ctr" fontAlgn="ctr"/>
                      <a:r>
                        <a:rPr lang="zh-CN" altLang="en-US" sz="900" b="1" i="0">
                          <a:solidFill>
                            <a:srgbClr val="FFFFFF"/>
                          </a:solidFill>
                          <a:latin typeface="微软雅黑" panose="020B0503020204020204" pitchFamily="34" charset="-122"/>
                          <a:ea typeface="微软雅黑" panose="020B0503020204020204" pitchFamily="34" charset="-122"/>
                        </a:rPr>
                        <a:t>七大行业</a:t>
                      </a:r>
                      <a:endParaRPr lang="zh-CN" altLang="en-US" sz="9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zh-CN" altLang="en-US" sz="900" b="1" i="0">
                          <a:solidFill>
                            <a:srgbClr val="FFFFFF"/>
                          </a:solidFill>
                          <a:latin typeface="微软雅黑" panose="020B0503020204020204" pitchFamily="34" charset="-122"/>
                          <a:ea typeface="微软雅黑" panose="020B0503020204020204" pitchFamily="34" charset="-122"/>
                        </a:rPr>
                        <a:t>集团数</a:t>
                      </a:r>
                      <a:endParaRPr lang="zh-CN" altLang="en-US" sz="9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en-US" altLang="zh-CN" sz="900" b="1" i="0">
                          <a:solidFill>
                            <a:srgbClr val="FFFFFF"/>
                          </a:solidFill>
                          <a:latin typeface="微软雅黑" panose="020B0503020204020204" pitchFamily="34" charset="-122"/>
                          <a:ea typeface="微软雅黑" panose="020B0503020204020204" pitchFamily="34" charset="-122"/>
                        </a:rPr>
                        <a:t>2024</a:t>
                      </a:r>
                      <a:r>
                        <a:rPr lang="zh-CN" altLang="en-US" sz="900" b="1" i="0">
                          <a:solidFill>
                            <a:srgbClr val="FFFFFF"/>
                          </a:solidFill>
                          <a:latin typeface="微软雅黑" panose="020B0503020204020204" pitchFamily="34" charset="-122"/>
                          <a:ea typeface="微软雅黑" panose="020B0503020204020204" pitchFamily="34" charset="-122"/>
                        </a:rPr>
                        <a:t>年</a:t>
                      </a:r>
                      <a:endParaRPr lang="zh-CN" altLang="en-US" sz="900" b="1" i="0">
                        <a:solidFill>
                          <a:srgbClr val="FFFFFF"/>
                        </a:solidFill>
                        <a:latin typeface="微软雅黑" panose="020B0503020204020204" pitchFamily="34" charset="-122"/>
                        <a:ea typeface="微软雅黑" panose="020B0503020204020204" pitchFamily="34" charset="-122"/>
                      </a:endParaRPr>
                    </a:p>
                    <a:p>
                      <a:pPr algn="ctr" fontAlgn="ctr"/>
                      <a:r>
                        <a:rPr lang="en-US" altLang="zh-CN" sz="900" b="1" i="0">
                          <a:solidFill>
                            <a:srgbClr val="FFFFFF"/>
                          </a:solidFill>
                          <a:latin typeface="微软雅黑" panose="020B0503020204020204" pitchFamily="34" charset="-122"/>
                          <a:ea typeface="微软雅黑" panose="020B0503020204020204" pitchFamily="34" charset="-122"/>
                        </a:rPr>
                        <a:t>B</a:t>
                      </a:r>
                      <a:r>
                        <a:rPr lang="zh-CN" altLang="en-US" sz="900" b="1" i="0">
                          <a:solidFill>
                            <a:srgbClr val="FFFFFF"/>
                          </a:solidFill>
                          <a:latin typeface="微软雅黑" panose="020B0503020204020204" pitchFamily="34" charset="-122"/>
                          <a:ea typeface="微软雅黑" panose="020B0503020204020204" pitchFamily="34" charset="-122"/>
                        </a:rPr>
                        <a:t>收入</a:t>
                      </a:r>
                      <a:endParaRPr lang="zh-CN" altLang="en-US" sz="9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zh-CN" altLang="en-US" sz="900" b="1" i="0">
                          <a:solidFill>
                            <a:srgbClr val="FFFFFF"/>
                          </a:solidFill>
                          <a:latin typeface="微软雅黑" panose="020B0503020204020204" pitchFamily="34" charset="-122"/>
                          <a:ea typeface="微软雅黑" panose="020B0503020204020204" pitchFamily="34" charset="-122"/>
                        </a:rPr>
                        <a:t>其中：产品收入</a:t>
                      </a:r>
                      <a:endParaRPr lang="zh-CN" altLang="en-US" sz="9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zh-CN" altLang="en-US" sz="900" b="1" i="0">
                          <a:solidFill>
                            <a:srgbClr val="FFFFFF"/>
                          </a:solidFill>
                          <a:latin typeface="微软雅黑" panose="020B0503020204020204" pitchFamily="34" charset="-122"/>
                          <a:ea typeface="微软雅黑" panose="020B0503020204020204" pitchFamily="34" charset="-122"/>
                        </a:rPr>
                        <a:t>其中：项目收入</a:t>
                      </a:r>
                      <a:endParaRPr lang="zh-CN" altLang="en-US" sz="9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zh-CN" altLang="en-US" sz="900" b="1" i="0">
                          <a:solidFill>
                            <a:srgbClr val="FFFFFF"/>
                          </a:solidFill>
                          <a:latin typeface="微软雅黑" panose="020B0503020204020204" pitchFamily="34" charset="-122"/>
                          <a:ea typeface="微软雅黑" panose="020B0503020204020204" pitchFamily="34" charset="-122"/>
                        </a:rPr>
                        <a:t>集团成员数（万）</a:t>
                      </a:r>
                      <a:endParaRPr lang="zh-CN" altLang="en-US" sz="9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en-US" altLang="zh-CN" sz="900" b="1" i="0">
                          <a:solidFill>
                            <a:srgbClr val="FFFFFF"/>
                          </a:solidFill>
                          <a:latin typeface="微软雅黑" panose="020B0503020204020204" pitchFamily="34" charset="-122"/>
                          <a:ea typeface="微软雅黑" panose="020B0503020204020204" pitchFamily="34" charset="-122"/>
                        </a:rPr>
                        <a:t>24</a:t>
                      </a:r>
                      <a:r>
                        <a:rPr lang="zh-CN" altLang="en-US" sz="900" b="1" i="0">
                          <a:solidFill>
                            <a:srgbClr val="FFFFFF"/>
                          </a:solidFill>
                          <a:latin typeface="微软雅黑" panose="020B0503020204020204" pitchFamily="34" charset="-122"/>
                          <a:ea typeface="微软雅黑" panose="020B0503020204020204" pitchFamily="34" charset="-122"/>
                        </a:rPr>
                        <a:t>年集团成员收入（万）</a:t>
                      </a:r>
                      <a:endParaRPr lang="zh-CN" altLang="en-US" sz="9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zh-CN" altLang="en-US" sz="900" b="1" i="0">
                          <a:solidFill>
                            <a:srgbClr val="FFFFFF"/>
                          </a:solidFill>
                          <a:latin typeface="微软雅黑" panose="020B0503020204020204" pitchFamily="34" charset="-122"/>
                          <a:ea typeface="微软雅黑" panose="020B0503020204020204" pitchFamily="34" charset="-122"/>
                        </a:rPr>
                        <a:t>市战客三类数</a:t>
                      </a:r>
                      <a:endParaRPr lang="zh-CN" altLang="en-US" sz="9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c>
                  <a:txBody>
                    <a:bodyPr/>
                    <a:p>
                      <a:pPr algn="ctr" fontAlgn="ctr"/>
                      <a:r>
                        <a:rPr lang="en-US" altLang="zh-CN" sz="900" b="1" i="0">
                          <a:solidFill>
                            <a:srgbClr val="FFFFFF"/>
                          </a:solidFill>
                          <a:latin typeface="微软雅黑" panose="020B0503020204020204" pitchFamily="34" charset="-122"/>
                          <a:ea typeface="微软雅黑" panose="020B0503020204020204" pitchFamily="34" charset="-122"/>
                        </a:rPr>
                        <a:t>24</a:t>
                      </a:r>
                      <a:r>
                        <a:rPr lang="zh-CN" altLang="en-US" sz="900" b="1" i="0">
                          <a:solidFill>
                            <a:srgbClr val="FFFFFF"/>
                          </a:solidFill>
                          <a:latin typeface="微软雅黑" panose="020B0503020204020204" pitchFamily="34" charset="-122"/>
                          <a:ea typeface="微软雅黑" panose="020B0503020204020204" pitchFamily="34" charset="-122"/>
                        </a:rPr>
                        <a:t>年三类成员收入（万）</a:t>
                      </a:r>
                      <a:endParaRPr lang="zh-CN" altLang="en-US" sz="900" b="1" i="0">
                        <a:solidFill>
                          <a:srgbClr val="FFFFFF"/>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5B9BD5"/>
                    </a:solidFill>
                  </a:tcPr>
                </a:tc>
              </a:tr>
              <a:tr h="339090">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党政行业</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5728</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21537</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11839</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9698</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13</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12235</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7641</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242</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337820">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交通行业</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1632</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3129</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1128</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2000</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73</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73886</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15675</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2056</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339090">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工业能源行业</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22306</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10255</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7517</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2739</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5</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5418</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1352</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87</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338455">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农商行业</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73943</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20737</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8856</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11882</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16</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14890</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4120</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80</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339090">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军警司法行业</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249</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5568</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3091</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2477</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3</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2952</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1055</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61</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382270">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金融与互联网行业</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2372</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22379</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14805</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7574</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3</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4015</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1102</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8</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338455">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教育医卫行业</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2073</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5379</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2362</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3016</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43</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35951</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13052</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1082</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339090">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合计</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108303</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88984</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49598</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39387</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156</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149346</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43997</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3616</a:t>
                      </a:r>
                      <a:r>
                        <a:rPr lang="en-US" altLang="zh-CN" sz="800" b="0" i="0">
                          <a:solidFill>
                            <a:srgbClr val="000000"/>
                          </a:solidFill>
                          <a:latin typeface="微软雅黑" panose="020B0503020204020204" pitchFamily="34" charset="-122"/>
                          <a:ea typeface="微软雅黑" panose="020B0503020204020204" pitchFamily="34" charset="-122"/>
                        </a:rPr>
                        <a:t> </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bl>
          </a:graphicData>
        </a:graphic>
      </p:graphicFrame>
      <p:sp>
        <p:nvSpPr>
          <p:cNvPr id="37" name="文本框 45"/>
          <p:cNvSpPr txBox="1"/>
          <p:nvPr/>
        </p:nvSpPr>
        <p:spPr>
          <a:xfrm>
            <a:off x="551180" y="1341120"/>
            <a:ext cx="11261725" cy="261620"/>
          </a:xfrm>
          <a:prstGeom prst="rect">
            <a:avLst/>
          </a:prstGeom>
          <a:solidFill>
            <a:schemeClr val="accent1"/>
          </a:solidFill>
          <a:ln>
            <a:solidFill>
              <a:schemeClr val="accent1"/>
            </a:solidFill>
          </a:ln>
        </p:spPr>
        <p:style>
          <a:lnRef idx="1">
            <a:schemeClr val="accent4"/>
          </a:lnRef>
          <a:fillRef idx="2">
            <a:schemeClr val="accent4"/>
          </a:fillRef>
          <a:effectRef idx="1">
            <a:schemeClr val="accent4"/>
          </a:effectRef>
          <a:fontRef idx="minor">
            <a:schemeClr val="dk1"/>
          </a:fontRef>
        </p:style>
        <p:txBody>
          <a:bodyPr lIns="36195" tIns="0" rIns="36195" bIns="0" rtlCol="0" anchor="ctr"/>
          <a:lstStyle>
            <a:defPPr>
              <a:defRPr lang="en-US"/>
            </a:defPPr>
            <a:lvl1pPr algn="ctr">
              <a:defRPr sz="1100" b="1">
                <a:solidFill>
                  <a:schemeClr val="bg1"/>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dirty="0">
                <a:sym typeface="+mn-ea"/>
              </a:rPr>
              <a:t>分类设置行业拓展团队，实施总监负责制，开展</a:t>
            </a:r>
            <a:r>
              <a:rPr lang="zh-CN" altLang="en-US" dirty="0">
                <a:sym typeface="+mn-ea"/>
              </a:rPr>
              <a:t>“行业管理”</a:t>
            </a:r>
            <a:endParaRPr lang="zh-CN" altLang="en-US" dirty="0"/>
          </a:p>
        </p:txBody>
      </p:sp>
      <p:sp>
        <p:nvSpPr>
          <p:cNvPr id="1048832" name="文本框 4"/>
          <p:cNvSpPr/>
          <p:nvPr/>
        </p:nvSpPr>
        <p:spPr bwMode="auto">
          <a:xfrm>
            <a:off x="594995" y="1709738"/>
            <a:ext cx="1224000" cy="504000"/>
          </a:xfrm>
          <a:prstGeom prst="rect">
            <a:avLst/>
          </a:prstGeom>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noAutofit/>
          </a:bodyPr>
          <a:p>
            <a:pPr lvl="0" algn="ctr" fontAlgn="base" hangingPunct="0">
              <a:buClrTx/>
              <a:buSzTx/>
              <a:buFontTx/>
            </a:pPr>
            <a:r>
              <a:rPr lang="zh-CN" altLang="en-US" sz="1200" dirty="0">
                <a:solidFill>
                  <a:schemeClr val="accent1"/>
                </a:solidFill>
                <a:latin typeface="微软雅黑" panose="020B0503020204020204" pitchFamily="34" charset="-122"/>
                <a:ea typeface="微软雅黑" panose="020B0503020204020204" pitchFamily="34" charset="-122"/>
                <a:sym typeface="+mn-ea"/>
              </a:rPr>
              <a:t>党政行业</a:t>
            </a:r>
            <a:endParaRPr lang="zh-CN" altLang="en-US" sz="1200" dirty="0">
              <a:solidFill>
                <a:schemeClr val="accent1"/>
              </a:solidFill>
              <a:latin typeface="微软雅黑" panose="020B0503020204020204" pitchFamily="34" charset="-122"/>
              <a:ea typeface="微软雅黑" panose="020B0503020204020204" pitchFamily="34" charset="-122"/>
              <a:sym typeface="+mn-ea"/>
            </a:endParaRPr>
          </a:p>
        </p:txBody>
      </p:sp>
      <p:sp>
        <p:nvSpPr>
          <p:cNvPr id="1048833" name="文本框 4"/>
          <p:cNvSpPr/>
          <p:nvPr/>
        </p:nvSpPr>
        <p:spPr bwMode="auto">
          <a:xfrm>
            <a:off x="3917670" y="1709738"/>
            <a:ext cx="1224000" cy="504000"/>
          </a:xfrm>
          <a:prstGeom prst="rect">
            <a:avLst/>
          </a:prstGeom>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noAutofit/>
          </a:bodyPr>
          <a:p>
            <a:pPr lvl="0" algn="ctr" fontAlgn="base" hangingPunct="0">
              <a:buClrTx/>
              <a:buSzTx/>
              <a:buFontTx/>
            </a:pPr>
            <a:r>
              <a:rPr lang="zh-CN" altLang="en-US" sz="1200" dirty="0">
                <a:solidFill>
                  <a:schemeClr val="accent1"/>
                </a:solidFill>
                <a:latin typeface="微软雅黑" panose="020B0503020204020204" pitchFamily="34" charset="-122"/>
                <a:ea typeface="微软雅黑" panose="020B0503020204020204" pitchFamily="34" charset="-122"/>
                <a:sym typeface="+mn-ea"/>
              </a:rPr>
              <a:t>交通</a:t>
            </a:r>
            <a:r>
              <a:rPr lang="zh-CN" altLang="en-US" sz="1200" dirty="0">
                <a:solidFill>
                  <a:schemeClr val="accent1"/>
                </a:solidFill>
                <a:latin typeface="微软雅黑" panose="020B0503020204020204" pitchFamily="34" charset="-122"/>
                <a:ea typeface="微软雅黑" panose="020B0503020204020204" pitchFamily="34" charset="-122"/>
                <a:sym typeface="+mn-ea"/>
              </a:rPr>
              <a:t>行业</a:t>
            </a:r>
            <a:endParaRPr lang="zh-CN" altLang="en-US" sz="1200" dirty="0">
              <a:solidFill>
                <a:schemeClr val="accent1"/>
              </a:solidFill>
              <a:latin typeface="微软雅黑" panose="020B0503020204020204" pitchFamily="34" charset="-122"/>
              <a:ea typeface="微软雅黑" panose="020B0503020204020204" pitchFamily="34" charset="-122"/>
              <a:sym typeface="+mn-ea"/>
            </a:endParaRPr>
          </a:p>
        </p:txBody>
      </p:sp>
      <p:sp>
        <p:nvSpPr>
          <p:cNvPr id="1048834" name="文本框 4"/>
          <p:cNvSpPr/>
          <p:nvPr/>
        </p:nvSpPr>
        <p:spPr bwMode="auto">
          <a:xfrm>
            <a:off x="2256510" y="1709738"/>
            <a:ext cx="1224000" cy="504000"/>
          </a:xfrm>
          <a:prstGeom prst="rect">
            <a:avLst/>
          </a:prstGeom>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noAutofit/>
          </a:bodyPr>
          <a:p>
            <a:pPr lvl="0" algn="ctr" fontAlgn="base" hangingPunct="0">
              <a:buClrTx/>
              <a:buSzTx/>
              <a:buFontTx/>
            </a:pPr>
            <a:r>
              <a:rPr lang="zh-CN" altLang="en-US" sz="1200" dirty="0">
                <a:solidFill>
                  <a:schemeClr val="accent1"/>
                </a:solidFill>
                <a:latin typeface="微软雅黑" panose="020B0503020204020204" pitchFamily="34" charset="-122"/>
                <a:ea typeface="微软雅黑" panose="020B0503020204020204" pitchFamily="34" charset="-122"/>
                <a:sym typeface="+mn-ea"/>
              </a:rPr>
              <a:t>军警司法</a:t>
            </a:r>
            <a:r>
              <a:rPr lang="zh-CN" altLang="en-US" sz="1200" dirty="0">
                <a:solidFill>
                  <a:schemeClr val="accent1"/>
                </a:solidFill>
                <a:latin typeface="微软雅黑" panose="020B0503020204020204" pitchFamily="34" charset="-122"/>
                <a:ea typeface="微软雅黑" panose="020B0503020204020204" pitchFamily="34" charset="-122"/>
                <a:sym typeface="+mn-ea"/>
              </a:rPr>
              <a:t>行业</a:t>
            </a:r>
            <a:endParaRPr lang="zh-CN" altLang="en-US" sz="1200" dirty="0">
              <a:solidFill>
                <a:schemeClr val="accent1"/>
              </a:solidFill>
              <a:latin typeface="微软雅黑" panose="020B0503020204020204" pitchFamily="34" charset="-122"/>
              <a:ea typeface="微软雅黑" panose="020B0503020204020204" pitchFamily="34" charset="-122"/>
              <a:sym typeface="+mn-ea"/>
            </a:endParaRPr>
          </a:p>
        </p:txBody>
      </p:sp>
      <p:sp>
        <p:nvSpPr>
          <p:cNvPr id="1048835" name="文本框 4"/>
          <p:cNvSpPr/>
          <p:nvPr/>
        </p:nvSpPr>
        <p:spPr bwMode="auto">
          <a:xfrm>
            <a:off x="5578830" y="1709738"/>
            <a:ext cx="1224000" cy="504000"/>
          </a:xfrm>
          <a:prstGeom prst="rect">
            <a:avLst/>
          </a:prstGeom>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noAutofit/>
          </a:bodyPr>
          <a:p>
            <a:pPr lvl="0" algn="ctr" fontAlgn="base" hangingPunct="0">
              <a:buClrTx/>
              <a:buSzTx/>
              <a:buFontTx/>
            </a:pPr>
            <a:r>
              <a:rPr lang="zh-CN" altLang="en-US" sz="1200" dirty="0">
                <a:solidFill>
                  <a:schemeClr val="accent1"/>
                </a:solidFill>
                <a:latin typeface="微软雅黑" panose="020B0503020204020204" pitchFamily="34" charset="-122"/>
                <a:ea typeface="微软雅黑" panose="020B0503020204020204" pitchFamily="34" charset="-122"/>
                <a:sym typeface="+mn-ea"/>
              </a:rPr>
              <a:t>农商</a:t>
            </a:r>
            <a:r>
              <a:rPr lang="zh-CN" altLang="en-US" sz="1200" dirty="0">
                <a:solidFill>
                  <a:schemeClr val="accent1"/>
                </a:solidFill>
                <a:latin typeface="微软雅黑" panose="020B0503020204020204" pitchFamily="34" charset="-122"/>
                <a:ea typeface="微软雅黑" panose="020B0503020204020204" pitchFamily="34" charset="-122"/>
                <a:sym typeface="+mn-ea"/>
              </a:rPr>
              <a:t>行业</a:t>
            </a:r>
            <a:endParaRPr lang="zh-CN" altLang="en-US" sz="1200" dirty="0">
              <a:solidFill>
                <a:schemeClr val="accent1"/>
              </a:solidFill>
              <a:latin typeface="微软雅黑" panose="020B0503020204020204" pitchFamily="34" charset="-122"/>
              <a:ea typeface="微软雅黑" panose="020B0503020204020204" pitchFamily="34" charset="-122"/>
              <a:sym typeface="+mn-ea"/>
            </a:endParaRPr>
          </a:p>
        </p:txBody>
      </p:sp>
      <p:sp>
        <p:nvSpPr>
          <p:cNvPr id="1048836" name="文本框 4"/>
          <p:cNvSpPr/>
          <p:nvPr/>
        </p:nvSpPr>
        <p:spPr bwMode="auto">
          <a:xfrm>
            <a:off x="7239990" y="1709738"/>
            <a:ext cx="1224000" cy="504000"/>
          </a:xfrm>
          <a:prstGeom prst="rect">
            <a:avLst/>
          </a:prstGeom>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noAutofit/>
          </a:bodyPr>
          <a:p>
            <a:pPr lvl="0" algn="ctr" fontAlgn="base" hangingPunct="0">
              <a:buClrTx/>
              <a:buSzTx/>
              <a:buFontTx/>
            </a:pPr>
            <a:r>
              <a:rPr lang="zh-CN" altLang="en-US" sz="1200" dirty="0">
                <a:solidFill>
                  <a:schemeClr val="accent1"/>
                </a:solidFill>
                <a:latin typeface="微软雅黑" panose="020B0503020204020204" pitchFamily="34" charset="-122"/>
                <a:ea typeface="微软雅黑" panose="020B0503020204020204" pitchFamily="34" charset="-122"/>
                <a:sym typeface="+mn-ea"/>
              </a:rPr>
              <a:t>工业能源</a:t>
            </a:r>
            <a:r>
              <a:rPr lang="zh-CN" altLang="en-US" sz="1200" dirty="0">
                <a:solidFill>
                  <a:schemeClr val="accent1"/>
                </a:solidFill>
                <a:latin typeface="微软雅黑" panose="020B0503020204020204" pitchFamily="34" charset="-122"/>
                <a:ea typeface="微软雅黑" panose="020B0503020204020204" pitchFamily="34" charset="-122"/>
                <a:sym typeface="+mn-ea"/>
              </a:rPr>
              <a:t>行业</a:t>
            </a:r>
            <a:endParaRPr lang="zh-CN" altLang="en-US" sz="1200" dirty="0">
              <a:solidFill>
                <a:schemeClr val="accent1"/>
              </a:solidFill>
              <a:latin typeface="微软雅黑" panose="020B0503020204020204" pitchFamily="34" charset="-122"/>
              <a:ea typeface="微软雅黑" panose="020B0503020204020204" pitchFamily="34" charset="-122"/>
              <a:sym typeface="+mn-ea"/>
            </a:endParaRPr>
          </a:p>
        </p:txBody>
      </p:sp>
      <p:sp>
        <p:nvSpPr>
          <p:cNvPr id="1048837" name="文本框 4"/>
          <p:cNvSpPr/>
          <p:nvPr/>
        </p:nvSpPr>
        <p:spPr bwMode="auto">
          <a:xfrm>
            <a:off x="8901150" y="1709738"/>
            <a:ext cx="1224000" cy="504000"/>
          </a:xfrm>
          <a:prstGeom prst="rect">
            <a:avLst/>
          </a:prstGeom>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noAutofit/>
          </a:bodyPr>
          <a:p>
            <a:pPr lvl="0" algn="ctr" fontAlgn="base" hangingPunct="0">
              <a:buClrTx/>
              <a:buSzTx/>
              <a:buFontTx/>
            </a:pPr>
            <a:r>
              <a:rPr lang="zh-CN" altLang="en-US" sz="1200" dirty="0">
                <a:solidFill>
                  <a:schemeClr val="accent1"/>
                </a:solidFill>
                <a:latin typeface="微软雅黑" panose="020B0503020204020204" pitchFamily="34" charset="-122"/>
                <a:ea typeface="微软雅黑" panose="020B0503020204020204" pitchFamily="34" charset="-122"/>
                <a:sym typeface="+mn-ea"/>
              </a:rPr>
              <a:t>金融与互联网</a:t>
            </a:r>
            <a:r>
              <a:rPr lang="zh-CN" altLang="en-US" sz="1200" dirty="0">
                <a:solidFill>
                  <a:schemeClr val="accent1"/>
                </a:solidFill>
                <a:latin typeface="微软雅黑" panose="020B0503020204020204" pitchFamily="34" charset="-122"/>
                <a:ea typeface="微软雅黑" panose="020B0503020204020204" pitchFamily="34" charset="-122"/>
                <a:sym typeface="+mn-ea"/>
              </a:rPr>
              <a:t>行业</a:t>
            </a:r>
            <a:endParaRPr lang="zh-CN" altLang="en-US" sz="1200" dirty="0">
              <a:solidFill>
                <a:schemeClr val="accent1"/>
              </a:solidFill>
              <a:latin typeface="微软雅黑" panose="020B0503020204020204" pitchFamily="34" charset="-122"/>
              <a:ea typeface="微软雅黑" panose="020B0503020204020204" pitchFamily="34" charset="-122"/>
              <a:sym typeface="+mn-ea"/>
            </a:endParaRPr>
          </a:p>
        </p:txBody>
      </p:sp>
      <p:sp>
        <p:nvSpPr>
          <p:cNvPr id="1048838" name="文本框 4"/>
          <p:cNvSpPr/>
          <p:nvPr/>
        </p:nvSpPr>
        <p:spPr bwMode="auto">
          <a:xfrm>
            <a:off x="10562310" y="1709738"/>
            <a:ext cx="1224000" cy="504000"/>
          </a:xfrm>
          <a:prstGeom prst="rect">
            <a:avLst/>
          </a:prstGeom>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noAutofit/>
          </a:bodyPr>
          <a:p>
            <a:pPr lvl="0" algn="ctr" fontAlgn="base" hangingPunct="0">
              <a:buClrTx/>
              <a:buSzTx/>
              <a:buFontTx/>
            </a:pPr>
            <a:r>
              <a:rPr lang="zh-CN" altLang="en-US" sz="1200" dirty="0">
                <a:solidFill>
                  <a:schemeClr val="accent1"/>
                </a:solidFill>
                <a:latin typeface="微软雅黑" panose="020B0503020204020204" pitchFamily="34" charset="-122"/>
                <a:ea typeface="微软雅黑" panose="020B0503020204020204" pitchFamily="34" charset="-122"/>
                <a:sym typeface="+mn-ea"/>
              </a:rPr>
              <a:t>教育医卫</a:t>
            </a:r>
            <a:r>
              <a:rPr lang="zh-CN" altLang="en-US" sz="1200" dirty="0">
                <a:solidFill>
                  <a:schemeClr val="accent1"/>
                </a:solidFill>
                <a:latin typeface="微软雅黑" panose="020B0503020204020204" pitchFamily="34" charset="-122"/>
                <a:ea typeface="微软雅黑" panose="020B0503020204020204" pitchFamily="34" charset="-122"/>
                <a:sym typeface="+mn-ea"/>
              </a:rPr>
              <a:t>行业</a:t>
            </a:r>
            <a:endParaRPr lang="zh-CN" altLang="en-US" sz="1200" dirty="0">
              <a:solidFill>
                <a:schemeClr val="accent1"/>
              </a:solidFill>
              <a:latin typeface="微软雅黑" panose="020B0503020204020204" pitchFamily="34" charset="-122"/>
              <a:ea typeface="微软雅黑" panose="020B0503020204020204" pitchFamily="34" charset="-122"/>
              <a:sym typeface="+mn-ea"/>
            </a:endParaRPr>
          </a:p>
        </p:txBody>
      </p:sp>
      <p:sp>
        <p:nvSpPr>
          <p:cNvPr id="6" name="等腰三角形 24"/>
          <p:cNvSpPr/>
          <p:nvPr/>
        </p:nvSpPr>
        <p:spPr>
          <a:xfrm rot="10800000">
            <a:off x="2495778" y="2324584"/>
            <a:ext cx="7111268" cy="243828"/>
          </a:xfrm>
          <a:custGeom>
            <a:avLst/>
            <a:gdLst>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1" fmla="*/ 0 w 578876"/>
              <a:gd name="connsiteY0-2" fmla="*/ 4648025 h 4648025"/>
              <a:gd name="connsiteX1-3" fmla="*/ 289438 w 578876"/>
              <a:gd name="connsiteY1-4" fmla="*/ 0 h 4648025"/>
              <a:gd name="connsiteX2-5" fmla="*/ 578876 w 578876"/>
              <a:gd name="connsiteY2-6" fmla="*/ 4648025 h 4648025"/>
              <a:gd name="connsiteX3-7" fmla="*/ 0 w 578876"/>
              <a:gd name="connsiteY3-8" fmla="*/ 4648025 h 4648025"/>
              <a:gd name="connsiteX0-9" fmla="*/ 0 w 578876"/>
              <a:gd name="connsiteY0-10" fmla="*/ 4648025 h 4648025"/>
              <a:gd name="connsiteX1-11" fmla="*/ 289438 w 578876"/>
              <a:gd name="connsiteY1-12" fmla="*/ 0 h 4648025"/>
              <a:gd name="connsiteX2-13" fmla="*/ 578876 w 578876"/>
              <a:gd name="connsiteY2-14" fmla="*/ 4648025 h 4648025"/>
              <a:gd name="connsiteX3-15" fmla="*/ 0 w 578876"/>
              <a:gd name="connsiteY3-16" fmla="*/ 4648025 h 4648025"/>
              <a:gd name="connsiteX0-17" fmla="*/ 0 w 578876"/>
              <a:gd name="connsiteY0-18" fmla="*/ 4648025 h 4648025"/>
              <a:gd name="connsiteX1-19" fmla="*/ 289438 w 578876"/>
              <a:gd name="connsiteY1-20" fmla="*/ 0 h 4648025"/>
              <a:gd name="connsiteX2-21" fmla="*/ 578876 w 578876"/>
              <a:gd name="connsiteY2-22" fmla="*/ 4648025 h 4648025"/>
              <a:gd name="connsiteX3-23" fmla="*/ 0 w 578876"/>
              <a:gd name="connsiteY3-24" fmla="*/ 4648025 h 4648025"/>
              <a:gd name="connsiteX0-25" fmla="*/ 0 w 578876"/>
              <a:gd name="connsiteY0-26" fmla="*/ 4648025 h 4648025"/>
              <a:gd name="connsiteX1-27" fmla="*/ 289438 w 578876"/>
              <a:gd name="connsiteY1-28" fmla="*/ 0 h 4648025"/>
              <a:gd name="connsiteX2-29" fmla="*/ 578876 w 578876"/>
              <a:gd name="connsiteY2-30" fmla="*/ 4648025 h 4648025"/>
              <a:gd name="connsiteX3-31" fmla="*/ 0 w 578876"/>
              <a:gd name="connsiteY3-32" fmla="*/ 4648025 h 4648025"/>
              <a:gd name="connsiteX0-33" fmla="*/ 0 w 578876"/>
              <a:gd name="connsiteY0-34" fmla="*/ 4648025 h 4648025"/>
              <a:gd name="connsiteX1-35" fmla="*/ 289438 w 578876"/>
              <a:gd name="connsiteY1-36" fmla="*/ 0 h 4648025"/>
              <a:gd name="connsiteX2-37" fmla="*/ 578876 w 578876"/>
              <a:gd name="connsiteY2-38" fmla="*/ 4648025 h 4648025"/>
              <a:gd name="connsiteX3-39" fmla="*/ 0 w 578876"/>
              <a:gd name="connsiteY3-40" fmla="*/ 4648025 h 4648025"/>
              <a:gd name="connsiteX0-41" fmla="*/ 0 w 578876"/>
              <a:gd name="connsiteY0-42" fmla="*/ 4648025 h 4648025"/>
              <a:gd name="connsiteX1-43" fmla="*/ 289438 w 578876"/>
              <a:gd name="connsiteY1-44" fmla="*/ 0 h 4648025"/>
              <a:gd name="connsiteX2-45" fmla="*/ 578876 w 578876"/>
              <a:gd name="connsiteY2-46" fmla="*/ 4648025 h 4648025"/>
              <a:gd name="connsiteX3-47" fmla="*/ 0 w 578876"/>
              <a:gd name="connsiteY3-48" fmla="*/ 4648025 h 4648025"/>
              <a:gd name="connsiteX0-49" fmla="*/ 0 w 578876"/>
              <a:gd name="connsiteY0-50" fmla="*/ 4648025 h 4648025"/>
              <a:gd name="connsiteX1-51" fmla="*/ 289438 w 578876"/>
              <a:gd name="connsiteY1-52" fmla="*/ 0 h 4648025"/>
              <a:gd name="connsiteX2-53" fmla="*/ 578876 w 578876"/>
              <a:gd name="connsiteY2-54" fmla="*/ 4648025 h 4648025"/>
              <a:gd name="connsiteX3-55" fmla="*/ 0 w 578876"/>
              <a:gd name="connsiteY3-56" fmla="*/ 4648025 h 4648025"/>
              <a:gd name="connsiteX0-57" fmla="*/ 0 w 578876"/>
              <a:gd name="connsiteY0-58" fmla="*/ 4648025 h 4648025"/>
              <a:gd name="connsiteX1-59" fmla="*/ 289438 w 578876"/>
              <a:gd name="connsiteY1-60" fmla="*/ 0 h 4648025"/>
              <a:gd name="connsiteX2-61" fmla="*/ 578876 w 578876"/>
              <a:gd name="connsiteY2-62" fmla="*/ 4648025 h 4648025"/>
              <a:gd name="connsiteX3-63" fmla="*/ 0 w 578876"/>
              <a:gd name="connsiteY3-64" fmla="*/ 4648025 h 4648025"/>
              <a:gd name="connsiteX0-65" fmla="*/ 0 w 578876"/>
              <a:gd name="connsiteY0-66" fmla="*/ 4648025 h 4648025"/>
              <a:gd name="connsiteX1-67" fmla="*/ 289438 w 578876"/>
              <a:gd name="connsiteY1-68" fmla="*/ 0 h 4648025"/>
              <a:gd name="connsiteX2-69" fmla="*/ 578876 w 578876"/>
              <a:gd name="connsiteY2-70" fmla="*/ 4648025 h 4648025"/>
              <a:gd name="connsiteX3-71" fmla="*/ 0 w 578876"/>
              <a:gd name="connsiteY3-72" fmla="*/ 4648025 h 4648025"/>
              <a:gd name="connsiteX0-73" fmla="*/ 0 w 578876"/>
              <a:gd name="connsiteY0-74" fmla="*/ 4648025 h 4648025"/>
              <a:gd name="connsiteX1-75" fmla="*/ 289438 w 578876"/>
              <a:gd name="connsiteY1-76" fmla="*/ 0 h 4648025"/>
              <a:gd name="connsiteX2-77" fmla="*/ 578876 w 578876"/>
              <a:gd name="connsiteY2-78" fmla="*/ 4648025 h 4648025"/>
              <a:gd name="connsiteX3-79" fmla="*/ 0 w 578876"/>
              <a:gd name="connsiteY3-80" fmla="*/ 4648025 h 4648025"/>
              <a:gd name="connsiteX0-81" fmla="*/ 0 w 578876"/>
              <a:gd name="connsiteY0-82" fmla="*/ 4648025 h 4648025"/>
              <a:gd name="connsiteX1-83" fmla="*/ 289438 w 578876"/>
              <a:gd name="connsiteY1-84" fmla="*/ 0 h 4648025"/>
              <a:gd name="connsiteX2-85" fmla="*/ 578876 w 578876"/>
              <a:gd name="connsiteY2-86" fmla="*/ 4648025 h 4648025"/>
              <a:gd name="connsiteX3-87" fmla="*/ 0 w 578876"/>
              <a:gd name="connsiteY3-88" fmla="*/ 4648025 h 4648025"/>
              <a:gd name="connsiteX0-89" fmla="*/ 0 w 578876"/>
              <a:gd name="connsiteY0-90" fmla="*/ 4648025 h 4648025"/>
              <a:gd name="connsiteX1-91" fmla="*/ 289438 w 578876"/>
              <a:gd name="connsiteY1-92" fmla="*/ 0 h 4648025"/>
              <a:gd name="connsiteX2-93" fmla="*/ 578876 w 578876"/>
              <a:gd name="connsiteY2-94" fmla="*/ 4648025 h 4648025"/>
              <a:gd name="connsiteX3-95" fmla="*/ 0 w 578876"/>
              <a:gd name="connsiteY3-96" fmla="*/ 4648025 h 4648025"/>
              <a:gd name="connsiteX0-97" fmla="*/ 0 w 578876"/>
              <a:gd name="connsiteY0-98" fmla="*/ 4648025 h 4648025"/>
              <a:gd name="connsiteX1-99" fmla="*/ 289438 w 578876"/>
              <a:gd name="connsiteY1-100" fmla="*/ 0 h 4648025"/>
              <a:gd name="connsiteX2-101" fmla="*/ 578876 w 578876"/>
              <a:gd name="connsiteY2-102" fmla="*/ 4648025 h 4648025"/>
              <a:gd name="connsiteX3-103" fmla="*/ 0 w 578876"/>
              <a:gd name="connsiteY3-104" fmla="*/ 4648025 h 4648025"/>
              <a:gd name="connsiteX0-105" fmla="*/ 0 w 578876"/>
              <a:gd name="connsiteY0-106" fmla="*/ 4648025 h 4648025"/>
              <a:gd name="connsiteX1-107" fmla="*/ 289438 w 578876"/>
              <a:gd name="connsiteY1-108" fmla="*/ 0 h 4648025"/>
              <a:gd name="connsiteX2-109" fmla="*/ 578876 w 578876"/>
              <a:gd name="connsiteY2-110" fmla="*/ 4648025 h 4648025"/>
              <a:gd name="connsiteX3-111" fmla="*/ 0 w 578876"/>
              <a:gd name="connsiteY3-112" fmla="*/ 4648025 h 4648025"/>
            </a:gdLst>
            <a:ahLst/>
            <a:cxnLst>
              <a:cxn ang="0">
                <a:pos x="connsiteX0-1" y="connsiteY0-2"/>
              </a:cxn>
              <a:cxn ang="0">
                <a:pos x="connsiteX1-3" y="connsiteY1-4"/>
              </a:cxn>
              <a:cxn ang="0">
                <a:pos x="connsiteX2-5" y="connsiteY2-6"/>
              </a:cxn>
              <a:cxn ang="0">
                <a:pos x="connsiteX3-7" y="connsiteY3-8"/>
              </a:cxn>
            </a:cxnLst>
            <a:rect l="l" t="t" r="r" b="b"/>
            <a:pathLst>
              <a:path w="578876" h="4648025">
                <a:moveTo>
                  <a:pt x="0" y="4648025"/>
                </a:moveTo>
                <a:cubicBezTo>
                  <a:pt x="162866" y="3047883"/>
                  <a:pt x="238853" y="1866842"/>
                  <a:pt x="289438" y="0"/>
                </a:cubicBezTo>
                <a:cubicBezTo>
                  <a:pt x="343197" y="1879542"/>
                  <a:pt x="403887" y="3035183"/>
                  <a:pt x="578876" y="4648025"/>
                </a:cubicBezTo>
                <a:lnTo>
                  <a:pt x="0" y="4648025"/>
                </a:lnTo>
                <a:close/>
              </a:path>
            </a:pathLst>
          </a:custGeom>
          <a:gradFill flip="none" rotWithShape="1">
            <a:gsLst>
              <a:gs pos="0">
                <a:srgbClr val="0070C0">
                  <a:alpha val="0"/>
                </a:srgbClr>
              </a:gs>
              <a:gs pos="96842">
                <a:srgbClr val="0070C0"/>
              </a:gs>
              <a:gs pos="46000">
                <a:srgbClr val="00B0F0">
                  <a:alpha val="43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059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70C0"/>
              </a:solidFill>
              <a:effectLst/>
              <a:uLnTx/>
              <a:uFillTx/>
              <a:latin typeface="Arial" panose="020B0604020202020204"/>
              <a:ea typeface="微软雅黑" panose="020B0503020204020204" pitchFamily="34" charset="-122"/>
              <a:cs typeface="+mn-cs"/>
            </a:endParaRPr>
          </a:p>
        </p:txBody>
      </p:sp>
      <p:sp>
        <p:nvSpPr>
          <p:cNvPr id="11" name="右箭头 10"/>
          <p:cNvSpPr/>
          <p:nvPr>
            <p:custDataLst>
              <p:tags r:id="rId11"/>
            </p:custDataLst>
          </p:nvPr>
        </p:nvSpPr>
        <p:spPr>
          <a:xfrm>
            <a:off x="6081395" y="3014345"/>
            <a:ext cx="268605" cy="3395980"/>
          </a:xfrm>
          <a:prstGeom prst="rightArrow">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custDataLst>
              <p:tags r:id="rId1"/>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35280" y="297180"/>
            <a:ext cx="10129520" cy="460375"/>
          </a:xfrm>
          <a:prstGeom prst="rect">
            <a:avLst/>
          </a:prstGeom>
          <a:noFill/>
        </p:spPr>
        <p:txBody>
          <a:bodyPr wrap="square" rtlCol="0" anchor="t">
            <a:spAutoFit/>
          </a:bodyPr>
          <a:lstStyle/>
          <a:p>
            <a:pPr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一、坚定不移强化客群运营 | 路径②：战客行业精细运营(</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2</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文本框 19"/>
          <p:cNvSpPr txBox="1"/>
          <p:nvPr/>
        </p:nvSpPr>
        <p:spPr>
          <a:xfrm>
            <a:off x="521386" y="1825332"/>
            <a:ext cx="9157136" cy="307777"/>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b="1" dirty="0">
                <a:solidFill>
                  <a:srgbClr val="C00000"/>
                </a:solidFill>
                <a:latin typeface="微软雅黑" panose="020B0503020204020204" pitchFamily="34" charset="-122"/>
                <a:ea typeface="微软雅黑" panose="020B0503020204020204" pitchFamily="34" charset="-122"/>
              </a:rPr>
              <a:t>连锁商业：</a:t>
            </a:r>
            <a:r>
              <a:rPr lang="zh-CN" altLang="en-US" sz="1400" b="1" dirty="0">
                <a:solidFill>
                  <a:srgbClr val="1184CF"/>
                </a:solidFill>
                <a:latin typeface="微软雅黑" panose="020B0503020204020204" pitchFamily="34" charset="-122"/>
                <a:ea typeface="微软雅黑" panose="020B0503020204020204" pitchFamily="34" charset="-122"/>
              </a:rPr>
              <a:t>聚焦零售、酒店等</a:t>
            </a:r>
            <a:r>
              <a:rPr lang="en-US" altLang="zh-CN" sz="1400" b="1" dirty="0">
                <a:solidFill>
                  <a:srgbClr val="1184CF"/>
                </a:solidFill>
                <a:latin typeface="微软雅黑" panose="020B0503020204020204" pitchFamily="34" charset="-122"/>
                <a:ea typeface="微软雅黑" panose="020B0503020204020204" pitchFamily="34" charset="-122"/>
              </a:rPr>
              <a:t>5</a:t>
            </a:r>
            <a:r>
              <a:rPr lang="zh-CN" altLang="en-US" sz="1400" b="1" dirty="0">
                <a:solidFill>
                  <a:srgbClr val="1184CF"/>
                </a:solidFill>
                <a:latin typeface="微软雅黑" panose="020B0503020204020204" pitchFamily="34" charset="-122"/>
                <a:ea typeface="微软雅黑" panose="020B0503020204020204" pitchFamily="34" charset="-122"/>
              </a:rPr>
              <a:t>大重点客群，加强省市、战商协同，开展统谈分签，实现连锁拓展。</a:t>
            </a:r>
            <a:endParaRPr lang="zh-CN" altLang="en-US" sz="1400" b="1" dirty="0">
              <a:solidFill>
                <a:srgbClr val="1184CF"/>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21386" y="908973"/>
            <a:ext cx="11479270" cy="307777"/>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b="1" dirty="0">
                <a:solidFill>
                  <a:srgbClr val="C00000"/>
                </a:solidFill>
                <a:latin typeface="微软雅黑" panose="020B0503020204020204" pitchFamily="34" charset="-122"/>
                <a:ea typeface="微软雅黑" panose="020B0503020204020204" pitchFamily="34" charset="-122"/>
              </a:rPr>
              <a:t>军警法司：</a:t>
            </a:r>
            <a:r>
              <a:rPr lang="zh-CN" altLang="en-US" sz="1400" b="1" dirty="0">
                <a:solidFill>
                  <a:srgbClr val="1184CF"/>
                </a:solidFill>
                <a:latin typeface="微软雅黑" panose="020B0503020204020204" pitchFamily="34" charset="-122"/>
                <a:ea typeface="微软雅黑" panose="020B0503020204020204" pitchFamily="34" charset="-122"/>
              </a:rPr>
              <a:t>视频监控类项目在保证存量的基础上，积极抢夺友商到期项目，同时挖掘智慧法庭、网约房等新需求。</a:t>
            </a:r>
            <a:endParaRPr lang="zh-CN" altLang="en-US" sz="1400" b="1" dirty="0">
              <a:solidFill>
                <a:srgbClr val="1184CF"/>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21386" y="1519879"/>
            <a:ext cx="9157136" cy="307777"/>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b="1" dirty="0">
                <a:solidFill>
                  <a:srgbClr val="C00000"/>
                </a:solidFill>
                <a:latin typeface="微软雅黑" panose="020B0503020204020204" pitchFamily="34" charset="-122"/>
                <a:ea typeface="微软雅黑" panose="020B0503020204020204" pitchFamily="34" charset="-122"/>
              </a:rPr>
              <a:t>农业文宣：</a:t>
            </a:r>
            <a:r>
              <a:rPr lang="zh-CN" altLang="en-US" sz="1400" b="1" dirty="0">
                <a:solidFill>
                  <a:srgbClr val="1184CF"/>
                </a:solidFill>
                <a:latin typeface="微软雅黑" panose="020B0503020204020204" pitchFamily="34" charset="-122"/>
                <a:ea typeface="微软雅黑" panose="020B0503020204020204" pitchFamily="34" charset="-122"/>
              </a:rPr>
              <a:t>以粮食安全和景区新国标实行为契机，深挖现代化农业、智慧景区、文化体育场馆等场景商机。</a:t>
            </a:r>
            <a:endParaRPr lang="zh-CN" altLang="en-US" sz="1400" b="1" dirty="0">
              <a:solidFill>
                <a:srgbClr val="1184CF"/>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521385" y="1214426"/>
            <a:ext cx="10872419" cy="307777"/>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b="1" dirty="0">
                <a:solidFill>
                  <a:srgbClr val="C00000"/>
                </a:solidFill>
                <a:latin typeface="微软雅黑" panose="020B0503020204020204" pitchFamily="34" charset="-122"/>
                <a:ea typeface="微软雅黑" panose="020B0503020204020204" pitchFamily="34" charset="-122"/>
              </a:rPr>
              <a:t>住       建：</a:t>
            </a:r>
            <a:r>
              <a:rPr lang="zh-CN" altLang="en-US" sz="1400" b="1" dirty="0">
                <a:solidFill>
                  <a:srgbClr val="1184CF"/>
                </a:solidFill>
                <a:latin typeface="微软雅黑" panose="020B0503020204020204" pitchFamily="34" charset="-122"/>
                <a:ea typeface="微软雅黑" panose="020B0503020204020204" pitchFamily="34" charset="-122"/>
              </a:rPr>
              <a:t>抢抓城市更新与市政管网改建政策机遇，以智慧社区、管网数字化平台等方案攻坚住建市场，拓展信息化商机。</a:t>
            </a:r>
            <a:endParaRPr lang="zh-CN" altLang="en-US" sz="1400" b="1" dirty="0">
              <a:solidFill>
                <a:srgbClr val="1184CF"/>
              </a:solidFill>
              <a:latin typeface="微软雅黑" panose="020B0503020204020204" pitchFamily="34" charset="-122"/>
              <a:ea typeface="微软雅黑" panose="020B0503020204020204" pitchFamily="34" charset="-122"/>
            </a:endParaRPr>
          </a:p>
        </p:txBody>
      </p:sp>
      <p:sp>
        <p:nvSpPr>
          <p:cNvPr id="29" name="圆角矩形 30"/>
          <p:cNvSpPr/>
          <p:nvPr>
            <p:custDataLst>
              <p:tags r:id="rId2"/>
            </p:custDataLst>
          </p:nvPr>
        </p:nvSpPr>
        <p:spPr>
          <a:xfrm>
            <a:off x="6240145" y="2402204"/>
            <a:ext cx="5471795" cy="2016911"/>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6311265" y="2505075"/>
            <a:ext cx="5300980" cy="429895"/>
          </a:xfrm>
          <a:prstGeom prst="rect">
            <a:avLst/>
          </a:prstGeom>
          <a:noFill/>
        </p:spPr>
        <p:txBody>
          <a:bodyPr wrap="square" rtlCol="0">
            <a:noAutofit/>
          </a:bodyPr>
          <a:lstStyle/>
          <a:p>
            <a:pPr indent="0">
              <a:lnSpc>
                <a:spcPct val="120000"/>
              </a:lnSpc>
              <a:spcBef>
                <a:spcPts val="0"/>
              </a:spcBef>
              <a:spcAft>
                <a:spcPct val="0"/>
              </a:spcAft>
              <a:buFont typeface="Wingdings" panose="05000000000000000000" charset="0"/>
              <a:buNone/>
            </a:pPr>
            <a:r>
              <a:rPr lang="zh-CN" altLang="en-US" sz="1000" b="1">
                <a:solidFill>
                  <a:srgbClr val="0070C0"/>
                </a:solidFill>
                <a:latin typeface="微软雅黑" panose="020B0503020204020204" pitchFamily="34" charset="-122"/>
                <a:ea typeface="微软雅黑" panose="020B0503020204020204" pitchFamily="34" charset="-122"/>
              </a:rPr>
              <a:t>城市更新、市政管网改建是</a:t>
            </a:r>
            <a:r>
              <a:rPr lang="en-US" altLang="zh-CN" sz="1000" b="1">
                <a:solidFill>
                  <a:srgbClr val="0070C0"/>
                </a:solidFill>
                <a:latin typeface="微软雅黑" panose="020B0503020204020204" pitchFamily="34" charset="-122"/>
                <a:ea typeface="微软雅黑" panose="020B0503020204020204" pitchFamily="34" charset="-122"/>
              </a:rPr>
              <a:t>2025</a:t>
            </a:r>
            <a:r>
              <a:rPr lang="zh-CN" altLang="en-US" sz="1000" b="1">
                <a:solidFill>
                  <a:srgbClr val="0070C0"/>
                </a:solidFill>
                <a:latin typeface="微软雅黑" panose="020B0503020204020204" pitchFamily="34" charset="-122"/>
                <a:ea typeface="微软雅黑" panose="020B0503020204020204" pitchFamily="34" charset="-122"/>
              </a:rPr>
              <a:t>年市级民生工程，嘉兴市民生工程</a:t>
            </a:r>
            <a:r>
              <a:rPr lang="en-US" altLang="zh-CN" sz="1000" b="1">
                <a:solidFill>
                  <a:srgbClr val="0070C0"/>
                </a:solidFill>
                <a:latin typeface="微软雅黑" panose="020B0503020204020204" pitchFamily="34" charset="-122"/>
                <a:ea typeface="微软雅黑" panose="020B0503020204020204" pitchFamily="34" charset="-122"/>
              </a:rPr>
              <a:t>21</a:t>
            </a:r>
            <a:r>
              <a:rPr lang="zh-CN" altLang="en-US" sz="1000" b="1">
                <a:solidFill>
                  <a:srgbClr val="0070C0"/>
                </a:solidFill>
                <a:latin typeface="微软雅黑" panose="020B0503020204020204" pitchFamily="34" charset="-122"/>
                <a:ea typeface="微软雅黑" panose="020B0503020204020204" pitchFamily="34" charset="-122"/>
              </a:rPr>
              <a:t>个城市更新试点片区和</a:t>
            </a:r>
            <a:r>
              <a:rPr lang="en-US" altLang="zh-CN" sz="1000" b="1">
                <a:solidFill>
                  <a:srgbClr val="0070C0"/>
                </a:solidFill>
                <a:latin typeface="微软雅黑" panose="020B0503020204020204" pitchFamily="34" charset="-122"/>
                <a:ea typeface="微软雅黑" panose="020B0503020204020204" pitchFamily="34" charset="-122"/>
              </a:rPr>
              <a:t>39</a:t>
            </a:r>
            <a:r>
              <a:rPr lang="zh-CN" altLang="en-US" sz="1000" b="1">
                <a:solidFill>
                  <a:srgbClr val="0070C0"/>
                </a:solidFill>
                <a:latin typeface="微软雅黑" panose="020B0503020204020204" pitchFamily="34" charset="-122"/>
                <a:ea typeface="微软雅黑" panose="020B0503020204020204" pitchFamily="34" charset="-122"/>
              </a:rPr>
              <a:t>个</a:t>
            </a:r>
            <a:r>
              <a:rPr lang="zh-CN" altLang="en-US" sz="1000" b="1">
                <a:solidFill>
                  <a:srgbClr val="0070C0"/>
                </a:solidFill>
                <a:latin typeface="微软雅黑" panose="020B0503020204020204" pitchFamily="34" charset="-122"/>
                <a:ea typeface="微软雅黑" panose="020B0503020204020204" pitchFamily="34" charset="-122"/>
                <a:sym typeface="+mn-ea"/>
              </a:rPr>
              <a:t>市政管网改建点位</a:t>
            </a:r>
            <a:r>
              <a:rPr lang="zh-CN" altLang="en-US" sz="1000" b="1">
                <a:solidFill>
                  <a:srgbClr val="0070C0"/>
                </a:solidFill>
                <a:latin typeface="微软雅黑" panose="020B0503020204020204" pitchFamily="34" charset="-122"/>
                <a:ea typeface="微软雅黑" panose="020B0503020204020204" pitchFamily="34" charset="-122"/>
              </a:rPr>
              <a:t>，要聚焦社区智能化及管网监测平台，占得先机。</a:t>
            </a:r>
            <a:endParaRPr lang="zh-CN" altLang="en-US" sz="1000" b="1">
              <a:solidFill>
                <a:srgbClr val="0070C0"/>
              </a:solidFill>
              <a:latin typeface="微软雅黑" panose="020B0503020204020204" pitchFamily="34" charset="-122"/>
              <a:ea typeface="微软雅黑" panose="020B0503020204020204" pitchFamily="34" charset="-122"/>
            </a:endParaRPr>
          </a:p>
        </p:txBody>
      </p:sp>
      <p:graphicFrame>
        <p:nvGraphicFramePr>
          <p:cNvPr id="32" name="表格 31"/>
          <p:cNvGraphicFramePr>
            <a:graphicFrameLocks noGrp="1"/>
          </p:cNvGraphicFramePr>
          <p:nvPr>
            <p:custDataLst>
              <p:tags r:id="rId3"/>
            </p:custDataLst>
          </p:nvPr>
        </p:nvGraphicFramePr>
        <p:xfrm>
          <a:off x="839416" y="6137906"/>
          <a:ext cx="4480724" cy="315430"/>
        </p:xfrm>
        <a:graphic>
          <a:graphicData uri="http://schemas.openxmlformats.org/drawingml/2006/table">
            <a:tbl>
              <a:tblPr firstRow="1">
                <a:tableStyleId>{5C22544A-7EE6-4342-B048-85BDC9FD1C3A}</a:tableStyleId>
              </a:tblPr>
              <a:tblGrid>
                <a:gridCol w="1031158"/>
                <a:gridCol w="430914"/>
                <a:gridCol w="430914"/>
                <a:gridCol w="431477"/>
                <a:gridCol w="430353"/>
                <a:gridCol w="432040"/>
                <a:gridCol w="431477"/>
                <a:gridCol w="431477"/>
                <a:gridCol w="430914"/>
              </a:tblGrid>
              <a:tr h="158020">
                <a:tc>
                  <a:txBody>
                    <a:bodyPr/>
                    <a:lstStyle/>
                    <a:p>
                      <a:pPr algn="ctr" fontAlgn="ctr"/>
                      <a:r>
                        <a:rPr lang="zh-CN" altLang="en-US" sz="800" u="none" strike="noStrike">
                          <a:effectLst/>
                          <a:latin typeface="微软雅黑" panose="020B0503020204020204" pitchFamily="34" charset="-122"/>
                          <a:ea typeface="微软雅黑" panose="020B0503020204020204" pitchFamily="34" charset="-122"/>
                        </a:rPr>
                        <a:t>单位</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ctr"/>
                      <a:r>
                        <a:rPr lang="zh-CN" altLang="en-US" sz="800" u="none" strike="noStrike">
                          <a:effectLst/>
                          <a:latin typeface="微软雅黑" panose="020B0503020204020204" pitchFamily="34" charset="-122"/>
                          <a:ea typeface="微软雅黑" panose="020B0503020204020204" pitchFamily="34" charset="-122"/>
                        </a:rPr>
                        <a:t>嘉禾</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ctr"/>
                      <a:r>
                        <a:rPr lang="zh-CN" altLang="en-US" sz="800" u="none" strike="noStrike">
                          <a:effectLst/>
                          <a:latin typeface="微软雅黑" panose="020B0503020204020204" pitchFamily="34" charset="-122"/>
                          <a:ea typeface="微软雅黑" panose="020B0503020204020204" pitchFamily="34" charset="-122"/>
                        </a:rPr>
                        <a:t>嘉善</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ctr"/>
                      <a:r>
                        <a:rPr lang="zh-CN" altLang="en-US" sz="800" u="none" strike="noStrike">
                          <a:effectLst/>
                          <a:latin typeface="微软雅黑" panose="020B0503020204020204" pitchFamily="34" charset="-122"/>
                          <a:ea typeface="微软雅黑" panose="020B0503020204020204" pitchFamily="34" charset="-122"/>
                        </a:rPr>
                        <a:t>平湖</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ctr"/>
                      <a:r>
                        <a:rPr lang="zh-CN" altLang="en-US" sz="800" u="none" strike="noStrike" dirty="0">
                          <a:effectLst/>
                          <a:latin typeface="微软雅黑" panose="020B0503020204020204" pitchFamily="34" charset="-122"/>
                          <a:ea typeface="微软雅黑" panose="020B0503020204020204" pitchFamily="34" charset="-122"/>
                        </a:rPr>
                        <a:t>海盐</a:t>
                      </a:r>
                      <a:endParaRPr lang="zh-CN" altLang="en-US" sz="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ctr"/>
                      <a:r>
                        <a:rPr lang="zh-CN" altLang="en-US" sz="800" u="none" strike="noStrike">
                          <a:effectLst/>
                          <a:latin typeface="微软雅黑" panose="020B0503020204020204" pitchFamily="34" charset="-122"/>
                          <a:ea typeface="微软雅黑" panose="020B0503020204020204" pitchFamily="34" charset="-122"/>
                        </a:rPr>
                        <a:t>海宁</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ctr"/>
                      <a:r>
                        <a:rPr lang="zh-CN" altLang="en-US" sz="800" u="none" strike="noStrike" dirty="0">
                          <a:effectLst/>
                          <a:latin typeface="微软雅黑" panose="020B0503020204020204" pitchFamily="34" charset="-122"/>
                          <a:ea typeface="微软雅黑" panose="020B0503020204020204" pitchFamily="34" charset="-122"/>
                        </a:rPr>
                        <a:t>桐乡</a:t>
                      </a:r>
                      <a:endParaRPr lang="zh-CN" altLang="en-US" sz="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ctr"/>
                      <a:r>
                        <a:rPr lang="zh-CN" altLang="en-US" sz="800" b="1" u="none" strike="noStrike" kern="1200" dirty="0">
                          <a:solidFill>
                            <a:schemeClr val="lt1"/>
                          </a:solidFill>
                          <a:effectLst/>
                          <a:latin typeface="微软雅黑" panose="020B0503020204020204" pitchFamily="34" charset="-122"/>
                          <a:ea typeface="微软雅黑" panose="020B0503020204020204" pitchFamily="34" charset="-122"/>
                          <a:cs typeface="+mn-cs"/>
                        </a:rPr>
                        <a:t>战客</a:t>
                      </a:r>
                      <a:endParaRPr lang="zh-CN" altLang="en-US" sz="800" b="1" u="none" strike="noStrike" kern="1200" dirty="0">
                        <a:solidFill>
                          <a:schemeClr val="lt1"/>
                        </a:solidFill>
                        <a:effectLst/>
                        <a:latin typeface="微软雅黑" panose="020B0503020204020204" pitchFamily="34" charset="-122"/>
                        <a:ea typeface="微软雅黑" panose="020B0503020204020204" pitchFamily="34" charset="-122"/>
                        <a:cs typeface="+mn-cs"/>
                      </a:endParaRPr>
                    </a:p>
                  </a:txBody>
                  <a:tcPr marL="9525" marR="9525" marT="9525" marB="0" anchor="ctr">
                    <a:solidFill>
                      <a:srgbClr val="0070C0"/>
                    </a:solidFill>
                  </a:tcPr>
                </a:tc>
                <a:tc>
                  <a:txBody>
                    <a:bodyPr/>
                    <a:lstStyle/>
                    <a:p>
                      <a:pPr algn="ctr" fontAlgn="ctr"/>
                      <a:r>
                        <a:rPr lang="zh-CN" altLang="en-US" sz="800" u="none" strike="noStrike">
                          <a:effectLst/>
                          <a:latin typeface="微软雅黑" panose="020B0503020204020204" pitchFamily="34" charset="-122"/>
                          <a:ea typeface="微软雅黑" panose="020B0503020204020204" pitchFamily="34" charset="-122"/>
                        </a:rPr>
                        <a:t>全市</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r>
              <a:tr h="157410">
                <a:tc>
                  <a:txBody>
                    <a:bodyPr/>
                    <a:lstStyle/>
                    <a:p>
                      <a:pPr algn="ctr" fontAlgn="ctr"/>
                      <a:r>
                        <a:rPr lang="en-US" altLang="zh-CN" sz="800" dirty="0">
                          <a:latin typeface="微软雅黑" panose="020B0503020204020204" pitchFamily="34" charset="-122"/>
                          <a:ea typeface="微软雅黑" panose="020B0503020204020204" pitchFamily="34" charset="-122"/>
                        </a:rPr>
                        <a:t>3A</a:t>
                      </a:r>
                      <a:r>
                        <a:rPr lang="zh-CN" altLang="en-US" sz="800" dirty="0">
                          <a:latin typeface="微软雅黑" panose="020B0503020204020204" pitchFamily="34" charset="-122"/>
                          <a:ea typeface="微软雅黑" panose="020B0503020204020204" pitchFamily="34" charset="-122"/>
                        </a:rPr>
                        <a:t>以上景区数</a:t>
                      </a:r>
                      <a:endParaRPr lang="zh-CN" altLang="en-US" sz="800" dirty="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en-US" altLang="zh-CN" sz="800" dirty="0">
                          <a:latin typeface="微软雅黑" panose="020B0503020204020204" pitchFamily="34" charset="-122"/>
                          <a:ea typeface="微软雅黑" panose="020B0503020204020204" pitchFamily="34" charset="-122"/>
                        </a:rPr>
                        <a:t>15</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en-US" altLang="zh-CN" sz="800" dirty="0">
                          <a:latin typeface="微软雅黑" panose="020B0503020204020204" pitchFamily="34" charset="-122"/>
                          <a:ea typeface="微软雅黑" panose="020B0503020204020204" pitchFamily="34" charset="-122"/>
                        </a:rPr>
                        <a:t>6</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en-US" altLang="zh-CN" sz="800" dirty="0">
                          <a:latin typeface="微软雅黑" panose="020B0503020204020204" pitchFamily="34" charset="-122"/>
                          <a:ea typeface="微软雅黑" panose="020B0503020204020204" pitchFamily="34" charset="-122"/>
                        </a:rPr>
                        <a:t>13</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en-US" altLang="zh-CN" sz="800" dirty="0">
                          <a:latin typeface="微软雅黑" panose="020B0503020204020204" pitchFamily="34" charset="-122"/>
                          <a:ea typeface="微软雅黑" panose="020B0503020204020204" pitchFamily="34" charset="-122"/>
                        </a:rPr>
                        <a:t>6</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en-US" altLang="zh-CN" sz="800" dirty="0">
                          <a:latin typeface="微软雅黑" panose="020B0503020204020204" pitchFamily="34" charset="-122"/>
                          <a:ea typeface="微软雅黑" panose="020B0503020204020204" pitchFamily="34" charset="-122"/>
                        </a:rPr>
                        <a:t>8</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en-US" altLang="zh-CN" sz="800" dirty="0">
                          <a:latin typeface="微软雅黑" panose="020B0503020204020204" pitchFamily="34" charset="-122"/>
                          <a:ea typeface="微软雅黑" panose="020B0503020204020204" pitchFamily="34" charset="-122"/>
                        </a:rPr>
                        <a:t>9</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en-US" altLang="zh-CN" sz="800" dirty="0">
                          <a:latin typeface="微软雅黑" panose="020B0503020204020204" pitchFamily="34" charset="-122"/>
                          <a:ea typeface="微软雅黑" panose="020B0503020204020204" pitchFamily="34" charset="-122"/>
                        </a:rPr>
                        <a:t>1</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en-US" altLang="zh-CN" sz="800" b="0" dirty="0">
                          <a:solidFill>
                            <a:srgbClr val="000000"/>
                          </a:solidFill>
                          <a:latin typeface="微软雅黑" panose="020B0503020204020204" pitchFamily="34" charset="-122"/>
                          <a:ea typeface="微软雅黑" panose="020B0503020204020204" pitchFamily="34" charset="-122"/>
                        </a:rPr>
                        <a:t>58</a:t>
                      </a:r>
                      <a:endParaRPr lang="en-US" altLang="zh-CN" sz="800" b="0" dirty="0">
                        <a:solidFill>
                          <a:srgbClr val="000000"/>
                        </a:solidFill>
                        <a:latin typeface="微软雅黑" panose="020B0503020204020204" pitchFamily="34" charset="-122"/>
                        <a:ea typeface="微软雅黑" panose="020B0503020204020204" pitchFamily="34" charset="-122"/>
                      </a:endParaRPr>
                    </a:p>
                  </a:txBody>
                  <a:tcPr marL="7937" marR="7937" marT="7937" marB="0" anchor="ctr"/>
                </a:tc>
              </a:tr>
            </a:tbl>
          </a:graphicData>
        </a:graphic>
      </p:graphicFrame>
      <p:sp>
        <p:nvSpPr>
          <p:cNvPr id="33" name="文本框 32"/>
          <p:cNvSpPr txBox="1"/>
          <p:nvPr/>
        </p:nvSpPr>
        <p:spPr>
          <a:xfrm>
            <a:off x="6202680" y="3035935"/>
            <a:ext cx="5521325" cy="373380"/>
          </a:xfrm>
          <a:prstGeom prst="rect">
            <a:avLst/>
          </a:prstGeom>
          <a:noFill/>
        </p:spPr>
        <p:txBody>
          <a:bodyPr wrap="square" rtlCol="0">
            <a:noAutofit/>
          </a:bodyPr>
          <a:lstStyle/>
          <a:p>
            <a:pPr marL="171450" indent="-171450" algn="l">
              <a:lnSpc>
                <a:spcPct val="120000"/>
              </a:lnSpc>
              <a:spcBef>
                <a:spcPts val="0"/>
              </a:spcBef>
              <a:spcAft>
                <a:spcPct val="0"/>
              </a:spcAft>
              <a:buClrTx/>
              <a:buSzTx/>
              <a:buFont typeface="Wingdings" panose="05000000000000000000" pitchFamily="2" charset="2"/>
              <a:buChar char="Ø"/>
            </a:pPr>
            <a:r>
              <a:rPr lang="zh-CN" altLang="en-US" sz="1000" b="1" dirty="0">
                <a:solidFill>
                  <a:srgbClr val="C00000"/>
                </a:solidFill>
                <a:latin typeface="微软雅黑" panose="020B0503020204020204" pitchFamily="34" charset="-122"/>
                <a:ea typeface="微软雅黑" panose="020B0503020204020204" pitchFamily="34" charset="-122"/>
              </a:rPr>
              <a:t>紧盯全市城市更新试点片区，排摸跟进信息化商机：</a:t>
            </a:r>
            <a:r>
              <a:rPr lang="zh-CN" altLang="en-US" sz="1000" dirty="0">
                <a:solidFill>
                  <a:schemeClr val="tx1"/>
                </a:solidFill>
                <a:latin typeface="微软雅黑" panose="020B0503020204020204" pitchFamily="34" charset="-122"/>
                <a:ea typeface="微软雅黑" panose="020B0503020204020204" pitchFamily="34" charset="-122"/>
              </a:rPr>
              <a:t>结合智慧充电、电梯告警、智慧道闸等场景做好项目的推广。</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6240145" y="3740150"/>
            <a:ext cx="5378450" cy="395605"/>
          </a:xfrm>
          <a:prstGeom prst="rect">
            <a:avLst/>
          </a:prstGeom>
          <a:noFill/>
        </p:spPr>
        <p:txBody>
          <a:bodyPr wrap="square" rtlCol="0">
            <a:noAutofit/>
          </a:bodyPr>
          <a:lstStyle/>
          <a:p>
            <a:pPr marL="171450" indent="-171450" algn="l">
              <a:lnSpc>
                <a:spcPct val="120000"/>
              </a:lnSpc>
              <a:spcBef>
                <a:spcPts val="0"/>
              </a:spcBef>
              <a:spcAft>
                <a:spcPct val="0"/>
              </a:spcAft>
              <a:buClrTx/>
              <a:buSzTx/>
              <a:buFont typeface="Wingdings" panose="05000000000000000000" pitchFamily="2" charset="2"/>
              <a:buChar char="Ø"/>
            </a:pPr>
            <a:r>
              <a:rPr lang="zh-CN" altLang="en-US" sz="1000" b="1" dirty="0">
                <a:solidFill>
                  <a:srgbClr val="C00000"/>
                </a:solidFill>
                <a:latin typeface="微软雅黑" panose="020B0503020204020204" pitchFamily="34" charset="-122"/>
                <a:ea typeface="微软雅黑" panose="020B0503020204020204" pitchFamily="34" charset="-122"/>
              </a:rPr>
              <a:t>紧抓市政管网改建契机，积极打造数字化、网络化、智能化的管网管理体系：</a:t>
            </a:r>
            <a:r>
              <a:rPr lang="zh-CN" altLang="en-US" sz="1000" dirty="0">
                <a:latin typeface="微软雅黑" panose="020B0503020204020204" pitchFamily="34" charset="-122"/>
                <a:ea typeface="微软雅黑" panose="020B0503020204020204" pitchFamily="34" charset="-122"/>
              </a:rPr>
              <a:t>以智慧化模拟、精准化决策为路径，加快智慧管网体系建设</a:t>
            </a:r>
            <a:endParaRPr lang="zh-CN" altLang="en-US" sz="1000" dirty="0">
              <a:latin typeface="微软雅黑" panose="020B0503020204020204" pitchFamily="34" charset="-122"/>
              <a:ea typeface="微软雅黑" panose="020B0503020204020204" pitchFamily="34" charset="-122"/>
            </a:endParaRPr>
          </a:p>
        </p:txBody>
      </p:sp>
      <p:sp>
        <p:nvSpPr>
          <p:cNvPr id="15" name="waving-flag_16212"/>
          <p:cNvSpPr/>
          <p:nvPr/>
        </p:nvSpPr>
        <p:spPr>
          <a:xfrm>
            <a:off x="6421218" y="4149080"/>
            <a:ext cx="178838" cy="219838"/>
          </a:xfrm>
          <a:custGeom>
            <a:avLst/>
            <a:gdLst>
              <a:gd name="connsiteX0" fmla="*/ 201391 w 491559"/>
              <a:gd name="connsiteY0" fmla="*/ 34417 h 604252"/>
              <a:gd name="connsiteX1" fmla="*/ 244085 w 491559"/>
              <a:gd name="connsiteY1" fmla="*/ 44529 h 604252"/>
              <a:gd name="connsiteX2" fmla="*/ 473074 w 491559"/>
              <a:gd name="connsiteY2" fmla="*/ 56463 h 604252"/>
              <a:gd name="connsiteX3" fmla="*/ 491559 w 491559"/>
              <a:gd name="connsiteY3" fmla="*/ 65692 h 604252"/>
              <a:gd name="connsiteX4" fmla="*/ 491559 w 491559"/>
              <a:gd name="connsiteY4" fmla="*/ 291654 h 604252"/>
              <a:gd name="connsiteX5" fmla="*/ 474827 w 491559"/>
              <a:gd name="connsiteY5" fmla="*/ 330640 h 604252"/>
              <a:gd name="connsiteX6" fmla="*/ 374117 w 491559"/>
              <a:gd name="connsiteY6" fmla="*/ 374559 h 604252"/>
              <a:gd name="connsiteX7" fmla="*/ 196280 w 491559"/>
              <a:gd name="connsiteY7" fmla="*/ 306930 h 604252"/>
              <a:gd name="connsiteX8" fmla="*/ 103537 w 491559"/>
              <a:gd name="connsiteY8" fmla="*/ 336846 h 604252"/>
              <a:gd name="connsiteX9" fmla="*/ 84255 w 491559"/>
              <a:gd name="connsiteY9" fmla="*/ 326343 h 604252"/>
              <a:gd name="connsiteX10" fmla="*/ 84255 w 491559"/>
              <a:gd name="connsiteY10" fmla="*/ 96563 h 604252"/>
              <a:gd name="connsiteX11" fmla="*/ 103218 w 491559"/>
              <a:gd name="connsiteY11" fmla="*/ 60441 h 604252"/>
              <a:gd name="connsiteX12" fmla="*/ 201391 w 491559"/>
              <a:gd name="connsiteY12" fmla="*/ 34417 h 604252"/>
              <a:gd name="connsiteX13" fmla="*/ 33942 w 491559"/>
              <a:gd name="connsiteY13" fmla="*/ 0 h 604252"/>
              <a:gd name="connsiteX14" fmla="*/ 67884 w 491559"/>
              <a:gd name="connsiteY14" fmla="*/ 33888 h 604252"/>
              <a:gd name="connsiteX15" fmla="*/ 65016 w 491559"/>
              <a:gd name="connsiteY15" fmla="*/ 47411 h 604252"/>
              <a:gd name="connsiteX16" fmla="*/ 57048 w 491559"/>
              <a:gd name="connsiteY16" fmla="*/ 81617 h 604252"/>
              <a:gd name="connsiteX17" fmla="*/ 57048 w 491559"/>
              <a:gd name="connsiteY17" fmla="*/ 581183 h 604252"/>
              <a:gd name="connsiteX18" fmla="*/ 33942 w 491559"/>
              <a:gd name="connsiteY18" fmla="*/ 604252 h 604252"/>
              <a:gd name="connsiteX19" fmla="*/ 10836 w 491559"/>
              <a:gd name="connsiteY19" fmla="*/ 581183 h 604252"/>
              <a:gd name="connsiteX20" fmla="*/ 10836 w 491559"/>
              <a:gd name="connsiteY20" fmla="*/ 81617 h 604252"/>
              <a:gd name="connsiteX21" fmla="*/ 2868 w 491559"/>
              <a:gd name="connsiteY21" fmla="*/ 47411 h 604252"/>
              <a:gd name="connsiteX22" fmla="*/ 0 w 491559"/>
              <a:gd name="connsiteY22" fmla="*/ 33888 h 604252"/>
              <a:gd name="connsiteX23" fmla="*/ 33942 w 491559"/>
              <a:gd name="connsiteY23" fmla="*/ 0 h 6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559" h="604252">
                <a:moveTo>
                  <a:pt x="201391" y="34417"/>
                </a:moveTo>
                <a:cubicBezTo>
                  <a:pt x="215153" y="35359"/>
                  <a:pt x="229504" y="38442"/>
                  <a:pt x="244085" y="44529"/>
                </a:cubicBezTo>
                <a:cubicBezTo>
                  <a:pt x="323761" y="77627"/>
                  <a:pt x="352285" y="143188"/>
                  <a:pt x="473074" y="56463"/>
                </a:cubicBezTo>
                <a:cubicBezTo>
                  <a:pt x="483432" y="48984"/>
                  <a:pt x="491559" y="52962"/>
                  <a:pt x="491559" y="65692"/>
                </a:cubicBezTo>
                <a:lnTo>
                  <a:pt x="491559" y="291654"/>
                </a:lnTo>
                <a:cubicBezTo>
                  <a:pt x="491559" y="304384"/>
                  <a:pt x="484547" y="322365"/>
                  <a:pt x="474827" y="330640"/>
                </a:cubicBezTo>
                <a:cubicBezTo>
                  <a:pt x="453793" y="348780"/>
                  <a:pt x="415389" y="375832"/>
                  <a:pt x="374117" y="374559"/>
                </a:cubicBezTo>
                <a:cubicBezTo>
                  <a:pt x="312288" y="372649"/>
                  <a:pt x="252371" y="306930"/>
                  <a:pt x="196280" y="306930"/>
                </a:cubicBezTo>
                <a:cubicBezTo>
                  <a:pt x="160585" y="306930"/>
                  <a:pt x="124730" y="324275"/>
                  <a:pt x="103537" y="336846"/>
                </a:cubicBezTo>
                <a:cubicBezTo>
                  <a:pt x="92541" y="343370"/>
                  <a:pt x="84255" y="339074"/>
                  <a:pt x="84255" y="326343"/>
                </a:cubicBezTo>
                <a:lnTo>
                  <a:pt x="84255" y="96563"/>
                </a:lnTo>
                <a:cubicBezTo>
                  <a:pt x="84255" y="83833"/>
                  <a:pt x="92382" y="66965"/>
                  <a:pt x="103218" y="60441"/>
                </a:cubicBezTo>
                <a:cubicBezTo>
                  <a:pt x="124133" y="48029"/>
                  <a:pt x="160107" y="31589"/>
                  <a:pt x="201391" y="34417"/>
                </a:cubicBezTo>
                <a:close/>
                <a:moveTo>
                  <a:pt x="33942" y="0"/>
                </a:moveTo>
                <a:cubicBezTo>
                  <a:pt x="52746" y="0"/>
                  <a:pt x="67884" y="15114"/>
                  <a:pt x="67884" y="33888"/>
                </a:cubicBezTo>
                <a:cubicBezTo>
                  <a:pt x="67884" y="38661"/>
                  <a:pt x="66928" y="43274"/>
                  <a:pt x="65016" y="47411"/>
                </a:cubicBezTo>
                <a:cubicBezTo>
                  <a:pt x="61988" y="54411"/>
                  <a:pt x="57048" y="68889"/>
                  <a:pt x="57048" y="81617"/>
                </a:cubicBezTo>
                <a:lnTo>
                  <a:pt x="57048" y="581183"/>
                </a:lnTo>
                <a:cubicBezTo>
                  <a:pt x="57048" y="593911"/>
                  <a:pt x="46690" y="604252"/>
                  <a:pt x="33942" y="604252"/>
                </a:cubicBezTo>
                <a:cubicBezTo>
                  <a:pt x="21194" y="604252"/>
                  <a:pt x="10836" y="593911"/>
                  <a:pt x="10836" y="581183"/>
                </a:cubicBezTo>
                <a:lnTo>
                  <a:pt x="10836" y="81617"/>
                </a:lnTo>
                <a:cubicBezTo>
                  <a:pt x="10836" y="68889"/>
                  <a:pt x="6055" y="54411"/>
                  <a:pt x="2868" y="47411"/>
                </a:cubicBezTo>
                <a:cubicBezTo>
                  <a:pt x="1115" y="43274"/>
                  <a:pt x="0" y="38661"/>
                  <a:pt x="0" y="33888"/>
                </a:cubicBezTo>
                <a:cubicBezTo>
                  <a:pt x="0" y="15114"/>
                  <a:pt x="15298" y="0"/>
                  <a:pt x="3394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6" name="文本框 15"/>
          <p:cNvSpPr txBox="1"/>
          <p:nvPr/>
        </p:nvSpPr>
        <p:spPr>
          <a:xfrm>
            <a:off x="7859918" y="2228662"/>
            <a:ext cx="2232248" cy="307777"/>
          </a:xfrm>
          <a:prstGeom prst="rect">
            <a:avLst/>
          </a:prstGeom>
          <a:solidFill>
            <a:srgbClr val="1184CF"/>
          </a:solidFill>
        </p:spPr>
        <p:txBody>
          <a:bodyPr wrap="square" rtlCol="0">
            <a:spAutoFit/>
          </a:bodyPr>
          <a:lstStyle/>
          <a:p>
            <a:pPr lvl="0" indent="0" algn="ctr" fontAlgn="auto">
              <a:buClrTx/>
              <a:buSzTx/>
              <a:buFontTx/>
            </a:pP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住建行业</a:t>
            </a:r>
            <a:endPar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7" name="文本框 16"/>
          <p:cNvSpPr txBox="1"/>
          <p:nvPr/>
        </p:nvSpPr>
        <p:spPr>
          <a:xfrm>
            <a:off x="6600056" y="4106646"/>
            <a:ext cx="5285740" cy="275590"/>
          </a:xfrm>
          <a:prstGeom prst="rect">
            <a:avLst/>
          </a:prstGeom>
          <a:noFill/>
        </p:spPr>
        <p:txBody>
          <a:bodyPr wrap="square" rtlCol="0" anchor="t">
            <a:spAutoFit/>
          </a:bodyPr>
          <a:lstStyle/>
          <a:p>
            <a:pPr indent="0">
              <a:lnSpc>
                <a:spcPct val="120000"/>
              </a:lnSpc>
              <a:spcBef>
                <a:spcPts val="0"/>
              </a:spcBef>
              <a:spcAft>
                <a:spcPct val="0"/>
              </a:spcAft>
              <a:buNone/>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海盐水务管网</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GIS</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系统（</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290</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万）、桐乡市石门工业有机更新弱电（</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110</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万）</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圆角矩形 39"/>
          <p:cNvSpPr/>
          <p:nvPr>
            <p:custDataLst>
              <p:tags r:id="rId4"/>
            </p:custDataLst>
          </p:nvPr>
        </p:nvSpPr>
        <p:spPr>
          <a:xfrm>
            <a:off x="479042" y="4653062"/>
            <a:ext cx="5400934" cy="1991745"/>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2127195" y="4499246"/>
            <a:ext cx="2232248" cy="307777"/>
          </a:xfrm>
          <a:prstGeom prst="rect">
            <a:avLst/>
          </a:prstGeom>
          <a:solidFill>
            <a:srgbClr val="1184CF"/>
          </a:solidFill>
        </p:spPr>
        <p:txBody>
          <a:bodyPr wrap="square" rtlCol="0">
            <a:spAutoFit/>
          </a:bodyPr>
          <a:lstStyle/>
          <a:p>
            <a:pPr lvl="0" indent="0" algn="ctr" fontAlgn="auto">
              <a:buClrTx/>
              <a:buSzTx/>
              <a:buFontTx/>
            </a:pP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农业文宣行业</a:t>
            </a:r>
            <a:endPar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waving-flag_16212"/>
          <p:cNvSpPr/>
          <p:nvPr/>
        </p:nvSpPr>
        <p:spPr>
          <a:xfrm>
            <a:off x="660578" y="6425528"/>
            <a:ext cx="178838" cy="219838"/>
          </a:xfrm>
          <a:custGeom>
            <a:avLst/>
            <a:gdLst>
              <a:gd name="connsiteX0" fmla="*/ 201391 w 491559"/>
              <a:gd name="connsiteY0" fmla="*/ 34417 h 604252"/>
              <a:gd name="connsiteX1" fmla="*/ 244085 w 491559"/>
              <a:gd name="connsiteY1" fmla="*/ 44529 h 604252"/>
              <a:gd name="connsiteX2" fmla="*/ 473074 w 491559"/>
              <a:gd name="connsiteY2" fmla="*/ 56463 h 604252"/>
              <a:gd name="connsiteX3" fmla="*/ 491559 w 491559"/>
              <a:gd name="connsiteY3" fmla="*/ 65692 h 604252"/>
              <a:gd name="connsiteX4" fmla="*/ 491559 w 491559"/>
              <a:gd name="connsiteY4" fmla="*/ 291654 h 604252"/>
              <a:gd name="connsiteX5" fmla="*/ 474827 w 491559"/>
              <a:gd name="connsiteY5" fmla="*/ 330640 h 604252"/>
              <a:gd name="connsiteX6" fmla="*/ 374117 w 491559"/>
              <a:gd name="connsiteY6" fmla="*/ 374559 h 604252"/>
              <a:gd name="connsiteX7" fmla="*/ 196280 w 491559"/>
              <a:gd name="connsiteY7" fmla="*/ 306930 h 604252"/>
              <a:gd name="connsiteX8" fmla="*/ 103537 w 491559"/>
              <a:gd name="connsiteY8" fmla="*/ 336846 h 604252"/>
              <a:gd name="connsiteX9" fmla="*/ 84255 w 491559"/>
              <a:gd name="connsiteY9" fmla="*/ 326343 h 604252"/>
              <a:gd name="connsiteX10" fmla="*/ 84255 w 491559"/>
              <a:gd name="connsiteY10" fmla="*/ 96563 h 604252"/>
              <a:gd name="connsiteX11" fmla="*/ 103218 w 491559"/>
              <a:gd name="connsiteY11" fmla="*/ 60441 h 604252"/>
              <a:gd name="connsiteX12" fmla="*/ 201391 w 491559"/>
              <a:gd name="connsiteY12" fmla="*/ 34417 h 604252"/>
              <a:gd name="connsiteX13" fmla="*/ 33942 w 491559"/>
              <a:gd name="connsiteY13" fmla="*/ 0 h 604252"/>
              <a:gd name="connsiteX14" fmla="*/ 67884 w 491559"/>
              <a:gd name="connsiteY14" fmla="*/ 33888 h 604252"/>
              <a:gd name="connsiteX15" fmla="*/ 65016 w 491559"/>
              <a:gd name="connsiteY15" fmla="*/ 47411 h 604252"/>
              <a:gd name="connsiteX16" fmla="*/ 57048 w 491559"/>
              <a:gd name="connsiteY16" fmla="*/ 81617 h 604252"/>
              <a:gd name="connsiteX17" fmla="*/ 57048 w 491559"/>
              <a:gd name="connsiteY17" fmla="*/ 581183 h 604252"/>
              <a:gd name="connsiteX18" fmla="*/ 33942 w 491559"/>
              <a:gd name="connsiteY18" fmla="*/ 604252 h 604252"/>
              <a:gd name="connsiteX19" fmla="*/ 10836 w 491559"/>
              <a:gd name="connsiteY19" fmla="*/ 581183 h 604252"/>
              <a:gd name="connsiteX20" fmla="*/ 10836 w 491559"/>
              <a:gd name="connsiteY20" fmla="*/ 81617 h 604252"/>
              <a:gd name="connsiteX21" fmla="*/ 2868 w 491559"/>
              <a:gd name="connsiteY21" fmla="*/ 47411 h 604252"/>
              <a:gd name="connsiteX22" fmla="*/ 0 w 491559"/>
              <a:gd name="connsiteY22" fmla="*/ 33888 h 604252"/>
              <a:gd name="connsiteX23" fmla="*/ 33942 w 491559"/>
              <a:gd name="connsiteY23" fmla="*/ 0 h 6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559" h="604252">
                <a:moveTo>
                  <a:pt x="201391" y="34417"/>
                </a:moveTo>
                <a:cubicBezTo>
                  <a:pt x="215153" y="35359"/>
                  <a:pt x="229504" y="38442"/>
                  <a:pt x="244085" y="44529"/>
                </a:cubicBezTo>
                <a:cubicBezTo>
                  <a:pt x="323761" y="77627"/>
                  <a:pt x="352285" y="143188"/>
                  <a:pt x="473074" y="56463"/>
                </a:cubicBezTo>
                <a:cubicBezTo>
                  <a:pt x="483432" y="48984"/>
                  <a:pt x="491559" y="52962"/>
                  <a:pt x="491559" y="65692"/>
                </a:cubicBezTo>
                <a:lnTo>
                  <a:pt x="491559" y="291654"/>
                </a:lnTo>
                <a:cubicBezTo>
                  <a:pt x="491559" y="304384"/>
                  <a:pt x="484547" y="322365"/>
                  <a:pt x="474827" y="330640"/>
                </a:cubicBezTo>
                <a:cubicBezTo>
                  <a:pt x="453793" y="348780"/>
                  <a:pt x="415389" y="375832"/>
                  <a:pt x="374117" y="374559"/>
                </a:cubicBezTo>
                <a:cubicBezTo>
                  <a:pt x="312288" y="372649"/>
                  <a:pt x="252371" y="306930"/>
                  <a:pt x="196280" y="306930"/>
                </a:cubicBezTo>
                <a:cubicBezTo>
                  <a:pt x="160585" y="306930"/>
                  <a:pt x="124730" y="324275"/>
                  <a:pt x="103537" y="336846"/>
                </a:cubicBezTo>
                <a:cubicBezTo>
                  <a:pt x="92541" y="343370"/>
                  <a:pt x="84255" y="339074"/>
                  <a:pt x="84255" y="326343"/>
                </a:cubicBezTo>
                <a:lnTo>
                  <a:pt x="84255" y="96563"/>
                </a:lnTo>
                <a:cubicBezTo>
                  <a:pt x="84255" y="83833"/>
                  <a:pt x="92382" y="66965"/>
                  <a:pt x="103218" y="60441"/>
                </a:cubicBezTo>
                <a:cubicBezTo>
                  <a:pt x="124133" y="48029"/>
                  <a:pt x="160107" y="31589"/>
                  <a:pt x="201391" y="34417"/>
                </a:cubicBezTo>
                <a:close/>
                <a:moveTo>
                  <a:pt x="33942" y="0"/>
                </a:moveTo>
                <a:cubicBezTo>
                  <a:pt x="52746" y="0"/>
                  <a:pt x="67884" y="15114"/>
                  <a:pt x="67884" y="33888"/>
                </a:cubicBezTo>
                <a:cubicBezTo>
                  <a:pt x="67884" y="38661"/>
                  <a:pt x="66928" y="43274"/>
                  <a:pt x="65016" y="47411"/>
                </a:cubicBezTo>
                <a:cubicBezTo>
                  <a:pt x="61988" y="54411"/>
                  <a:pt x="57048" y="68889"/>
                  <a:pt x="57048" y="81617"/>
                </a:cubicBezTo>
                <a:lnTo>
                  <a:pt x="57048" y="581183"/>
                </a:lnTo>
                <a:cubicBezTo>
                  <a:pt x="57048" y="593911"/>
                  <a:pt x="46690" y="604252"/>
                  <a:pt x="33942" y="604252"/>
                </a:cubicBezTo>
                <a:cubicBezTo>
                  <a:pt x="21194" y="604252"/>
                  <a:pt x="10836" y="593911"/>
                  <a:pt x="10836" y="581183"/>
                </a:cubicBezTo>
                <a:lnTo>
                  <a:pt x="10836" y="81617"/>
                </a:lnTo>
                <a:cubicBezTo>
                  <a:pt x="10836" y="68889"/>
                  <a:pt x="6055" y="54411"/>
                  <a:pt x="2868" y="47411"/>
                </a:cubicBezTo>
                <a:cubicBezTo>
                  <a:pt x="1115" y="43274"/>
                  <a:pt x="0" y="38661"/>
                  <a:pt x="0" y="33888"/>
                </a:cubicBezTo>
                <a:cubicBezTo>
                  <a:pt x="0" y="15114"/>
                  <a:pt x="15298" y="0"/>
                  <a:pt x="3394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C00000"/>
              </a:solidFill>
            </a:endParaRPr>
          </a:p>
        </p:txBody>
      </p:sp>
      <p:sp>
        <p:nvSpPr>
          <p:cNvPr id="14" name="文本框 13"/>
          <p:cNvSpPr txBox="1"/>
          <p:nvPr/>
        </p:nvSpPr>
        <p:spPr>
          <a:xfrm>
            <a:off x="604886" y="4797152"/>
            <a:ext cx="5220915" cy="460375"/>
          </a:xfrm>
          <a:prstGeom prst="rect">
            <a:avLst/>
          </a:prstGeom>
          <a:noFill/>
        </p:spPr>
        <p:txBody>
          <a:bodyPr wrap="square" rtlCol="0" anchor="t">
            <a:spAutoFit/>
          </a:bodyPr>
          <a:lstStyle/>
          <a:p>
            <a:pPr>
              <a:lnSpc>
                <a:spcPct val="120000"/>
              </a:lnSpc>
              <a:spcBef>
                <a:spcPts val="0"/>
              </a:spcBef>
              <a:spcAft>
                <a:spcPct val="0"/>
              </a:spcAft>
            </a:pPr>
            <a:r>
              <a:rPr lang="zh-CN" altLang="en-US" sz="1000" b="1" dirty="0">
                <a:solidFill>
                  <a:srgbClr val="1184CF"/>
                </a:solidFill>
                <a:latin typeface="微软雅黑" panose="020B0503020204020204" pitchFamily="34" charset="-122"/>
                <a:ea typeface="微软雅黑" panose="020B0503020204020204" pitchFamily="34" charset="-122"/>
                <a:sym typeface="+mn-ea"/>
              </a:rPr>
              <a:t>根据国家</a:t>
            </a:r>
            <a:r>
              <a:rPr lang="en-US" altLang="zh-CN" sz="1000" b="1" dirty="0">
                <a:solidFill>
                  <a:srgbClr val="1184CF"/>
                </a:solidFill>
                <a:latin typeface="微软雅黑" panose="020B0503020204020204" pitchFamily="34" charset="-122"/>
                <a:ea typeface="微软雅黑" panose="020B0503020204020204" pitchFamily="34" charset="-122"/>
                <a:sym typeface="+mn-ea"/>
              </a:rPr>
              <a:t>1</a:t>
            </a:r>
            <a:r>
              <a:rPr lang="zh-CN" altLang="en-US" sz="1000" b="1" dirty="0">
                <a:solidFill>
                  <a:srgbClr val="1184CF"/>
                </a:solidFill>
                <a:latin typeface="微软雅黑" panose="020B0503020204020204" pitchFamily="34" charset="-122"/>
                <a:ea typeface="微软雅黑" panose="020B0503020204020204" pitchFamily="34" charset="-122"/>
                <a:sym typeface="+mn-ea"/>
              </a:rPr>
              <a:t>号文件及浙江省</a:t>
            </a:r>
            <a:r>
              <a:rPr lang="en-US" altLang="zh-CN" sz="1000" b="1" dirty="0">
                <a:solidFill>
                  <a:srgbClr val="1184CF"/>
                </a:solidFill>
                <a:latin typeface="微软雅黑" panose="020B0503020204020204" pitchFamily="34" charset="-122"/>
                <a:ea typeface="微软雅黑" panose="020B0503020204020204" pitchFamily="34" charset="-122"/>
                <a:sym typeface="+mn-ea"/>
              </a:rPr>
              <a:t>《</a:t>
            </a:r>
            <a:r>
              <a:rPr lang="zh-CN" altLang="en-US" sz="1000" b="1" dirty="0">
                <a:solidFill>
                  <a:srgbClr val="1184CF"/>
                </a:solidFill>
                <a:latin typeface="微软雅黑" panose="020B0503020204020204" pitchFamily="34" charset="-122"/>
                <a:ea typeface="微软雅黑" panose="020B0503020204020204" pitchFamily="34" charset="-122"/>
                <a:sym typeface="+mn-ea"/>
              </a:rPr>
              <a:t>智慧引领区</a:t>
            </a:r>
            <a:r>
              <a:rPr lang="en-US" altLang="zh-CN" sz="1000" b="1" dirty="0">
                <a:solidFill>
                  <a:srgbClr val="1184CF"/>
                </a:solidFill>
                <a:latin typeface="微软雅黑" panose="020B0503020204020204" pitchFamily="34" charset="-122"/>
                <a:ea typeface="微软雅黑" panose="020B0503020204020204" pitchFamily="34" charset="-122"/>
                <a:sym typeface="+mn-ea"/>
              </a:rPr>
              <a:t>》</a:t>
            </a:r>
            <a:r>
              <a:rPr lang="zh-CN" altLang="en-US" sz="1000" b="1" dirty="0">
                <a:solidFill>
                  <a:srgbClr val="1184CF"/>
                </a:solidFill>
                <a:latin typeface="微软雅黑" panose="020B0503020204020204" pitchFamily="34" charset="-122"/>
                <a:ea typeface="微软雅黑" panose="020B0503020204020204" pitchFamily="34" charset="-122"/>
                <a:sym typeface="+mn-ea"/>
              </a:rPr>
              <a:t>文件：加快农业数字化、现代化转型升级；今年</a:t>
            </a:r>
            <a:r>
              <a:rPr lang="en-US" altLang="zh-CN" sz="1000" b="1" dirty="0">
                <a:solidFill>
                  <a:srgbClr val="1184CF"/>
                </a:solidFill>
                <a:latin typeface="微软雅黑" panose="020B0503020204020204" pitchFamily="34" charset="-122"/>
                <a:ea typeface="微软雅黑" panose="020B0503020204020204" pitchFamily="34" charset="-122"/>
                <a:sym typeface="+mn-ea"/>
              </a:rPr>
              <a:t>3</a:t>
            </a:r>
            <a:r>
              <a:rPr lang="zh-CN" altLang="en-US" sz="1000" b="1" dirty="0">
                <a:solidFill>
                  <a:srgbClr val="1184CF"/>
                </a:solidFill>
                <a:latin typeface="微软雅黑" panose="020B0503020204020204" pitchFamily="34" charset="-122"/>
                <a:ea typeface="微软雅黑" panose="020B0503020204020204" pitchFamily="34" charset="-122"/>
                <a:sym typeface="+mn-ea"/>
              </a:rPr>
              <a:t>月实行景区评级新国标，新增文旅融合和智慧旅游内容。</a:t>
            </a:r>
            <a:endParaRPr lang="zh-CN" altLang="en-US" sz="1000" b="1" dirty="0">
              <a:solidFill>
                <a:srgbClr val="1184CF"/>
              </a:solidFill>
              <a:latin typeface="微软雅黑" panose="020B0503020204020204" pitchFamily="34" charset="-122"/>
              <a:ea typeface="微软雅黑" panose="020B0503020204020204" pitchFamily="34" charset="-122"/>
              <a:sym typeface="+mn-ea"/>
            </a:endParaRPr>
          </a:p>
        </p:txBody>
      </p:sp>
      <p:sp>
        <p:nvSpPr>
          <p:cNvPr id="23" name="文本框 22"/>
          <p:cNvSpPr txBox="1"/>
          <p:nvPr/>
        </p:nvSpPr>
        <p:spPr>
          <a:xfrm>
            <a:off x="548147" y="5341739"/>
            <a:ext cx="5043101" cy="460375"/>
          </a:xfrm>
          <a:prstGeom prst="rect">
            <a:avLst/>
          </a:prstGeom>
          <a:noFill/>
        </p:spPr>
        <p:txBody>
          <a:bodyPr wrap="square" rtlCol="0" anchor="t">
            <a:spAutoFit/>
          </a:bodyPr>
          <a:lstStyle/>
          <a:p>
            <a:pPr marL="171450" indent="-171450">
              <a:lnSpc>
                <a:spcPct val="120000"/>
              </a:lnSpc>
              <a:spcBef>
                <a:spcPts val="0"/>
              </a:spcBef>
              <a:spcAft>
                <a:spcPct val="0"/>
              </a:spcAft>
              <a:buFont typeface="Wingdings" panose="05000000000000000000" pitchFamily="2" charset="2"/>
              <a:buChar char="Ø"/>
            </a:pPr>
            <a:r>
              <a:rPr lang="zh-CN" altLang="en-US" sz="1000" b="1" dirty="0">
                <a:solidFill>
                  <a:srgbClr val="C00000"/>
                </a:solidFill>
                <a:latin typeface="微软雅黑" panose="020B0503020204020204" pitchFamily="34" charset="-122"/>
                <a:ea typeface="微软雅黑" panose="020B0503020204020204" pitchFamily="34" charset="-122"/>
                <a:sym typeface="+mn-ea"/>
              </a:rPr>
              <a:t>聚焦粮食安全类场景，利用标杆方案复制形成拓展规模：</a:t>
            </a:r>
            <a:r>
              <a:rPr lang="zh-CN" altLang="en-US" sz="1000" dirty="0">
                <a:latin typeface="微软雅黑" panose="020B0503020204020204" pitchFamily="34" charset="-122"/>
                <a:ea typeface="微软雅黑" panose="020B0503020204020204" pitchFamily="34" charset="-122"/>
                <a:sym typeface="+mn-ea"/>
              </a:rPr>
              <a:t>如高标准农田、未来农场、农事服务中心等标准化场景。</a:t>
            </a:r>
            <a:endParaRPr lang="zh-CN" altLang="en-US" sz="1000" dirty="0">
              <a:latin typeface="微软雅黑" panose="020B0503020204020204" pitchFamily="34" charset="-122"/>
              <a:ea typeface="微软雅黑" panose="020B0503020204020204" pitchFamily="34" charset="-122"/>
              <a:sym typeface="+mn-ea"/>
            </a:endParaRPr>
          </a:p>
        </p:txBody>
      </p:sp>
      <p:sp>
        <p:nvSpPr>
          <p:cNvPr id="30" name="文本框 29"/>
          <p:cNvSpPr txBox="1"/>
          <p:nvPr/>
        </p:nvSpPr>
        <p:spPr>
          <a:xfrm>
            <a:off x="886448" y="6397652"/>
            <a:ext cx="4803053" cy="275590"/>
          </a:xfrm>
          <a:prstGeom prst="rect">
            <a:avLst/>
          </a:prstGeom>
          <a:noFill/>
        </p:spPr>
        <p:txBody>
          <a:bodyPr wrap="square" rtlCol="0" anchor="t">
            <a:spAutoFit/>
          </a:bodyPr>
          <a:lstStyle/>
          <a:p>
            <a:pPr>
              <a:lnSpc>
                <a:spcPct val="120000"/>
              </a:lnSpc>
              <a:spcBef>
                <a:spcPts val="0"/>
              </a:spcBef>
              <a:spcAft>
                <a:spcPct val="0"/>
              </a:spcAft>
            </a:pPr>
            <a:r>
              <a:rPr lang="zh-CN" altLang="en-US" sz="1000" dirty="0">
                <a:latin typeface="微软雅黑" panose="020B0503020204020204" pitchFamily="34" charset="-122"/>
                <a:ea typeface="微软雅黑" panose="020B0503020204020204" pitchFamily="34" charset="-122"/>
                <a:sym typeface="+mn-ea"/>
              </a:rPr>
              <a:t>嘉兴水稻生物育种实验室项目</a:t>
            </a:r>
            <a:r>
              <a:rPr lang="en-US" altLang="zh-CN" sz="1000" dirty="0">
                <a:latin typeface="微软雅黑" panose="020B0503020204020204" pitchFamily="34" charset="-122"/>
                <a:ea typeface="微软雅黑" panose="020B0503020204020204" pitchFamily="34" charset="-122"/>
                <a:sym typeface="+mn-ea"/>
              </a:rPr>
              <a:t>(1345</a:t>
            </a:r>
            <a:r>
              <a:rPr lang="zh-CN" altLang="en-US" sz="1000" dirty="0">
                <a:latin typeface="微软雅黑" panose="020B0503020204020204" pitchFamily="34" charset="-122"/>
                <a:ea typeface="微软雅黑" panose="020B0503020204020204" pitchFamily="34" charset="-122"/>
                <a:sym typeface="+mn-ea"/>
              </a:rPr>
              <a:t>万</a:t>
            </a:r>
            <a:r>
              <a:rPr lang="en-US" altLang="zh-CN" sz="1000" dirty="0">
                <a:latin typeface="微软雅黑" panose="020B0503020204020204" pitchFamily="34" charset="-122"/>
                <a:ea typeface="微软雅黑" panose="020B0503020204020204" pitchFamily="34" charset="-122"/>
                <a:sym typeface="+mn-ea"/>
              </a:rPr>
              <a:t>)</a:t>
            </a:r>
            <a:r>
              <a:rPr lang="zh-CN" altLang="en-US" sz="1000" dirty="0">
                <a:latin typeface="微软雅黑" panose="020B0503020204020204" pitchFamily="34" charset="-122"/>
                <a:ea typeface="微软雅黑" panose="020B0503020204020204" pitchFamily="34" charset="-122"/>
                <a:sym typeface="+mn-ea"/>
              </a:rPr>
              <a:t>、兴福村未来乡村（</a:t>
            </a:r>
            <a:r>
              <a:rPr lang="en-US" altLang="zh-CN" sz="1000" dirty="0">
                <a:latin typeface="微软雅黑" panose="020B0503020204020204" pitchFamily="34" charset="-122"/>
                <a:ea typeface="微软雅黑" panose="020B0503020204020204" pitchFamily="34" charset="-122"/>
                <a:sym typeface="+mn-ea"/>
              </a:rPr>
              <a:t>279</a:t>
            </a:r>
            <a:r>
              <a:rPr lang="zh-CN" altLang="en-US" sz="1000" dirty="0">
                <a:latin typeface="微软雅黑" panose="020B0503020204020204" pitchFamily="34" charset="-122"/>
                <a:ea typeface="微软雅黑" panose="020B0503020204020204" pitchFamily="34" charset="-122"/>
                <a:sym typeface="+mn-ea"/>
              </a:rPr>
              <a:t>万）</a:t>
            </a:r>
            <a:endParaRPr lang="zh-CN" altLang="en-US" sz="1000" dirty="0">
              <a:latin typeface="微软雅黑" panose="020B0503020204020204" pitchFamily="34" charset="-122"/>
              <a:ea typeface="微软雅黑" panose="020B0503020204020204" pitchFamily="34" charset="-122"/>
              <a:sym typeface="+mn-ea"/>
            </a:endParaRPr>
          </a:p>
        </p:txBody>
      </p:sp>
      <p:sp>
        <p:nvSpPr>
          <p:cNvPr id="35" name="文本框 34"/>
          <p:cNvSpPr txBox="1"/>
          <p:nvPr/>
        </p:nvSpPr>
        <p:spPr>
          <a:xfrm>
            <a:off x="548147" y="5732365"/>
            <a:ext cx="5148236" cy="460375"/>
          </a:xfrm>
          <a:prstGeom prst="rect">
            <a:avLst/>
          </a:prstGeom>
          <a:noFill/>
        </p:spPr>
        <p:txBody>
          <a:bodyPr wrap="square" rtlCol="0">
            <a:spAutoFit/>
          </a:bodyPr>
          <a:lstStyle/>
          <a:p>
            <a:pPr marL="171450" indent="-171450">
              <a:lnSpc>
                <a:spcPct val="120000"/>
              </a:lnSpc>
              <a:spcBef>
                <a:spcPts val="0"/>
              </a:spcBef>
              <a:spcAft>
                <a:spcPct val="0"/>
              </a:spcAft>
              <a:buFont typeface="Wingdings" panose="05000000000000000000" pitchFamily="2" charset="2"/>
              <a:buChar char="Ø"/>
            </a:pPr>
            <a:r>
              <a:rPr lang="zh-CN" altLang="en-US" sz="1000" b="1" dirty="0">
                <a:solidFill>
                  <a:srgbClr val="C00000"/>
                </a:solidFill>
                <a:latin typeface="微软雅黑" panose="020B0503020204020204" pitchFamily="34" charset="-122"/>
                <a:ea typeface="微软雅黑" panose="020B0503020204020204" pitchFamily="34" charset="-122"/>
                <a:sym typeface="+mn-ea"/>
              </a:rPr>
              <a:t>以景区新国标实行为切入点，挖掘文旅类商机：</a:t>
            </a:r>
            <a:r>
              <a:rPr lang="zh-CN" altLang="en-US" sz="1000" dirty="0">
                <a:latin typeface="微软雅黑" panose="020B0503020204020204" pitchFamily="34" charset="-122"/>
                <a:ea typeface="微软雅黑" panose="020B0503020204020204" pitchFamily="34" charset="-122"/>
                <a:sym typeface="+mn-ea"/>
              </a:rPr>
              <a:t>重点跟进</a:t>
            </a:r>
            <a:r>
              <a:rPr lang="en-US" altLang="zh-CN" sz="1000" dirty="0">
                <a:latin typeface="微软雅黑" panose="020B0503020204020204" pitchFamily="34" charset="-122"/>
                <a:ea typeface="微软雅黑" panose="020B0503020204020204" pitchFamily="34" charset="-122"/>
                <a:sym typeface="+mn-ea"/>
              </a:rPr>
              <a:t>58</a:t>
            </a:r>
            <a:r>
              <a:rPr lang="zh-CN" altLang="en-US" sz="1000" dirty="0">
                <a:latin typeface="微软雅黑" panose="020B0503020204020204" pitchFamily="34" charset="-122"/>
                <a:ea typeface="微软雅黑" panose="020B0503020204020204" pitchFamily="34" charset="-122"/>
                <a:sym typeface="+mn-ea"/>
              </a:rPr>
              <a:t>个</a:t>
            </a:r>
            <a:r>
              <a:rPr lang="en-US" altLang="zh-CN" sz="1000" dirty="0">
                <a:latin typeface="微软雅黑" panose="020B0503020204020204" pitchFamily="34" charset="-122"/>
                <a:ea typeface="微软雅黑" panose="020B0503020204020204" pitchFamily="34" charset="-122"/>
                <a:sym typeface="+mn-ea"/>
              </a:rPr>
              <a:t>3A</a:t>
            </a:r>
            <a:r>
              <a:rPr lang="zh-CN" altLang="en-US" sz="1000" dirty="0">
                <a:latin typeface="微软雅黑" panose="020B0503020204020204" pitchFamily="34" charset="-122"/>
                <a:ea typeface="微软雅黑" panose="020B0503020204020204" pitchFamily="34" charset="-122"/>
                <a:sym typeface="+mn-ea"/>
              </a:rPr>
              <a:t>级以上景区、文化体育场馆升级改造类项目，同时推进农文旅</a:t>
            </a:r>
            <a:r>
              <a:rPr lang="en-US" altLang="zh-CN" sz="1000" dirty="0">
                <a:latin typeface="微软雅黑" panose="020B0503020204020204" pitchFamily="34" charset="-122"/>
                <a:ea typeface="微软雅黑" panose="020B0503020204020204" pitchFamily="34" charset="-122"/>
                <a:sym typeface="+mn-ea"/>
              </a:rPr>
              <a:t>AI+</a:t>
            </a:r>
            <a:r>
              <a:rPr lang="zh-CN" altLang="en-US" sz="1000" dirty="0">
                <a:latin typeface="微软雅黑" panose="020B0503020204020204" pitchFamily="34" charset="-122"/>
                <a:ea typeface="微软雅黑" panose="020B0503020204020204" pitchFamily="34" charset="-122"/>
                <a:sym typeface="+mn-ea"/>
              </a:rPr>
              <a:t>特色应用的落地。</a:t>
            </a:r>
            <a:endParaRPr lang="zh-CN" altLang="en-US" sz="1000" dirty="0">
              <a:latin typeface="微软雅黑" panose="020B0503020204020204" pitchFamily="34" charset="-122"/>
              <a:ea typeface="微软雅黑" panose="020B0503020204020204" pitchFamily="34" charset="-122"/>
              <a:sym typeface="+mn-ea"/>
            </a:endParaRPr>
          </a:p>
        </p:txBody>
      </p:sp>
      <p:graphicFrame>
        <p:nvGraphicFramePr>
          <p:cNvPr id="6" name="表格 5"/>
          <p:cNvGraphicFramePr>
            <a:graphicFrameLocks noGrp="1"/>
          </p:cNvGraphicFramePr>
          <p:nvPr>
            <p:custDataLst>
              <p:tags r:id="rId5"/>
            </p:custDataLst>
          </p:nvPr>
        </p:nvGraphicFramePr>
        <p:xfrm>
          <a:off x="6671945" y="3429000"/>
          <a:ext cx="4570730" cy="327025"/>
        </p:xfrm>
        <a:graphic>
          <a:graphicData uri="http://schemas.openxmlformats.org/drawingml/2006/table">
            <a:tbl>
              <a:tblPr firstRow="1">
                <a:tableStyleId>{5C22544A-7EE6-4342-B048-85BDC9FD1C3A}</a:tableStyleId>
              </a:tblPr>
              <a:tblGrid>
                <a:gridCol w="1163955"/>
                <a:gridCol w="486410"/>
                <a:gridCol w="486410"/>
                <a:gridCol w="487045"/>
                <a:gridCol w="485775"/>
                <a:gridCol w="487680"/>
                <a:gridCol w="487045"/>
                <a:gridCol w="486410"/>
              </a:tblGrid>
              <a:tr h="163830">
                <a:tc>
                  <a:txBody>
                    <a:bodyPr/>
                    <a:lstStyle/>
                    <a:p>
                      <a:pPr algn="ctr" fontAlgn="ctr"/>
                      <a:r>
                        <a:rPr lang="zh-CN" altLang="en-US" sz="800" u="none" strike="noStrike">
                          <a:effectLst/>
                          <a:latin typeface="微软雅黑" panose="020B0503020204020204" pitchFamily="34" charset="-122"/>
                          <a:ea typeface="微软雅黑" panose="020B0503020204020204" pitchFamily="34" charset="-122"/>
                        </a:rPr>
                        <a:t>单位</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ctr"/>
                      <a:r>
                        <a:rPr lang="zh-CN" altLang="en-US" sz="800" u="none" strike="noStrike">
                          <a:effectLst/>
                          <a:latin typeface="微软雅黑" panose="020B0503020204020204" pitchFamily="34" charset="-122"/>
                          <a:ea typeface="微软雅黑" panose="020B0503020204020204" pitchFamily="34" charset="-122"/>
                        </a:rPr>
                        <a:t>嘉禾</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ctr"/>
                      <a:r>
                        <a:rPr lang="zh-CN" altLang="en-US" sz="800" u="none" strike="noStrike">
                          <a:effectLst/>
                          <a:latin typeface="微软雅黑" panose="020B0503020204020204" pitchFamily="34" charset="-122"/>
                          <a:ea typeface="微软雅黑" panose="020B0503020204020204" pitchFamily="34" charset="-122"/>
                        </a:rPr>
                        <a:t>嘉善</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ctr"/>
                      <a:r>
                        <a:rPr lang="zh-CN" altLang="en-US" sz="800" u="none" strike="noStrike">
                          <a:effectLst/>
                          <a:latin typeface="微软雅黑" panose="020B0503020204020204" pitchFamily="34" charset="-122"/>
                          <a:ea typeface="微软雅黑" panose="020B0503020204020204" pitchFamily="34" charset="-122"/>
                        </a:rPr>
                        <a:t>平湖</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ctr"/>
                      <a:r>
                        <a:rPr lang="zh-CN" altLang="en-US" sz="800" u="none" strike="noStrike" dirty="0">
                          <a:effectLst/>
                          <a:latin typeface="微软雅黑" panose="020B0503020204020204" pitchFamily="34" charset="-122"/>
                          <a:ea typeface="微软雅黑" panose="020B0503020204020204" pitchFamily="34" charset="-122"/>
                        </a:rPr>
                        <a:t>海盐</a:t>
                      </a:r>
                      <a:endParaRPr lang="zh-CN" altLang="en-US" sz="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ctr"/>
                      <a:r>
                        <a:rPr lang="zh-CN" altLang="en-US" sz="800" u="none" strike="noStrike">
                          <a:effectLst/>
                          <a:latin typeface="微软雅黑" panose="020B0503020204020204" pitchFamily="34" charset="-122"/>
                          <a:ea typeface="微软雅黑" panose="020B0503020204020204" pitchFamily="34" charset="-122"/>
                        </a:rPr>
                        <a:t>海宁</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ctr"/>
                      <a:r>
                        <a:rPr lang="zh-CN" altLang="en-US" sz="800" u="none" strike="noStrike">
                          <a:effectLst/>
                          <a:latin typeface="微软雅黑" panose="020B0503020204020204" pitchFamily="34" charset="-122"/>
                          <a:ea typeface="微软雅黑" panose="020B0503020204020204" pitchFamily="34" charset="-122"/>
                        </a:rPr>
                        <a:t>桐乡</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ctr"/>
                      <a:r>
                        <a:rPr lang="zh-CN" altLang="en-US" sz="800" u="none" strike="noStrike">
                          <a:effectLst/>
                          <a:latin typeface="微软雅黑" panose="020B0503020204020204" pitchFamily="34" charset="-122"/>
                          <a:ea typeface="微软雅黑" panose="020B0503020204020204" pitchFamily="34" charset="-122"/>
                        </a:rPr>
                        <a:t>全市</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r>
              <a:tr h="163195">
                <a:tc>
                  <a:txBody>
                    <a:bodyPr/>
                    <a:lstStyle/>
                    <a:p>
                      <a:pPr algn="ctr" fontAlgn="ctr"/>
                      <a:r>
                        <a:rPr lang="zh-CN" altLang="en-US" sz="800">
                          <a:latin typeface="微软雅黑" panose="020B0503020204020204" pitchFamily="34" charset="-122"/>
                          <a:ea typeface="微软雅黑" panose="020B0503020204020204" pitchFamily="34" charset="-122"/>
                        </a:rPr>
                        <a:t>试点数量</a:t>
                      </a:r>
                      <a:endParaRPr lang="zh-CN" altLang="en-US"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en-US" altLang="zh-CN" sz="800">
                          <a:latin typeface="微软雅黑" panose="020B0503020204020204" pitchFamily="34" charset="-122"/>
                          <a:ea typeface="微软雅黑" panose="020B0503020204020204" pitchFamily="34" charset="-122"/>
                        </a:rPr>
                        <a:t>10</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en-US" altLang="zh-CN" sz="800">
                          <a:latin typeface="微软雅黑" panose="020B0503020204020204" pitchFamily="34" charset="-122"/>
                          <a:ea typeface="微软雅黑" panose="020B0503020204020204" pitchFamily="34" charset="-122"/>
                        </a:rPr>
                        <a:t>2</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en-US" altLang="zh-CN" sz="800">
                          <a:latin typeface="微软雅黑" panose="020B0503020204020204" pitchFamily="34" charset="-122"/>
                          <a:ea typeface="微软雅黑" panose="020B0503020204020204" pitchFamily="34" charset="-122"/>
                        </a:rPr>
                        <a:t>2</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en-US" altLang="zh-CN" sz="800">
                          <a:latin typeface="微软雅黑" panose="020B0503020204020204" pitchFamily="34" charset="-122"/>
                          <a:ea typeface="微软雅黑" panose="020B0503020204020204" pitchFamily="34" charset="-122"/>
                        </a:rPr>
                        <a:t>2</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en-US" altLang="zh-CN" sz="800">
                          <a:latin typeface="微软雅黑" panose="020B0503020204020204" pitchFamily="34" charset="-122"/>
                          <a:ea typeface="微软雅黑" panose="020B0503020204020204" pitchFamily="34" charset="-122"/>
                        </a:rPr>
                        <a:t>3</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en-US" altLang="zh-CN" sz="800">
                          <a:latin typeface="微软雅黑" panose="020B0503020204020204" pitchFamily="34" charset="-122"/>
                          <a:ea typeface="微软雅黑" panose="020B0503020204020204" pitchFamily="34" charset="-122"/>
                        </a:rPr>
                        <a:t>2</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en-US" altLang="zh-CN" sz="800" b="0" dirty="0">
                          <a:solidFill>
                            <a:srgbClr val="000000"/>
                          </a:solidFill>
                          <a:latin typeface="微软雅黑" panose="020B0503020204020204" pitchFamily="34" charset="-122"/>
                          <a:ea typeface="微软雅黑" panose="020B0503020204020204" pitchFamily="34" charset="-122"/>
                        </a:rPr>
                        <a:t>21</a:t>
                      </a:r>
                      <a:endParaRPr lang="en-US" altLang="zh-CN" sz="800" b="0" dirty="0">
                        <a:solidFill>
                          <a:srgbClr val="000000"/>
                        </a:solidFill>
                        <a:latin typeface="微软雅黑" panose="020B0503020204020204" pitchFamily="34" charset="-122"/>
                        <a:ea typeface="微软雅黑" panose="020B0503020204020204" pitchFamily="34" charset="-122"/>
                      </a:endParaRPr>
                    </a:p>
                  </a:txBody>
                  <a:tcPr marL="7937" marR="7937" marT="7937" marB="0" anchor="ctr"/>
                </a:tc>
              </a:tr>
            </a:tbl>
          </a:graphicData>
        </a:graphic>
      </p:graphicFrame>
      <p:sp>
        <p:nvSpPr>
          <p:cNvPr id="7" name="圆角矩形 39"/>
          <p:cNvSpPr/>
          <p:nvPr>
            <p:custDataLst>
              <p:tags r:id="rId6"/>
            </p:custDataLst>
          </p:nvPr>
        </p:nvSpPr>
        <p:spPr>
          <a:xfrm>
            <a:off x="6240016" y="4653062"/>
            <a:ext cx="5472607" cy="1973833"/>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7888169" y="4499246"/>
            <a:ext cx="2232248" cy="307777"/>
          </a:xfrm>
          <a:prstGeom prst="rect">
            <a:avLst/>
          </a:prstGeom>
          <a:solidFill>
            <a:srgbClr val="1184CF"/>
          </a:solidFill>
        </p:spPr>
        <p:txBody>
          <a:bodyPr wrap="square" rtlCol="0">
            <a:spAutoFit/>
          </a:bodyPr>
          <a:lstStyle/>
          <a:p>
            <a:pPr lvl="0" indent="0" algn="ctr" fontAlgn="auto">
              <a:buClrTx/>
              <a:buSzTx/>
              <a:buFontTx/>
            </a:pP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连锁商业行业</a:t>
            </a:r>
            <a:endPar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7" name="文本框 26"/>
          <p:cNvSpPr txBox="1"/>
          <p:nvPr/>
        </p:nvSpPr>
        <p:spPr>
          <a:xfrm>
            <a:off x="6480240" y="5344383"/>
            <a:ext cx="5056620" cy="460375"/>
          </a:xfrm>
          <a:prstGeom prst="rect">
            <a:avLst/>
          </a:prstGeom>
          <a:noFill/>
        </p:spPr>
        <p:txBody>
          <a:bodyPr wrap="square" rtlCol="0">
            <a:spAutoFit/>
          </a:bodyPr>
          <a:lstStyle/>
          <a:p>
            <a:pPr marL="171450" indent="-171450">
              <a:lnSpc>
                <a:spcPct val="120000"/>
              </a:lnSpc>
              <a:spcBef>
                <a:spcPts val="0"/>
              </a:spcBef>
              <a:spcAft>
                <a:spcPct val="0"/>
              </a:spcAft>
              <a:buFont typeface="Wingdings" panose="05000000000000000000" pitchFamily="2" charset="2"/>
              <a:buChar char="Ø"/>
            </a:pPr>
            <a:r>
              <a:rPr lang="zh-CN" altLang="en-US" sz="1000" b="1" dirty="0">
                <a:solidFill>
                  <a:srgbClr val="C00000"/>
                </a:solidFill>
                <a:latin typeface="微软雅黑" panose="020B0503020204020204" pitchFamily="34" charset="-122"/>
                <a:ea typeface="微软雅黑" panose="020B0503020204020204" pitchFamily="34" charset="-122"/>
              </a:rPr>
              <a:t>聚焦重点客群，以差异化方案应对五大场景：</a:t>
            </a:r>
            <a:r>
              <a:rPr lang="zh-CN" altLang="en-US" sz="1000" dirty="0">
                <a:latin typeface="微软雅黑" panose="020B0503020204020204" pitchFamily="34" charset="-122"/>
                <a:ea typeface="微软雅黑" panose="020B0503020204020204" pitchFamily="34" charset="-122"/>
              </a:rPr>
              <a:t>零售、酒店、餐饮、药店、物业</a:t>
            </a:r>
            <a:r>
              <a:rPr lang="en-US" altLang="zh-CN" sz="1000" dirty="0">
                <a:latin typeface="微软雅黑" panose="020B0503020204020204" pitchFamily="34" charset="-122"/>
                <a:ea typeface="微软雅黑" panose="020B0503020204020204" pitchFamily="34" charset="-122"/>
              </a:rPr>
              <a:t>5</a:t>
            </a:r>
            <a:r>
              <a:rPr lang="zh-CN" altLang="en-US" sz="1000" dirty="0">
                <a:latin typeface="微软雅黑" panose="020B0503020204020204" pitchFamily="34" charset="-122"/>
                <a:ea typeface="微软雅黑" panose="020B0503020204020204" pitchFamily="34" charset="-122"/>
              </a:rPr>
              <a:t>大场景，重点挖掘酒店智能化及零售行业小微场景商机。</a:t>
            </a:r>
            <a:endParaRPr lang="zh-CN" altLang="en-US" sz="1000"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6463403" y="6021035"/>
            <a:ext cx="5056620" cy="460375"/>
          </a:xfrm>
          <a:prstGeom prst="rect">
            <a:avLst/>
          </a:prstGeom>
          <a:noFill/>
        </p:spPr>
        <p:txBody>
          <a:bodyPr wrap="square" rtlCol="0">
            <a:spAutoFit/>
          </a:bodyPr>
          <a:lstStyle/>
          <a:p>
            <a:pPr marL="171450" indent="-171450">
              <a:lnSpc>
                <a:spcPct val="120000"/>
              </a:lnSpc>
              <a:spcBef>
                <a:spcPts val="0"/>
              </a:spcBef>
              <a:spcAft>
                <a:spcPct val="0"/>
              </a:spcAft>
              <a:buFont typeface="Wingdings" panose="05000000000000000000" pitchFamily="2" charset="2"/>
              <a:buChar char="Ø"/>
            </a:pPr>
            <a:r>
              <a:rPr lang="zh-CN" altLang="en-US" sz="1000" b="1" dirty="0">
                <a:solidFill>
                  <a:srgbClr val="C00000"/>
                </a:solidFill>
                <a:latin typeface="微软雅黑" panose="020B0503020204020204" pitchFamily="34" charset="-122"/>
                <a:ea typeface="微软雅黑" panose="020B0503020204020204" pitchFamily="34" charset="-122"/>
              </a:rPr>
              <a:t>加强省市、战商协同，推动统谈分签：</a:t>
            </a:r>
            <a:r>
              <a:rPr lang="zh-CN" altLang="en-US" sz="1000" dirty="0">
                <a:latin typeface="微软雅黑" panose="020B0503020204020204" pitchFamily="34" charset="-122"/>
                <a:ea typeface="微软雅黑" panose="020B0503020204020204" pitchFamily="34" charset="-122"/>
              </a:rPr>
              <a:t>及时跟进省级统谈项目，推动本地分支机构项目落地；战商协同，做深场景，打造标杆。</a:t>
            </a:r>
            <a:endParaRPr lang="zh-CN" altLang="en-US" sz="1000" dirty="0">
              <a:latin typeface="微软雅黑" panose="020B0503020204020204" pitchFamily="34" charset="-122"/>
              <a:ea typeface="微软雅黑" panose="020B0503020204020204" pitchFamily="34" charset="-122"/>
            </a:endParaRPr>
          </a:p>
        </p:txBody>
      </p:sp>
      <p:sp>
        <p:nvSpPr>
          <p:cNvPr id="42" name="waving-flag_16212"/>
          <p:cNvSpPr/>
          <p:nvPr/>
        </p:nvSpPr>
        <p:spPr>
          <a:xfrm>
            <a:off x="6571443" y="6376383"/>
            <a:ext cx="178838" cy="219838"/>
          </a:xfrm>
          <a:custGeom>
            <a:avLst/>
            <a:gdLst>
              <a:gd name="connsiteX0" fmla="*/ 201391 w 491559"/>
              <a:gd name="connsiteY0" fmla="*/ 34417 h 604252"/>
              <a:gd name="connsiteX1" fmla="*/ 244085 w 491559"/>
              <a:gd name="connsiteY1" fmla="*/ 44529 h 604252"/>
              <a:gd name="connsiteX2" fmla="*/ 473074 w 491559"/>
              <a:gd name="connsiteY2" fmla="*/ 56463 h 604252"/>
              <a:gd name="connsiteX3" fmla="*/ 491559 w 491559"/>
              <a:gd name="connsiteY3" fmla="*/ 65692 h 604252"/>
              <a:gd name="connsiteX4" fmla="*/ 491559 w 491559"/>
              <a:gd name="connsiteY4" fmla="*/ 291654 h 604252"/>
              <a:gd name="connsiteX5" fmla="*/ 474827 w 491559"/>
              <a:gd name="connsiteY5" fmla="*/ 330640 h 604252"/>
              <a:gd name="connsiteX6" fmla="*/ 374117 w 491559"/>
              <a:gd name="connsiteY6" fmla="*/ 374559 h 604252"/>
              <a:gd name="connsiteX7" fmla="*/ 196280 w 491559"/>
              <a:gd name="connsiteY7" fmla="*/ 306930 h 604252"/>
              <a:gd name="connsiteX8" fmla="*/ 103537 w 491559"/>
              <a:gd name="connsiteY8" fmla="*/ 336846 h 604252"/>
              <a:gd name="connsiteX9" fmla="*/ 84255 w 491559"/>
              <a:gd name="connsiteY9" fmla="*/ 326343 h 604252"/>
              <a:gd name="connsiteX10" fmla="*/ 84255 w 491559"/>
              <a:gd name="connsiteY10" fmla="*/ 96563 h 604252"/>
              <a:gd name="connsiteX11" fmla="*/ 103218 w 491559"/>
              <a:gd name="connsiteY11" fmla="*/ 60441 h 604252"/>
              <a:gd name="connsiteX12" fmla="*/ 201391 w 491559"/>
              <a:gd name="connsiteY12" fmla="*/ 34417 h 604252"/>
              <a:gd name="connsiteX13" fmla="*/ 33942 w 491559"/>
              <a:gd name="connsiteY13" fmla="*/ 0 h 604252"/>
              <a:gd name="connsiteX14" fmla="*/ 67884 w 491559"/>
              <a:gd name="connsiteY14" fmla="*/ 33888 h 604252"/>
              <a:gd name="connsiteX15" fmla="*/ 65016 w 491559"/>
              <a:gd name="connsiteY15" fmla="*/ 47411 h 604252"/>
              <a:gd name="connsiteX16" fmla="*/ 57048 w 491559"/>
              <a:gd name="connsiteY16" fmla="*/ 81617 h 604252"/>
              <a:gd name="connsiteX17" fmla="*/ 57048 w 491559"/>
              <a:gd name="connsiteY17" fmla="*/ 581183 h 604252"/>
              <a:gd name="connsiteX18" fmla="*/ 33942 w 491559"/>
              <a:gd name="connsiteY18" fmla="*/ 604252 h 604252"/>
              <a:gd name="connsiteX19" fmla="*/ 10836 w 491559"/>
              <a:gd name="connsiteY19" fmla="*/ 581183 h 604252"/>
              <a:gd name="connsiteX20" fmla="*/ 10836 w 491559"/>
              <a:gd name="connsiteY20" fmla="*/ 81617 h 604252"/>
              <a:gd name="connsiteX21" fmla="*/ 2868 w 491559"/>
              <a:gd name="connsiteY21" fmla="*/ 47411 h 604252"/>
              <a:gd name="connsiteX22" fmla="*/ 0 w 491559"/>
              <a:gd name="connsiteY22" fmla="*/ 33888 h 604252"/>
              <a:gd name="connsiteX23" fmla="*/ 33942 w 491559"/>
              <a:gd name="connsiteY23" fmla="*/ 0 h 6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559" h="604252">
                <a:moveTo>
                  <a:pt x="201391" y="34417"/>
                </a:moveTo>
                <a:cubicBezTo>
                  <a:pt x="215153" y="35359"/>
                  <a:pt x="229504" y="38442"/>
                  <a:pt x="244085" y="44529"/>
                </a:cubicBezTo>
                <a:cubicBezTo>
                  <a:pt x="323761" y="77627"/>
                  <a:pt x="352285" y="143188"/>
                  <a:pt x="473074" y="56463"/>
                </a:cubicBezTo>
                <a:cubicBezTo>
                  <a:pt x="483432" y="48984"/>
                  <a:pt x="491559" y="52962"/>
                  <a:pt x="491559" y="65692"/>
                </a:cubicBezTo>
                <a:lnTo>
                  <a:pt x="491559" y="291654"/>
                </a:lnTo>
                <a:cubicBezTo>
                  <a:pt x="491559" y="304384"/>
                  <a:pt x="484547" y="322365"/>
                  <a:pt x="474827" y="330640"/>
                </a:cubicBezTo>
                <a:cubicBezTo>
                  <a:pt x="453793" y="348780"/>
                  <a:pt x="415389" y="375832"/>
                  <a:pt x="374117" y="374559"/>
                </a:cubicBezTo>
                <a:cubicBezTo>
                  <a:pt x="312288" y="372649"/>
                  <a:pt x="252371" y="306930"/>
                  <a:pt x="196280" y="306930"/>
                </a:cubicBezTo>
                <a:cubicBezTo>
                  <a:pt x="160585" y="306930"/>
                  <a:pt x="124730" y="324275"/>
                  <a:pt x="103537" y="336846"/>
                </a:cubicBezTo>
                <a:cubicBezTo>
                  <a:pt x="92541" y="343370"/>
                  <a:pt x="84255" y="339074"/>
                  <a:pt x="84255" y="326343"/>
                </a:cubicBezTo>
                <a:lnTo>
                  <a:pt x="84255" y="96563"/>
                </a:lnTo>
                <a:cubicBezTo>
                  <a:pt x="84255" y="83833"/>
                  <a:pt x="92382" y="66965"/>
                  <a:pt x="103218" y="60441"/>
                </a:cubicBezTo>
                <a:cubicBezTo>
                  <a:pt x="124133" y="48029"/>
                  <a:pt x="160107" y="31589"/>
                  <a:pt x="201391" y="34417"/>
                </a:cubicBezTo>
                <a:close/>
                <a:moveTo>
                  <a:pt x="33942" y="0"/>
                </a:moveTo>
                <a:cubicBezTo>
                  <a:pt x="52746" y="0"/>
                  <a:pt x="67884" y="15114"/>
                  <a:pt x="67884" y="33888"/>
                </a:cubicBezTo>
                <a:cubicBezTo>
                  <a:pt x="67884" y="38661"/>
                  <a:pt x="66928" y="43274"/>
                  <a:pt x="65016" y="47411"/>
                </a:cubicBezTo>
                <a:cubicBezTo>
                  <a:pt x="61988" y="54411"/>
                  <a:pt x="57048" y="68889"/>
                  <a:pt x="57048" y="81617"/>
                </a:cubicBezTo>
                <a:lnTo>
                  <a:pt x="57048" y="581183"/>
                </a:lnTo>
                <a:cubicBezTo>
                  <a:pt x="57048" y="593911"/>
                  <a:pt x="46690" y="604252"/>
                  <a:pt x="33942" y="604252"/>
                </a:cubicBezTo>
                <a:cubicBezTo>
                  <a:pt x="21194" y="604252"/>
                  <a:pt x="10836" y="593911"/>
                  <a:pt x="10836" y="581183"/>
                </a:cubicBezTo>
                <a:lnTo>
                  <a:pt x="10836" y="81617"/>
                </a:lnTo>
                <a:cubicBezTo>
                  <a:pt x="10836" y="68889"/>
                  <a:pt x="6055" y="54411"/>
                  <a:pt x="2868" y="47411"/>
                </a:cubicBezTo>
                <a:cubicBezTo>
                  <a:pt x="1115" y="43274"/>
                  <a:pt x="0" y="38661"/>
                  <a:pt x="0" y="33888"/>
                </a:cubicBezTo>
                <a:cubicBezTo>
                  <a:pt x="0" y="15114"/>
                  <a:pt x="15298" y="0"/>
                  <a:pt x="3394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C00000"/>
              </a:solidFill>
            </a:endParaRPr>
          </a:p>
        </p:txBody>
      </p:sp>
      <p:sp>
        <p:nvSpPr>
          <p:cNvPr id="43" name="文本框 42"/>
          <p:cNvSpPr txBox="1"/>
          <p:nvPr/>
        </p:nvSpPr>
        <p:spPr>
          <a:xfrm>
            <a:off x="6767626" y="6391275"/>
            <a:ext cx="4872990" cy="275590"/>
          </a:xfrm>
          <a:prstGeom prst="rect">
            <a:avLst/>
          </a:prstGeom>
          <a:noFill/>
        </p:spPr>
        <p:txBody>
          <a:bodyPr wrap="square" rtlCol="0" anchor="t">
            <a:spAutoFit/>
          </a:bodyPr>
          <a:lstStyle/>
          <a:p>
            <a:pPr>
              <a:lnSpc>
                <a:spcPct val="120000"/>
              </a:lnSpc>
              <a:spcBef>
                <a:spcPts val="0"/>
              </a:spcBef>
              <a:spcAft>
                <a:spcPct val="0"/>
              </a:spcAft>
            </a:pPr>
            <a:r>
              <a:rPr lang="zh-CN" sz="1000" dirty="0">
                <a:latin typeface="微软雅黑" panose="020B0503020204020204" pitchFamily="34" charset="-122"/>
                <a:ea typeface="微软雅黑" panose="020B0503020204020204" pitchFamily="34" charset="-122"/>
                <a:sym typeface="+mn-ea"/>
              </a:rPr>
              <a:t>海宁联华超市</a:t>
            </a:r>
            <a:r>
              <a:rPr lang="en-US" altLang="zh-CN" sz="1000" dirty="0">
                <a:latin typeface="微软雅黑" panose="020B0503020204020204" pitchFamily="34" charset="-122"/>
                <a:ea typeface="微软雅黑" panose="020B0503020204020204" pitchFamily="34" charset="-122"/>
                <a:sym typeface="+mn-ea"/>
              </a:rPr>
              <a:t>30</a:t>
            </a:r>
            <a:r>
              <a:rPr lang="zh-CN" altLang="en-US" sz="1000" dirty="0">
                <a:latin typeface="微软雅黑" panose="020B0503020204020204" pitchFamily="34" charset="-122"/>
                <a:ea typeface="微软雅黑" panose="020B0503020204020204" pitchFamily="34" charset="-122"/>
                <a:sym typeface="+mn-ea"/>
              </a:rPr>
              <a:t>家无人小店</a:t>
            </a:r>
            <a:r>
              <a:rPr lang="en-US" altLang="zh-CN" sz="1000" dirty="0">
                <a:latin typeface="微软雅黑" panose="020B0503020204020204" pitchFamily="34" charset="-122"/>
                <a:ea typeface="微软雅黑" panose="020B0503020204020204" pitchFamily="34" charset="-122"/>
                <a:sym typeface="+mn-ea"/>
              </a:rPr>
              <a:t>(14.43</a:t>
            </a:r>
            <a:r>
              <a:rPr lang="zh-CN" altLang="en-US" sz="1000" dirty="0">
                <a:latin typeface="微软雅黑" panose="020B0503020204020204" pitchFamily="34" charset="-122"/>
                <a:ea typeface="微软雅黑" panose="020B0503020204020204" pitchFamily="34" charset="-122"/>
                <a:sym typeface="+mn-ea"/>
              </a:rPr>
              <a:t>万元</a:t>
            </a:r>
            <a:r>
              <a:rPr lang="en-US" altLang="zh-CN" sz="1000" dirty="0">
                <a:latin typeface="微软雅黑" panose="020B0503020204020204" pitchFamily="34" charset="-122"/>
                <a:ea typeface="微软雅黑" panose="020B0503020204020204" pitchFamily="34" charset="-122"/>
                <a:sym typeface="+mn-ea"/>
              </a:rPr>
              <a:t>)</a:t>
            </a:r>
            <a:endParaRPr lang="zh-CN" altLang="en-US" sz="1000" dirty="0">
              <a:latin typeface="微软雅黑" panose="020B0503020204020204" pitchFamily="34" charset="-122"/>
              <a:ea typeface="微软雅黑" panose="020B0503020204020204" pitchFamily="34" charset="-122"/>
              <a:sym typeface="+mn-ea"/>
            </a:endParaRPr>
          </a:p>
        </p:txBody>
      </p:sp>
      <p:graphicFrame>
        <p:nvGraphicFramePr>
          <p:cNvPr id="44" name="表格 43"/>
          <p:cNvGraphicFramePr>
            <a:graphicFrameLocks noGrp="1"/>
          </p:cNvGraphicFramePr>
          <p:nvPr>
            <p:custDataLst>
              <p:tags r:id="rId7"/>
            </p:custDataLst>
          </p:nvPr>
        </p:nvGraphicFramePr>
        <p:xfrm>
          <a:off x="6744102" y="5777661"/>
          <a:ext cx="4570730" cy="327025"/>
        </p:xfrm>
        <a:graphic>
          <a:graphicData uri="http://schemas.openxmlformats.org/drawingml/2006/table">
            <a:tbl>
              <a:tblPr firstRow="1">
                <a:tableStyleId>{5C22544A-7EE6-4342-B048-85BDC9FD1C3A}</a:tableStyleId>
              </a:tblPr>
              <a:tblGrid>
                <a:gridCol w="1163955"/>
                <a:gridCol w="486410"/>
                <a:gridCol w="486410"/>
                <a:gridCol w="487045"/>
                <a:gridCol w="485775"/>
                <a:gridCol w="487680"/>
                <a:gridCol w="487045"/>
                <a:gridCol w="486410"/>
              </a:tblGrid>
              <a:tr h="163830">
                <a:tc>
                  <a:txBody>
                    <a:bodyPr/>
                    <a:lstStyle/>
                    <a:p>
                      <a:pPr algn="ctr" fontAlgn="ctr"/>
                      <a:r>
                        <a:rPr lang="zh-CN" altLang="en-US" sz="800" u="none" strike="noStrike" dirty="0">
                          <a:effectLst/>
                          <a:latin typeface="微软雅黑" panose="020B0503020204020204" pitchFamily="34" charset="-122"/>
                          <a:ea typeface="微软雅黑" panose="020B0503020204020204" pitchFamily="34" charset="-122"/>
                        </a:rPr>
                        <a:t>单位</a:t>
                      </a:r>
                      <a:endParaRPr lang="zh-CN" altLang="en-US" sz="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ctr"/>
                      <a:r>
                        <a:rPr lang="zh-CN" altLang="en-US" sz="800" u="none" strike="noStrike">
                          <a:effectLst/>
                          <a:latin typeface="微软雅黑" panose="020B0503020204020204" pitchFamily="34" charset="-122"/>
                          <a:ea typeface="微软雅黑" panose="020B0503020204020204" pitchFamily="34" charset="-122"/>
                        </a:rPr>
                        <a:t>嘉禾</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ctr"/>
                      <a:r>
                        <a:rPr lang="zh-CN" altLang="en-US" sz="800" u="none" strike="noStrike">
                          <a:effectLst/>
                          <a:latin typeface="微软雅黑" panose="020B0503020204020204" pitchFamily="34" charset="-122"/>
                          <a:ea typeface="微软雅黑" panose="020B0503020204020204" pitchFamily="34" charset="-122"/>
                        </a:rPr>
                        <a:t>嘉善</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ctr"/>
                      <a:r>
                        <a:rPr lang="zh-CN" altLang="en-US" sz="800" u="none" strike="noStrike">
                          <a:effectLst/>
                          <a:latin typeface="微软雅黑" panose="020B0503020204020204" pitchFamily="34" charset="-122"/>
                          <a:ea typeface="微软雅黑" panose="020B0503020204020204" pitchFamily="34" charset="-122"/>
                        </a:rPr>
                        <a:t>平湖</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ctr"/>
                      <a:r>
                        <a:rPr lang="zh-CN" altLang="en-US" sz="800" u="none" strike="noStrike" dirty="0">
                          <a:effectLst/>
                          <a:latin typeface="微软雅黑" panose="020B0503020204020204" pitchFamily="34" charset="-122"/>
                          <a:ea typeface="微软雅黑" panose="020B0503020204020204" pitchFamily="34" charset="-122"/>
                        </a:rPr>
                        <a:t>海盐</a:t>
                      </a:r>
                      <a:endParaRPr lang="zh-CN" altLang="en-US" sz="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ctr"/>
                      <a:r>
                        <a:rPr lang="zh-CN" altLang="en-US" sz="800" u="none" strike="noStrike" dirty="0">
                          <a:effectLst/>
                          <a:latin typeface="微软雅黑" panose="020B0503020204020204" pitchFamily="34" charset="-122"/>
                          <a:ea typeface="微软雅黑" panose="020B0503020204020204" pitchFamily="34" charset="-122"/>
                        </a:rPr>
                        <a:t>海宁</a:t>
                      </a:r>
                      <a:endParaRPr lang="zh-CN" altLang="en-US" sz="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ctr"/>
                      <a:r>
                        <a:rPr lang="zh-CN" altLang="en-US" sz="800" u="none" strike="noStrike">
                          <a:effectLst/>
                          <a:latin typeface="微软雅黑" panose="020B0503020204020204" pitchFamily="34" charset="-122"/>
                          <a:ea typeface="微软雅黑" panose="020B0503020204020204" pitchFamily="34" charset="-122"/>
                        </a:rPr>
                        <a:t>桐乡</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ctr"/>
                      <a:r>
                        <a:rPr lang="zh-CN" altLang="en-US" sz="800" u="none" strike="noStrike">
                          <a:effectLst/>
                          <a:latin typeface="微软雅黑" panose="020B0503020204020204" pitchFamily="34" charset="-122"/>
                          <a:ea typeface="微软雅黑" panose="020B0503020204020204" pitchFamily="34" charset="-122"/>
                        </a:rPr>
                        <a:t>全市</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r>
              <a:tr h="163195">
                <a:tc>
                  <a:txBody>
                    <a:bodyPr/>
                    <a:lstStyle/>
                    <a:p>
                      <a:pPr algn="ctr" fontAlgn="ctr"/>
                      <a:r>
                        <a:rPr lang="zh-CN" altLang="en-US" sz="800" dirty="0">
                          <a:latin typeface="微软雅黑" panose="020B0503020204020204" pitchFamily="34" charset="-122"/>
                          <a:ea typeface="微软雅黑" panose="020B0503020204020204" pitchFamily="34" charset="-122"/>
                        </a:rPr>
                        <a:t>已建档战客数量</a:t>
                      </a:r>
                      <a:endParaRPr lang="zh-CN" altLang="en-US" sz="800" dirty="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en-US" altLang="zh-CN" sz="800" dirty="0">
                          <a:latin typeface="微软雅黑" panose="020B0503020204020204" pitchFamily="34" charset="-122"/>
                          <a:ea typeface="微软雅黑" panose="020B0503020204020204" pitchFamily="34" charset="-122"/>
                        </a:rPr>
                        <a:t>80</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en-US" altLang="zh-CN" sz="800" dirty="0">
                          <a:latin typeface="微软雅黑" panose="020B0503020204020204" pitchFamily="34" charset="-122"/>
                          <a:ea typeface="微软雅黑" panose="020B0503020204020204" pitchFamily="34" charset="-122"/>
                        </a:rPr>
                        <a:t>18</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en-US" altLang="zh-CN" sz="800" dirty="0">
                          <a:latin typeface="微软雅黑" panose="020B0503020204020204" pitchFamily="34" charset="-122"/>
                          <a:ea typeface="微软雅黑" panose="020B0503020204020204" pitchFamily="34" charset="-122"/>
                        </a:rPr>
                        <a:t>34</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en-US" altLang="zh-CN" sz="800" dirty="0">
                          <a:latin typeface="微软雅黑" panose="020B0503020204020204" pitchFamily="34" charset="-122"/>
                          <a:ea typeface="微软雅黑" panose="020B0503020204020204" pitchFamily="34" charset="-122"/>
                        </a:rPr>
                        <a:t>17</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en-US" altLang="zh-CN" sz="800" dirty="0">
                          <a:latin typeface="微软雅黑" panose="020B0503020204020204" pitchFamily="34" charset="-122"/>
                          <a:ea typeface="微软雅黑" panose="020B0503020204020204" pitchFamily="34" charset="-122"/>
                        </a:rPr>
                        <a:t>78</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en-US" altLang="zh-CN" sz="800" dirty="0">
                          <a:latin typeface="微软雅黑" panose="020B0503020204020204" pitchFamily="34" charset="-122"/>
                          <a:ea typeface="微软雅黑" panose="020B0503020204020204" pitchFamily="34" charset="-122"/>
                        </a:rPr>
                        <a:t>51</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en-US" altLang="zh-CN" sz="800" b="0" dirty="0">
                          <a:solidFill>
                            <a:srgbClr val="000000"/>
                          </a:solidFill>
                          <a:latin typeface="微软雅黑" panose="020B0503020204020204" pitchFamily="34" charset="-122"/>
                          <a:ea typeface="微软雅黑" panose="020B0503020204020204" pitchFamily="34" charset="-122"/>
                        </a:rPr>
                        <a:t>278</a:t>
                      </a:r>
                      <a:endParaRPr lang="en-US" altLang="zh-CN" sz="800" b="0" dirty="0">
                        <a:solidFill>
                          <a:srgbClr val="000000"/>
                        </a:solidFill>
                        <a:latin typeface="微软雅黑" panose="020B0503020204020204" pitchFamily="34" charset="-122"/>
                        <a:ea typeface="微软雅黑" panose="020B0503020204020204" pitchFamily="34" charset="-122"/>
                      </a:endParaRPr>
                    </a:p>
                  </a:txBody>
                  <a:tcPr marL="7937" marR="7937" marT="7937" marB="0" anchor="ctr"/>
                </a:tc>
              </a:tr>
            </a:tbl>
          </a:graphicData>
        </a:graphic>
      </p:graphicFrame>
      <p:sp>
        <p:nvSpPr>
          <p:cNvPr id="45" name="文本框 44"/>
          <p:cNvSpPr txBox="1"/>
          <p:nvPr/>
        </p:nvSpPr>
        <p:spPr>
          <a:xfrm>
            <a:off x="6456040" y="4791514"/>
            <a:ext cx="5112569" cy="460375"/>
          </a:xfrm>
          <a:prstGeom prst="rect">
            <a:avLst/>
          </a:prstGeom>
          <a:noFill/>
        </p:spPr>
        <p:txBody>
          <a:bodyPr wrap="square" rtlCol="0">
            <a:spAutoFit/>
          </a:bodyPr>
          <a:lstStyle/>
          <a:p>
            <a:pPr>
              <a:lnSpc>
                <a:spcPct val="120000"/>
              </a:lnSpc>
              <a:spcBef>
                <a:spcPts val="0"/>
              </a:spcBef>
              <a:spcAft>
                <a:spcPct val="0"/>
              </a:spcAft>
            </a:pPr>
            <a:r>
              <a:rPr lang="zh-CN" altLang="en-US" sz="1000" b="1" dirty="0">
                <a:solidFill>
                  <a:srgbClr val="1184CF"/>
                </a:solidFill>
                <a:latin typeface="微软雅黑" panose="020B0503020204020204" pitchFamily="34" charset="-122"/>
                <a:ea typeface="微软雅黑" panose="020B0503020204020204" pitchFamily="34" charset="-122"/>
              </a:rPr>
              <a:t>嘉兴市</a:t>
            </a:r>
            <a:r>
              <a:rPr lang="en-US" altLang="zh-CN" sz="1000" b="1" dirty="0">
                <a:solidFill>
                  <a:srgbClr val="1184CF"/>
                </a:solidFill>
                <a:latin typeface="微软雅黑" panose="020B0503020204020204" pitchFamily="34" charset="-122"/>
                <a:ea typeface="微软雅黑" panose="020B0503020204020204" pitchFamily="34" charset="-122"/>
              </a:rPr>
              <a:t>《2025</a:t>
            </a:r>
            <a:r>
              <a:rPr lang="zh-CN" altLang="en-US" sz="1000" b="1" dirty="0">
                <a:solidFill>
                  <a:srgbClr val="1184CF"/>
                </a:solidFill>
                <a:latin typeface="微软雅黑" panose="020B0503020204020204" pitchFamily="34" charset="-122"/>
                <a:ea typeface="微软雅黑" panose="020B0503020204020204" pitchFamily="34" charset="-122"/>
              </a:rPr>
              <a:t>年嘉兴市大力提振和扩大消费实施方案</a:t>
            </a:r>
            <a:r>
              <a:rPr lang="en-US" altLang="zh-CN" sz="1000" b="1" dirty="0">
                <a:solidFill>
                  <a:srgbClr val="1184CF"/>
                </a:solidFill>
                <a:latin typeface="微软雅黑" panose="020B0503020204020204" pitchFamily="34" charset="-122"/>
                <a:ea typeface="微软雅黑" panose="020B0503020204020204" pitchFamily="34" charset="-122"/>
              </a:rPr>
              <a:t>》</a:t>
            </a:r>
            <a:r>
              <a:rPr lang="zh-CN" altLang="en-US" sz="1000" b="1" dirty="0">
                <a:solidFill>
                  <a:srgbClr val="1184CF"/>
                </a:solidFill>
                <a:latin typeface="微软雅黑" panose="020B0503020204020204" pitchFamily="34" charset="-122"/>
                <a:ea typeface="微软雅黑" panose="020B0503020204020204" pitchFamily="34" charset="-122"/>
              </a:rPr>
              <a:t>：积极探索直播电商、即时零售等新型消费业态；加快商贸领域消费基础设施建设。</a:t>
            </a:r>
            <a:endParaRPr lang="zh-CN" altLang="en-US" sz="1000" b="1" dirty="0">
              <a:solidFill>
                <a:srgbClr val="1184C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48147" y="5153888"/>
            <a:ext cx="5056620" cy="275590"/>
          </a:xfrm>
          <a:prstGeom prst="rect">
            <a:avLst/>
          </a:prstGeom>
          <a:noFill/>
        </p:spPr>
        <p:txBody>
          <a:bodyPr wrap="square" rtlCol="0">
            <a:spAutoFit/>
          </a:bodyPr>
          <a:p>
            <a:pPr indent="0">
              <a:lnSpc>
                <a:spcPct val="120000"/>
              </a:lnSpc>
              <a:spcBef>
                <a:spcPts val="0"/>
              </a:spcBef>
              <a:spcAft>
                <a:spcPct val="0"/>
              </a:spcAft>
              <a:buFont typeface="Wingdings" panose="05000000000000000000" pitchFamily="2" charset="2"/>
              <a:buNone/>
            </a:pPr>
            <a:r>
              <a:rPr lang="zh-CN"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rPr>
              <a:t>对接主管部门：农业农村局、宣传部、文旅局</a:t>
            </a:r>
            <a:endParaRPr lang="zh-CN"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480317" y="5157698"/>
            <a:ext cx="5056620" cy="275590"/>
          </a:xfrm>
          <a:prstGeom prst="rect">
            <a:avLst/>
          </a:prstGeom>
          <a:noFill/>
        </p:spPr>
        <p:txBody>
          <a:bodyPr wrap="square" rtlCol="0">
            <a:spAutoFit/>
          </a:bodyPr>
          <a:p>
            <a:pPr indent="0">
              <a:lnSpc>
                <a:spcPct val="120000"/>
              </a:lnSpc>
              <a:spcBef>
                <a:spcPts val="0"/>
              </a:spcBef>
              <a:spcAft>
                <a:spcPct val="0"/>
              </a:spcAft>
              <a:buFont typeface="Wingdings" panose="05000000000000000000" pitchFamily="2" charset="2"/>
              <a:buNone/>
            </a:pPr>
            <a:r>
              <a:rPr lang="zh-CN"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rPr>
              <a:t>对接主管部门：市场监管局</a:t>
            </a:r>
            <a:endParaRPr lang="zh-CN"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endParaRPr>
          </a:p>
        </p:txBody>
      </p:sp>
      <p:sp>
        <p:nvSpPr>
          <p:cNvPr id="36" name="文本框 35"/>
          <p:cNvSpPr txBox="1"/>
          <p:nvPr/>
        </p:nvSpPr>
        <p:spPr>
          <a:xfrm>
            <a:off x="6311265" y="2850515"/>
            <a:ext cx="2908935" cy="275590"/>
          </a:xfrm>
          <a:prstGeom prst="rect">
            <a:avLst/>
          </a:prstGeom>
          <a:noFill/>
        </p:spPr>
        <p:txBody>
          <a:bodyPr wrap="square" rtlCol="0">
            <a:spAutoFit/>
          </a:bodyPr>
          <a:p>
            <a:pPr indent="0" algn="l">
              <a:lnSpc>
                <a:spcPct val="120000"/>
              </a:lnSpc>
              <a:spcBef>
                <a:spcPts val="0"/>
              </a:spcBef>
              <a:buClrTx/>
              <a:buSzTx/>
              <a:buFont typeface="Wingdings" panose="05000000000000000000" pitchFamily="2" charset="2"/>
              <a:buNone/>
            </a:pPr>
            <a:r>
              <a:rPr lang="zh-CN"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rPr>
              <a:t>对接主管部门：</a:t>
            </a:r>
            <a:r>
              <a:rPr lang="zh-CN" altLang="en-US" sz="1000" b="1" dirty="0">
                <a:latin typeface="微软雅黑" panose="020B0503020204020204" pitchFamily="34" charset="-122"/>
                <a:ea typeface="微软雅黑" panose="020B0503020204020204" pitchFamily="34" charset="-122"/>
                <a:sym typeface="+mn-ea"/>
              </a:rPr>
              <a:t>发改委、住建局、民政局、消防</a:t>
            </a:r>
            <a:endParaRPr lang="zh-CN" altLang="en-US"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sym typeface="+mn-ea"/>
            </a:endParaRPr>
          </a:p>
        </p:txBody>
      </p:sp>
      <p:sp>
        <p:nvSpPr>
          <p:cNvPr id="4" name="圆角矩形 39"/>
          <p:cNvSpPr/>
          <p:nvPr>
            <p:custDataLst>
              <p:tags r:id="rId8"/>
            </p:custDataLst>
          </p:nvPr>
        </p:nvSpPr>
        <p:spPr>
          <a:xfrm>
            <a:off x="479043" y="2402204"/>
            <a:ext cx="5400934" cy="2019408"/>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127195" y="2228662"/>
            <a:ext cx="2232248" cy="307777"/>
          </a:xfrm>
          <a:prstGeom prst="rect">
            <a:avLst/>
          </a:prstGeom>
          <a:solidFill>
            <a:srgbClr val="1184CF"/>
          </a:solidFill>
        </p:spPr>
        <p:txBody>
          <a:bodyPr wrap="square" rtlCol="0">
            <a:spAutoFit/>
          </a:bodyPr>
          <a:p>
            <a:pPr lvl="0" indent="0" algn="ctr" fontAlgn="auto">
              <a:buClrTx/>
              <a:buSzTx/>
              <a:buFontTx/>
            </a:pP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军警法司行业</a:t>
            </a:r>
            <a:endPar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623392" y="2518127"/>
            <a:ext cx="5040560" cy="460375"/>
          </a:xfrm>
          <a:prstGeom prst="rect">
            <a:avLst/>
          </a:prstGeom>
          <a:noFill/>
        </p:spPr>
        <p:txBody>
          <a:bodyPr wrap="square" rtlCol="0">
            <a:spAutoFit/>
          </a:bodyPr>
          <a:p>
            <a:pPr>
              <a:lnSpc>
                <a:spcPct val="120000"/>
              </a:lnSpc>
              <a:spcBef>
                <a:spcPts val="0"/>
              </a:spcBef>
              <a:spcAft>
                <a:spcPct val="0"/>
              </a:spcAft>
            </a:pPr>
            <a:r>
              <a:rPr lang="en-US" altLang="zh-CN" sz="1000" b="1" dirty="0">
                <a:solidFill>
                  <a:srgbClr val="1184CF"/>
                </a:solidFill>
                <a:latin typeface="微软雅黑" panose="020B0503020204020204" pitchFamily="34" charset="-122"/>
                <a:ea typeface="微软雅黑" panose="020B0503020204020204" pitchFamily="34" charset="-122"/>
              </a:rPr>
              <a:t>2025</a:t>
            </a:r>
            <a:r>
              <a:rPr lang="zh-CN" altLang="en-US" sz="1000" b="1" dirty="0">
                <a:solidFill>
                  <a:srgbClr val="1184CF"/>
                </a:solidFill>
                <a:latin typeface="微软雅黑" panose="020B0503020204020204" pitchFamily="34" charset="-122"/>
                <a:ea typeface="微软雅黑" panose="020B0503020204020204" pitchFamily="34" charset="-122"/>
              </a:rPr>
              <a:t>年公安视频监控类项目我方到期</a:t>
            </a:r>
            <a:r>
              <a:rPr lang="en-US" altLang="zh-CN" sz="1000" b="1" dirty="0">
                <a:solidFill>
                  <a:srgbClr val="1184CF"/>
                </a:solidFill>
                <a:latin typeface="微软雅黑" panose="020B0503020204020204" pitchFamily="34" charset="-122"/>
                <a:ea typeface="微软雅黑" panose="020B0503020204020204" pitchFamily="34" charset="-122"/>
              </a:rPr>
              <a:t>8</a:t>
            </a:r>
            <a:r>
              <a:rPr lang="zh-CN" altLang="en-US" sz="1000" b="1" dirty="0">
                <a:solidFill>
                  <a:srgbClr val="1184CF"/>
                </a:solidFill>
                <a:latin typeface="微软雅黑" panose="020B0503020204020204" pitchFamily="34" charset="-122"/>
                <a:ea typeface="微软雅黑" panose="020B0503020204020204" pitchFamily="34" charset="-122"/>
              </a:rPr>
              <a:t>个，友商</a:t>
            </a:r>
            <a:r>
              <a:rPr lang="en-US" altLang="zh-CN" sz="1000" b="1" dirty="0">
                <a:solidFill>
                  <a:srgbClr val="1184CF"/>
                </a:solidFill>
                <a:latin typeface="微软雅黑" panose="020B0503020204020204" pitchFamily="34" charset="-122"/>
                <a:ea typeface="微软雅黑" panose="020B0503020204020204" pitchFamily="34" charset="-122"/>
              </a:rPr>
              <a:t>20</a:t>
            </a:r>
            <a:r>
              <a:rPr lang="zh-CN" altLang="en-US" sz="1000" b="1" dirty="0">
                <a:solidFill>
                  <a:srgbClr val="1184CF"/>
                </a:solidFill>
                <a:latin typeface="微软雅黑" panose="020B0503020204020204" pitchFamily="34" charset="-122"/>
                <a:ea typeface="微软雅黑" panose="020B0503020204020204" pitchFamily="34" charset="-122"/>
              </a:rPr>
              <a:t>个，做好存量项目运营，同时围绕数字法院、政法大模型、移动警务、智慧法庭等场景重点开展工作。</a:t>
            </a:r>
            <a:endParaRPr lang="zh-CN" altLang="en-US" sz="1000" b="1" dirty="0">
              <a:solidFill>
                <a:srgbClr val="1184CF"/>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76910" y="3009900"/>
            <a:ext cx="4933950" cy="399415"/>
          </a:xfrm>
          <a:prstGeom prst="rect">
            <a:avLst/>
          </a:prstGeom>
          <a:noFill/>
        </p:spPr>
        <p:txBody>
          <a:bodyPr wrap="square" rtlCol="0">
            <a:noAutofit/>
          </a:bodyPr>
          <a:p>
            <a:pPr marL="171450" indent="-171450">
              <a:lnSpc>
                <a:spcPct val="120000"/>
              </a:lnSpc>
              <a:spcBef>
                <a:spcPts val="0"/>
              </a:spcBef>
              <a:spcAft>
                <a:spcPct val="0"/>
              </a:spcAft>
              <a:buFont typeface="Wingdings" panose="05000000000000000000" pitchFamily="2" charset="2"/>
              <a:buChar char="Ø"/>
            </a:pPr>
            <a:r>
              <a:rPr lang="zh-CN" altLang="en-US" sz="1000" b="1" dirty="0">
                <a:solidFill>
                  <a:srgbClr val="C00000"/>
                </a:solidFill>
                <a:latin typeface="微软雅黑" panose="020B0503020204020204" pitchFamily="34" charset="-122"/>
                <a:ea typeface="微软雅黑" panose="020B0503020204020204" pitchFamily="34" charset="-122"/>
              </a:rPr>
              <a:t>视频监控保存量，抢份额：</a:t>
            </a:r>
            <a:r>
              <a:rPr lang="zh-CN" altLang="en-US" sz="1000" dirty="0">
                <a:latin typeface="微软雅黑" panose="020B0503020204020204" pitchFamily="34" charset="-122"/>
                <a:ea typeface="微软雅黑" panose="020B0503020204020204" pitchFamily="34" charset="-122"/>
              </a:rPr>
              <a:t>确保存量项目迭代及预算；通过网络投资等手段积极抢夺友商到期项目。</a:t>
            </a:r>
            <a:endParaRPr lang="zh-CN" altLang="en-US" sz="1000" dirty="0">
              <a:latin typeface="微软雅黑" panose="020B0503020204020204" pitchFamily="34" charset="-122"/>
              <a:ea typeface="微软雅黑" panose="020B0503020204020204" pitchFamily="34" charset="-122"/>
            </a:endParaRPr>
          </a:p>
        </p:txBody>
      </p:sp>
      <p:sp>
        <p:nvSpPr>
          <p:cNvPr id="12" name="waving-flag_16212"/>
          <p:cNvSpPr/>
          <p:nvPr/>
        </p:nvSpPr>
        <p:spPr>
          <a:xfrm>
            <a:off x="660578" y="4145013"/>
            <a:ext cx="178838" cy="219838"/>
          </a:xfrm>
          <a:custGeom>
            <a:avLst/>
            <a:gdLst>
              <a:gd name="connsiteX0" fmla="*/ 201391 w 491559"/>
              <a:gd name="connsiteY0" fmla="*/ 34417 h 604252"/>
              <a:gd name="connsiteX1" fmla="*/ 244085 w 491559"/>
              <a:gd name="connsiteY1" fmla="*/ 44529 h 604252"/>
              <a:gd name="connsiteX2" fmla="*/ 473074 w 491559"/>
              <a:gd name="connsiteY2" fmla="*/ 56463 h 604252"/>
              <a:gd name="connsiteX3" fmla="*/ 491559 w 491559"/>
              <a:gd name="connsiteY3" fmla="*/ 65692 h 604252"/>
              <a:gd name="connsiteX4" fmla="*/ 491559 w 491559"/>
              <a:gd name="connsiteY4" fmla="*/ 291654 h 604252"/>
              <a:gd name="connsiteX5" fmla="*/ 474827 w 491559"/>
              <a:gd name="connsiteY5" fmla="*/ 330640 h 604252"/>
              <a:gd name="connsiteX6" fmla="*/ 374117 w 491559"/>
              <a:gd name="connsiteY6" fmla="*/ 374559 h 604252"/>
              <a:gd name="connsiteX7" fmla="*/ 196280 w 491559"/>
              <a:gd name="connsiteY7" fmla="*/ 306930 h 604252"/>
              <a:gd name="connsiteX8" fmla="*/ 103537 w 491559"/>
              <a:gd name="connsiteY8" fmla="*/ 336846 h 604252"/>
              <a:gd name="connsiteX9" fmla="*/ 84255 w 491559"/>
              <a:gd name="connsiteY9" fmla="*/ 326343 h 604252"/>
              <a:gd name="connsiteX10" fmla="*/ 84255 w 491559"/>
              <a:gd name="connsiteY10" fmla="*/ 96563 h 604252"/>
              <a:gd name="connsiteX11" fmla="*/ 103218 w 491559"/>
              <a:gd name="connsiteY11" fmla="*/ 60441 h 604252"/>
              <a:gd name="connsiteX12" fmla="*/ 201391 w 491559"/>
              <a:gd name="connsiteY12" fmla="*/ 34417 h 604252"/>
              <a:gd name="connsiteX13" fmla="*/ 33942 w 491559"/>
              <a:gd name="connsiteY13" fmla="*/ 0 h 604252"/>
              <a:gd name="connsiteX14" fmla="*/ 67884 w 491559"/>
              <a:gd name="connsiteY14" fmla="*/ 33888 h 604252"/>
              <a:gd name="connsiteX15" fmla="*/ 65016 w 491559"/>
              <a:gd name="connsiteY15" fmla="*/ 47411 h 604252"/>
              <a:gd name="connsiteX16" fmla="*/ 57048 w 491559"/>
              <a:gd name="connsiteY16" fmla="*/ 81617 h 604252"/>
              <a:gd name="connsiteX17" fmla="*/ 57048 w 491559"/>
              <a:gd name="connsiteY17" fmla="*/ 581183 h 604252"/>
              <a:gd name="connsiteX18" fmla="*/ 33942 w 491559"/>
              <a:gd name="connsiteY18" fmla="*/ 604252 h 604252"/>
              <a:gd name="connsiteX19" fmla="*/ 10836 w 491559"/>
              <a:gd name="connsiteY19" fmla="*/ 581183 h 604252"/>
              <a:gd name="connsiteX20" fmla="*/ 10836 w 491559"/>
              <a:gd name="connsiteY20" fmla="*/ 81617 h 604252"/>
              <a:gd name="connsiteX21" fmla="*/ 2868 w 491559"/>
              <a:gd name="connsiteY21" fmla="*/ 47411 h 604252"/>
              <a:gd name="connsiteX22" fmla="*/ 0 w 491559"/>
              <a:gd name="connsiteY22" fmla="*/ 33888 h 604252"/>
              <a:gd name="connsiteX23" fmla="*/ 33942 w 491559"/>
              <a:gd name="connsiteY23" fmla="*/ 0 h 6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559" h="604252">
                <a:moveTo>
                  <a:pt x="201391" y="34417"/>
                </a:moveTo>
                <a:cubicBezTo>
                  <a:pt x="215153" y="35359"/>
                  <a:pt x="229504" y="38442"/>
                  <a:pt x="244085" y="44529"/>
                </a:cubicBezTo>
                <a:cubicBezTo>
                  <a:pt x="323761" y="77627"/>
                  <a:pt x="352285" y="143188"/>
                  <a:pt x="473074" y="56463"/>
                </a:cubicBezTo>
                <a:cubicBezTo>
                  <a:pt x="483432" y="48984"/>
                  <a:pt x="491559" y="52962"/>
                  <a:pt x="491559" y="65692"/>
                </a:cubicBezTo>
                <a:lnTo>
                  <a:pt x="491559" y="291654"/>
                </a:lnTo>
                <a:cubicBezTo>
                  <a:pt x="491559" y="304384"/>
                  <a:pt x="484547" y="322365"/>
                  <a:pt x="474827" y="330640"/>
                </a:cubicBezTo>
                <a:cubicBezTo>
                  <a:pt x="453793" y="348780"/>
                  <a:pt x="415389" y="375832"/>
                  <a:pt x="374117" y="374559"/>
                </a:cubicBezTo>
                <a:cubicBezTo>
                  <a:pt x="312288" y="372649"/>
                  <a:pt x="252371" y="306930"/>
                  <a:pt x="196280" y="306930"/>
                </a:cubicBezTo>
                <a:cubicBezTo>
                  <a:pt x="160585" y="306930"/>
                  <a:pt x="124730" y="324275"/>
                  <a:pt x="103537" y="336846"/>
                </a:cubicBezTo>
                <a:cubicBezTo>
                  <a:pt x="92541" y="343370"/>
                  <a:pt x="84255" y="339074"/>
                  <a:pt x="84255" y="326343"/>
                </a:cubicBezTo>
                <a:lnTo>
                  <a:pt x="84255" y="96563"/>
                </a:lnTo>
                <a:cubicBezTo>
                  <a:pt x="84255" y="83833"/>
                  <a:pt x="92382" y="66965"/>
                  <a:pt x="103218" y="60441"/>
                </a:cubicBezTo>
                <a:cubicBezTo>
                  <a:pt x="124133" y="48029"/>
                  <a:pt x="160107" y="31589"/>
                  <a:pt x="201391" y="34417"/>
                </a:cubicBezTo>
                <a:close/>
                <a:moveTo>
                  <a:pt x="33942" y="0"/>
                </a:moveTo>
                <a:cubicBezTo>
                  <a:pt x="52746" y="0"/>
                  <a:pt x="67884" y="15114"/>
                  <a:pt x="67884" y="33888"/>
                </a:cubicBezTo>
                <a:cubicBezTo>
                  <a:pt x="67884" y="38661"/>
                  <a:pt x="66928" y="43274"/>
                  <a:pt x="65016" y="47411"/>
                </a:cubicBezTo>
                <a:cubicBezTo>
                  <a:pt x="61988" y="54411"/>
                  <a:pt x="57048" y="68889"/>
                  <a:pt x="57048" y="81617"/>
                </a:cubicBezTo>
                <a:lnTo>
                  <a:pt x="57048" y="581183"/>
                </a:lnTo>
                <a:cubicBezTo>
                  <a:pt x="57048" y="593911"/>
                  <a:pt x="46690" y="604252"/>
                  <a:pt x="33942" y="604252"/>
                </a:cubicBezTo>
                <a:cubicBezTo>
                  <a:pt x="21194" y="604252"/>
                  <a:pt x="10836" y="593911"/>
                  <a:pt x="10836" y="581183"/>
                </a:cubicBezTo>
                <a:lnTo>
                  <a:pt x="10836" y="81617"/>
                </a:lnTo>
                <a:cubicBezTo>
                  <a:pt x="10836" y="68889"/>
                  <a:pt x="6055" y="54411"/>
                  <a:pt x="2868" y="47411"/>
                </a:cubicBezTo>
                <a:cubicBezTo>
                  <a:pt x="1115" y="43274"/>
                  <a:pt x="0" y="38661"/>
                  <a:pt x="0" y="33888"/>
                </a:cubicBezTo>
                <a:cubicBezTo>
                  <a:pt x="0" y="15114"/>
                  <a:pt x="15298" y="0"/>
                  <a:pt x="3394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C00000"/>
              </a:solidFill>
            </a:endParaRPr>
          </a:p>
        </p:txBody>
      </p:sp>
      <p:sp>
        <p:nvSpPr>
          <p:cNvPr id="24" name="文本框 23"/>
          <p:cNvSpPr txBox="1"/>
          <p:nvPr/>
        </p:nvSpPr>
        <p:spPr>
          <a:xfrm>
            <a:off x="837897" y="4190712"/>
            <a:ext cx="4933731" cy="275590"/>
          </a:xfrm>
          <a:prstGeom prst="rect">
            <a:avLst/>
          </a:prstGeom>
          <a:noFill/>
        </p:spPr>
        <p:txBody>
          <a:bodyPr wrap="square">
            <a:spAutoFit/>
          </a:bodyPr>
          <a:p>
            <a:pPr fontAlgn="auto">
              <a:lnSpc>
                <a:spcPct val="120000"/>
              </a:lnSpc>
              <a:spcBef>
                <a:spcPts val="0"/>
              </a:spcBef>
              <a:spcAft>
                <a:spcPct val="0"/>
              </a:spcAft>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lt"/>
              </a:rPr>
              <a:t>嘉兴经开公安八期升级改造项目（</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sym typeface="+mn-lt"/>
              </a:rPr>
              <a:t>812</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lt"/>
              </a:rPr>
              <a:t>万）、桐乡交警智能交通维护项目（</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sym typeface="+mn-lt"/>
              </a:rPr>
              <a:t>598</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lt"/>
              </a:rPr>
              <a:t>万）</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文本框 1"/>
          <p:cNvSpPr txBox="1"/>
          <p:nvPr/>
        </p:nvSpPr>
        <p:spPr>
          <a:xfrm>
            <a:off x="630757" y="2867253"/>
            <a:ext cx="5056620" cy="275590"/>
          </a:xfrm>
          <a:prstGeom prst="rect">
            <a:avLst/>
          </a:prstGeom>
          <a:noFill/>
        </p:spPr>
        <p:txBody>
          <a:bodyPr wrap="square" rtlCol="0">
            <a:spAutoFit/>
          </a:bodyPr>
          <a:p>
            <a:pPr indent="0">
              <a:lnSpc>
                <a:spcPct val="120000"/>
              </a:lnSpc>
              <a:spcBef>
                <a:spcPts val="0"/>
              </a:spcBef>
              <a:spcAft>
                <a:spcPct val="0"/>
              </a:spcAft>
              <a:buFont typeface="Wingdings" panose="05000000000000000000" pitchFamily="2" charset="2"/>
              <a:buNone/>
            </a:pPr>
            <a:r>
              <a:rPr lang="zh-CN"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rPr>
              <a:t>对接主管部门：公安局、检察院、法院、司法局</a:t>
            </a:r>
            <a:endParaRPr lang="zh-CN"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endParaRPr>
          </a:p>
        </p:txBody>
      </p:sp>
      <p:sp>
        <p:nvSpPr>
          <p:cNvPr id="51" name="文本框 50"/>
          <p:cNvSpPr txBox="1"/>
          <p:nvPr/>
        </p:nvSpPr>
        <p:spPr>
          <a:xfrm>
            <a:off x="658697" y="3859970"/>
            <a:ext cx="4933731" cy="460375"/>
          </a:xfrm>
          <a:prstGeom prst="rect">
            <a:avLst/>
          </a:prstGeom>
          <a:noFill/>
        </p:spPr>
        <p:txBody>
          <a:bodyPr wrap="square" rtlCol="0">
            <a:spAutoFit/>
          </a:bodyPr>
          <a:p>
            <a:pPr marL="171450" indent="-171450">
              <a:lnSpc>
                <a:spcPct val="120000"/>
              </a:lnSpc>
              <a:spcBef>
                <a:spcPts val="0"/>
              </a:spcBef>
              <a:spcAft>
                <a:spcPct val="0"/>
              </a:spcAft>
              <a:buFont typeface="Wingdings" panose="05000000000000000000" pitchFamily="2" charset="2"/>
              <a:buChar char="Ø"/>
            </a:pPr>
            <a:r>
              <a:rPr lang="zh-CN" altLang="en-US" sz="1000" b="1" dirty="0">
                <a:solidFill>
                  <a:srgbClr val="C00000"/>
                </a:solidFill>
                <a:latin typeface="微软雅黑" panose="020B0503020204020204" pitchFamily="34" charset="-122"/>
                <a:ea typeface="微软雅黑" panose="020B0503020204020204" pitchFamily="34" charset="-122"/>
              </a:rPr>
              <a:t>积极拓展公安法院新需求、新场景：</a:t>
            </a:r>
            <a:r>
              <a:rPr lang="zh-CN" altLang="en-US" sz="1000" dirty="0">
                <a:latin typeface="微软雅黑" panose="020B0503020204020204" pitchFamily="34" charset="-122"/>
                <a:ea typeface="微软雅黑" panose="020B0503020204020204" pitchFamily="34" charset="-122"/>
              </a:rPr>
              <a:t>推动智慧法庭、网约房、移动警务</a:t>
            </a:r>
            <a:r>
              <a:rPr lang="en-US" altLang="zh-CN" sz="1000" dirty="0">
                <a:latin typeface="微软雅黑" panose="020B0503020204020204" pitchFamily="34" charset="-122"/>
                <a:ea typeface="微软雅黑" panose="020B0503020204020204" pitchFamily="34" charset="-122"/>
              </a:rPr>
              <a:t>5G</a:t>
            </a:r>
            <a:r>
              <a:rPr lang="zh-CN" altLang="en-US" sz="1000" dirty="0">
                <a:latin typeface="微软雅黑" panose="020B0503020204020204" pitchFamily="34" charset="-122"/>
                <a:ea typeface="微软雅黑" panose="020B0503020204020204" pitchFamily="34" charset="-122"/>
              </a:rPr>
              <a:t>更新等新场景落地。</a:t>
            </a:r>
            <a:endParaRPr lang="zh-CN" altLang="en-US" sz="1000" dirty="0">
              <a:latin typeface="微软雅黑" panose="020B0503020204020204" pitchFamily="34" charset="-122"/>
              <a:ea typeface="微软雅黑" panose="020B0503020204020204" pitchFamily="34" charset="-122"/>
            </a:endParaRPr>
          </a:p>
        </p:txBody>
      </p:sp>
      <p:graphicFrame>
        <p:nvGraphicFramePr>
          <p:cNvPr id="52" name="表格 51"/>
          <p:cNvGraphicFramePr>
            <a:graphicFrameLocks noGrp="1"/>
          </p:cNvGraphicFramePr>
          <p:nvPr>
            <p:custDataLst>
              <p:tags r:id="rId9"/>
            </p:custDataLst>
          </p:nvPr>
        </p:nvGraphicFramePr>
        <p:xfrm>
          <a:off x="781846" y="3418957"/>
          <a:ext cx="4680520" cy="484769"/>
        </p:xfrm>
        <a:graphic>
          <a:graphicData uri="http://schemas.openxmlformats.org/drawingml/2006/table">
            <a:tbl>
              <a:tblPr firstRow="1">
                <a:tableStyleId>{5C22544A-7EE6-4342-B048-85BDC9FD1C3A}</a:tableStyleId>
              </a:tblPr>
              <a:tblGrid>
                <a:gridCol w="1191913"/>
                <a:gridCol w="498094"/>
                <a:gridCol w="498094"/>
                <a:gridCol w="498744"/>
                <a:gridCol w="497443"/>
                <a:gridCol w="499394"/>
                <a:gridCol w="498744"/>
                <a:gridCol w="498094"/>
              </a:tblGrid>
              <a:tr h="225055">
                <a:tc>
                  <a:txBody>
                    <a:bodyPr/>
                    <a:p>
                      <a:pPr algn="ctr" fontAlgn="ctr"/>
                      <a:r>
                        <a:rPr lang="zh-CN" altLang="en-US" sz="800" u="none" strike="noStrike" dirty="0">
                          <a:effectLst/>
                          <a:latin typeface="微软雅黑" panose="020B0503020204020204" pitchFamily="34" charset="-122"/>
                          <a:ea typeface="微软雅黑" panose="020B0503020204020204" pitchFamily="34" charset="-122"/>
                        </a:rPr>
                        <a:t>今年到期存量项目</a:t>
                      </a:r>
                      <a:endParaRPr lang="zh-CN" altLang="en-US" sz="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p>
                      <a:pPr algn="ctr" fontAlgn="ctr"/>
                      <a:r>
                        <a:rPr lang="zh-CN" altLang="en-US" sz="800" u="none" strike="noStrike">
                          <a:effectLst/>
                          <a:latin typeface="微软雅黑" panose="020B0503020204020204" pitchFamily="34" charset="-122"/>
                          <a:ea typeface="微软雅黑" panose="020B0503020204020204" pitchFamily="34" charset="-122"/>
                        </a:rPr>
                        <a:t>嘉禾</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p>
                      <a:pPr algn="ctr" fontAlgn="ctr"/>
                      <a:r>
                        <a:rPr lang="zh-CN" altLang="en-US" sz="800" u="none" strike="noStrike">
                          <a:effectLst/>
                          <a:latin typeface="微软雅黑" panose="020B0503020204020204" pitchFamily="34" charset="-122"/>
                          <a:ea typeface="微软雅黑" panose="020B0503020204020204" pitchFamily="34" charset="-122"/>
                        </a:rPr>
                        <a:t>嘉善</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p>
                      <a:pPr algn="ctr" fontAlgn="ctr"/>
                      <a:r>
                        <a:rPr lang="zh-CN" altLang="en-US" sz="800" u="none" strike="noStrike">
                          <a:effectLst/>
                          <a:latin typeface="微软雅黑" panose="020B0503020204020204" pitchFamily="34" charset="-122"/>
                          <a:ea typeface="微软雅黑" panose="020B0503020204020204" pitchFamily="34" charset="-122"/>
                        </a:rPr>
                        <a:t>平湖</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p>
                      <a:pPr algn="ctr" fontAlgn="ctr"/>
                      <a:r>
                        <a:rPr lang="zh-CN" altLang="en-US" sz="800" u="none" strike="noStrike" dirty="0">
                          <a:effectLst/>
                          <a:latin typeface="微软雅黑" panose="020B0503020204020204" pitchFamily="34" charset="-122"/>
                          <a:ea typeface="微软雅黑" panose="020B0503020204020204" pitchFamily="34" charset="-122"/>
                        </a:rPr>
                        <a:t>海盐</a:t>
                      </a:r>
                      <a:endParaRPr lang="zh-CN" altLang="en-US" sz="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p>
                      <a:pPr algn="ctr" fontAlgn="ctr"/>
                      <a:r>
                        <a:rPr lang="zh-CN" altLang="en-US" sz="800" u="none" strike="noStrike">
                          <a:effectLst/>
                          <a:latin typeface="微软雅黑" panose="020B0503020204020204" pitchFamily="34" charset="-122"/>
                          <a:ea typeface="微软雅黑" panose="020B0503020204020204" pitchFamily="34" charset="-122"/>
                        </a:rPr>
                        <a:t>海宁</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p>
                      <a:pPr algn="ctr" fontAlgn="ctr"/>
                      <a:r>
                        <a:rPr lang="zh-CN" altLang="en-US" sz="800" u="none" strike="noStrike">
                          <a:effectLst/>
                          <a:latin typeface="微软雅黑" panose="020B0503020204020204" pitchFamily="34" charset="-122"/>
                          <a:ea typeface="微软雅黑" panose="020B0503020204020204" pitchFamily="34" charset="-122"/>
                        </a:rPr>
                        <a:t>桐乡</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p>
                      <a:pPr algn="ctr" fontAlgn="ctr"/>
                      <a:r>
                        <a:rPr lang="zh-CN" altLang="en-US" sz="800" u="none" strike="noStrike">
                          <a:effectLst/>
                          <a:latin typeface="微软雅黑" panose="020B0503020204020204" pitchFamily="34" charset="-122"/>
                          <a:ea typeface="微软雅黑" panose="020B0503020204020204" pitchFamily="34" charset="-122"/>
                        </a:rPr>
                        <a:t>全市</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r>
              <a:tr h="0">
                <a:tc>
                  <a:txBody>
                    <a:bodyPr/>
                    <a:p>
                      <a:pPr algn="ctr" fontAlgn="ctr"/>
                      <a:r>
                        <a:rPr lang="zh-CN" altLang="en-US" sz="800" dirty="0">
                          <a:latin typeface="微软雅黑" panose="020B0503020204020204" pitchFamily="34" charset="-122"/>
                          <a:ea typeface="微软雅黑" panose="020B0503020204020204" pitchFamily="34" charset="-122"/>
                        </a:rPr>
                        <a:t>我司存量金额（万元）</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p>
                      <a:pPr algn="ctr" fontAlgn="ctr"/>
                      <a:r>
                        <a:rPr lang="en-US" altLang="zh-CN" sz="800" dirty="0">
                          <a:latin typeface="微软雅黑" panose="020B0503020204020204" pitchFamily="34" charset="-122"/>
                          <a:ea typeface="微软雅黑" panose="020B0503020204020204" pitchFamily="34" charset="-122"/>
                        </a:rPr>
                        <a:t>1275</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p>
                      <a:pPr algn="ctr" fontAlgn="ctr"/>
                      <a:r>
                        <a:rPr lang="en-US" altLang="zh-CN" sz="800" dirty="0">
                          <a:latin typeface="微软雅黑" panose="020B0503020204020204" pitchFamily="34" charset="-122"/>
                          <a:ea typeface="微软雅黑" panose="020B0503020204020204" pitchFamily="34" charset="-122"/>
                        </a:rPr>
                        <a:t>2365</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p>
                      <a:pPr algn="ctr" fontAlgn="ctr"/>
                      <a:r>
                        <a:rPr lang="en-US" altLang="zh-CN" sz="800" dirty="0">
                          <a:latin typeface="微软雅黑" panose="020B0503020204020204" pitchFamily="34" charset="-122"/>
                          <a:ea typeface="微软雅黑" panose="020B0503020204020204" pitchFamily="34" charset="-122"/>
                        </a:rPr>
                        <a:t>129</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p>
                      <a:pPr algn="ctr" fontAlgn="ctr"/>
                      <a:r>
                        <a:rPr lang="en-US" altLang="zh-CN" sz="800" dirty="0">
                          <a:latin typeface="微软雅黑" panose="020B0503020204020204" pitchFamily="34" charset="-122"/>
                          <a:ea typeface="微软雅黑" panose="020B0503020204020204" pitchFamily="34" charset="-122"/>
                        </a:rPr>
                        <a:t>2391</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p>
                      <a:pPr algn="ctr" fontAlgn="ctr"/>
                      <a:r>
                        <a:rPr lang="en-US" altLang="zh-CN" sz="800" dirty="0">
                          <a:latin typeface="微软雅黑" panose="020B0503020204020204" pitchFamily="34" charset="-122"/>
                          <a:ea typeface="微软雅黑" panose="020B0503020204020204" pitchFamily="34" charset="-122"/>
                        </a:rPr>
                        <a:t>911</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p>
                      <a:pPr algn="ctr" fontAlgn="ctr"/>
                      <a:r>
                        <a:rPr lang="en-US" altLang="zh-CN" sz="800" dirty="0">
                          <a:latin typeface="微软雅黑" panose="020B0503020204020204" pitchFamily="34" charset="-122"/>
                          <a:ea typeface="微软雅黑" panose="020B0503020204020204" pitchFamily="34" charset="-122"/>
                        </a:rPr>
                        <a:t>450</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p>
                      <a:pPr algn="ctr" fontAlgn="ctr"/>
                      <a:r>
                        <a:rPr lang="en-US" altLang="zh-CN" sz="800" b="0" dirty="0">
                          <a:solidFill>
                            <a:srgbClr val="000000"/>
                          </a:solidFill>
                          <a:latin typeface="微软雅黑" panose="020B0503020204020204" pitchFamily="34" charset="-122"/>
                          <a:ea typeface="微软雅黑" panose="020B0503020204020204" pitchFamily="34" charset="-122"/>
                        </a:rPr>
                        <a:t>7521</a:t>
                      </a:r>
                      <a:endParaRPr lang="en-US" altLang="zh-CN" sz="800" b="0" dirty="0">
                        <a:solidFill>
                          <a:srgbClr val="000000"/>
                        </a:solidFill>
                        <a:latin typeface="微软雅黑" panose="020B0503020204020204" pitchFamily="34" charset="-122"/>
                        <a:ea typeface="微软雅黑" panose="020B0503020204020204" pitchFamily="34" charset="-122"/>
                      </a:endParaRPr>
                    </a:p>
                  </a:txBody>
                  <a:tcPr marL="7937" marR="7937" marT="7937" marB="0" anchor="ctr"/>
                </a:tc>
              </a:tr>
              <a:tr h="0">
                <a:tc>
                  <a:txBody>
                    <a:bodyPr/>
                    <a:p>
                      <a:pPr algn="ctr" fontAlgn="ctr"/>
                      <a:r>
                        <a:rPr lang="zh-CN" altLang="en-US" sz="800" dirty="0">
                          <a:latin typeface="微软雅黑" panose="020B0503020204020204" pitchFamily="34" charset="-122"/>
                          <a:ea typeface="微软雅黑" panose="020B0503020204020204" pitchFamily="34" charset="-122"/>
                        </a:rPr>
                        <a:t>友商存量金额</a:t>
                      </a:r>
                      <a:r>
                        <a:rPr lang="zh-CN" altLang="en-US" sz="800" dirty="0">
                          <a:latin typeface="微软雅黑" panose="020B0503020204020204" pitchFamily="34" charset="-122"/>
                          <a:ea typeface="微软雅黑" panose="020B0503020204020204" pitchFamily="34" charset="-122"/>
                          <a:sym typeface="+mn-ea"/>
                        </a:rPr>
                        <a:t>（万元）</a:t>
                      </a:r>
                      <a:endParaRPr lang="zh-CN" altLang="en-US" sz="800" dirty="0">
                        <a:latin typeface="微软雅黑" panose="020B0503020204020204" pitchFamily="34" charset="-122"/>
                        <a:ea typeface="微软雅黑" panose="020B0503020204020204" pitchFamily="34" charset="-122"/>
                      </a:endParaRPr>
                    </a:p>
                  </a:txBody>
                  <a:tcPr marL="7937" marR="7937" marT="7937" marB="0" anchor="ctr"/>
                </a:tc>
                <a:tc>
                  <a:txBody>
                    <a:bodyPr/>
                    <a:p>
                      <a:pPr algn="ctr" fontAlgn="ctr"/>
                      <a:r>
                        <a:rPr lang="en-US" altLang="zh-CN" sz="800" dirty="0">
                          <a:latin typeface="微软雅黑" panose="020B0503020204020204" pitchFamily="34" charset="-122"/>
                          <a:ea typeface="微软雅黑" panose="020B0503020204020204" pitchFamily="34" charset="-122"/>
                        </a:rPr>
                        <a:t>7423</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p>
                      <a:pPr algn="ctr" fontAlgn="ctr"/>
                      <a:r>
                        <a:rPr lang="en-US" altLang="zh-CN" sz="800" dirty="0">
                          <a:latin typeface="微软雅黑" panose="020B0503020204020204" pitchFamily="34" charset="-122"/>
                          <a:ea typeface="微软雅黑" panose="020B0503020204020204" pitchFamily="34" charset="-122"/>
                        </a:rPr>
                        <a:t>5741</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p>
                      <a:pPr algn="ctr" fontAlgn="ctr"/>
                      <a:r>
                        <a:rPr lang="en-US" altLang="zh-CN" sz="800" dirty="0">
                          <a:latin typeface="微软雅黑" panose="020B0503020204020204" pitchFamily="34" charset="-122"/>
                          <a:ea typeface="微软雅黑" panose="020B0503020204020204" pitchFamily="34" charset="-122"/>
                        </a:rPr>
                        <a:t>975</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p>
                      <a:pPr algn="ctr" fontAlgn="ctr"/>
                      <a:r>
                        <a:rPr lang="en-US" altLang="zh-CN" sz="800" dirty="0">
                          <a:latin typeface="微软雅黑" panose="020B0503020204020204" pitchFamily="34" charset="-122"/>
                          <a:ea typeface="微软雅黑" panose="020B0503020204020204" pitchFamily="34" charset="-122"/>
                        </a:rPr>
                        <a:t>4792</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p>
                      <a:pPr algn="ctr" fontAlgn="ctr"/>
                      <a:r>
                        <a:rPr lang="en-US" altLang="zh-CN" sz="800" dirty="0">
                          <a:latin typeface="微软雅黑" panose="020B0503020204020204" pitchFamily="34" charset="-122"/>
                          <a:ea typeface="微软雅黑" panose="020B0503020204020204" pitchFamily="34" charset="-122"/>
                        </a:rPr>
                        <a:t>17689</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p>
                      <a:pPr algn="ctr" fontAlgn="ctr"/>
                      <a:r>
                        <a:rPr lang="en-US" altLang="zh-CN" sz="800" dirty="0">
                          <a:latin typeface="微软雅黑" panose="020B0503020204020204" pitchFamily="34" charset="-122"/>
                          <a:ea typeface="微软雅黑" panose="020B0503020204020204" pitchFamily="34" charset="-122"/>
                        </a:rPr>
                        <a:t>12134</a:t>
                      </a:r>
                      <a:endParaRPr lang="en-US" altLang="zh-CN" sz="800" dirty="0">
                        <a:latin typeface="微软雅黑" panose="020B0503020204020204" pitchFamily="34" charset="-122"/>
                        <a:ea typeface="微软雅黑" panose="020B0503020204020204" pitchFamily="34" charset="-122"/>
                      </a:endParaRPr>
                    </a:p>
                  </a:txBody>
                  <a:tcPr marL="7937" marR="7937" marT="7937" marB="0" anchor="ctr"/>
                </a:tc>
                <a:tc>
                  <a:txBody>
                    <a:bodyPr/>
                    <a:p>
                      <a:pPr algn="ctr" fontAlgn="ctr"/>
                      <a:r>
                        <a:rPr lang="en-US" altLang="zh-CN" sz="800" b="0" dirty="0">
                          <a:solidFill>
                            <a:srgbClr val="000000"/>
                          </a:solidFill>
                          <a:latin typeface="微软雅黑" panose="020B0503020204020204" pitchFamily="34" charset="-122"/>
                          <a:ea typeface="微软雅黑" panose="020B0503020204020204" pitchFamily="34" charset="-122"/>
                        </a:rPr>
                        <a:t>48754</a:t>
                      </a:r>
                      <a:endParaRPr lang="en-US" altLang="zh-CN" sz="800" b="0" dirty="0">
                        <a:solidFill>
                          <a:srgbClr val="000000"/>
                        </a:solidFill>
                        <a:latin typeface="微软雅黑" panose="020B0503020204020204" pitchFamily="34" charset="-122"/>
                        <a:ea typeface="微软雅黑" panose="020B0503020204020204" pitchFamily="34" charset="-122"/>
                      </a:endParaRPr>
                    </a:p>
                  </a:txBody>
                  <a:tcPr marL="7937" marR="7937" marT="7937" marB="0"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551180" y="1630559"/>
            <a:ext cx="9788525" cy="307340"/>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b="1" dirty="0">
                <a:solidFill>
                  <a:srgbClr val="C00000"/>
                </a:solidFill>
                <a:latin typeface="微软雅黑" panose="020B0503020204020204" pitchFamily="34" charset="-122"/>
                <a:ea typeface="微软雅黑" panose="020B0503020204020204" pitchFamily="34" charset="-122"/>
              </a:rPr>
              <a:t>证券保险：</a:t>
            </a:r>
            <a:r>
              <a:rPr lang="zh-CN" altLang="en-US" sz="1400" b="1" dirty="0">
                <a:solidFill>
                  <a:srgbClr val="1184CF"/>
                </a:solidFill>
                <a:latin typeface="微软雅黑" panose="020B0503020204020204" pitchFamily="34" charset="-122"/>
                <a:ea typeface="微软雅黑" panose="020B0503020204020204" pitchFamily="34" charset="-122"/>
              </a:rPr>
              <a:t>紧抓对网络低时延需求，开展网络升级商机挖掘，重点跟进县市投资公司投资规划，挖掘信息化商机。</a:t>
            </a:r>
            <a:endParaRPr lang="zh-CN" altLang="en-US" sz="1400" dirty="0">
              <a:latin typeface="微软雅黑" panose="020B0503020204020204" pitchFamily="34" charset="-122"/>
              <a:ea typeface="微软雅黑" panose="020B0503020204020204" pitchFamily="34" charset="-122"/>
            </a:endParaRPr>
          </a:p>
        </p:txBody>
      </p:sp>
      <p:cxnSp>
        <p:nvCxnSpPr>
          <p:cNvPr id="19" name="直接连接符 18"/>
          <p:cNvCxnSpPr/>
          <p:nvPr>
            <p:custDataLst>
              <p:tags r:id="rId1"/>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51384" y="1354969"/>
            <a:ext cx="11017224" cy="306705"/>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b="1" dirty="0">
                <a:solidFill>
                  <a:srgbClr val="C00000"/>
                </a:solidFill>
                <a:latin typeface="微软雅黑" panose="020B0503020204020204" pitchFamily="34" charset="-122"/>
                <a:ea typeface="微软雅黑" panose="020B0503020204020204" pitchFamily="34" charset="-122"/>
              </a:rPr>
              <a:t>银行行业：</a:t>
            </a:r>
            <a:r>
              <a:rPr lang="zh-CN" altLang="en-US" sz="1400" b="1" dirty="0">
                <a:solidFill>
                  <a:srgbClr val="1184CF"/>
                </a:solidFill>
                <a:latin typeface="微软雅黑" panose="020B0503020204020204" pitchFamily="34" charset="-122"/>
                <a:ea typeface="微软雅黑" panose="020B0503020204020204" pitchFamily="34" charset="-122"/>
              </a:rPr>
              <a:t>跟进本地城商行、农商行</a:t>
            </a:r>
            <a:r>
              <a:rPr lang="en-US" altLang="zh-CN" sz="1400" b="1" dirty="0">
                <a:solidFill>
                  <a:srgbClr val="1184CF"/>
                </a:solidFill>
                <a:latin typeface="微软雅黑" panose="020B0503020204020204" pitchFamily="34" charset="-122"/>
                <a:ea typeface="微软雅黑" panose="020B0503020204020204" pitchFamily="34" charset="-122"/>
              </a:rPr>
              <a:t>IDC</a:t>
            </a:r>
            <a:r>
              <a:rPr lang="zh-CN" altLang="en-US" sz="1400" b="1" dirty="0">
                <a:solidFill>
                  <a:srgbClr val="1184CF"/>
                </a:solidFill>
                <a:latin typeface="微软雅黑" panose="020B0503020204020204" pitchFamily="34" charset="-122"/>
                <a:ea typeface="微软雅黑" panose="020B0503020204020204" pitchFamily="34" charset="-122"/>
              </a:rPr>
              <a:t>机房、</a:t>
            </a:r>
            <a:r>
              <a:rPr lang="en-US" altLang="zh-CN" sz="1400" b="1" dirty="0">
                <a:solidFill>
                  <a:srgbClr val="1184CF"/>
                </a:solidFill>
                <a:latin typeface="微软雅黑" panose="020B0503020204020204" pitchFamily="34" charset="-122"/>
                <a:ea typeface="微软雅黑" panose="020B0503020204020204" pitchFamily="34" charset="-122"/>
              </a:rPr>
              <a:t>AI</a:t>
            </a:r>
            <a:r>
              <a:rPr lang="zh-CN" altLang="en-US" sz="1400" b="1" dirty="0">
                <a:solidFill>
                  <a:srgbClr val="1184CF"/>
                </a:solidFill>
                <a:latin typeface="微软雅黑" panose="020B0503020204020204" pitchFamily="34" charset="-122"/>
                <a:ea typeface="微软雅黑" panose="020B0503020204020204" pitchFamily="34" charset="-122"/>
              </a:rPr>
              <a:t>算力、大数据风控等需求，同时重点推进与商业银行异业合作。</a:t>
            </a:r>
            <a:endParaRPr lang="zh-CN" altLang="en-US" sz="14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335280" y="297180"/>
            <a:ext cx="10129520" cy="460375"/>
          </a:xfrm>
          <a:prstGeom prst="rect">
            <a:avLst/>
          </a:prstGeom>
          <a:noFill/>
        </p:spPr>
        <p:txBody>
          <a:bodyPr wrap="square" rtlCol="0" anchor="t">
            <a:spAutoFit/>
          </a:bodyPr>
          <a:lstStyle/>
          <a:p>
            <a:pPr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一、</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坚定不移强化客群运营 | 路径②：战客行业精细运营(</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3</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文本框 20"/>
          <p:cNvSpPr txBox="1"/>
          <p:nvPr>
            <p:custDataLst>
              <p:tags r:id="rId2"/>
            </p:custDataLst>
          </p:nvPr>
        </p:nvSpPr>
        <p:spPr>
          <a:xfrm>
            <a:off x="551180" y="1079500"/>
            <a:ext cx="11161395" cy="306705"/>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b="1" dirty="0">
                <a:solidFill>
                  <a:srgbClr val="C00000"/>
                </a:solidFill>
                <a:latin typeface="微软雅黑" panose="020B0503020204020204" pitchFamily="34" charset="-122"/>
                <a:ea typeface="微软雅黑" panose="020B0503020204020204" pitchFamily="34" charset="-122"/>
                <a:sym typeface="+mn-ea"/>
              </a:rPr>
              <a:t>能源行业：</a:t>
            </a:r>
            <a:r>
              <a:rPr lang="zh-CN" altLang="en-US" sz="1400" b="1" dirty="0">
                <a:solidFill>
                  <a:srgbClr val="1184CF"/>
                </a:solidFill>
                <a:latin typeface="微软雅黑" panose="020B0503020204020204" pitchFamily="34" charset="-122"/>
                <a:ea typeface="微软雅黑" panose="020B0503020204020204" pitchFamily="34" charset="-122"/>
                <a:sym typeface="+mn-ea"/>
              </a:rPr>
              <a:t>聚焦电网</a:t>
            </a:r>
            <a:r>
              <a:rPr lang="en-US" altLang="zh-CN" sz="1400" b="1" dirty="0">
                <a:solidFill>
                  <a:srgbClr val="1184CF"/>
                </a:solidFill>
                <a:latin typeface="微软雅黑" panose="020B0503020204020204" pitchFamily="34" charset="-122"/>
                <a:ea typeface="微软雅黑" panose="020B0503020204020204" pitchFamily="34" charset="-122"/>
                <a:sym typeface="+mn-ea"/>
              </a:rPr>
              <a:t>、</a:t>
            </a:r>
            <a:r>
              <a:rPr lang="zh-CN" altLang="en-US" sz="1400" b="1" dirty="0">
                <a:solidFill>
                  <a:srgbClr val="1184CF"/>
                </a:solidFill>
                <a:latin typeface="微软雅黑" panose="020B0503020204020204" pitchFamily="34" charset="-122"/>
                <a:ea typeface="微软雅黑" panose="020B0503020204020204" pitchFamily="34" charset="-122"/>
                <a:sym typeface="+mn-ea"/>
              </a:rPr>
              <a:t>发电</a:t>
            </a:r>
            <a:r>
              <a:rPr lang="en-US" altLang="zh-CN" sz="1400" b="1" dirty="0">
                <a:solidFill>
                  <a:srgbClr val="1184CF"/>
                </a:solidFill>
                <a:latin typeface="微软雅黑" panose="020B0503020204020204" pitchFamily="34" charset="-122"/>
                <a:ea typeface="微软雅黑" panose="020B0503020204020204" pitchFamily="34" charset="-122"/>
                <a:sym typeface="+mn-ea"/>
              </a:rPr>
              <a:t>、</a:t>
            </a:r>
            <a:r>
              <a:rPr lang="zh-CN" altLang="en-US" sz="1400" b="1" dirty="0">
                <a:solidFill>
                  <a:srgbClr val="1184CF"/>
                </a:solidFill>
                <a:latin typeface="微软雅黑" panose="020B0503020204020204" pitchFamily="34" charset="-122"/>
                <a:ea typeface="微软雅黑" panose="020B0503020204020204" pitchFamily="34" charset="-122"/>
                <a:sym typeface="+mn-ea"/>
              </a:rPr>
              <a:t>石化</a:t>
            </a:r>
            <a:r>
              <a:rPr lang="en-US" altLang="zh-CN" sz="1400" b="1" dirty="0">
                <a:solidFill>
                  <a:srgbClr val="1184CF"/>
                </a:solidFill>
                <a:latin typeface="微软雅黑" panose="020B0503020204020204" pitchFamily="34" charset="-122"/>
                <a:ea typeface="微软雅黑" panose="020B0503020204020204" pitchFamily="34" charset="-122"/>
                <a:sym typeface="+mn-ea"/>
              </a:rPr>
              <a:t>、</a:t>
            </a:r>
            <a:r>
              <a:rPr lang="zh-CN" altLang="en-US" sz="1400" b="1" dirty="0">
                <a:solidFill>
                  <a:srgbClr val="1184CF"/>
                </a:solidFill>
                <a:latin typeface="微软雅黑" panose="020B0503020204020204" pitchFamily="34" charset="-122"/>
                <a:ea typeface="微软雅黑" panose="020B0503020204020204" pitchFamily="34" charset="-122"/>
                <a:sym typeface="+mn-ea"/>
              </a:rPr>
              <a:t>水务等细分领域</a:t>
            </a:r>
            <a:r>
              <a:rPr lang="en-US" altLang="zh-CN" sz="1400" b="1" dirty="0">
                <a:solidFill>
                  <a:srgbClr val="1184CF"/>
                </a:solidFill>
                <a:latin typeface="微软雅黑" panose="020B0503020204020204" pitchFamily="34" charset="-122"/>
                <a:ea typeface="微软雅黑" panose="020B0503020204020204" pitchFamily="34" charset="-122"/>
                <a:sym typeface="+mn-ea"/>
              </a:rPr>
              <a:t>，</a:t>
            </a:r>
            <a:r>
              <a:rPr lang="zh-CN" sz="1400" b="1" dirty="0">
                <a:solidFill>
                  <a:srgbClr val="1184CF"/>
                </a:solidFill>
                <a:latin typeface="微软雅黑" panose="020B0503020204020204" pitchFamily="34" charset="-122"/>
                <a:ea typeface="微软雅黑" panose="020B0503020204020204" pitchFamily="34" charset="-122"/>
                <a:sym typeface="+mn-ea"/>
              </a:rPr>
              <a:t>与本地国网电力、水务集团</a:t>
            </a:r>
            <a:r>
              <a:rPr lang="en-US" altLang="zh-CN" sz="1400" b="1" dirty="0">
                <a:solidFill>
                  <a:srgbClr val="1184CF"/>
                </a:solidFill>
                <a:latin typeface="微软雅黑" panose="020B0503020204020204" pitchFamily="34" charset="-122"/>
                <a:ea typeface="微软雅黑" panose="020B0503020204020204" pitchFamily="34" charset="-122"/>
                <a:sym typeface="+mn-ea"/>
              </a:rPr>
              <a:t>，</a:t>
            </a:r>
            <a:r>
              <a:rPr lang="zh-CN" altLang="en-US" sz="1400" b="1" dirty="0">
                <a:solidFill>
                  <a:srgbClr val="1184CF"/>
                </a:solidFill>
                <a:latin typeface="微软雅黑" panose="020B0503020204020204" pitchFamily="34" charset="-122"/>
                <a:ea typeface="微软雅黑" panose="020B0503020204020204" pitchFamily="34" charset="-122"/>
                <a:sym typeface="+mn-ea"/>
              </a:rPr>
              <a:t>做好合作发展。</a:t>
            </a:r>
            <a:endParaRPr lang="zh-CN" altLang="en-US" sz="1400" b="1" dirty="0">
              <a:solidFill>
                <a:srgbClr val="1184CF"/>
              </a:solidFill>
              <a:latin typeface="微软雅黑" panose="020B0503020204020204" pitchFamily="34" charset="-122"/>
              <a:ea typeface="微软雅黑" panose="020B0503020204020204" pitchFamily="34" charset="-122"/>
            </a:endParaRPr>
          </a:p>
        </p:txBody>
      </p:sp>
      <p:sp>
        <p:nvSpPr>
          <p:cNvPr id="22" name="文本框 21"/>
          <p:cNvSpPr txBox="1"/>
          <p:nvPr>
            <p:custDataLst>
              <p:tags r:id="rId3"/>
            </p:custDataLst>
          </p:nvPr>
        </p:nvSpPr>
        <p:spPr>
          <a:xfrm>
            <a:off x="551384" y="803352"/>
            <a:ext cx="11017224" cy="306705"/>
          </a:xfrm>
          <a:prstGeom prst="rect">
            <a:avLst/>
          </a:prstGeom>
          <a:noFill/>
        </p:spPr>
        <p:txBody>
          <a:bodyPr wrap="square" rtlCol="0">
            <a:spAutoFit/>
          </a:bodyPr>
          <a:lstStyle/>
          <a:p>
            <a:pPr marL="285750" indent="-285750" algn="l">
              <a:buClrTx/>
              <a:buSzTx/>
              <a:buFont typeface="Wingdings" panose="05000000000000000000" pitchFamily="2" charset="2"/>
              <a:buChar char="l"/>
            </a:pPr>
            <a:r>
              <a:rPr lang="zh-CN" altLang="en-US" sz="1400" b="1" dirty="0">
                <a:solidFill>
                  <a:srgbClr val="C00000"/>
                </a:solidFill>
                <a:latin typeface="微软雅黑" panose="020B0503020204020204" pitchFamily="34" charset="-122"/>
                <a:ea typeface="微软雅黑" panose="020B0503020204020204" pitchFamily="34" charset="-122"/>
                <a:sym typeface="+mn-ea"/>
              </a:rPr>
              <a:t>制造行业：</a:t>
            </a:r>
            <a:r>
              <a:rPr lang="zh-CN" altLang="en-US" sz="1400" b="1" dirty="0">
                <a:solidFill>
                  <a:srgbClr val="1184CF"/>
                </a:solidFill>
                <a:latin typeface="微软雅黑" panose="020B0503020204020204" pitchFamily="34" charset="-122"/>
                <a:ea typeface="微软雅黑" panose="020B0503020204020204" pitchFamily="34" charset="-122"/>
                <a:sym typeface="+mn-ea"/>
              </a:rPr>
              <a:t>聚焦规上企业</a:t>
            </a:r>
            <a:r>
              <a:rPr lang="en-US" altLang="zh-CN" sz="1400" b="1" dirty="0">
                <a:solidFill>
                  <a:srgbClr val="1184CF"/>
                </a:solidFill>
                <a:latin typeface="微软雅黑" panose="020B0503020204020204" pitchFamily="34" charset="-122"/>
                <a:ea typeface="微软雅黑" panose="020B0503020204020204" pitchFamily="34" charset="-122"/>
                <a:sym typeface="+mn-ea"/>
              </a:rPr>
              <a:t>、</a:t>
            </a:r>
            <a:r>
              <a:rPr lang="zh-CN" altLang="en-US" sz="1400" b="1" dirty="0">
                <a:solidFill>
                  <a:srgbClr val="1184CF"/>
                </a:solidFill>
                <a:latin typeface="微软雅黑" panose="020B0503020204020204" pitchFamily="34" charset="-122"/>
                <a:ea typeface="微软雅黑" panose="020B0503020204020204" pitchFamily="34" charset="-122"/>
                <a:sym typeface="+mn-ea"/>
              </a:rPr>
              <a:t>中小企业</a:t>
            </a:r>
            <a:r>
              <a:rPr lang="en-US" altLang="zh-CN" sz="1400" b="1" dirty="0">
                <a:solidFill>
                  <a:srgbClr val="1184CF"/>
                </a:solidFill>
                <a:latin typeface="微软雅黑" panose="020B0503020204020204" pitchFamily="34" charset="-122"/>
                <a:ea typeface="微软雅黑" panose="020B0503020204020204" pitchFamily="34" charset="-122"/>
                <a:sym typeface="+mn-ea"/>
              </a:rPr>
              <a:t>、</a:t>
            </a:r>
            <a:r>
              <a:rPr lang="zh-CN" altLang="en-US" sz="1400" b="1" dirty="0">
                <a:solidFill>
                  <a:srgbClr val="1184CF"/>
                </a:solidFill>
                <a:latin typeface="微软雅黑" panose="020B0503020204020204" pitchFamily="34" charset="-122"/>
                <a:ea typeface="微软雅黑" panose="020B0503020204020204" pitchFamily="34" charset="-122"/>
                <a:sym typeface="+mn-ea"/>
              </a:rPr>
              <a:t>产业集群三大场景增收发展。</a:t>
            </a:r>
            <a:endParaRPr lang="zh-CN" altLang="en-US" sz="1400" b="1" dirty="0">
              <a:solidFill>
                <a:srgbClr val="1184CF"/>
              </a:solidFill>
              <a:latin typeface="微软雅黑" panose="020B0503020204020204" pitchFamily="34" charset="-122"/>
              <a:ea typeface="微软雅黑" panose="020B0503020204020204" pitchFamily="34" charset="-122"/>
            </a:endParaRPr>
          </a:p>
        </p:txBody>
      </p:sp>
      <p:sp>
        <p:nvSpPr>
          <p:cNvPr id="28" name="圆角矩形 27"/>
          <p:cNvSpPr/>
          <p:nvPr>
            <p:custDataLst>
              <p:tags r:id="rId4"/>
            </p:custDataLst>
          </p:nvPr>
        </p:nvSpPr>
        <p:spPr>
          <a:xfrm>
            <a:off x="480695" y="2141855"/>
            <a:ext cx="5452110" cy="2277745"/>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lstStyle/>
          <a:p>
            <a:pPr algn="ctr" fontAlgn="auto">
              <a:lnSpc>
                <a:spcPct val="130000"/>
              </a:lnSpc>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29" name="文本框 28"/>
          <p:cNvSpPr txBox="1"/>
          <p:nvPr>
            <p:custDataLst>
              <p:tags r:id="rId5"/>
            </p:custDataLst>
          </p:nvPr>
        </p:nvSpPr>
        <p:spPr>
          <a:xfrm>
            <a:off x="2103370" y="1990090"/>
            <a:ext cx="2232248" cy="283845"/>
          </a:xfrm>
          <a:prstGeom prst="rect">
            <a:avLst/>
          </a:prstGeom>
          <a:solidFill>
            <a:srgbClr val="1184CF"/>
          </a:solidFill>
        </p:spPr>
        <p:txBody>
          <a:bodyPr wrap="square" rtlCol="0">
            <a:noAutofit/>
          </a:bodyPr>
          <a:lstStyle/>
          <a:p>
            <a:pPr lvl="0" indent="0" algn="ctr" fontAlgn="auto">
              <a:buClrTx/>
              <a:buSzTx/>
              <a:buFontTx/>
            </a:pPr>
            <a:r>
              <a:rPr lang="zh-CN" altLang="en-US" sz="1400" b="1" dirty="0">
                <a:solidFill>
                  <a:schemeClr val="bg1"/>
                </a:solidFill>
                <a:highlight>
                  <a:srgbClr val="000000">
                    <a:alpha val="0"/>
                  </a:srgbClr>
                </a:highlight>
                <a:latin typeface="微软雅黑" panose="020B0503020204020204" pitchFamily="34" charset="-122"/>
                <a:ea typeface="微软雅黑" panose="020B0503020204020204" pitchFamily="34" charset="-122"/>
                <a:cs typeface="微软雅黑" panose="020B0503020204020204" pitchFamily="34" charset="-122"/>
                <a:sym typeface="+mn-ea"/>
              </a:rPr>
              <a:t>制造行业</a:t>
            </a:r>
            <a:endParaRPr lang="zh-CN" altLang="en-US" sz="1400" b="1" dirty="0">
              <a:solidFill>
                <a:schemeClr val="bg1"/>
              </a:solidFill>
              <a:highlight>
                <a:srgbClr val="000000">
                  <a:alpha val="0"/>
                </a:srgbClr>
              </a:highligh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0" name="矩形 29"/>
          <p:cNvSpPr/>
          <p:nvPr>
            <p:custDataLst>
              <p:tags r:id="rId6"/>
            </p:custDataLst>
          </p:nvPr>
        </p:nvSpPr>
        <p:spPr>
          <a:xfrm>
            <a:off x="532130" y="2310765"/>
            <a:ext cx="5316220" cy="62611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fontAlgn="auto">
              <a:lnSpc>
                <a:spcPct val="130000"/>
              </a:lnSpc>
            </a:pPr>
            <a:r>
              <a:rPr lang="zh-CN" altLang="en-US" sz="1000" b="1" dirty="0">
                <a:solidFill>
                  <a:srgbClr val="1184CF"/>
                </a:solidFill>
                <a:latin typeface="微软雅黑" panose="020B0503020204020204" pitchFamily="34" charset="-122"/>
                <a:ea typeface="微软雅黑" panose="020B0503020204020204" pitchFamily="34" charset="-122"/>
              </a:rPr>
              <a:t>嘉兴市人民政府出台部署《嘉兴市推进制造业数字化绿色化改造提质提效实施方案》</a:t>
            </a:r>
            <a:r>
              <a:rPr lang="en-US" altLang="zh-CN" sz="1000" b="1" dirty="0">
                <a:solidFill>
                  <a:srgbClr val="1184CF"/>
                </a:solidFill>
                <a:latin typeface="微软雅黑" panose="020B0503020204020204" pitchFamily="34" charset="-122"/>
                <a:ea typeface="微软雅黑" panose="020B0503020204020204" pitchFamily="34" charset="-122"/>
              </a:rPr>
              <a:t>，</a:t>
            </a:r>
            <a:r>
              <a:rPr lang="zh-CN" altLang="en-US" sz="1000" b="1" dirty="0">
                <a:solidFill>
                  <a:srgbClr val="1184CF"/>
                </a:solidFill>
                <a:latin typeface="微软雅黑" panose="020B0503020204020204" pitchFamily="34" charset="-122"/>
                <a:ea typeface="微软雅黑" panose="020B0503020204020204" pitchFamily="34" charset="-122"/>
              </a:rPr>
              <a:t>加快发展新质生产力</a:t>
            </a:r>
            <a:r>
              <a:rPr lang="en-US" altLang="zh-CN" sz="1000" b="1" dirty="0">
                <a:solidFill>
                  <a:srgbClr val="1184CF"/>
                </a:solidFill>
                <a:latin typeface="微软雅黑" panose="020B0503020204020204" pitchFamily="34" charset="-122"/>
                <a:ea typeface="微软雅黑" panose="020B0503020204020204" pitchFamily="34" charset="-122"/>
              </a:rPr>
              <a:t>，</a:t>
            </a:r>
            <a:r>
              <a:rPr lang="zh-CN" altLang="en-US" sz="1000" b="1" dirty="0">
                <a:solidFill>
                  <a:srgbClr val="1184CF"/>
                </a:solidFill>
                <a:latin typeface="微软雅黑" panose="020B0503020204020204" pitchFamily="34" charset="-122"/>
                <a:ea typeface="微软雅黑" panose="020B0503020204020204" pitchFamily="34" charset="-122"/>
              </a:rPr>
              <a:t>推动制造业数字化绿色化协同转型发展</a:t>
            </a:r>
            <a:r>
              <a:rPr lang="en-US" altLang="zh-CN" sz="1000" b="1" dirty="0">
                <a:solidFill>
                  <a:srgbClr val="1184CF"/>
                </a:solidFill>
                <a:latin typeface="微软雅黑" panose="020B0503020204020204" pitchFamily="34" charset="-122"/>
                <a:ea typeface="微软雅黑" panose="020B0503020204020204" pitchFamily="34" charset="-122"/>
              </a:rPr>
              <a:t>，</a:t>
            </a:r>
            <a:r>
              <a:rPr lang="en-US" altLang="zh-CN" sz="1000" b="1" dirty="0">
                <a:solidFill>
                  <a:srgbClr val="C00000"/>
                </a:solidFill>
                <a:latin typeface="微软雅黑" panose="020B0503020204020204" pitchFamily="34" charset="-122"/>
                <a:ea typeface="微软雅黑" panose="020B0503020204020204" pitchFamily="34" charset="-122"/>
              </a:rPr>
              <a:t>全市</a:t>
            </a:r>
            <a:r>
              <a:rPr lang="zh-CN" altLang="en-US" sz="1000" b="1" dirty="0">
                <a:solidFill>
                  <a:srgbClr val="C00000"/>
                </a:solidFill>
                <a:latin typeface="微软雅黑" panose="020B0503020204020204" pitchFamily="34" charset="-122"/>
                <a:ea typeface="微软雅黑" panose="020B0503020204020204" pitchFamily="34" charset="-122"/>
              </a:rPr>
              <a:t>绿色化改造市场空间约</a:t>
            </a:r>
            <a:r>
              <a:rPr lang="en-US" altLang="zh-CN" sz="1000" b="1" dirty="0">
                <a:solidFill>
                  <a:srgbClr val="C00000"/>
                </a:solidFill>
                <a:latin typeface="微软雅黑" panose="020B0503020204020204" pitchFamily="34" charset="-122"/>
                <a:ea typeface="微软雅黑" panose="020B0503020204020204" pitchFamily="34" charset="-122"/>
              </a:rPr>
              <a:t>5</a:t>
            </a:r>
            <a:r>
              <a:rPr lang="zh-CN" altLang="en-US" sz="1000" b="1" dirty="0">
                <a:solidFill>
                  <a:srgbClr val="C00000"/>
                </a:solidFill>
                <a:latin typeface="微软雅黑" panose="020B0503020204020204" pitchFamily="34" charset="-122"/>
                <a:ea typeface="微软雅黑" panose="020B0503020204020204" pitchFamily="34" charset="-122"/>
              </a:rPr>
              <a:t>亿</a:t>
            </a:r>
            <a:r>
              <a:rPr lang="en-US" altLang="zh-CN" sz="1000" b="1" dirty="0">
                <a:solidFill>
                  <a:srgbClr val="C00000"/>
                </a:solidFill>
                <a:latin typeface="微软雅黑" panose="020B0503020204020204" pitchFamily="34" charset="-122"/>
                <a:ea typeface="微软雅黑" panose="020B0503020204020204" pitchFamily="34" charset="-122"/>
              </a:rPr>
              <a:t>，</a:t>
            </a:r>
            <a:r>
              <a:rPr lang="zh-CN" altLang="en-US" sz="1000" b="1" dirty="0">
                <a:solidFill>
                  <a:srgbClr val="C00000"/>
                </a:solidFill>
                <a:latin typeface="微软雅黑" panose="020B0503020204020204" pitchFamily="34" charset="-122"/>
                <a:ea typeface="微软雅黑" panose="020B0503020204020204" pitchFamily="34" charset="-122"/>
              </a:rPr>
              <a:t>重点行业技术改造市场空间约</a:t>
            </a:r>
            <a:r>
              <a:rPr lang="en-US" altLang="zh-CN" sz="1000" b="1" dirty="0">
                <a:solidFill>
                  <a:srgbClr val="C00000"/>
                </a:solidFill>
                <a:latin typeface="微软雅黑" panose="020B0503020204020204" pitchFamily="34" charset="-122"/>
                <a:ea typeface="微软雅黑" panose="020B0503020204020204" pitchFamily="34" charset="-122"/>
              </a:rPr>
              <a:t>2</a:t>
            </a:r>
            <a:r>
              <a:rPr lang="zh-CN" altLang="en-US" sz="1000" b="1" dirty="0">
                <a:solidFill>
                  <a:srgbClr val="C00000"/>
                </a:solidFill>
                <a:latin typeface="微软雅黑" panose="020B0503020204020204" pitchFamily="34" charset="-122"/>
                <a:ea typeface="微软雅黑" panose="020B0503020204020204" pitchFamily="34" charset="-122"/>
              </a:rPr>
              <a:t>亿</a:t>
            </a:r>
            <a:r>
              <a:rPr lang="en-US" altLang="zh-CN" sz="1000" b="1" dirty="0">
                <a:solidFill>
                  <a:srgbClr val="C00000"/>
                </a:solidFill>
                <a:latin typeface="微软雅黑" panose="020B0503020204020204" pitchFamily="34" charset="-122"/>
                <a:ea typeface="微软雅黑" panose="020B0503020204020204" pitchFamily="34" charset="-122"/>
              </a:rPr>
              <a:t>。</a:t>
            </a:r>
            <a:endParaRPr lang="en-US" altLang="zh-CN" sz="1000" b="1" dirty="0">
              <a:solidFill>
                <a:srgbClr val="C00000"/>
              </a:solidFill>
              <a:latin typeface="微软雅黑" panose="020B0503020204020204" pitchFamily="34" charset="-122"/>
              <a:ea typeface="微软雅黑" panose="020B0503020204020204" pitchFamily="34" charset="-122"/>
            </a:endParaRPr>
          </a:p>
        </p:txBody>
      </p:sp>
      <p:sp>
        <p:nvSpPr>
          <p:cNvPr id="31" name="圆角矩形 30"/>
          <p:cNvSpPr/>
          <p:nvPr>
            <p:custDataLst>
              <p:tags r:id="rId7"/>
            </p:custDataLst>
          </p:nvPr>
        </p:nvSpPr>
        <p:spPr>
          <a:xfrm>
            <a:off x="6221730" y="2153285"/>
            <a:ext cx="5451475" cy="2245995"/>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lstStyle/>
          <a:p>
            <a:pPr algn="ctr" fontAlgn="auto">
              <a:lnSpc>
                <a:spcPct val="130000"/>
              </a:lnSpc>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32" name="文本框 31"/>
          <p:cNvSpPr txBox="1"/>
          <p:nvPr>
            <p:custDataLst>
              <p:tags r:id="rId8"/>
            </p:custDataLst>
          </p:nvPr>
        </p:nvSpPr>
        <p:spPr>
          <a:xfrm>
            <a:off x="7888169" y="1993900"/>
            <a:ext cx="2232248" cy="283845"/>
          </a:xfrm>
          <a:prstGeom prst="rect">
            <a:avLst/>
          </a:prstGeom>
          <a:solidFill>
            <a:srgbClr val="1184CF"/>
          </a:solidFill>
        </p:spPr>
        <p:txBody>
          <a:bodyPr wrap="square" rtlCol="0">
            <a:noAutofit/>
          </a:bodyPr>
          <a:lstStyle/>
          <a:p>
            <a:pPr lvl="0" indent="0" algn="ctr" fontAlgn="auto">
              <a:buClrTx/>
              <a:buSzTx/>
              <a:buFontTx/>
            </a:pPr>
            <a:r>
              <a:rPr lang="zh-CN" altLang="en-US" sz="1400" b="1" dirty="0">
                <a:solidFill>
                  <a:schemeClr val="bg1"/>
                </a:solidFill>
                <a:highlight>
                  <a:srgbClr val="000000">
                    <a:alpha val="0"/>
                  </a:srgbClr>
                </a:highlight>
                <a:latin typeface="微软雅黑" panose="020B0503020204020204" pitchFamily="34" charset="-122"/>
                <a:ea typeface="微软雅黑" panose="020B0503020204020204" pitchFamily="34" charset="-122"/>
                <a:cs typeface="微软雅黑" panose="020B0503020204020204" pitchFamily="34" charset="-122"/>
                <a:sym typeface="+mn-ea"/>
              </a:rPr>
              <a:t>能源行业</a:t>
            </a:r>
            <a:endParaRPr lang="zh-CN" altLang="en-US" sz="1400" b="1" dirty="0">
              <a:solidFill>
                <a:schemeClr val="bg1"/>
              </a:solidFill>
              <a:highlight>
                <a:srgbClr val="000000">
                  <a:alpha val="0"/>
                </a:srgbClr>
              </a:highligh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3" name="文本框 32"/>
          <p:cNvSpPr txBox="1"/>
          <p:nvPr>
            <p:custDataLst>
              <p:tags r:id="rId9"/>
            </p:custDataLst>
          </p:nvPr>
        </p:nvSpPr>
        <p:spPr>
          <a:xfrm>
            <a:off x="480695" y="3213100"/>
            <a:ext cx="5302885" cy="863600"/>
          </a:xfrm>
          <a:prstGeom prst="rect">
            <a:avLst/>
          </a:prstGeom>
          <a:noFill/>
        </p:spPr>
        <p:txBody>
          <a:bodyPr wrap="square" rtlCol="0">
            <a:noAutofit/>
          </a:bodyPr>
          <a:lstStyle/>
          <a:p>
            <a:pPr marL="285750" indent="-285750" fontAlgn="auto">
              <a:lnSpc>
                <a:spcPct val="130000"/>
              </a:lnSpc>
              <a:buFont typeface="Wingdings" panose="05000000000000000000" charset="0"/>
              <a:buChar char=""/>
            </a:pPr>
            <a:r>
              <a:rPr lang="zh-CN" altLang="en-US" sz="1000">
                <a:latin typeface="微软雅黑" panose="020B0503020204020204" pitchFamily="34" charset="-122"/>
                <a:ea typeface="微软雅黑" panose="020B0503020204020204" pitchFamily="34" charset="-122"/>
              </a:rPr>
              <a:t>聚焦</a:t>
            </a:r>
            <a:r>
              <a:rPr lang="zh-CN" altLang="en-US" sz="1000" b="1">
                <a:solidFill>
                  <a:srgbClr val="C00000"/>
                </a:solidFill>
                <a:latin typeface="微软雅黑" panose="020B0503020204020204" pitchFamily="34" charset="-122"/>
                <a:ea typeface="微软雅黑" panose="020B0503020204020204" pitchFamily="34" charset="-122"/>
              </a:rPr>
              <a:t>龙头企业</a:t>
            </a:r>
            <a:r>
              <a:rPr lang="en-US" altLang="zh-CN" sz="1000" b="1">
                <a:solidFill>
                  <a:srgbClr val="C00000"/>
                </a:solidFill>
                <a:latin typeface="微软雅黑" panose="020B0503020204020204" pitchFamily="34" charset="-122"/>
                <a:ea typeface="微软雅黑" panose="020B0503020204020204" pitchFamily="34" charset="-122"/>
              </a:rPr>
              <a:t>、</a:t>
            </a:r>
            <a:r>
              <a:rPr lang="zh-CN" altLang="en-US" sz="1000" b="1">
                <a:solidFill>
                  <a:srgbClr val="C00000"/>
                </a:solidFill>
                <a:latin typeface="微软雅黑" panose="020B0503020204020204" pitchFamily="34" charset="-122"/>
                <a:ea typeface="微软雅黑" panose="020B0503020204020204" pitchFamily="34" charset="-122"/>
              </a:rPr>
              <a:t>中小企业</a:t>
            </a:r>
            <a:r>
              <a:rPr lang="en-US" altLang="zh-CN" sz="1000" b="1">
                <a:solidFill>
                  <a:srgbClr val="C00000"/>
                </a:solidFill>
                <a:latin typeface="微软雅黑" panose="020B0503020204020204" pitchFamily="34" charset="-122"/>
                <a:ea typeface="微软雅黑" panose="020B0503020204020204" pitchFamily="34" charset="-122"/>
              </a:rPr>
              <a:t>、</a:t>
            </a:r>
            <a:r>
              <a:rPr lang="zh-CN" altLang="en-US" sz="1000" b="1">
                <a:solidFill>
                  <a:srgbClr val="C00000"/>
                </a:solidFill>
                <a:latin typeface="微软雅黑" panose="020B0503020204020204" pitchFamily="34" charset="-122"/>
                <a:ea typeface="微软雅黑" panose="020B0503020204020204" pitchFamily="34" charset="-122"/>
              </a:rPr>
              <a:t>新建工厂</a:t>
            </a:r>
            <a:r>
              <a:rPr lang="en-US" altLang="zh-CN" sz="1000">
                <a:latin typeface="微软雅黑" panose="020B0503020204020204" pitchFamily="34" charset="-122"/>
                <a:ea typeface="微软雅黑" panose="020B0503020204020204" pitchFamily="34" charset="-122"/>
              </a:rPr>
              <a:t>3</a:t>
            </a:r>
            <a:r>
              <a:rPr lang="zh-CN" altLang="en-US" sz="1000">
                <a:latin typeface="微软雅黑" panose="020B0503020204020204" pitchFamily="34" charset="-122"/>
                <a:ea typeface="微软雅黑" panose="020B0503020204020204" pitchFamily="34" charset="-122"/>
              </a:rPr>
              <a:t>大类客户</a:t>
            </a:r>
            <a:r>
              <a:rPr lang="en-US" altLang="zh-CN" sz="1000">
                <a:latin typeface="微软雅黑" panose="020B0503020204020204" pitchFamily="34" charset="-122"/>
                <a:ea typeface="微软雅黑" panose="020B0503020204020204" pitchFamily="34" charset="-122"/>
              </a:rPr>
              <a:t>，</a:t>
            </a:r>
            <a:r>
              <a:rPr lang="zh-CN" altLang="en-US" sz="1000">
                <a:latin typeface="微软雅黑" panose="020B0503020204020204" pitchFamily="34" charset="-122"/>
                <a:ea typeface="微软雅黑" panose="020B0503020204020204" pitchFamily="34" charset="-122"/>
              </a:rPr>
              <a:t>做好细分客户运营</a:t>
            </a:r>
            <a:endParaRPr lang="zh-CN" altLang="en-US" sz="1000">
              <a:latin typeface="微软雅黑" panose="020B0503020204020204" pitchFamily="34" charset="-122"/>
              <a:ea typeface="微软雅黑" panose="020B0503020204020204" pitchFamily="34" charset="-122"/>
            </a:endParaRPr>
          </a:p>
          <a:p>
            <a:pPr marL="285750" indent="-285750" fontAlgn="auto">
              <a:lnSpc>
                <a:spcPct val="130000"/>
              </a:lnSpc>
              <a:buFont typeface="Wingdings" panose="05000000000000000000" charset="0"/>
              <a:buChar char=""/>
            </a:pPr>
            <a:r>
              <a:rPr lang="zh-CN" altLang="en-US" sz="1000" b="1">
                <a:solidFill>
                  <a:srgbClr val="C00000"/>
                </a:solidFill>
                <a:latin typeface="微软雅黑" panose="020B0503020204020204" pitchFamily="34" charset="-122"/>
                <a:ea typeface="微软雅黑" panose="020B0503020204020204" pitchFamily="34" charset="-122"/>
                <a:sym typeface="+mn-ea"/>
              </a:rPr>
              <a:t>龙头企业：</a:t>
            </a:r>
            <a:r>
              <a:rPr lang="zh-CN" altLang="en-US" sz="1000">
                <a:latin typeface="微软雅黑" panose="020B0503020204020204" pitchFamily="34" charset="-122"/>
                <a:ea typeface="微软雅黑" panose="020B0503020204020204" pitchFamily="34" charset="-122"/>
                <a:sym typeface="+mn-ea"/>
              </a:rPr>
              <a:t>全市</a:t>
            </a:r>
            <a:r>
              <a:rPr lang="en-US" altLang="zh-CN" sz="1000">
                <a:latin typeface="微软雅黑" panose="020B0503020204020204" pitchFamily="34" charset="-122"/>
                <a:ea typeface="微软雅黑" panose="020B0503020204020204" pitchFamily="34" charset="-122"/>
                <a:sym typeface="+mn-ea"/>
              </a:rPr>
              <a:t>6357</a:t>
            </a:r>
            <a:r>
              <a:rPr lang="zh-CN" altLang="en-US" sz="1000">
                <a:latin typeface="微软雅黑" panose="020B0503020204020204" pitchFamily="34" charset="-122"/>
                <a:ea typeface="微软雅黑" panose="020B0503020204020204" pitchFamily="34" charset="-122"/>
                <a:sym typeface="+mn-ea"/>
              </a:rPr>
              <a:t>家规上企业，</a:t>
            </a:r>
            <a:r>
              <a:rPr lang="zh-CN" altLang="en-US" sz="1000">
                <a:latin typeface="微软雅黑" panose="020B0503020204020204" pitchFamily="34" charset="-122"/>
                <a:ea typeface="微软雅黑" panose="020B0503020204020204" pitchFamily="34" charset="-122"/>
                <a:sym typeface="+mn-ea"/>
              </a:rPr>
              <a:t>重点攻坚</a:t>
            </a:r>
            <a:r>
              <a:rPr lang="en-US" altLang="zh-CN" sz="1000">
                <a:latin typeface="微软雅黑" panose="020B0503020204020204" pitchFamily="34" charset="-122"/>
                <a:ea typeface="微软雅黑" panose="020B0503020204020204" pitchFamily="34" charset="-122"/>
                <a:sym typeface="+mn-ea"/>
              </a:rPr>
              <a:t>AI+</a:t>
            </a:r>
            <a:r>
              <a:rPr lang="zh-CN" altLang="en-US" sz="1000">
                <a:latin typeface="微软雅黑" panose="020B0503020204020204" pitchFamily="34" charset="-122"/>
                <a:ea typeface="微软雅黑" panose="020B0503020204020204" pitchFamily="34" charset="-122"/>
                <a:sym typeface="+mn-ea"/>
              </a:rPr>
              <a:t>制造</a:t>
            </a:r>
            <a:r>
              <a:rPr lang="en-US" altLang="zh-CN" sz="1000">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视觉质检等场景</a:t>
            </a:r>
            <a:endParaRPr lang="zh-CN" altLang="en-US" sz="1000">
              <a:latin typeface="微软雅黑" panose="020B0503020204020204" pitchFamily="34" charset="-122"/>
              <a:ea typeface="微软雅黑" panose="020B0503020204020204" pitchFamily="34" charset="-122"/>
            </a:endParaRPr>
          </a:p>
          <a:p>
            <a:pPr marL="285750" indent="-285750" fontAlgn="auto">
              <a:lnSpc>
                <a:spcPct val="130000"/>
              </a:lnSpc>
              <a:buFont typeface="Wingdings" panose="05000000000000000000" charset="0"/>
              <a:buChar char=""/>
            </a:pPr>
            <a:r>
              <a:rPr lang="zh-CN" altLang="en-US" sz="1000" b="1">
                <a:solidFill>
                  <a:srgbClr val="C00000"/>
                </a:solidFill>
                <a:latin typeface="微软雅黑" panose="020B0503020204020204" pitchFamily="34" charset="-122"/>
                <a:ea typeface="微软雅黑" panose="020B0503020204020204" pitchFamily="34" charset="-122"/>
                <a:sym typeface="+mn-ea"/>
              </a:rPr>
              <a:t>中小企业数改：</a:t>
            </a:r>
            <a:r>
              <a:rPr lang="zh-CN" altLang="en-US" sz="1000">
                <a:latin typeface="微软雅黑" panose="020B0503020204020204" pitchFamily="34" charset="-122"/>
                <a:ea typeface="微软雅黑" panose="020B0503020204020204" pitchFamily="34" charset="-122"/>
                <a:sym typeface="+mn-ea"/>
              </a:rPr>
              <a:t>中小企业覆盖拓面，重点聚焦</a:t>
            </a:r>
            <a:r>
              <a:rPr lang="en-US" altLang="zh-CN" sz="1000">
                <a:latin typeface="微软雅黑" panose="020B0503020204020204" pitchFamily="34" charset="-122"/>
                <a:ea typeface="微软雅黑" panose="020B0503020204020204" pitchFamily="34" charset="-122"/>
                <a:sym typeface="+mn-ea"/>
              </a:rPr>
              <a:t>MES、</a:t>
            </a:r>
            <a:r>
              <a:rPr lang="zh-CN" altLang="en-US" sz="1000">
                <a:latin typeface="微软雅黑" panose="020B0503020204020204" pitchFamily="34" charset="-122"/>
                <a:ea typeface="微软雅黑" panose="020B0503020204020204" pitchFamily="34" charset="-122"/>
                <a:sym typeface="+mn-ea"/>
              </a:rPr>
              <a:t>数采等产品供给</a:t>
            </a:r>
            <a:endParaRPr lang="zh-CN" altLang="en-US" sz="1000">
              <a:latin typeface="微软雅黑" panose="020B0503020204020204" pitchFamily="34" charset="-122"/>
              <a:ea typeface="微软雅黑" panose="020B0503020204020204" pitchFamily="34" charset="-122"/>
            </a:endParaRPr>
          </a:p>
          <a:p>
            <a:pPr marL="285750" indent="-285750" fontAlgn="auto">
              <a:lnSpc>
                <a:spcPct val="130000"/>
              </a:lnSpc>
              <a:buFont typeface="Wingdings" panose="05000000000000000000" charset="0"/>
              <a:buChar char=""/>
            </a:pPr>
            <a:r>
              <a:rPr lang="zh-CN" altLang="en-US" sz="1000" b="1">
                <a:solidFill>
                  <a:srgbClr val="C00000"/>
                </a:solidFill>
                <a:latin typeface="微软雅黑" panose="020B0503020204020204" pitchFamily="34" charset="-122"/>
                <a:ea typeface="微软雅黑" panose="020B0503020204020204" pitchFamily="34" charset="-122"/>
              </a:rPr>
              <a:t>新建工厂</a:t>
            </a:r>
            <a:r>
              <a:rPr lang="en-US" altLang="zh-CN" sz="1000" b="1">
                <a:solidFill>
                  <a:srgbClr val="C00000"/>
                </a:solidFill>
                <a:latin typeface="微软雅黑" panose="020B0503020204020204" pitchFamily="34" charset="-122"/>
                <a:ea typeface="微软雅黑" panose="020B0503020204020204" pitchFamily="34" charset="-122"/>
              </a:rPr>
              <a:t>：</a:t>
            </a:r>
            <a:r>
              <a:rPr lang="zh-CN" altLang="en-US" sz="1000">
                <a:latin typeface="微软雅黑" panose="020B0503020204020204" pitchFamily="34" charset="-122"/>
                <a:ea typeface="微软雅黑" panose="020B0503020204020204" pitchFamily="34" charset="-122"/>
              </a:rPr>
              <a:t>开展拉单式走访</a:t>
            </a:r>
            <a:r>
              <a:rPr lang="en-US" altLang="zh-CN" sz="1000">
                <a:latin typeface="微软雅黑" panose="020B0503020204020204" pitchFamily="34" charset="-122"/>
                <a:ea typeface="微软雅黑" panose="020B0503020204020204" pitchFamily="34" charset="-122"/>
              </a:rPr>
              <a:t>，</a:t>
            </a:r>
            <a:r>
              <a:rPr lang="zh-CN" altLang="en-US" sz="1000">
                <a:latin typeface="微软雅黑" panose="020B0503020204020204" pitchFamily="34" charset="-122"/>
                <a:ea typeface="微软雅黑" panose="020B0503020204020204" pitchFamily="34" charset="-122"/>
              </a:rPr>
              <a:t>以弱电规划切入</a:t>
            </a:r>
            <a:r>
              <a:rPr lang="en-US" altLang="zh-CN" sz="1000">
                <a:latin typeface="微软雅黑" panose="020B0503020204020204" pitchFamily="34" charset="-122"/>
                <a:ea typeface="微软雅黑" panose="020B0503020204020204" pitchFamily="34" charset="-122"/>
              </a:rPr>
              <a:t>，</a:t>
            </a:r>
            <a:r>
              <a:rPr lang="zh-CN" altLang="en-US" sz="1000">
                <a:latin typeface="微软雅黑" panose="020B0503020204020204" pitchFamily="34" charset="-122"/>
                <a:ea typeface="微软雅黑" panose="020B0503020204020204" pitchFamily="34" charset="-122"/>
              </a:rPr>
              <a:t>开展信息化项目总包拓展</a:t>
            </a:r>
            <a:endParaRPr lang="zh-CN" altLang="en-US" sz="1000">
              <a:latin typeface="微软雅黑" panose="020B0503020204020204" pitchFamily="34" charset="-122"/>
              <a:ea typeface="微软雅黑" panose="020B0503020204020204" pitchFamily="34" charset="-122"/>
            </a:endParaRPr>
          </a:p>
          <a:p>
            <a:pPr indent="0" fontAlgn="auto">
              <a:lnSpc>
                <a:spcPct val="150000"/>
              </a:lnSpc>
              <a:buFont typeface="Wingdings" panose="05000000000000000000" charset="0"/>
              <a:buNone/>
            </a:pPr>
            <a:endParaRPr lang="zh-CN" altLang="en-US" sz="1000">
              <a:latin typeface="微软雅黑" panose="020B0503020204020204" pitchFamily="34" charset="-122"/>
              <a:ea typeface="微软雅黑" panose="020B0503020204020204" pitchFamily="34" charset="-122"/>
            </a:endParaRPr>
          </a:p>
        </p:txBody>
      </p:sp>
      <p:pic>
        <p:nvPicPr>
          <p:cNvPr id="34" name="图片 33"/>
          <p:cNvPicPr>
            <a:picLocks noChangeAspect="1"/>
          </p:cNvPicPr>
          <p:nvPr>
            <p:custDataLst>
              <p:tags r:id="rId10"/>
            </p:custDataLst>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568325" y="4084955"/>
            <a:ext cx="245110" cy="274320"/>
          </a:xfrm>
          <a:prstGeom prst="rect">
            <a:avLst/>
          </a:prstGeom>
        </p:spPr>
      </p:pic>
      <p:sp>
        <p:nvSpPr>
          <p:cNvPr id="35" name="文本框 34"/>
          <p:cNvSpPr txBox="1"/>
          <p:nvPr/>
        </p:nvSpPr>
        <p:spPr>
          <a:xfrm>
            <a:off x="813435" y="4074795"/>
            <a:ext cx="4970145" cy="291465"/>
          </a:xfrm>
          <a:prstGeom prst="rect">
            <a:avLst/>
          </a:prstGeom>
          <a:noFill/>
        </p:spPr>
        <p:txBody>
          <a:bodyPr wrap="square" rtlCol="0">
            <a:spAutoFit/>
          </a:bodyPr>
          <a:lstStyle/>
          <a:p>
            <a:pPr fontAlgn="auto">
              <a:lnSpc>
                <a:spcPct val="130000"/>
              </a:lnSpc>
            </a:pPr>
            <a:r>
              <a:rPr lang="zh-CN" altLang="en-US" sz="1000">
                <a:latin typeface="微软雅黑" panose="020B0503020204020204" pitchFamily="34" charset="-122"/>
                <a:ea typeface="微软雅黑" panose="020B0503020204020204" pitchFamily="34" charset="-122"/>
              </a:rPr>
              <a:t>浙江豪声电子产品智能周转系统（5G智能仓储系统）项目</a:t>
            </a:r>
            <a:r>
              <a:rPr lang="en-US" altLang="zh-CN" sz="1000">
                <a:latin typeface="微软雅黑" panose="020B0503020204020204" pitchFamily="34" charset="-122"/>
                <a:ea typeface="微软雅黑" panose="020B0503020204020204" pitchFamily="34" charset="-122"/>
              </a:rPr>
              <a:t>（411</a:t>
            </a:r>
            <a:r>
              <a:rPr lang="zh-CN" altLang="en-US" sz="1000">
                <a:latin typeface="微软雅黑" panose="020B0503020204020204" pitchFamily="34" charset="-122"/>
                <a:ea typeface="微软雅黑" panose="020B0503020204020204" pitchFamily="34" charset="-122"/>
              </a:rPr>
              <a:t>万</a:t>
            </a:r>
            <a:r>
              <a:rPr lang="en-US" altLang="zh-CN" sz="1000">
                <a:latin typeface="微软雅黑" panose="020B0503020204020204" pitchFamily="34" charset="-122"/>
                <a:ea typeface="微软雅黑" panose="020B0503020204020204" pitchFamily="34" charset="-122"/>
              </a:rPr>
              <a:t>）</a:t>
            </a:r>
            <a:endParaRPr lang="en-US" altLang="zh-CN" sz="1000">
              <a:latin typeface="微软雅黑" panose="020B0503020204020204" pitchFamily="34" charset="-122"/>
              <a:ea typeface="微软雅黑" panose="020B0503020204020204" pitchFamily="34" charset="-122"/>
            </a:endParaRPr>
          </a:p>
        </p:txBody>
      </p:sp>
      <p:sp>
        <p:nvSpPr>
          <p:cNvPr id="36" name="文本框 35"/>
          <p:cNvSpPr txBox="1"/>
          <p:nvPr>
            <p:custDataLst>
              <p:tags r:id="rId13"/>
            </p:custDataLst>
          </p:nvPr>
        </p:nvSpPr>
        <p:spPr>
          <a:xfrm>
            <a:off x="6562725" y="4022725"/>
            <a:ext cx="4970145" cy="291465"/>
          </a:xfrm>
          <a:prstGeom prst="rect">
            <a:avLst/>
          </a:prstGeom>
          <a:noFill/>
        </p:spPr>
        <p:txBody>
          <a:bodyPr wrap="square" rtlCol="0">
            <a:spAutoFit/>
          </a:bodyPr>
          <a:lstStyle/>
          <a:p>
            <a:pPr fontAlgn="auto">
              <a:lnSpc>
                <a:spcPct val="130000"/>
              </a:lnSpc>
            </a:pPr>
            <a:r>
              <a:rPr lang="zh-CN" altLang="en-US" sz="1000">
                <a:latin typeface="微软雅黑" panose="020B0503020204020204" pitchFamily="34" charset="-122"/>
                <a:ea typeface="微软雅黑" panose="020B0503020204020204" pitchFamily="34" charset="-122"/>
              </a:rPr>
              <a:t>乌镇镇2024年光伏项目(二期)-海光生态产业园项目</a:t>
            </a:r>
            <a:r>
              <a:rPr lang="en-US" altLang="zh-CN" sz="1000">
                <a:latin typeface="微软雅黑" panose="020B0503020204020204" pitchFamily="34" charset="-122"/>
                <a:ea typeface="微软雅黑" panose="020B0503020204020204" pitchFamily="34" charset="-122"/>
              </a:rPr>
              <a:t>（300</a:t>
            </a:r>
            <a:r>
              <a:rPr lang="zh-CN" altLang="en-US" sz="1000">
                <a:latin typeface="微软雅黑" panose="020B0503020204020204" pitchFamily="34" charset="-122"/>
                <a:ea typeface="微软雅黑" panose="020B0503020204020204" pitchFamily="34" charset="-122"/>
              </a:rPr>
              <a:t>万</a:t>
            </a:r>
            <a:r>
              <a:rPr lang="en-US" altLang="zh-CN" sz="1000">
                <a:latin typeface="微软雅黑" panose="020B0503020204020204" pitchFamily="34" charset="-122"/>
                <a:ea typeface="微软雅黑" panose="020B0503020204020204" pitchFamily="34" charset="-122"/>
              </a:rPr>
              <a:t>）</a:t>
            </a:r>
            <a:endParaRPr lang="en-US" altLang="zh-CN" sz="1000">
              <a:latin typeface="微软雅黑" panose="020B0503020204020204" pitchFamily="34" charset="-122"/>
              <a:ea typeface="微软雅黑" panose="020B0503020204020204" pitchFamily="34" charset="-122"/>
            </a:endParaRPr>
          </a:p>
        </p:txBody>
      </p:sp>
      <p:pic>
        <p:nvPicPr>
          <p:cNvPr id="37" name="图片 36"/>
          <p:cNvPicPr>
            <a:picLocks noChangeAspect="1"/>
          </p:cNvPicPr>
          <p:nvPr>
            <p:custDataLst>
              <p:tags r:id="rId14"/>
            </p:custDataLst>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6317615" y="4022725"/>
            <a:ext cx="245110" cy="274320"/>
          </a:xfrm>
          <a:prstGeom prst="rect">
            <a:avLst/>
          </a:prstGeom>
        </p:spPr>
      </p:pic>
      <p:sp>
        <p:nvSpPr>
          <p:cNvPr id="38" name="矩形 37"/>
          <p:cNvSpPr/>
          <p:nvPr>
            <p:custDataLst>
              <p:tags r:id="rId15"/>
            </p:custDataLst>
          </p:nvPr>
        </p:nvSpPr>
        <p:spPr>
          <a:xfrm>
            <a:off x="6317615" y="2310765"/>
            <a:ext cx="5250815" cy="633095"/>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fontAlgn="auto">
              <a:lnSpc>
                <a:spcPct val="130000"/>
              </a:lnSpc>
            </a:pPr>
            <a:r>
              <a:rPr lang="zh-CN" altLang="en-US" sz="1000" b="1" dirty="0">
                <a:solidFill>
                  <a:srgbClr val="1184CF"/>
                </a:solidFill>
                <a:latin typeface="微软雅黑" panose="020B0503020204020204" pitchFamily="34" charset="-122"/>
                <a:ea typeface="微软雅黑" panose="020B0503020204020204" pitchFamily="34" charset="-122"/>
                <a:sym typeface="+mn-ea"/>
              </a:rPr>
              <a:t>国家能源局发布</a:t>
            </a:r>
            <a:r>
              <a:rPr lang="en-US" altLang="zh-CN" sz="1000" b="1" dirty="0">
                <a:solidFill>
                  <a:srgbClr val="1184CF"/>
                </a:solidFill>
                <a:latin typeface="微软雅黑" panose="020B0503020204020204" pitchFamily="34" charset="-122"/>
                <a:ea typeface="微软雅黑" panose="020B0503020204020204" pitchFamily="34" charset="-122"/>
                <a:sym typeface="+mn-ea"/>
              </a:rPr>
              <a:t>《</a:t>
            </a:r>
            <a:r>
              <a:rPr lang="zh-CN" altLang="en-US" sz="1000" b="1" dirty="0">
                <a:solidFill>
                  <a:srgbClr val="1184CF"/>
                </a:solidFill>
                <a:latin typeface="微软雅黑" panose="020B0503020204020204" pitchFamily="34" charset="-122"/>
                <a:ea typeface="微软雅黑" panose="020B0503020204020204" pitchFamily="34" charset="-122"/>
                <a:sym typeface="+mn-ea"/>
              </a:rPr>
              <a:t>关于加快推进能源数字化智能化发展的若干意见</a:t>
            </a:r>
            <a:r>
              <a:rPr lang="en-US" altLang="zh-CN" sz="1000" b="1" dirty="0">
                <a:solidFill>
                  <a:srgbClr val="1184CF"/>
                </a:solidFill>
                <a:latin typeface="微软雅黑" panose="020B0503020204020204" pitchFamily="34" charset="-122"/>
                <a:ea typeface="微软雅黑" panose="020B0503020204020204" pitchFamily="34" charset="-122"/>
                <a:sym typeface="+mn-ea"/>
              </a:rPr>
              <a:t>》，</a:t>
            </a:r>
            <a:r>
              <a:rPr lang="zh-CN" altLang="en-US" sz="1000" b="1" dirty="0">
                <a:solidFill>
                  <a:srgbClr val="1184CF"/>
                </a:solidFill>
                <a:latin typeface="微软雅黑" panose="020B0503020204020204" pitchFamily="34" charset="-122"/>
                <a:ea typeface="微软雅黑" panose="020B0503020204020204" pitchFamily="34" charset="-122"/>
                <a:sym typeface="+mn-ea"/>
              </a:rPr>
              <a:t>提出数字化智能化创新应用体系建设要求</a:t>
            </a:r>
            <a:r>
              <a:rPr lang="en-US" altLang="zh-CN" sz="1000" b="1" dirty="0">
                <a:solidFill>
                  <a:srgbClr val="1184CF"/>
                </a:solidFill>
                <a:latin typeface="微软雅黑" panose="020B0503020204020204" pitchFamily="34" charset="-122"/>
                <a:ea typeface="微软雅黑" panose="020B0503020204020204" pitchFamily="34" charset="-122"/>
                <a:sym typeface="+mn-ea"/>
              </a:rPr>
              <a:t>，</a:t>
            </a:r>
            <a:r>
              <a:rPr lang="zh-CN" altLang="en-US" sz="1000" b="1" dirty="0">
                <a:solidFill>
                  <a:srgbClr val="C00000"/>
                </a:solidFill>
                <a:latin typeface="微软雅黑" panose="020B0503020204020204" pitchFamily="34" charset="-122"/>
                <a:ea typeface="微软雅黑" panose="020B0503020204020204" pitchFamily="34" charset="-122"/>
                <a:sym typeface="+mn-ea"/>
              </a:rPr>
              <a:t>结合全省能源发展规划</a:t>
            </a:r>
            <a:r>
              <a:rPr lang="en-US" altLang="zh-CN" sz="1000" b="1" dirty="0">
                <a:solidFill>
                  <a:srgbClr val="C00000"/>
                </a:solidFill>
                <a:latin typeface="微软雅黑" panose="020B0503020204020204" pitchFamily="34" charset="-122"/>
                <a:ea typeface="微软雅黑" panose="020B0503020204020204" pitchFamily="34" charset="-122"/>
                <a:sym typeface="+mn-ea"/>
              </a:rPr>
              <a:t>，</a:t>
            </a:r>
            <a:r>
              <a:rPr lang="zh-CN" altLang="en-US" sz="1000" b="1" dirty="0">
                <a:solidFill>
                  <a:srgbClr val="C00000"/>
                </a:solidFill>
                <a:latin typeface="微软雅黑" panose="020B0503020204020204" pitchFamily="34" charset="-122"/>
                <a:ea typeface="微软雅黑" panose="020B0503020204020204" pitchFamily="34" charset="-122"/>
                <a:sym typeface="+mn-ea"/>
              </a:rPr>
              <a:t>市场空间超</a:t>
            </a:r>
            <a:r>
              <a:rPr lang="en-US" altLang="zh-CN" sz="1000" b="1" dirty="0">
                <a:solidFill>
                  <a:srgbClr val="C00000"/>
                </a:solidFill>
                <a:latin typeface="微软雅黑" panose="020B0503020204020204" pitchFamily="34" charset="-122"/>
                <a:ea typeface="微软雅黑" panose="020B0503020204020204" pitchFamily="34" charset="-122"/>
                <a:sym typeface="+mn-ea"/>
              </a:rPr>
              <a:t>80</a:t>
            </a:r>
            <a:r>
              <a:rPr lang="zh-CN" altLang="en-US" sz="1000" b="1" dirty="0">
                <a:solidFill>
                  <a:srgbClr val="C00000"/>
                </a:solidFill>
                <a:latin typeface="微软雅黑" panose="020B0503020204020204" pitchFamily="34" charset="-122"/>
                <a:ea typeface="微软雅黑" panose="020B0503020204020204" pitchFamily="34" charset="-122"/>
                <a:sym typeface="+mn-ea"/>
              </a:rPr>
              <a:t>亿</a:t>
            </a:r>
            <a:r>
              <a:rPr lang="en-US" altLang="zh-CN" sz="1000" b="1" dirty="0">
                <a:solidFill>
                  <a:srgbClr val="C00000"/>
                </a:solidFill>
                <a:latin typeface="微软雅黑" panose="020B0503020204020204" pitchFamily="34" charset="-122"/>
                <a:ea typeface="微软雅黑" panose="020B0503020204020204" pitchFamily="34" charset="-122"/>
                <a:sym typeface="+mn-ea"/>
              </a:rPr>
              <a:t>。</a:t>
            </a:r>
            <a:r>
              <a:rPr lang="zh-CN" altLang="en-US" sz="1000" b="1" dirty="0">
                <a:solidFill>
                  <a:srgbClr val="C00000"/>
                </a:solidFill>
                <a:latin typeface="微软雅黑" panose="020B0503020204020204" pitchFamily="34" charset="-122"/>
                <a:ea typeface="微软雅黑" panose="020B0503020204020204" pitchFamily="34" charset="-122"/>
                <a:sym typeface="+mn-ea"/>
              </a:rPr>
              <a:t>嘉兴市关注能源设备改造</a:t>
            </a:r>
            <a:r>
              <a:rPr lang="en-US" altLang="zh-CN" sz="1000" b="1" dirty="0">
                <a:solidFill>
                  <a:srgbClr val="C00000"/>
                </a:solidFill>
                <a:latin typeface="微软雅黑" panose="020B0503020204020204" pitchFamily="34" charset="-122"/>
                <a:ea typeface="微软雅黑" panose="020B0503020204020204" pitchFamily="34" charset="-122"/>
                <a:sym typeface="+mn-ea"/>
              </a:rPr>
              <a:t>（</a:t>
            </a:r>
            <a:r>
              <a:rPr lang="zh-CN" altLang="en-US" sz="1000" b="1" dirty="0">
                <a:solidFill>
                  <a:srgbClr val="C00000"/>
                </a:solidFill>
                <a:latin typeface="微软雅黑" panose="020B0503020204020204" pitchFamily="34" charset="-122"/>
                <a:ea typeface="微软雅黑" panose="020B0503020204020204" pitchFamily="34" charset="-122"/>
                <a:sym typeface="+mn-ea"/>
              </a:rPr>
              <a:t>市场空间约</a:t>
            </a:r>
            <a:r>
              <a:rPr lang="en-US" altLang="zh-CN" sz="1000" b="1" dirty="0">
                <a:solidFill>
                  <a:srgbClr val="C00000"/>
                </a:solidFill>
                <a:latin typeface="微软雅黑" panose="020B0503020204020204" pitchFamily="34" charset="-122"/>
                <a:ea typeface="微软雅黑" panose="020B0503020204020204" pitchFamily="34" charset="-122"/>
                <a:sym typeface="+mn-ea"/>
              </a:rPr>
              <a:t>2.5</a:t>
            </a:r>
            <a:r>
              <a:rPr lang="zh-CN" altLang="en-US" sz="1000" b="1" dirty="0">
                <a:solidFill>
                  <a:srgbClr val="C00000"/>
                </a:solidFill>
                <a:latin typeface="微软雅黑" panose="020B0503020204020204" pitchFamily="34" charset="-122"/>
                <a:ea typeface="微软雅黑" panose="020B0503020204020204" pitchFamily="34" charset="-122"/>
                <a:sym typeface="+mn-ea"/>
              </a:rPr>
              <a:t>亿元</a:t>
            </a:r>
            <a:r>
              <a:rPr lang="en-US" altLang="zh-CN" sz="1000" b="1" dirty="0">
                <a:solidFill>
                  <a:srgbClr val="C00000"/>
                </a:solidFill>
                <a:latin typeface="微软雅黑" panose="020B0503020204020204" pitchFamily="34" charset="-122"/>
                <a:ea typeface="微软雅黑" panose="020B0503020204020204" pitchFamily="34" charset="-122"/>
                <a:sym typeface="+mn-ea"/>
              </a:rPr>
              <a:t>）</a:t>
            </a:r>
            <a:r>
              <a:rPr lang="zh-CN" altLang="en-US" sz="1000" b="1" dirty="0">
                <a:solidFill>
                  <a:srgbClr val="C00000"/>
                </a:solidFill>
                <a:latin typeface="微软雅黑" panose="020B0503020204020204" pitchFamily="34" charset="-122"/>
                <a:ea typeface="微软雅黑" panose="020B0503020204020204" pitchFamily="34" charset="-122"/>
                <a:sym typeface="+mn-ea"/>
              </a:rPr>
              <a:t>和能源基础设施改造省级</a:t>
            </a:r>
            <a:r>
              <a:rPr lang="en-US" altLang="zh-CN" sz="1000" b="1" dirty="0">
                <a:solidFill>
                  <a:srgbClr val="C00000"/>
                </a:solidFill>
                <a:latin typeface="微软雅黑" panose="020B0503020204020204" pitchFamily="34" charset="-122"/>
                <a:ea typeface="微软雅黑" panose="020B0503020204020204" pitchFamily="34" charset="-122"/>
                <a:sym typeface="+mn-ea"/>
              </a:rPr>
              <a:t>（</a:t>
            </a:r>
            <a:r>
              <a:rPr lang="zh-CN" altLang="en-US" sz="1000" b="1" dirty="0">
                <a:solidFill>
                  <a:srgbClr val="C00000"/>
                </a:solidFill>
                <a:latin typeface="微软雅黑" panose="020B0503020204020204" pitchFamily="34" charset="-122"/>
                <a:ea typeface="微软雅黑" panose="020B0503020204020204" pitchFamily="34" charset="-122"/>
                <a:sym typeface="+mn-ea"/>
              </a:rPr>
              <a:t>市场空间约</a:t>
            </a:r>
            <a:r>
              <a:rPr lang="en-US" altLang="zh-CN" sz="1000" b="1" dirty="0">
                <a:solidFill>
                  <a:srgbClr val="C00000"/>
                </a:solidFill>
                <a:latin typeface="微软雅黑" panose="020B0503020204020204" pitchFamily="34" charset="-122"/>
                <a:ea typeface="微软雅黑" panose="020B0503020204020204" pitchFamily="34" charset="-122"/>
                <a:sym typeface="+mn-ea"/>
              </a:rPr>
              <a:t>1.5</a:t>
            </a:r>
            <a:r>
              <a:rPr lang="zh-CN" altLang="en-US" sz="1000" b="1" dirty="0">
                <a:solidFill>
                  <a:srgbClr val="C00000"/>
                </a:solidFill>
                <a:latin typeface="微软雅黑" panose="020B0503020204020204" pitchFamily="34" charset="-122"/>
                <a:ea typeface="微软雅黑" panose="020B0503020204020204" pitchFamily="34" charset="-122"/>
                <a:sym typeface="+mn-ea"/>
              </a:rPr>
              <a:t>亿元</a:t>
            </a:r>
            <a:r>
              <a:rPr lang="en-US" altLang="zh-CN" sz="1000" b="1" dirty="0">
                <a:solidFill>
                  <a:srgbClr val="C00000"/>
                </a:solidFill>
                <a:latin typeface="微软雅黑" panose="020B0503020204020204" pitchFamily="34" charset="-122"/>
                <a:ea typeface="微软雅黑" panose="020B0503020204020204" pitchFamily="34" charset="-122"/>
                <a:sym typeface="+mn-ea"/>
              </a:rPr>
              <a:t>）。</a:t>
            </a:r>
            <a:endParaRPr lang="en-US" altLang="zh-CN" sz="1000" b="1" dirty="0">
              <a:solidFill>
                <a:srgbClr val="C00000"/>
              </a:solidFill>
              <a:latin typeface="微软雅黑" panose="020B0503020204020204" pitchFamily="34" charset="-122"/>
              <a:ea typeface="微软雅黑" panose="020B0503020204020204" pitchFamily="34" charset="-122"/>
            </a:endParaRPr>
          </a:p>
        </p:txBody>
      </p:sp>
      <p:sp>
        <p:nvSpPr>
          <p:cNvPr id="39" name="文本框 38"/>
          <p:cNvSpPr txBox="1"/>
          <p:nvPr>
            <p:custDataLst>
              <p:tags r:id="rId16"/>
            </p:custDataLst>
          </p:nvPr>
        </p:nvSpPr>
        <p:spPr>
          <a:xfrm>
            <a:off x="6317615" y="3156585"/>
            <a:ext cx="5302885" cy="901065"/>
          </a:xfrm>
          <a:prstGeom prst="rect">
            <a:avLst/>
          </a:prstGeom>
          <a:noFill/>
        </p:spPr>
        <p:txBody>
          <a:bodyPr wrap="square" rtlCol="0">
            <a:noAutofit/>
          </a:bodyPr>
          <a:lstStyle/>
          <a:p>
            <a:pPr marL="285750" indent="-285750" fontAlgn="auto">
              <a:lnSpc>
                <a:spcPct val="130000"/>
              </a:lnSpc>
              <a:buFont typeface="Wingdings" panose="05000000000000000000" charset="0"/>
              <a:buChar char=""/>
            </a:pPr>
            <a:r>
              <a:rPr lang="zh-CN" altLang="en-US" sz="1000">
                <a:latin typeface="微软雅黑" panose="020B0503020204020204" pitchFamily="34" charset="-122"/>
                <a:ea typeface="微软雅黑" panose="020B0503020204020204" pitchFamily="34" charset="-122"/>
                <a:sym typeface="+mn-ea"/>
              </a:rPr>
              <a:t>聚焦</a:t>
            </a:r>
            <a:r>
              <a:rPr lang="zh-CN" altLang="en-US" sz="1000" b="1">
                <a:solidFill>
                  <a:srgbClr val="C00000"/>
                </a:solidFill>
                <a:latin typeface="微软雅黑" panose="020B0503020204020204" pitchFamily="34" charset="-122"/>
                <a:ea typeface="微软雅黑" panose="020B0503020204020204" pitchFamily="34" charset="-122"/>
                <a:sym typeface="+mn-ea"/>
              </a:rPr>
              <a:t>电网</a:t>
            </a:r>
            <a:r>
              <a:rPr lang="en-US" altLang="zh-CN" sz="1000" b="1">
                <a:solidFill>
                  <a:srgbClr val="C00000"/>
                </a:solidFill>
                <a:latin typeface="微软雅黑" panose="020B0503020204020204" pitchFamily="34" charset="-122"/>
                <a:ea typeface="微软雅黑" panose="020B0503020204020204" pitchFamily="34" charset="-122"/>
                <a:sym typeface="+mn-ea"/>
              </a:rPr>
              <a:t>、</a:t>
            </a:r>
            <a:r>
              <a:rPr lang="zh-CN" altLang="en-US" sz="1000" b="1">
                <a:solidFill>
                  <a:srgbClr val="C00000"/>
                </a:solidFill>
                <a:latin typeface="微软雅黑" panose="020B0503020204020204" pitchFamily="34" charset="-122"/>
                <a:ea typeface="微软雅黑" panose="020B0503020204020204" pitchFamily="34" charset="-122"/>
                <a:sym typeface="+mn-ea"/>
              </a:rPr>
              <a:t>发电</a:t>
            </a:r>
            <a:r>
              <a:rPr lang="en-US" altLang="zh-CN" sz="1000" b="1">
                <a:solidFill>
                  <a:srgbClr val="C00000"/>
                </a:solidFill>
                <a:latin typeface="微软雅黑" panose="020B0503020204020204" pitchFamily="34" charset="-122"/>
                <a:ea typeface="微软雅黑" panose="020B0503020204020204" pitchFamily="34" charset="-122"/>
                <a:sym typeface="+mn-ea"/>
              </a:rPr>
              <a:t>、</a:t>
            </a:r>
            <a:r>
              <a:rPr lang="zh-CN" altLang="en-US" sz="1000" b="1">
                <a:solidFill>
                  <a:srgbClr val="C00000"/>
                </a:solidFill>
                <a:latin typeface="微软雅黑" panose="020B0503020204020204" pitchFamily="34" charset="-122"/>
                <a:ea typeface="微软雅黑" panose="020B0503020204020204" pitchFamily="34" charset="-122"/>
                <a:sym typeface="+mn-ea"/>
              </a:rPr>
              <a:t>石化</a:t>
            </a:r>
            <a:r>
              <a:rPr lang="en-US" altLang="zh-CN" sz="1000" b="1">
                <a:solidFill>
                  <a:srgbClr val="C00000"/>
                </a:solidFill>
                <a:latin typeface="微软雅黑" panose="020B0503020204020204" pitchFamily="34" charset="-122"/>
                <a:ea typeface="微软雅黑" panose="020B0503020204020204" pitchFamily="34" charset="-122"/>
                <a:sym typeface="+mn-ea"/>
              </a:rPr>
              <a:t>、</a:t>
            </a:r>
            <a:r>
              <a:rPr lang="zh-CN" altLang="en-US" sz="1000" b="1">
                <a:solidFill>
                  <a:srgbClr val="C00000"/>
                </a:solidFill>
                <a:latin typeface="微软雅黑" panose="020B0503020204020204" pitchFamily="34" charset="-122"/>
                <a:ea typeface="微软雅黑" panose="020B0503020204020204" pitchFamily="34" charset="-122"/>
                <a:sym typeface="+mn-ea"/>
              </a:rPr>
              <a:t>水务</a:t>
            </a:r>
            <a:r>
              <a:rPr lang="zh-CN" altLang="en-US" sz="1000">
                <a:latin typeface="微软雅黑" panose="020B0503020204020204" pitchFamily="34" charset="-122"/>
                <a:ea typeface="微软雅黑" panose="020B0503020204020204" pitchFamily="34" charset="-122"/>
                <a:sym typeface="+mn-ea"/>
              </a:rPr>
              <a:t>等细分领域</a:t>
            </a:r>
            <a:r>
              <a:rPr lang="en-US" altLang="zh-CN" sz="1000">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分类施策</a:t>
            </a:r>
            <a:r>
              <a:rPr lang="en-US" altLang="zh-CN" sz="1000">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依托集团总对总战略签约</a:t>
            </a:r>
            <a:r>
              <a:rPr lang="en-US" altLang="zh-CN" sz="1000">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逐级落实省内次级和地市落地的战略合作</a:t>
            </a:r>
            <a:r>
              <a:rPr lang="en-US" altLang="zh-CN" sz="1000">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把握人工智能发展趋势</a:t>
            </a:r>
            <a:r>
              <a:rPr lang="en-US" altLang="zh-CN" sz="1000">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联合客户打造场景方案</a:t>
            </a:r>
            <a:r>
              <a:rPr lang="en-US" altLang="zh-CN" sz="1000">
                <a:latin typeface="微软雅黑" panose="020B0503020204020204" pitchFamily="34" charset="-122"/>
                <a:ea typeface="微软雅黑" panose="020B0503020204020204" pitchFamily="34" charset="-122"/>
                <a:sym typeface="+mn-ea"/>
              </a:rPr>
              <a:t>；</a:t>
            </a:r>
            <a:r>
              <a:rPr lang="zh-CN" altLang="en-US" sz="1000" b="1">
                <a:solidFill>
                  <a:srgbClr val="C00000"/>
                </a:solidFill>
                <a:latin typeface="微软雅黑" panose="020B0503020204020204" pitchFamily="34" charset="-122"/>
                <a:ea typeface="微软雅黑" panose="020B0503020204020204" pitchFamily="34" charset="-122"/>
                <a:sym typeface="+mn-ea"/>
              </a:rPr>
              <a:t>把握当前能源抢装浪潮</a:t>
            </a:r>
            <a:r>
              <a:rPr lang="en-US" altLang="zh-CN" sz="1000" b="1">
                <a:solidFill>
                  <a:srgbClr val="C00000"/>
                </a:solidFill>
                <a:latin typeface="微软雅黑" panose="020B0503020204020204" pitchFamily="34" charset="-122"/>
                <a:ea typeface="微软雅黑" panose="020B0503020204020204" pitchFamily="34" charset="-122"/>
                <a:sym typeface="+mn-ea"/>
              </a:rPr>
              <a:t>，</a:t>
            </a:r>
            <a:r>
              <a:rPr lang="zh-CN" altLang="en-US" sz="1000" b="1">
                <a:solidFill>
                  <a:srgbClr val="C00000"/>
                </a:solidFill>
                <a:latin typeface="微软雅黑" panose="020B0503020204020204" pitchFamily="34" charset="-122"/>
                <a:ea typeface="微软雅黑" panose="020B0503020204020204" pitchFamily="34" charset="-122"/>
                <a:sym typeface="+mn-ea"/>
              </a:rPr>
              <a:t>紧盯新建能源项目</a:t>
            </a:r>
            <a:r>
              <a:rPr lang="en-US" altLang="zh-CN" sz="1000" b="1">
                <a:solidFill>
                  <a:srgbClr val="C00000"/>
                </a:solidFill>
                <a:latin typeface="微软雅黑" panose="020B0503020204020204" pitchFamily="34" charset="-122"/>
                <a:ea typeface="微软雅黑" panose="020B0503020204020204" pitchFamily="34" charset="-122"/>
                <a:sym typeface="+mn-ea"/>
              </a:rPr>
              <a:t>，</a:t>
            </a:r>
            <a:r>
              <a:rPr lang="zh-CN" altLang="en-US" sz="1000" b="1">
                <a:solidFill>
                  <a:srgbClr val="C00000"/>
                </a:solidFill>
                <a:latin typeface="微软雅黑" panose="020B0503020204020204" pitchFamily="34" charset="-122"/>
                <a:ea typeface="微软雅黑" panose="020B0503020204020204" pitchFamily="34" charset="-122"/>
                <a:sym typeface="+mn-ea"/>
              </a:rPr>
              <a:t>通过产品</a:t>
            </a:r>
            <a:r>
              <a:rPr lang="en-US" altLang="zh-CN" sz="1000" b="1">
                <a:solidFill>
                  <a:srgbClr val="C00000"/>
                </a:solidFill>
                <a:latin typeface="微软雅黑" panose="020B0503020204020204" pitchFamily="34" charset="-122"/>
                <a:ea typeface="微软雅黑" panose="020B0503020204020204" pitchFamily="34" charset="-122"/>
                <a:sym typeface="+mn-ea"/>
              </a:rPr>
              <a:t>+</a:t>
            </a:r>
            <a:r>
              <a:rPr lang="zh-CN" altLang="en-US" sz="1000" b="1">
                <a:solidFill>
                  <a:srgbClr val="C00000"/>
                </a:solidFill>
                <a:latin typeface="微软雅黑" panose="020B0503020204020204" pitchFamily="34" charset="-122"/>
                <a:ea typeface="微软雅黑" panose="020B0503020204020204" pitchFamily="34" charset="-122"/>
                <a:sym typeface="+mn-ea"/>
              </a:rPr>
              <a:t>服务做好能力切入及平台卡位</a:t>
            </a:r>
            <a:r>
              <a:rPr lang="en-US" altLang="zh-CN" sz="1000" b="1">
                <a:solidFill>
                  <a:srgbClr val="C00000"/>
                </a:solidFill>
                <a:latin typeface="微软雅黑" panose="020B0503020204020204" pitchFamily="34" charset="-122"/>
                <a:ea typeface="微软雅黑" panose="020B0503020204020204" pitchFamily="34" charset="-122"/>
                <a:sym typeface="+mn-ea"/>
              </a:rPr>
              <a:t>。</a:t>
            </a:r>
            <a:r>
              <a:rPr lang="zh-CN" altLang="en-US" sz="1000" b="1">
                <a:solidFill>
                  <a:srgbClr val="C00000"/>
                </a:solidFill>
                <a:latin typeface="微软雅黑" panose="020B0503020204020204" pitchFamily="34" charset="-122"/>
                <a:ea typeface="微软雅黑" panose="020B0503020204020204" pitchFamily="34" charset="-122"/>
                <a:sym typeface="+mn-ea"/>
              </a:rPr>
              <a:t>对接属地政府获取超长期国债信息</a:t>
            </a:r>
            <a:r>
              <a:rPr lang="en-US" altLang="zh-CN" sz="1000" b="1">
                <a:solidFill>
                  <a:srgbClr val="C00000"/>
                </a:solidFill>
                <a:latin typeface="微软雅黑" panose="020B0503020204020204" pitchFamily="34" charset="-122"/>
                <a:ea typeface="微软雅黑" panose="020B0503020204020204" pitchFamily="34" charset="-122"/>
                <a:sym typeface="+mn-ea"/>
              </a:rPr>
              <a:t>，</a:t>
            </a:r>
            <a:r>
              <a:rPr lang="zh-CN" altLang="en-US" sz="1000" b="1">
                <a:solidFill>
                  <a:srgbClr val="C00000"/>
                </a:solidFill>
                <a:latin typeface="微软雅黑" panose="020B0503020204020204" pitchFamily="34" charset="-122"/>
                <a:ea typeface="微软雅黑" panose="020B0503020204020204" pitchFamily="34" charset="-122"/>
                <a:sym typeface="+mn-ea"/>
              </a:rPr>
              <a:t>争取水务</a:t>
            </a:r>
            <a:r>
              <a:rPr lang="en-US" altLang="zh-CN" sz="1000" b="1">
                <a:solidFill>
                  <a:srgbClr val="C00000"/>
                </a:solidFill>
                <a:latin typeface="微软雅黑" panose="020B0503020204020204" pitchFamily="34" charset="-122"/>
                <a:ea typeface="微软雅黑" panose="020B0503020204020204" pitchFamily="34" charset="-122"/>
                <a:sym typeface="+mn-ea"/>
              </a:rPr>
              <a:t>、</a:t>
            </a:r>
            <a:r>
              <a:rPr lang="zh-CN" altLang="en-US" sz="1000" b="1">
                <a:solidFill>
                  <a:srgbClr val="C00000"/>
                </a:solidFill>
                <a:latin typeface="微软雅黑" panose="020B0503020204020204" pitchFamily="34" charset="-122"/>
                <a:ea typeface="微软雅黑" panose="020B0503020204020204" pitchFamily="34" charset="-122"/>
                <a:sym typeface="+mn-ea"/>
              </a:rPr>
              <a:t>燃气改造总集成</a:t>
            </a:r>
            <a:r>
              <a:rPr lang="en-US" altLang="zh-CN" sz="1000" b="1">
                <a:solidFill>
                  <a:srgbClr val="C00000"/>
                </a:solidFill>
                <a:latin typeface="微软雅黑" panose="020B0503020204020204" pitchFamily="34" charset="-122"/>
                <a:ea typeface="微软雅黑" panose="020B0503020204020204" pitchFamily="34" charset="-122"/>
                <a:sym typeface="+mn-ea"/>
              </a:rPr>
              <a:t>。</a:t>
            </a:r>
            <a:endParaRPr lang="en-US" altLang="zh-CN" sz="1000" b="1">
              <a:solidFill>
                <a:srgbClr val="C00000"/>
              </a:solidFill>
              <a:latin typeface="微软雅黑" panose="020B0503020204020204" pitchFamily="34" charset="-122"/>
              <a:ea typeface="微软雅黑" panose="020B0503020204020204" pitchFamily="34" charset="-122"/>
            </a:endParaRPr>
          </a:p>
        </p:txBody>
      </p:sp>
      <p:sp>
        <p:nvSpPr>
          <p:cNvPr id="4" name="圆角矩形 39"/>
          <p:cNvSpPr/>
          <p:nvPr>
            <p:custDataLst>
              <p:tags r:id="rId17"/>
            </p:custDataLst>
          </p:nvPr>
        </p:nvSpPr>
        <p:spPr>
          <a:xfrm>
            <a:off x="6240016" y="4653136"/>
            <a:ext cx="5472607" cy="1907684"/>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888169" y="4499246"/>
            <a:ext cx="2232248" cy="307777"/>
          </a:xfrm>
          <a:prstGeom prst="rect">
            <a:avLst/>
          </a:prstGeom>
          <a:solidFill>
            <a:srgbClr val="1184CF"/>
          </a:solidFill>
        </p:spPr>
        <p:txBody>
          <a:bodyPr wrap="square" rtlCol="0">
            <a:spAutoFit/>
          </a:bodyPr>
          <a:lstStyle/>
          <a:p>
            <a:pPr lvl="0" indent="0" algn="ctr" fontAlgn="auto">
              <a:buClrTx/>
              <a:buSzTx/>
              <a:buFontTx/>
            </a:pP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证券保险行业</a:t>
            </a:r>
            <a:endPar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圆角矩形 39"/>
          <p:cNvSpPr/>
          <p:nvPr>
            <p:custDataLst>
              <p:tags r:id="rId18"/>
            </p:custDataLst>
          </p:nvPr>
        </p:nvSpPr>
        <p:spPr>
          <a:xfrm>
            <a:off x="455217" y="4653136"/>
            <a:ext cx="5472607" cy="1907684"/>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2103370" y="4499246"/>
            <a:ext cx="2232248" cy="306705"/>
          </a:xfrm>
          <a:prstGeom prst="rect">
            <a:avLst/>
          </a:prstGeom>
          <a:solidFill>
            <a:srgbClr val="1184CF"/>
          </a:solidFill>
        </p:spPr>
        <p:txBody>
          <a:bodyPr wrap="square" rtlCol="0">
            <a:spAutoFit/>
          </a:bodyPr>
          <a:lstStyle/>
          <a:p>
            <a:pPr lvl="0" indent="0" algn="ctr" fontAlgn="auto">
              <a:buClrTx/>
              <a:buSzTx/>
              <a:buFontTx/>
            </a:pP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银行行业</a:t>
            </a:r>
            <a:endPar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 name="文本框 17"/>
          <p:cNvSpPr txBox="1"/>
          <p:nvPr/>
        </p:nvSpPr>
        <p:spPr>
          <a:xfrm>
            <a:off x="635235" y="4797152"/>
            <a:ext cx="5112569" cy="691515"/>
          </a:xfrm>
          <a:prstGeom prst="rect">
            <a:avLst/>
          </a:prstGeom>
          <a:noFill/>
        </p:spPr>
        <p:txBody>
          <a:bodyPr wrap="square" rtlCol="0">
            <a:spAutoFit/>
          </a:bodyPr>
          <a:lstStyle/>
          <a:p>
            <a:pPr fontAlgn="auto">
              <a:lnSpc>
                <a:spcPct val="130000"/>
              </a:lnSpc>
            </a:pPr>
            <a:r>
              <a:rPr lang="zh-CN" altLang="en-US" sz="1000" b="1" dirty="0">
                <a:solidFill>
                  <a:srgbClr val="1184CF"/>
                </a:solidFill>
                <a:latin typeface="微软雅黑" panose="020B0503020204020204" pitchFamily="34" charset="-122"/>
                <a:ea typeface="微软雅黑" panose="020B0503020204020204" pitchFamily="34" charset="-122"/>
              </a:rPr>
              <a:t>国务院发布关于做好金融“五篇大文章”的指导意见，未来将加大对金融基础设施、数字化能力、产业融合能力、</a:t>
            </a:r>
            <a:r>
              <a:rPr lang="en-US" altLang="zh-CN" sz="1000" b="1" dirty="0">
                <a:solidFill>
                  <a:srgbClr val="1184CF"/>
                </a:solidFill>
                <a:latin typeface="微软雅黑" panose="020B0503020204020204" pitchFamily="34" charset="-122"/>
                <a:ea typeface="微软雅黑" panose="020B0503020204020204" pitchFamily="34" charset="-122"/>
              </a:rPr>
              <a:t>AI</a:t>
            </a:r>
            <a:r>
              <a:rPr lang="zh-CN" altLang="en-US" sz="1000" b="1" dirty="0">
                <a:solidFill>
                  <a:srgbClr val="1184CF"/>
                </a:solidFill>
                <a:latin typeface="微软雅黑" panose="020B0503020204020204" pitchFamily="34" charset="-122"/>
                <a:ea typeface="微软雅黑" panose="020B0503020204020204" pitchFamily="34" charset="-122"/>
              </a:rPr>
              <a:t>赋能的建设。对本地嘉兴银行、各县市农商行提供本地</a:t>
            </a:r>
            <a:r>
              <a:rPr lang="en-US" altLang="zh-CN" sz="1000" b="1" dirty="0">
                <a:solidFill>
                  <a:srgbClr val="1184CF"/>
                </a:solidFill>
                <a:latin typeface="微软雅黑" panose="020B0503020204020204" pitchFamily="34" charset="-122"/>
                <a:ea typeface="微软雅黑" panose="020B0503020204020204" pitchFamily="34" charset="-122"/>
              </a:rPr>
              <a:t>IDC</a:t>
            </a:r>
            <a:r>
              <a:rPr lang="zh-CN" altLang="en-US" sz="1000" b="1" dirty="0">
                <a:solidFill>
                  <a:srgbClr val="1184CF"/>
                </a:solidFill>
                <a:latin typeface="微软雅黑" panose="020B0503020204020204" pitchFamily="34" charset="-122"/>
                <a:ea typeface="微软雅黑" panose="020B0503020204020204" pitchFamily="34" charset="-122"/>
              </a:rPr>
              <a:t>机房、</a:t>
            </a:r>
            <a:r>
              <a:rPr lang="en-US" altLang="zh-CN" sz="1000" b="1" dirty="0">
                <a:solidFill>
                  <a:srgbClr val="1184CF"/>
                </a:solidFill>
                <a:latin typeface="微软雅黑" panose="020B0503020204020204" pitchFamily="34" charset="-122"/>
                <a:ea typeface="微软雅黑" panose="020B0503020204020204" pitchFamily="34" charset="-122"/>
              </a:rPr>
              <a:t>AI</a:t>
            </a:r>
            <a:r>
              <a:rPr lang="zh-CN" altLang="en-US" sz="1000" b="1" dirty="0">
                <a:solidFill>
                  <a:srgbClr val="1184CF"/>
                </a:solidFill>
                <a:latin typeface="微软雅黑" panose="020B0503020204020204" pitchFamily="34" charset="-122"/>
                <a:ea typeface="微软雅黑" panose="020B0503020204020204" pitchFamily="34" charset="-122"/>
              </a:rPr>
              <a:t>算力、大数据风控等能力服务，对其他商业银行重点推进异业合作。</a:t>
            </a:r>
            <a:endParaRPr lang="zh-CN" altLang="en-US" sz="1000" b="1" dirty="0">
              <a:solidFill>
                <a:srgbClr val="1184CF"/>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645215" y="5588987"/>
            <a:ext cx="5242372" cy="491490"/>
          </a:xfrm>
          <a:prstGeom prst="rect">
            <a:avLst/>
          </a:prstGeom>
          <a:noFill/>
        </p:spPr>
        <p:txBody>
          <a:bodyPr wrap="square" rtlCol="0">
            <a:spAutoFit/>
          </a:bodyPr>
          <a:lstStyle/>
          <a:p>
            <a:pPr marL="171450" indent="-171450" fontAlgn="auto">
              <a:lnSpc>
                <a:spcPct val="130000"/>
              </a:lnSpc>
              <a:buFont typeface="Wingdings" panose="05000000000000000000" pitchFamily="2" charset="2"/>
              <a:buChar char="Ø"/>
            </a:pPr>
            <a:r>
              <a:rPr lang="zh-CN" altLang="en-US" sz="1000" b="1" dirty="0">
                <a:solidFill>
                  <a:srgbClr val="C00000"/>
                </a:solidFill>
                <a:latin typeface="微软雅黑" panose="020B0503020204020204" pitchFamily="34" charset="-122"/>
                <a:ea typeface="微软雅黑" panose="020B0503020204020204" pitchFamily="34" charset="-122"/>
              </a:rPr>
              <a:t>聚焦</a:t>
            </a:r>
            <a:r>
              <a:rPr lang="en-US" altLang="zh-CN" sz="1000" b="1" dirty="0">
                <a:solidFill>
                  <a:srgbClr val="C00000"/>
                </a:solidFill>
                <a:latin typeface="微软雅黑" panose="020B0503020204020204" pitchFamily="34" charset="-122"/>
                <a:ea typeface="微软雅黑" panose="020B0503020204020204" pitchFamily="34" charset="-122"/>
              </a:rPr>
              <a:t>AI</a:t>
            </a:r>
            <a:r>
              <a:rPr lang="zh-CN" altLang="en-US" sz="1000" b="1" dirty="0">
                <a:solidFill>
                  <a:srgbClr val="C00000"/>
                </a:solidFill>
                <a:latin typeface="微软雅黑" panose="020B0503020204020204" pitchFamily="34" charset="-122"/>
                <a:ea typeface="微软雅黑" panose="020B0503020204020204" pitchFamily="34" charset="-122"/>
              </a:rPr>
              <a:t>算力，重点推广金融大模型：</a:t>
            </a:r>
            <a:r>
              <a:rPr lang="zh-CN" altLang="en-US" sz="1000" dirty="0">
                <a:latin typeface="微软雅黑" panose="020B0503020204020204" pitchFamily="34" charset="-122"/>
                <a:ea typeface="微软雅黑" panose="020B0503020204020204" pitchFamily="34" charset="-122"/>
              </a:rPr>
              <a:t>嘉兴银行正在自己试点研究金融大模型，需做好商机跟进，积极主动提供</a:t>
            </a:r>
            <a:r>
              <a:rPr lang="en-US" altLang="zh-CN" sz="1000" dirty="0">
                <a:latin typeface="微软雅黑" panose="020B0503020204020204" pitchFamily="34" charset="-122"/>
                <a:ea typeface="微软雅黑" panose="020B0503020204020204" pitchFamily="34" charset="-122"/>
              </a:rPr>
              <a:t>AI</a:t>
            </a:r>
            <a:r>
              <a:rPr lang="zh-CN" altLang="en-US" sz="1000" dirty="0">
                <a:latin typeface="微软雅黑" panose="020B0503020204020204" pitchFamily="34" charset="-122"/>
                <a:ea typeface="微软雅黑" panose="020B0503020204020204" pitchFamily="34" charset="-122"/>
              </a:rPr>
              <a:t>能力支持。</a:t>
            </a:r>
            <a:endParaRPr lang="zh-CN" altLang="en-US" sz="10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645215" y="6021288"/>
            <a:ext cx="5138594" cy="491490"/>
          </a:xfrm>
          <a:prstGeom prst="rect">
            <a:avLst/>
          </a:prstGeom>
          <a:noFill/>
        </p:spPr>
        <p:txBody>
          <a:bodyPr wrap="square" rtlCol="0">
            <a:spAutoFit/>
          </a:bodyPr>
          <a:lstStyle/>
          <a:p>
            <a:pPr marL="171450" indent="-171450" fontAlgn="auto">
              <a:lnSpc>
                <a:spcPct val="130000"/>
              </a:lnSpc>
              <a:buFont typeface="Wingdings" panose="05000000000000000000" pitchFamily="2" charset="2"/>
              <a:buChar char="Ø"/>
            </a:pPr>
            <a:r>
              <a:rPr lang="zh-CN" altLang="en-US" sz="1000" b="1" dirty="0">
                <a:solidFill>
                  <a:srgbClr val="C00000"/>
                </a:solidFill>
                <a:latin typeface="微软雅黑" panose="020B0503020204020204" pitchFamily="34" charset="-122"/>
                <a:ea typeface="微软雅黑" panose="020B0503020204020204" pitchFamily="34" charset="-122"/>
              </a:rPr>
              <a:t>建立合作机制，推进异业合作：</a:t>
            </a:r>
            <a:r>
              <a:rPr lang="zh-CN" altLang="en-US" sz="1000" dirty="0">
                <a:latin typeface="微软雅黑" panose="020B0503020204020204" pitchFamily="34" charset="-122"/>
                <a:ea typeface="微软雅黑" panose="020B0503020204020204" pitchFamily="34" charset="-122"/>
              </a:rPr>
              <a:t>重点推进嘉兴建行银医、银校合作项目，打通商务流程堵点，实现合作共赢，同时关注其他商业银行异业合作。</a:t>
            </a:r>
            <a:endParaRPr lang="zh-CN" altLang="en-US" sz="10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6420034" y="4797152"/>
            <a:ext cx="5112569" cy="691515"/>
          </a:xfrm>
          <a:prstGeom prst="rect">
            <a:avLst/>
          </a:prstGeom>
          <a:noFill/>
        </p:spPr>
        <p:txBody>
          <a:bodyPr wrap="square" rtlCol="0">
            <a:spAutoFit/>
          </a:bodyPr>
          <a:lstStyle/>
          <a:p>
            <a:pPr fontAlgn="auto">
              <a:lnSpc>
                <a:spcPct val="130000"/>
              </a:lnSpc>
            </a:pPr>
            <a:r>
              <a:rPr lang="zh-CN" altLang="en-US" sz="1000" b="1" dirty="0">
                <a:solidFill>
                  <a:srgbClr val="1184CF"/>
                </a:solidFill>
                <a:latin typeface="微软雅黑" panose="020B0503020204020204" pitchFamily="34" charset="-122"/>
                <a:ea typeface="微软雅黑" panose="020B0503020204020204" pitchFamily="34" charset="-122"/>
              </a:rPr>
              <a:t>国家金融监督管理总局办公厅印发</a:t>
            </a:r>
            <a:r>
              <a:rPr lang="en-US" altLang="zh-CN" sz="1000" b="1" dirty="0">
                <a:solidFill>
                  <a:srgbClr val="1184CF"/>
                </a:solidFill>
                <a:latin typeface="微软雅黑" panose="020B0503020204020204" pitchFamily="34" charset="-122"/>
                <a:ea typeface="微软雅黑" panose="020B0503020204020204" pitchFamily="34" charset="-122"/>
              </a:rPr>
              <a:t>《</a:t>
            </a:r>
            <a:r>
              <a:rPr lang="zh-CN" altLang="en-US" sz="1000" b="1" dirty="0">
                <a:solidFill>
                  <a:srgbClr val="1184CF"/>
                </a:solidFill>
                <a:latin typeface="微软雅黑" panose="020B0503020204020204" pitchFamily="34" charset="-122"/>
                <a:ea typeface="微软雅黑" panose="020B0503020204020204" pitchFamily="34" charset="-122"/>
              </a:rPr>
              <a:t>银行业保险业科技金融高质量发展实施方案</a:t>
            </a:r>
            <a:r>
              <a:rPr lang="en-US" altLang="zh-CN" sz="1000" b="1" dirty="0">
                <a:solidFill>
                  <a:srgbClr val="1184CF"/>
                </a:solidFill>
                <a:latin typeface="微软雅黑" panose="020B0503020204020204" pitchFamily="34" charset="-122"/>
                <a:ea typeface="微软雅黑" panose="020B0503020204020204" pitchFamily="34" charset="-122"/>
              </a:rPr>
              <a:t>》</a:t>
            </a:r>
            <a:r>
              <a:rPr lang="zh-CN" altLang="en-US" sz="1000" b="1" dirty="0">
                <a:solidFill>
                  <a:srgbClr val="1184CF"/>
                </a:solidFill>
                <a:latin typeface="微软雅黑" panose="020B0503020204020204" pitchFamily="34" charset="-122"/>
                <a:ea typeface="微软雅黑" panose="020B0503020204020204" pitchFamily="34" charset="-122"/>
              </a:rPr>
              <a:t>，提出鼓励金融机构加大数字化转型投入。嘉兴市作为科创金融改革试验区，积极响应政策方案，推进科技赋能金融。</a:t>
            </a:r>
            <a:endParaRPr lang="zh-CN" altLang="en-US" sz="1000" b="1" dirty="0">
              <a:solidFill>
                <a:srgbClr val="1184CF"/>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455465" y="5555843"/>
            <a:ext cx="5242372" cy="491490"/>
          </a:xfrm>
          <a:prstGeom prst="rect">
            <a:avLst/>
          </a:prstGeom>
          <a:noFill/>
        </p:spPr>
        <p:txBody>
          <a:bodyPr wrap="square" rtlCol="0">
            <a:spAutoFit/>
          </a:bodyPr>
          <a:lstStyle/>
          <a:p>
            <a:pPr marL="171450" indent="-171450" fontAlgn="auto">
              <a:lnSpc>
                <a:spcPct val="130000"/>
              </a:lnSpc>
              <a:buFont typeface="Wingdings" panose="05000000000000000000" pitchFamily="2" charset="2"/>
              <a:buChar char="Ø"/>
            </a:pPr>
            <a:r>
              <a:rPr lang="zh-CN" altLang="en-US" sz="1000" b="1" dirty="0">
                <a:solidFill>
                  <a:srgbClr val="C00000"/>
                </a:solidFill>
                <a:latin typeface="微软雅黑" panose="020B0503020204020204" pitchFamily="34" charset="-122"/>
                <a:ea typeface="微软雅黑" panose="020B0503020204020204" pitchFamily="34" charset="-122"/>
              </a:rPr>
              <a:t>紧盯网络规划，推进网络升级：</a:t>
            </a:r>
            <a:r>
              <a:rPr lang="zh-CN" altLang="en-US" sz="1000" dirty="0">
                <a:latin typeface="微软雅黑" panose="020B0503020204020204" pitchFamily="34" charset="-122"/>
                <a:ea typeface="微软雅黑" panose="020B0503020204020204" pitchFamily="34" charset="-122"/>
              </a:rPr>
              <a:t>针对智能化、视频化业务背景下的低时延、高可靠网络要求，推进网络升级和</a:t>
            </a:r>
            <a:r>
              <a:rPr lang="en-US" altLang="zh-CN" sz="1000" dirty="0">
                <a:latin typeface="微软雅黑" panose="020B0503020204020204" pitchFamily="34" charset="-122"/>
                <a:ea typeface="微软雅黑" panose="020B0503020204020204" pitchFamily="34" charset="-122"/>
              </a:rPr>
              <a:t>AIDC</a:t>
            </a:r>
            <a:r>
              <a:rPr lang="zh-CN" altLang="en-US" sz="1000" dirty="0">
                <a:latin typeface="微软雅黑" panose="020B0503020204020204" pitchFamily="34" charset="-122"/>
                <a:ea typeface="微软雅黑" panose="020B0503020204020204" pitchFamily="34" charset="-122"/>
              </a:rPr>
              <a:t>商机挖掘</a:t>
            </a:r>
            <a:endParaRPr lang="zh-CN" altLang="en-US" sz="10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6455465" y="5953988"/>
            <a:ext cx="5138594" cy="491490"/>
          </a:xfrm>
          <a:prstGeom prst="rect">
            <a:avLst/>
          </a:prstGeom>
          <a:noFill/>
        </p:spPr>
        <p:txBody>
          <a:bodyPr wrap="square" rtlCol="0">
            <a:spAutoFit/>
          </a:bodyPr>
          <a:lstStyle/>
          <a:p>
            <a:pPr marL="171450" indent="-171450" fontAlgn="auto">
              <a:lnSpc>
                <a:spcPct val="130000"/>
              </a:lnSpc>
              <a:buFont typeface="Wingdings" panose="05000000000000000000" pitchFamily="2" charset="2"/>
              <a:buChar char="Ø"/>
            </a:pPr>
            <a:r>
              <a:rPr lang="zh-CN" altLang="en-US" sz="1000" b="1" dirty="0">
                <a:solidFill>
                  <a:srgbClr val="C00000"/>
                </a:solidFill>
                <a:latin typeface="微软雅黑" panose="020B0503020204020204" pitchFamily="34" charset="-122"/>
                <a:ea typeface="微软雅黑" panose="020B0503020204020204" pitchFamily="34" charset="-122"/>
              </a:rPr>
              <a:t>聚焦本地投资公司投资计划，商机提前介入：</a:t>
            </a:r>
            <a:r>
              <a:rPr lang="zh-CN" altLang="en-US" sz="1000" dirty="0">
                <a:latin typeface="微软雅黑" panose="020B0503020204020204" pitchFamily="34" charset="-122"/>
                <a:ea typeface="微软雅黑" panose="020B0503020204020204" pitchFamily="34" charset="-122"/>
              </a:rPr>
              <a:t>针对其他金融服务业，做好基金小镇、物产中大等县市重点投资公司客情，跟进相关投资项目商机</a:t>
            </a:r>
            <a:endParaRPr lang="zh-CN" altLang="en-US" sz="10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645215" y="5369153"/>
            <a:ext cx="5056620" cy="275590"/>
          </a:xfrm>
          <a:prstGeom prst="rect">
            <a:avLst/>
          </a:prstGeom>
          <a:noFill/>
        </p:spPr>
        <p:txBody>
          <a:bodyPr wrap="square" rtlCol="0">
            <a:spAutoFit/>
          </a:bodyPr>
          <a:p>
            <a:pPr indent="0">
              <a:lnSpc>
                <a:spcPct val="120000"/>
              </a:lnSpc>
              <a:spcBef>
                <a:spcPts val="0"/>
              </a:spcBef>
              <a:spcAft>
                <a:spcPct val="0"/>
              </a:spcAft>
              <a:buFont typeface="Wingdings" panose="05000000000000000000" pitchFamily="2" charset="2"/>
              <a:buNone/>
            </a:pPr>
            <a:r>
              <a:rPr lang="zh-CN"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rPr>
              <a:t>对接主管部门：五大行、本地城商行、农商行、村镇银行</a:t>
            </a:r>
            <a:endParaRPr lang="zh-CN"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endParaRPr>
          </a:p>
        </p:txBody>
      </p:sp>
      <p:sp>
        <p:nvSpPr>
          <p:cNvPr id="2" name="文本框 1"/>
          <p:cNvSpPr txBox="1"/>
          <p:nvPr/>
        </p:nvSpPr>
        <p:spPr>
          <a:xfrm>
            <a:off x="6455465" y="5373598"/>
            <a:ext cx="5056620" cy="275590"/>
          </a:xfrm>
          <a:prstGeom prst="rect">
            <a:avLst/>
          </a:prstGeom>
          <a:noFill/>
        </p:spPr>
        <p:txBody>
          <a:bodyPr wrap="square" rtlCol="0">
            <a:spAutoFit/>
          </a:bodyPr>
          <a:p>
            <a:pPr indent="0">
              <a:lnSpc>
                <a:spcPct val="120000"/>
              </a:lnSpc>
              <a:spcBef>
                <a:spcPts val="0"/>
              </a:spcBef>
              <a:spcAft>
                <a:spcPct val="0"/>
              </a:spcAft>
              <a:buFont typeface="Wingdings" panose="05000000000000000000" pitchFamily="2" charset="2"/>
              <a:buNone/>
            </a:pPr>
            <a:r>
              <a:rPr lang="zh-CN"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rPr>
              <a:t>对接主管部门：</a:t>
            </a:r>
            <a:r>
              <a:rPr lang="zh-CN" altLang="en-US"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rPr>
              <a:t>金监局、国投（城投）</a:t>
            </a:r>
            <a:endParaRPr lang="zh-CN" altLang="en-US"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endParaRPr>
          </a:p>
        </p:txBody>
      </p:sp>
      <p:sp>
        <p:nvSpPr>
          <p:cNvPr id="5" name="文本框 4"/>
          <p:cNvSpPr txBox="1"/>
          <p:nvPr/>
        </p:nvSpPr>
        <p:spPr>
          <a:xfrm>
            <a:off x="559002" y="2939008"/>
            <a:ext cx="5056620" cy="275590"/>
          </a:xfrm>
          <a:prstGeom prst="rect">
            <a:avLst/>
          </a:prstGeom>
          <a:noFill/>
        </p:spPr>
        <p:txBody>
          <a:bodyPr wrap="square" rtlCol="0">
            <a:spAutoFit/>
          </a:bodyPr>
          <a:p>
            <a:pPr indent="0">
              <a:lnSpc>
                <a:spcPct val="120000"/>
              </a:lnSpc>
              <a:spcBef>
                <a:spcPts val="0"/>
              </a:spcBef>
              <a:spcAft>
                <a:spcPct val="0"/>
              </a:spcAft>
              <a:buFont typeface="Wingdings" panose="05000000000000000000" pitchFamily="2" charset="2"/>
              <a:buNone/>
            </a:pPr>
            <a:r>
              <a:rPr lang="zh-CN"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rPr>
              <a:t>对接主管部门：经信局、商务局、科技局、招商局</a:t>
            </a:r>
            <a:endParaRPr lang="zh-CN"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endParaRPr>
          </a:p>
        </p:txBody>
      </p:sp>
      <p:sp>
        <p:nvSpPr>
          <p:cNvPr id="8" name="文本框 7"/>
          <p:cNvSpPr txBox="1"/>
          <p:nvPr/>
        </p:nvSpPr>
        <p:spPr>
          <a:xfrm>
            <a:off x="6390207" y="2942818"/>
            <a:ext cx="5056620" cy="275590"/>
          </a:xfrm>
          <a:prstGeom prst="rect">
            <a:avLst/>
          </a:prstGeom>
          <a:noFill/>
        </p:spPr>
        <p:txBody>
          <a:bodyPr wrap="square" rtlCol="0">
            <a:spAutoFit/>
          </a:bodyPr>
          <a:p>
            <a:pPr indent="0">
              <a:lnSpc>
                <a:spcPct val="120000"/>
              </a:lnSpc>
              <a:spcBef>
                <a:spcPts val="0"/>
              </a:spcBef>
              <a:spcAft>
                <a:spcPct val="0"/>
              </a:spcAft>
              <a:buFont typeface="Wingdings" panose="05000000000000000000" pitchFamily="2" charset="2"/>
              <a:buNone/>
            </a:pPr>
            <a:r>
              <a:rPr lang="zh-CN"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rPr>
              <a:t>对接主管部门：发改委、国网电力、中石油中石化、水务集团</a:t>
            </a:r>
            <a:endParaRPr lang="zh-CN"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custDataLst>
              <p:tags r:id="rId1"/>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35280" y="297180"/>
            <a:ext cx="10129520" cy="460375"/>
          </a:xfrm>
          <a:prstGeom prst="rect">
            <a:avLst/>
          </a:prstGeom>
          <a:noFill/>
        </p:spPr>
        <p:txBody>
          <a:bodyPr wrap="square" rtlCol="0" anchor="t">
            <a:spAutoFit/>
          </a:bodyPr>
          <a:lstStyle/>
          <a:p>
            <a:pPr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一、</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坚定不移强化客群运营 | 路径②：战客行业精细运营（ </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矩形 2"/>
          <p:cNvSpPr/>
          <p:nvPr/>
        </p:nvSpPr>
        <p:spPr>
          <a:xfrm>
            <a:off x="335280" y="791283"/>
            <a:ext cx="11521360" cy="866140"/>
          </a:xfrm>
          <a:prstGeom prst="rect">
            <a:avLst/>
          </a:prstGeom>
        </p:spPr>
        <p:txBody>
          <a:bodyPr wrap="square">
            <a:spAutoFit/>
          </a:bodyPr>
          <a:lstStyle/>
          <a:p>
            <a:pPr marL="285750" lvl="0" indent="-285750">
              <a:lnSpc>
                <a:spcPct val="120000"/>
              </a:lnSpc>
              <a:buFont typeface="Wingdings" panose="05000000000000000000" charset="0"/>
              <a:buChar char="l"/>
            </a:pPr>
            <a:r>
              <a:rPr lang="zh-CN" altLang="en-US" sz="1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教育行业：</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紧抓</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浙江省数字教育高质量发展行动计划</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，重点关注新改建智慧校园弱电建设，聚焦</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试点校、高职校实训等专项攻坚。</a:t>
            </a:r>
            <a:endPar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lvl="0" indent="-285750">
              <a:lnSpc>
                <a:spcPct val="120000"/>
              </a:lnSpc>
              <a:buFont typeface="Wingdings" panose="05000000000000000000" charset="0"/>
              <a:buChar char="l"/>
            </a:pPr>
            <a:r>
              <a:rPr lang="zh-CN" altLang="en-US" sz="1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医疗行业：</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围绕公立医院高质量发展改革试点要求，聚焦智慧医院、智慧管理、便民服务三大场景，持续攻坚新改医院建设，抢夺医院大单。</a:t>
            </a:r>
            <a:endParaRPr lang="en-US" altLang="zh-CN" sz="1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20000"/>
              </a:lnSpc>
              <a:buFont typeface="Wingdings" panose="05000000000000000000" charset="0"/>
              <a:buChar char="l"/>
            </a:pPr>
            <a:r>
              <a:rPr lang="zh-CN" altLang="en-US" sz="1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互联网行业：</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攻坚算力市场</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强化</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IDC、</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专线等标品渗透</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挖掘云游戏</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数字内容</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电商直播等细分场景的合作发展。</a:t>
            </a:r>
            <a:endParaRPr lang="zh-CN" altLang="en-US" sz="1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5" name="圆角矩形 24"/>
          <p:cNvSpPr/>
          <p:nvPr>
            <p:custDataLst>
              <p:tags r:id="rId2"/>
            </p:custDataLst>
          </p:nvPr>
        </p:nvSpPr>
        <p:spPr>
          <a:xfrm>
            <a:off x="4155757" y="1874464"/>
            <a:ext cx="3653155" cy="4866904"/>
          </a:xfrm>
          <a:prstGeom prst="roundRect">
            <a:avLst>
              <a:gd name="adj" fmla="val 0"/>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27" name="圆角矩形 26"/>
          <p:cNvSpPr/>
          <p:nvPr>
            <p:custDataLst>
              <p:tags r:id="rId3"/>
            </p:custDataLst>
          </p:nvPr>
        </p:nvSpPr>
        <p:spPr>
          <a:xfrm>
            <a:off x="8120380" y="1874464"/>
            <a:ext cx="3653155" cy="4866904"/>
          </a:xfrm>
          <a:prstGeom prst="roundRect">
            <a:avLst>
              <a:gd name="adj" fmla="val 0"/>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33" name="矩形 32"/>
          <p:cNvSpPr/>
          <p:nvPr/>
        </p:nvSpPr>
        <p:spPr>
          <a:xfrm>
            <a:off x="5098689" y="1712233"/>
            <a:ext cx="1728192" cy="360040"/>
          </a:xfrm>
          <a:prstGeom prst="rect">
            <a:avLst/>
          </a:prstGeom>
          <a:solidFill>
            <a:srgbClr val="118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医疗行业</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矩形 33"/>
          <p:cNvSpPr/>
          <p:nvPr/>
        </p:nvSpPr>
        <p:spPr>
          <a:xfrm>
            <a:off x="9150764" y="1694444"/>
            <a:ext cx="1728192" cy="360040"/>
          </a:xfrm>
          <a:prstGeom prst="rect">
            <a:avLst/>
          </a:prstGeom>
          <a:solidFill>
            <a:srgbClr val="118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互联网行业</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文本框 25"/>
          <p:cNvSpPr txBox="1"/>
          <p:nvPr/>
        </p:nvSpPr>
        <p:spPr>
          <a:xfrm>
            <a:off x="4234180" y="2107381"/>
            <a:ext cx="3505835" cy="645160"/>
          </a:xfrm>
          <a:prstGeom prst="rect">
            <a:avLst/>
          </a:prstGeom>
          <a:noFill/>
        </p:spPr>
        <p:txBody>
          <a:bodyPr wrap="square" rtlCol="0">
            <a:spAutoFit/>
          </a:bodyPr>
          <a:lstStyle/>
          <a:p>
            <a:pPr>
              <a:lnSpc>
                <a:spcPct val="120000"/>
              </a:lnSpc>
              <a:spcBef>
                <a:spcPct val="0"/>
              </a:spcBef>
              <a:spcAft>
                <a:spcPts val="0"/>
              </a:spcAft>
            </a:pPr>
            <a:r>
              <a:rPr lang="en-US" altLang="zh-CN" sz="10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2025</a:t>
            </a:r>
            <a:r>
              <a:rPr lang="zh-CN" altLang="en-US" sz="10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年中央财政部明确发布嘉兴作为</a:t>
            </a: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公立医院改革与高质量发展示范</a:t>
            </a:r>
            <a:r>
              <a:rPr lang="zh-CN" altLang="en-US" sz="10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项目的试点单位之一，医疗信息化部分预计补贴</a:t>
            </a:r>
            <a:r>
              <a:rPr lang="en-US" altLang="zh-CN"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8000</a:t>
            </a: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万</a:t>
            </a:r>
            <a:r>
              <a:rPr lang="zh-CN" altLang="en-US" sz="10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4224020" y="2924185"/>
            <a:ext cx="3641725" cy="645160"/>
          </a:xfrm>
          <a:prstGeom prst="rect">
            <a:avLst/>
          </a:prstGeom>
          <a:noFill/>
        </p:spPr>
        <p:txBody>
          <a:bodyPr wrap="square" rtlCol="0">
            <a:spAutoFit/>
          </a:bodyPr>
          <a:lstStyle/>
          <a:p>
            <a:pPr marL="285750" indent="-285750">
              <a:lnSpc>
                <a:spcPct val="120000"/>
              </a:lnSpc>
              <a:spcBef>
                <a:spcPct val="0"/>
              </a:spcBef>
              <a:spcAft>
                <a:spcPts val="0"/>
              </a:spcAft>
              <a:buFont typeface="Wingdings" panose="05000000000000000000" pitchFamily="2" charset="2"/>
              <a:buChar char="Ø"/>
            </a:pPr>
            <a:r>
              <a:rPr lang="zh-CN" altLang="en-US" sz="1000" b="1" dirty="0">
                <a:solidFill>
                  <a:srgbClr val="C00000"/>
                </a:solidFill>
                <a:latin typeface="微软雅黑" panose="020B0503020204020204" pitchFamily="34" charset="-122"/>
                <a:ea typeface="微软雅黑" panose="020B0503020204020204" pitchFamily="34" charset="-122"/>
              </a:rPr>
              <a:t>提早对接申报方案，配合做好方案引导：</a:t>
            </a:r>
            <a:r>
              <a:rPr lang="zh-CN" altLang="en-US" sz="1000" dirty="0">
                <a:solidFill>
                  <a:schemeClr val="tx1"/>
                </a:solidFill>
                <a:latin typeface="微软雅黑" panose="020B0503020204020204" pitchFamily="34" charset="-122"/>
                <a:ea typeface="微软雅黑" panose="020B0503020204020204" pitchFamily="34" charset="-122"/>
              </a:rPr>
              <a:t>主动上门沟通政策契机，排摸</a:t>
            </a:r>
            <a:r>
              <a:rPr lang="zh-CN" altLang="en-US" sz="1000" b="1" dirty="0">
                <a:solidFill>
                  <a:srgbClr val="C00000"/>
                </a:solidFill>
                <a:latin typeface="微软雅黑" panose="020B0503020204020204" pitchFamily="34" charset="-122"/>
                <a:ea typeface="微软雅黑" panose="020B0503020204020204" pitchFamily="34" charset="-122"/>
              </a:rPr>
              <a:t>卫健</a:t>
            </a:r>
            <a:r>
              <a:rPr lang="zh-CN" altLang="en-US" sz="1000" dirty="0">
                <a:solidFill>
                  <a:schemeClr val="tx1"/>
                </a:solidFill>
                <a:latin typeface="微软雅黑" panose="020B0503020204020204" pitchFamily="34" charset="-122"/>
                <a:ea typeface="微软雅黑" panose="020B0503020204020204" pitchFamily="34" charset="-122"/>
              </a:rPr>
              <a:t>资金规划，挖掘</a:t>
            </a:r>
            <a:r>
              <a:rPr lang="zh-CN" altLang="en-US" sz="1000" b="1" dirty="0">
                <a:solidFill>
                  <a:srgbClr val="C00000"/>
                </a:solidFill>
                <a:latin typeface="微软雅黑" panose="020B0503020204020204" pitchFamily="34" charset="-122"/>
                <a:ea typeface="微软雅黑" panose="020B0503020204020204" pitchFamily="34" charset="-122"/>
              </a:rPr>
              <a:t>医院</a:t>
            </a:r>
            <a:r>
              <a:rPr lang="zh-CN" altLang="en-US" sz="1000" dirty="0">
                <a:solidFill>
                  <a:schemeClr val="tx1"/>
                </a:solidFill>
                <a:latin typeface="微软雅黑" panose="020B0503020204020204" pitchFamily="34" charset="-122"/>
                <a:ea typeface="微软雅黑" panose="020B0503020204020204" pitchFamily="34" charset="-122"/>
              </a:rPr>
              <a:t>项目申报需求，发力三大场景。</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224020" y="3932803"/>
            <a:ext cx="3641725" cy="645160"/>
          </a:xfrm>
          <a:prstGeom prst="rect">
            <a:avLst/>
          </a:prstGeom>
          <a:noFill/>
        </p:spPr>
        <p:txBody>
          <a:bodyPr wrap="square" rtlCol="0">
            <a:spAutoFit/>
          </a:bodyPr>
          <a:lstStyle/>
          <a:p>
            <a:pPr marL="285750" indent="-285750">
              <a:lnSpc>
                <a:spcPct val="120000"/>
              </a:lnSpc>
              <a:spcBef>
                <a:spcPct val="0"/>
              </a:spcBef>
              <a:spcAft>
                <a:spcPts val="0"/>
              </a:spcAft>
              <a:buFont typeface="Wingdings" panose="05000000000000000000" pitchFamily="2" charset="2"/>
              <a:buChar char="Ø"/>
            </a:pP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持续攻坚新改医院，重点切入弱电智能化</a:t>
            </a:r>
            <a:r>
              <a:rPr lang="zh-CN" altLang="en-US" sz="1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全市新改商机</a:t>
            </a:r>
            <a:r>
              <a:rPr lang="en-US" altLang="zh-CN"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个</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，金额</a:t>
            </a:r>
            <a:r>
              <a:rPr lang="en-US" altLang="zh-CN"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亿</a:t>
            </a:r>
            <a:r>
              <a:rPr lang="zh-CN" altLang="en-US" sz="1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联合优质生态优化方案，协同省市专支撑落地。</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4630103" y="3572257"/>
            <a:ext cx="690880" cy="337185"/>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none" rtlCol="0" anchor="t">
            <a:spAutoFit/>
          </a:bodyPr>
          <a:lstStyle/>
          <a:p>
            <a:pPr algn="ctr"/>
            <a:r>
              <a:rPr lang="zh-CN" altLang="en-US" sz="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智慧医院</a:t>
            </a:r>
            <a:endParaRPr lang="zh-CN" altLang="en-US" sz="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altLang="zh-CN" sz="800"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800"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应用拓展</a:t>
            </a:r>
            <a:endParaRPr lang="zh-CN" altLang="en-US" sz="800"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p:nvSpPr>
        <p:spPr>
          <a:xfrm>
            <a:off x="5803583" y="3572257"/>
            <a:ext cx="589280" cy="337185"/>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none" rtlCol="0" anchor="t">
            <a:spAutoFit/>
          </a:bodyPr>
          <a:lstStyle/>
          <a:p>
            <a:pPr algn="ctr"/>
            <a:r>
              <a:rPr lang="zh-CN" altLang="en-US" sz="800" b="1" dirty="0">
                <a:solidFill>
                  <a:srgbClr val="C00000"/>
                </a:solidFill>
                <a:latin typeface="微软雅黑" panose="020B0503020204020204" pitchFamily="34" charset="-122"/>
                <a:ea typeface="微软雅黑" panose="020B0503020204020204" pitchFamily="34" charset="-122"/>
                <a:sym typeface="+mn-ea"/>
              </a:rPr>
              <a:t>智慧管理</a:t>
            </a:r>
            <a:endParaRPr lang="zh-CN" altLang="en-US" sz="800" b="1" dirty="0">
              <a:solidFill>
                <a:srgbClr val="C00000"/>
              </a:solidFill>
              <a:latin typeface="微软雅黑" panose="020B0503020204020204" pitchFamily="34" charset="-122"/>
              <a:ea typeface="微软雅黑" panose="020B0503020204020204" pitchFamily="34" charset="-122"/>
              <a:sym typeface="+mn-ea"/>
            </a:endParaRPr>
          </a:p>
          <a:p>
            <a:pPr algn="ctr"/>
            <a:r>
              <a:rPr lang="zh-CN" altLang="en-US" sz="800" u="sng" dirty="0">
                <a:solidFill>
                  <a:schemeClr val="tx1"/>
                </a:solidFill>
                <a:latin typeface="微软雅黑" panose="020B0503020204020204" pitchFamily="34" charset="-122"/>
                <a:ea typeface="微软雅黑" panose="020B0503020204020204" pitchFamily="34" charset="-122"/>
                <a:sym typeface="+mn-ea"/>
              </a:rPr>
              <a:t>监管平台</a:t>
            </a:r>
            <a:endParaRPr lang="zh-CN" altLang="en-US" sz="800" u="sng" dirty="0">
              <a:solidFill>
                <a:schemeClr val="tx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6875463" y="3572257"/>
            <a:ext cx="690880" cy="337185"/>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none" rtlCol="0" anchor="t">
            <a:spAutoFit/>
          </a:bodyPr>
          <a:lstStyle/>
          <a:p>
            <a:pPr algn="ctr"/>
            <a:r>
              <a:rPr lang="zh-CN" altLang="en-US" sz="800" b="1" dirty="0">
                <a:solidFill>
                  <a:srgbClr val="C00000"/>
                </a:solidFill>
                <a:latin typeface="微软雅黑" panose="020B0503020204020204" pitchFamily="34" charset="-122"/>
                <a:ea typeface="微软雅黑" panose="020B0503020204020204" pitchFamily="34" charset="-122"/>
                <a:sym typeface="+mn-ea"/>
              </a:rPr>
              <a:t>便民服务</a:t>
            </a:r>
            <a:endParaRPr lang="zh-CN" altLang="en-US" sz="800" b="1" dirty="0">
              <a:solidFill>
                <a:srgbClr val="C00000"/>
              </a:solidFill>
              <a:latin typeface="微软雅黑" panose="020B0503020204020204" pitchFamily="34" charset="-122"/>
              <a:ea typeface="微软雅黑" panose="020B0503020204020204" pitchFamily="34" charset="-122"/>
              <a:sym typeface="+mn-ea"/>
            </a:endParaRPr>
          </a:p>
          <a:p>
            <a:pPr algn="ctr"/>
            <a:r>
              <a:rPr lang="zh-CN" altLang="en-US" sz="800" u="sng" dirty="0">
                <a:solidFill>
                  <a:schemeClr val="tx1"/>
                </a:solidFill>
                <a:latin typeface="微软雅黑" panose="020B0503020204020204" pitchFamily="34" charset="-122"/>
                <a:ea typeface="微软雅黑" panose="020B0503020204020204" pitchFamily="34" charset="-122"/>
                <a:sym typeface="+mn-ea"/>
              </a:rPr>
              <a:t>互联网医院</a:t>
            </a:r>
            <a:endParaRPr lang="zh-CN" altLang="en-US" sz="800" u="sng" dirty="0">
              <a:solidFill>
                <a:schemeClr val="tx1"/>
              </a:solidFill>
              <a:latin typeface="微软雅黑" panose="020B0503020204020204" pitchFamily="34" charset="-122"/>
              <a:ea typeface="微软雅黑" panose="020B0503020204020204" pitchFamily="34" charset="-122"/>
              <a:sym typeface="+mn-ea"/>
            </a:endParaRPr>
          </a:p>
        </p:txBody>
      </p:sp>
      <p:graphicFrame>
        <p:nvGraphicFramePr>
          <p:cNvPr id="70" name="表格 69"/>
          <p:cNvGraphicFramePr>
            <a:graphicFrameLocks noGrp="1"/>
          </p:cNvGraphicFramePr>
          <p:nvPr>
            <p:custDataLst>
              <p:tags r:id="rId4"/>
            </p:custDataLst>
          </p:nvPr>
        </p:nvGraphicFramePr>
        <p:xfrm>
          <a:off x="4285615" y="4561205"/>
          <a:ext cx="3485515" cy="676910"/>
        </p:xfrm>
        <a:graphic>
          <a:graphicData uri="http://schemas.openxmlformats.org/drawingml/2006/table">
            <a:tbl>
              <a:tblPr firstRow="1">
                <a:tableStyleId>{2D5ABB26-0587-4C30-8999-92F81FD0307C}</a:tableStyleId>
              </a:tblPr>
              <a:tblGrid>
                <a:gridCol w="606425"/>
                <a:gridCol w="415925"/>
                <a:gridCol w="392430"/>
                <a:gridCol w="443865"/>
                <a:gridCol w="340995"/>
                <a:gridCol w="415925"/>
                <a:gridCol w="434340"/>
                <a:gridCol w="435610"/>
              </a:tblGrid>
              <a:tr h="231775">
                <a:tc>
                  <a:txBody>
                    <a:bodyPr/>
                    <a:lstStyle/>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县市</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嘉禾</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嘉善</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平湖</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海盐</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海宁</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buNone/>
                      </a:pP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桐乡</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buNone/>
                      </a:pP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战客</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r>
              <a:tr h="194310">
                <a:tc>
                  <a:txBody>
                    <a:bodyPr/>
                    <a:lstStyle/>
                    <a:p>
                      <a:pPr algn="ctr" rtl="0" fontAlgn="ctr"/>
                      <a:r>
                        <a:rPr lang="zh-CN" altLang="en-US" sz="800" b="0" u="none" strike="noStrike" dirty="0">
                          <a:effectLst/>
                          <a:latin typeface="微软雅黑" panose="020B0503020204020204" pitchFamily="34" charset="-122"/>
                          <a:ea typeface="微软雅黑" panose="020B0503020204020204" pitchFamily="34" charset="-122"/>
                        </a:rPr>
                        <a:t>商机</a:t>
                      </a:r>
                      <a:r>
                        <a:rPr lang="en-US" altLang="zh-CN" sz="800" b="0" u="none" strike="noStrike" dirty="0">
                          <a:effectLst/>
                          <a:latin typeface="微软雅黑" panose="020B0503020204020204" pitchFamily="34" charset="-122"/>
                          <a:ea typeface="微软雅黑" panose="020B0503020204020204" pitchFamily="34" charset="-122"/>
                        </a:rPr>
                        <a:t>/</a:t>
                      </a:r>
                      <a:r>
                        <a:rPr lang="zh-CN" altLang="en-US" sz="800" b="0" u="none" strike="noStrike" dirty="0">
                          <a:effectLst/>
                          <a:latin typeface="微软雅黑" panose="020B0503020204020204" pitchFamily="34" charset="-122"/>
                          <a:ea typeface="微软雅黑" panose="020B0503020204020204" pitchFamily="34" charset="-122"/>
                        </a:rPr>
                        <a:t>个</a:t>
                      </a:r>
                      <a:endParaRPr lang="zh-CN" altLang="en-US"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defTabSz="914400" rtl="0" eaLnBrk="1" fontAlgn="ctr" latinLnBrk="0" hangingPunct="1">
                        <a:spcBef>
                          <a:spcPct val="0"/>
                        </a:spcBef>
                        <a:spcAft>
                          <a:spcPct val="0"/>
                        </a:spcAft>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2</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defTabSz="914400" rtl="0" eaLnBrk="1" fontAlgn="ctr" latinLnBrk="0" hangingPunct="1">
                        <a:spcBef>
                          <a:spcPct val="0"/>
                        </a:spcBef>
                        <a:spcAft>
                          <a:spcPct val="0"/>
                        </a:spcAft>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1</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defTabSz="914400" rtl="0" eaLnBrk="1" fontAlgn="ctr" latinLnBrk="0" hangingPunct="1">
                        <a:spcBef>
                          <a:spcPct val="0"/>
                        </a:spcBef>
                        <a:spcAft>
                          <a:spcPct val="0"/>
                        </a:spcAft>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1</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defTabSz="914400" rtl="0" eaLnBrk="1" fontAlgn="ctr" latinLnBrk="0" hangingPunct="1">
                        <a:spcBef>
                          <a:spcPct val="0"/>
                        </a:spcBef>
                        <a:spcAft>
                          <a:spcPct val="0"/>
                        </a:spcAft>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1</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defTabSz="914400" rtl="0" eaLnBrk="1" fontAlgn="ctr" latinLnBrk="0" hangingPunct="1">
                        <a:spcBef>
                          <a:spcPct val="0"/>
                        </a:spcBef>
                        <a:spcAft>
                          <a:spcPct val="0"/>
                        </a:spcAft>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1</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fontAlgn="ctr">
                        <a:spcBef>
                          <a:spcPct val="0"/>
                        </a:spcBef>
                        <a:spcAft>
                          <a:spcPct val="0"/>
                        </a:spcAft>
                      </a:pPr>
                      <a:r>
                        <a:rPr lang="en-US" altLang="zh-CN" sz="800" b="0" i="0" dirty="0">
                          <a:solidFill>
                            <a:srgbClr val="000000"/>
                          </a:solidFill>
                          <a:latin typeface="微软雅黑" panose="020B0503020204020204" pitchFamily="34" charset="-122"/>
                          <a:ea typeface="微软雅黑" panose="020B0503020204020204" pitchFamily="34" charset="-122"/>
                        </a:rPr>
                        <a:t>1</a:t>
                      </a:r>
                      <a:endParaRPr lang="en-US" altLang="zh-CN" sz="800" b="0" i="0" dirty="0">
                        <a:solidFill>
                          <a:srgbClr val="000000"/>
                        </a:solidFill>
                        <a:latin typeface="微软雅黑" panose="020B0503020204020204" pitchFamily="34" charset="-122"/>
                        <a:ea typeface="微软雅黑" panose="020B0503020204020204" pitchFamily="34" charset="-122"/>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fontAlgn="ctr">
                        <a:spcBef>
                          <a:spcPct val="0"/>
                        </a:spcBef>
                        <a:spcAft>
                          <a:spcPct val="0"/>
                        </a:spcAft>
                      </a:pPr>
                      <a:r>
                        <a:rPr lang="en-US" altLang="zh-CN" sz="800" b="0" i="0" dirty="0">
                          <a:solidFill>
                            <a:srgbClr val="000000"/>
                          </a:solidFill>
                          <a:latin typeface="微软雅黑" panose="020B0503020204020204" pitchFamily="34" charset="-122"/>
                          <a:ea typeface="微软雅黑" panose="020B0503020204020204" pitchFamily="34" charset="-122"/>
                        </a:rPr>
                        <a:t>1</a:t>
                      </a:r>
                      <a:endParaRPr lang="en-US" altLang="zh-CN" sz="800" b="0" i="0" dirty="0">
                        <a:solidFill>
                          <a:srgbClr val="000000"/>
                        </a:solidFill>
                        <a:latin typeface="微软雅黑" panose="020B0503020204020204" pitchFamily="34" charset="-122"/>
                        <a:ea typeface="微软雅黑" panose="020B0503020204020204" pitchFamily="34" charset="-122"/>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r>
              <a:tr h="250825">
                <a:tc>
                  <a:txBody>
                    <a:bodyPr/>
                    <a:lstStyle/>
                    <a:p>
                      <a:pPr algn="ctr" rtl="0" fontAlgn="ctr">
                        <a:buNone/>
                      </a:pP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金额</a:t>
                      </a: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万</a:t>
                      </a:r>
                      <a:endParaRPr lang="zh-CN" altLang="en-US"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defTabSz="914400" rtl="0" eaLnBrk="1" fontAlgn="ctr" latinLnBrk="0" hangingPunct="1">
                        <a:spcBef>
                          <a:spcPct val="0"/>
                        </a:spcBef>
                        <a:spcAft>
                          <a:spcPct val="0"/>
                        </a:spcAft>
                        <a:buNone/>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8000</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defTabSz="914400" rtl="0" eaLnBrk="1" fontAlgn="ctr" latinLnBrk="0" hangingPunct="1">
                        <a:spcBef>
                          <a:spcPct val="0"/>
                        </a:spcBef>
                        <a:spcAft>
                          <a:spcPct val="0"/>
                        </a:spcAft>
                        <a:buNone/>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2000</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defTabSz="914400" rtl="0" eaLnBrk="1" fontAlgn="ctr" latinLnBrk="0" hangingPunct="1">
                        <a:spcBef>
                          <a:spcPct val="0"/>
                        </a:spcBef>
                        <a:spcAft>
                          <a:spcPct val="0"/>
                        </a:spcAft>
                        <a:buNone/>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4000</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defTabSz="914400" rtl="0" eaLnBrk="1" fontAlgn="ctr" latinLnBrk="0" hangingPunct="1">
                        <a:spcBef>
                          <a:spcPct val="0"/>
                        </a:spcBef>
                        <a:spcAft>
                          <a:spcPct val="0"/>
                        </a:spcAft>
                        <a:buNone/>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450</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defTabSz="914400" rtl="0" eaLnBrk="1" fontAlgn="ctr" latinLnBrk="0" hangingPunct="1">
                        <a:spcBef>
                          <a:spcPct val="0"/>
                        </a:spcBef>
                        <a:spcAft>
                          <a:spcPct val="0"/>
                        </a:spcAft>
                        <a:buNone/>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4500</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fontAlgn="ctr">
                        <a:spcBef>
                          <a:spcPct val="0"/>
                        </a:spcBef>
                        <a:spcAft>
                          <a:spcPct val="0"/>
                        </a:spcAft>
                        <a:buNone/>
                      </a:pPr>
                      <a:r>
                        <a:rPr lang="en-US" altLang="zh-CN" sz="800" b="0" i="0" dirty="0">
                          <a:solidFill>
                            <a:srgbClr val="000000"/>
                          </a:solidFill>
                          <a:latin typeface="微软雅黑" panose="020B0503020204020204" pitchFamily="34" charset="-122"/>
                          <a:ea typeface="微软雅黑" panose="020B0503020204020204" pitchFamily="34" charset="-122"/>
                        </a:rPr>
                        <a:t>1700</a:t>
                      </a:r>
                      <a:endParaRPr lang="en-US" altLang="zh-CN" sz="800" b="0" i="0" dirty="0">
                        <a:solidFill>
                          <a:srgbClr val="000000"/>
                        </a:solidFill>
                        <a:latin typeface="微软雅黑" panose="020B0503020204020204" pitchFamily="34" charset="-122"/>
                        <a:ea typeface="微软雅黑" panose="020B0503020204020204" pitchFamily="34" charset="-122"/>
                      </a:endParaRPr>
                    </a:p>
                  </a:txBody>
                  <a:tcPr marL="68580" marR="68580" marT="0" marB="0" anchor="ct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fontAlgn="ctr">
                        <a:spcBef>
                          <a:spcPct val="0"/>
                        </a:spcBef>
                        <a:spcAft>
                          <a:spcPct val="0"/>
                        </a:spcAft>
                        <a:buNone/>
                      </a:pPr>
                      <a:r>
                        <a:rPr lang="en-US" altLang="zh-CN" sz="800" b="0" i="0" dirty="0">
                          <a:solidFill>
                            <a:srgbClr val="000000"/>
                          </a:solidFill>
                          <a:latin typeface="微软雅黑" panose="020B0503020204020204" pitchFamily="34" charset="-122"/>
                          <a:ea typeface="微软雅黑" panose="020B0503020204020204" pitchFamily="34" charset="-122"/>
                        </a:rPr>
                        <a:t>9400</a:t>
                      </a:r>
                      <a:endParaRPr lang="en-US" altLang="zh-CN" sz="800" b="0" i="0" dirty="0">
                        <a:solidFill>
                          <a:srgbClr val="000000"/>
                        </a:solidFill>
                        <a:latin typeface="微软雅黑" panose="020B0503020204020204" pitchFamily="34" charset="-122"/>
                        <a:ea typeface="微软雅黑" panose="020B0503020204020204" pitchFamily="34" charset="-122"/>
                      </a:endParaRPr>
                    </a:p>
                  </a:txBody>
                  <a:tcPr marL="68580" marR="68580" marT="0" marB="0" anchor="ct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r>
            </a:tbl>
          </a:graphicData>
        </a:graphic>
      </p:graphicFrame>
      <p:sp>
        <p:nvSpPr>
          <p:cNvPr id="14" name="文本框 13"/>
          <p:cNvSpPr txBox="1"/>
          <p:nvPr/>
        </p:nvSpPr>
        <p:spPr>
          <a:xfrm>
            <a:off x="4188460" y="5372735"/>
            <a:ext cx="3597910" cy="460375"/>
          </a:xfrm>
          <a:prstGeom prst="rect">
            <a:avLst/>
          </a:prstGeom>
          <a:noFill/>
        </p:spPr>
        <p:txBody>
          <a:bodyPr wrap="square" rtlCol="0">
            <a:spAutoFit/>
          </a:bodyPr>
          <a:lstStyle/>
          <a:p>
            <a:pPr marL="285750" indent="-285750">
              <a:lnSpc>
                <a:spcPct val="120000"/>
              </a:lnSpc>
              <a:spcBef>
                <a:spcPct val="0"/>
              </a:spcBef>
              <a:spcAft>
                <a:spcPts val="0"/>
              </a:spcAft>
              <a:buFont typeface="Wingdings" panose="05000000000000000000" pitchFamily="2" charset="2"/>
              <a:buChar char="Ø"/>
            </a:pP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推广自有能力，复制优质场景：</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围绕</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县域</a:t>
            </a:r>
            <a:r>
              <a:rPr sz="1000" dirty="0" err="1">
                <a:latin typeface="微软雅黑" panose="020B0503020204020204" pitchFamily="34" charset="-122"/>
                <a:ea typeface="微软雅黑" panose="020B0503020204020204" pitchFamily="34" charset="-122"/>
                <a:cs typeface="微软雅黑" panose="020B0503020204020204" pitchFamily="34" charset="-122"/>
              </a:rPr>
              <a:t>医共体</a:t>
            </a:r>
            <a:r>
              <a:rPr lang="en-US" sz="1000" dirty="0" err="1">
                <a:latin typeface="微软雅黑" panose="020B0503020204020204" pitchFamily="34" charset="-122"/>
                <a:ea typeface="微软雅黑" panose="020B0503020204020204" pitchFamily="34" charset="-122"/>
                <a:cs typeface="微软雅黑" panose="020B0503020204020204" pitchFamily="34" charset="-122"/>
              </a:rPr>
              <a:t>”</a:t>
            </a:r>
            <a:r>
              <a:rPr sz="1000" dirty="0" err="1">
                <a:latin typeface="微软雅黑" panose="020B0503020204020204" pitchFamily="34" charset="-122"/>
                <a:ea typeface="微软雅黑" panose="020B0503020204020204" pitchFamily="34" charset="-122"/>
                <a:cs typeface="微软雅黑" panose="020B0503020204020204" pitchFamily="34" charset="-122"/>
              </a:rPr>
              <a:t>建设</a:t>
            </a:r>
            <a:r>
              <a:rPr lang="zh-CN" sz="1000" dirty="0">
                <a:latin typeface="微软雅黑" panose="020B0503020204020204" pitchFamily="34" charset="-122"/>
                <a:ea typeface="微软雅黑" panose="020B0503020204020204" pitchFamily="34" charset="-122"/>
                <a:cs typeface="微软雅黑" panose="020B0503020204020204" pitchFamily="34" charset="-122"/>
              </a:rPr>
              <a:t>需求，清单式推荐小而美解决方案。</a:t>
            </a:r>
            <a:endParaRPr lang="zh-CN"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nvSpPr>
        <p:spPr>
          <a:xfrm>
            <a:off x="4587558" y="5866960"/>
            <a:ext cx="792480" cy="337185"/>
          </a:xfrm>
          <a:prstGeom prst="rect">
            <a:avLst/>
          </a:prstGeom>
          <a:noFill/>
          <a:ln>
            <a:solidFill>
              <a:schemeClr val="accent1">
                <a:lumMod val="40000"/>
                <a:lumOff val="60000"/>
              </a:schemeClr>
            </a:solidFill>
            <a:prstDash val="sysDot"/>
          </a:ln>
        </p:spPr>
        <p:txBody>
          <a:bodyPr wrap="none" rtlCol="0" anchor="t">
            <a:spAutoFit/>
          </a:bodyPr>
          <a:lstStyle/>
          <a:p>
            <a:pPr lvl="0" algn="ctr">
              <a:buClrTx/>
              <a:buSzTx/>
              <a:buFontTx/>
            </a:pPr>
            <a:r>
              <a:rPr lang="zh-CN" altLang="en-US" sz="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医保基金监管</a:t>
            </a:r>
            <a:endParaRPr lang="zh-CN" altLang="en-US" sz="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ctr">
              <a:buClrTx/>
              <a:buSzTx/>
              <a:buFontTx/>
            </a:pPr>
            <a:r>
              <a:rPr lang="zh-CN" altLang="en-US" sz="800"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复制海宁经验</a:t>
            </a:r>
            <a:endParaRPr lang="zh-CN" altLang="en-US" sz="800"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nvSpPr>
        <p:spPr>
          <a:xfrm>
            <a:off x="5656898" y="5866960"/>
            <a:ext cx="792480" cy="337185"/>
          </a:xfrm>
          <a:prstGeom prst="rect">
            <a:avLst/>
          </a:prstGeom>
          <a:noFill/>
          <a:ln>
            <a:solidFill>
              <a:schemeClr val="accent1">
                <a:lumMod val="40000"/>
                <a:lumOff val="60000"/>
              </a:schemeClr>
            </a:solidFill>
            <a:prstDash val="sysDot"/>
          </a:ln>
        </p:spPr>
        <p:txBody>
          <a:bodyPr wrap="none" rtlCol="0" anchor="t">
            <a:spAutoFit/>
          </a:bodyPr>
          <a:lstStyle/>
          <a:p>
            <a:pPr lvl="0" algn="ctr">
              <a:buClrTx/>
              <a:buSzTx/>
              <a:buFontTx/>
            </a:pPr>
            <a:r>
              <a:rPr lang="zh-CN" altLang="en-US" sz="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集智云诊所</a:t>
            </a:r>
            <a:endParaRPr lang="zh-CN" altLang="en-US" sz="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ctr">
              <a:buClrTx/>
              <a:buSzTx/>
              <a:buFontTx/>
            </a:pPr>
            <a:r>
              <a:rPr lang="zh-CN" altLang="en-US" sz="800"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推广自有能力</a:t>
            </a:r>
            <a:endParaRPr lang="zh-CN" altLang="en-US" sz="800"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7" name="文本框 16"/>
          <p:cNvSpPr txBox="1"/>
          <p:nvPr/>
        </p:nvSpPr>
        <p:spPr>
          <a:xfrm>
            <a:off x="6745923" y="5866960"/>
            <a:ext cx="792480" cy="337185"/>
          </a:xfrm>
          <a:prstGeom prst="rect">
            <a:avLst/>
          </a:prstGeom>
          <a:noFill/>
          <a:ln>
            <a:solidFill>
              <a:schemeClr val="accent1">
                <a:lumMod val="40000"/>
                <a:lumOff val="60000"/>
              </a:schemeClr>
            </a:solidFill>
            <a:prstDash val="sysDot"/>
          </a:ln>
        </p:spPr>
        <p:txBody>
          <a:bodyPr wrap="none" rtlCol="0" anchor="t">
            <a:spAutoFit/>
          </a:bodyPr>
          <a:lstStyle/>
          <a:p>
            <a:pPr lvl="0" algn="ctr">
              <a:buClrTx/>
              <a:buSzTx/>
              <a:buFontTx/>
            </a:pPr>
            <a:r>
              <a:rPr lang="zh-CN" altLang="en-US" sz="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AI影像诊疗</a:t>
            </a:r>
            <a:endParaRPr lang="zh-CN" altLang="en-US" sz="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ctr">
              <a:buClrTx/>
              <a:buSzTx/>
              <a:buFontTx/>
            </a:pPr>
            <a:r>
              <a:rPr lang="zh-CN" altLang="en-US" sz="800"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借力生态资质</a:t>
            </a:r>
            <a:endParaRPr lang="zh-CN" altLang="en-US" sz="800"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0" name="图片 49"/>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4234180" y="6378433"/>
            <a:ext cx="278908" cy="329501"/>
          </a:xfrm>
          <a:prstGeom prst="rect">
            <a:avLst/>
          </a:prstGeom>
        </p:spPr>
      </p:pic>
      <p:sp>
        <p:nvSpPr>
          <p:cNvPr id="20" name="矩形 19"/>
          <p:cNvSpPr/>
          <p:nvPr/>
        </p:nvSpPr>
        <p:spPr>
          <a:xfrm>
            <a:off x="4534852" y="6418736"/>
            <a:ext cx="3073316" cy="245110"/>
          </a:xfrm>
          <a:prstGeom prst="rect">
            <a:avLst/>
          </a:prstGeom>
        </p:spPr>
        <p:txBody>
          <a:bodyPr wrap="square">
            <a:spAutoFit/>
          </a:bodyPr>
          <a:lstStyle/>
          <a:p>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海宁市中医院改扩建二期智能化项目（605万）</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圆角矩形 21"/>
          <p:cNvSpPr/>
          <p:nvPr>
            <p:custDataLst>
              <p:tags r:id="rId7"/>
            </p:custDataLst>
          </p:nvPr>
        </p:nvSpPr>
        <p:spPr>
          <a:xfrm>
            <a:off x="191135" y="1874464"/>
            <a:ext cx="3653155" cy="4866904"/>
          </a:xfrm>
          <a:prstGeom prst="roundRect">
            <a:avLst>
              <a:gd name="adj" fmla="val 0"/>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45" name="矩形 44"/>
          <p:cNvSpPr/>
          <p:nvPr/>
        </p:nvSpPr>
        <p:spPr>
          <a:xfrm>
            <a:off x="1164549" y="1712233"/>
            <a:ext cx="1728192" cy="360040"/>
          </a:xfrm>
          <a:prstGeom prst="rect">
            <a:avLst/>
          </a:prstGeom>
          <a:solidFill>
            <a:srgbClr val="118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教育行业</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7" name="矩形 46"/>
          <p:cNvSpPr/>
          <p:nvPr/>
        </p:nvSpPr>
        <p:spPr>
          <a:xfrm>
            <a:off x="191135" y="2996565"/>
            <a:ext cx="3588385" cy="598170"/>
          </a:xfrm>
          <a:prstGeom prst="rect">
            <a:avLst/>
          </a:prstGeom>
        </p:spPr>
        <p:txBody>
          <a:bodyPr wrap="square">
            <a:noAutofit/>
          </a:bodyPr>
          <a:lstStyle/>
          <a:p>
            <a:pPr marL="285750" indent="-285750">
              <a:lnSpc>
                <a:spcPct val="120000"/>
              </a:lnSpc>
              <a:spcBef>
                <a:spcPts val="300"/>
              </a:spcBef>
              <a:spcAft>
                <a:spcPts val="0"/>
              </a:spcAft>
              <a:buFont typeface="Wingdings" panose="05000000000000000000" pitchFamily="2" charset="2"/>
              <a:buChar char="Ø"/>
            </a:pP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聚焦弱电智能化项目，主动对接教育局、学校、总包及设计单位：</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在决策设计采购阶段，通过策略性植入移动自有产品，实现项目转化与落地。</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文本框 47"/>
          <p:cNvSpPr txBox="1"/>
          <p:nvPr>
            <p:custDataLst>
              <p:tags r:id="rId8"/>
            </p:custDataLst>
          </p:nvPr>
        </p:nvSpPr>
        <p:spPr>
          <a:xfrm>
            <a:off x="233045" y="2075180"/>
            <a:ext cx="3556635" cy="781685"/>
          </a:xfrm>
          <a:prstGeom prst="rect">
            <a:avLst/>
          </a:prstGeom>
          <a:noFill/>
        </p:spPr>
        <p:txBody>
          <a:bodyPr wrap="square" rtlCol="0">
            <a:noAutofit/>
          </a:bodyPr>
          <a:lstStyle>
            <a:defPPr>
              <a:defRPr lang="zh-CN"/>
            </a:defPPr>
            <a:lvl1pPr>
              <a:spcBef>
                <a:spcPts val="0"/>
              </a:spcBef>
              <a:spcAft>
                <a:spcPts val="0"/>
              </a:spcAft>
              <a:defRPr sz="11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gn="l">
              <a:lnSpc>
                <a:spcPct val="120000"/>
              </a:lnSpc>
              <a:spcBef>
                <a:spcPts val="300"/>
              </a:spcBef>
              <a:buClrTx/>
              <a:buSzTx/>
              <a:buFontTx/>
            </a:pPr>
            <a:r>
              <a:rPr lang="en-US" altLang="zh-CN" sz="1000" dirty="0">
                <a:solidFill>
                  <a:srgbClr val="1184CF"/>
                </a:solidFill>
                <a:sym typeface="+mn-ea"/>
              </a:rPr>
              <a:t>《</a:t>
            </a:r>
            <a:r>
              <a:rPr lang="zh-CN" altLang="en-US" sz="1000" dirty="0">
                <a:solidFill>
                  <a:srgbClr val="1184CF"/>
                </a:solidFill>
                <a:sym typeface="+mn-ea"/>
              </a:rPr>
              <a:t>浙江省数字教育高质量发展行动计划</a:t>
            </a:r>
            <a:r>
              <a:rPr lang="en-US" altLang="zh-CN" sz="1000" dirty="0">
                <a:solidFill>
                  <a:srgbClr val="1184CF"/>
                </a:solidFill>
                <a:sym typeface="+mn-ea"/>
              </a:rPr>
              <a:t>》</a:t>
            </a:r>
            <a:r>
              <a:rPr lang="zh-CN" altLang="en-US" sz="1000" dirty="0">
                <a:solidFill>
                  <a:srgbClr val="1184CF"/>
                </a:solidFill>
                <a:sym typeface="+mn-ea"/>
              </a:rPr>
              <a:t>（</a:t>
            </a:r>
            <a:r>
              <a:rPr lang="en-US" altLang="zh-CN" sz="1000" dirty="0">
                <a:solidFill>
                  <a:srgbClr val="1184CF"/>
                </a:solidFill>
                <a:sym typeface="+mn-ea"/>
              </a:rPr>
              <a:t>2024-2027</a:t>
            </a:r>
            <a:r>
              <a:rPr lang="zh-CN" altLang="en-US" sz="1000" dirty="0">
                <a:solidFill>
                  <a:srgbClr val="1184CF"/>
                </a:solidFill>
                <a:sym typeface="+mn-ea"/>
              </a:rPr>
              <a:t>）分层分步推进</a:t>
            </a:r>
            <a:r>
              <a:rPr lang="en-US" altLang="zh-CN" sz="1000" dirty="0">
                <a:solidFill>
                  <a:srgbClr val="C00000"/>
                </a:solidFill>
                <a:sym typeface="+mn-ea"/>
              </a:rPr>
              <a:t>95%</a:t>
            </a:r>
            <a:r>
              <a:rPr lang="zh-CN" altLang="en-US" sz="1000" dirty="0">
                <a:solidFill>
                  <a:srgbClr val="1184CF"/>
                </a:solidFill>
                <a:sym typeface="+mn-ea"/>
              </a:rPr>
              <a:t>的学校建成智慧校园，形成</a:t>
            </a:r>
            <a:r>
              <a:rPr lang="en-US" altLang="zh-CN" sz="1000" dirty="0">
                <a:solidFill>
                  <a:srgbClr val="C00000"/>
                </a:solidFill>
                <a:sym typeface="+mn-ea"/>
              </a:rPr>
              <a:t>500</a:t>
            </a:r>
            <a:r>
              <a:rPr lang="zh-CN" altLang="en-US" sz="1000" dirty="0">
                <a:solidFill>
                  <a:srgbClr val="C00000"/>
                </a:solidFill>
                <a:sym typeface="+mn-ea"/>
              </a:rPr>
              <a:t>个</a:t>
            </a:r>
            <a:r>
              <a:rPr lang="zh-CN" altLang="en-US" sz="1000" dirty="0">
                <a:solidFill>
                  <a:srgbClr val="1184CF"/>
                </a:solidFill>
                <a:sym typeface="+mn-ea"/>
              </a:rPr>
              <a:t>中小学校优秀案例，</a:t>
            </a:r>
            <a:r>
              <a:rPr lang="en-US" altLang="zh-CN" sz="1000" dirty="0">
                <a:solidFill>
                  <a:srgbClr val="C00000"/>
                </a:solidFill>
                <a:sym typeface="+mn-ea"/>
              </a:rPr>
              <a:t>100</a:t>
            </a:r>
            <a:r>
              <a:rPr lang="zh-CN" altLang="en-US" sz="1000" dirty="0">
                <a:solidFill>
                  <a:srgbClr val="C00000"/>
                </a:solidFill>
                <a:sym typeface="+mn-ea"/>
              </a:rPr>
              <a:t>个</a:t>
            </a:r>
            <a:r>
              <a:rPr lang="zh-CN" altLang="en-US" sz="1000" dirty="0">
                <a:solidFill>
                  <a:srgbClr val="1184CF"/>
                </a:solidFill>
                <a:sym typeface="+mn-ea"/>
              </a:rPr>
              <a:t>虚拟仿真实训基地，</a:t>
            </a:r>
            <a:r>
              <a:rPr lang="en-US" altLang="zh-CN" sz="1000" dirty="0">
                <a:solidFill>
                  <a:srgbClr val="C00000"/>
                </a:solidFill>
                <a:sym typeface="+mn-ea"/>
              </a:rPr>
              <a:t>10000</a:t>
            </a:r>
            <a:r>
              <a:rPr lang="zh-CN" altLang="en-US" sz="1000" dirty="0">
                <a:solidFill>
                  <a:srgbClr val="C00000"/>
                </a:solidFill>
                <a:sym typeface="+mn-ea"/>
              </a:rPr>
              <a:t>个</a:t>
            </a:r>
            <a:r>
              <a:rPr lang="zh-CN" altLang="en-US" sz="1000" dirty="0">
                <a:solidFill>
                  <a:srgbClr val="1184CF"/>
                </a:solidFill>
                <a:sym typeface="+mn-ea"/>
              </a:rPr>
              <a:t>新型教学空间。嘉兴新建改建学校</a:t>
            </a:r>
            <a:r>
              <a:rPr lang="en-US" altLang="zh-CN" sz="1000" dirty="0">
                <a:solidFill>
                  <a:srgbClr val="C00000"/>
                </a:solidFill>
                <a:sym typeface="+mn-ea"/>
              </a:rPr>
              <a:t>45所</a:t>
            </a:r>
            <a:r>
              <a:rPr lang="zh-CN" altLang="en-US" sz="1000" dirty="0">
                <a:solidFill>
                  <a:srgbClr val="1184CF"/>
                </a:solidFill>
                <a:sym typeface="+mn-ea"/>
              </a:rPr>
              <a:t>，</a:t>
            </a:r>
            <a:r>
              <a:rPr lang="en-US" altLang="zh-CN" sz="1000" dirty="0">
                <a:solidFill>
                  <a:srgbClr val="1184CF"/>
                </a:solidFill>
                <a:sym typeface="+mn-ea"/>
              </a:rPr>
              <a:t>AI</a:t>
            </a:r>
            <a:r>
              <a:rPr lang="zh-CN" altLang="en-US" sz="1000" dirty="0">
                <a:solidFill>
                  <a:srgbClr val="1184CF"/>
                </a:solidFill>
                <a:sym typeface="+mn-ea"/>
              </a:rPr>
              <a:t>试点学校</a:t>
            </a:r>
            <a:r>
              <a:rPr lang="en-US" altLang="zh-CN" sz="1000" dirty="0">
                <a:solidFill>
                  <a:srgbClr val="C00000"/>
                </a:solidFill>
                <a:sym typeface="+mn-ea"/>
              </a:rPr>
              <a:t>32所</a:t>
            </a:r>
            <a:r>
              <a:rPr lang="zh-CN" altLang="en-US" sz="1000" dirty="0">
                <a:solidFill>
                  <a:srgbClr val="1184CF"/>
                </a:solidFill>
                <a:sym typeface="+mn-ea"/>
              </a:rPr>
              <a:t>。</a:t>
            </a:r>
            <a:endParaRPr lang="zh-CN" altLang="en-US" sz="1000" dirty="0">
              <a:solidFill>
                <a:srgbClr val="1184CF"/>
              </a:solidFill>
              <a:sym typeface="+mn-ea"/>
            </a:endParaRPr>
          </a:p>
        </p:txBody>
      </p:sp>
      <p:graphicFrame>
        <p:nvGraphicFramePr>
          <p:cNvPr id="49" name="表格 48"/>
          <p:cNvGraphicFramePr>
            <a:graphicFrameLocks noGrp="1"/>
          </p:cNvGraphicFramePr>
          <p:nvPr>
            <p:custDataLst>
              <p:tags r:id="rId9"/>
            </p:custDataLst>
          </p:nvPr>
        </p:nvGraphicFramePr>
        <p:xfrm>
          <a:off x="263352" y="3634031"/>
          <a:ext cx="3424570" cy="516349"/>
        </p:xfrm>
        <a:graphic>
          <a:graphicData uri="http://schemas.openxmlformats.org/drawingml/2006/table">
            <a:tbl>
              <a:tblPr firstRow="1">
                <a:tableStyleId>{2D5ABB26-0587-4C30-8999-92F81FD0307C}</a:tableStyleId>
              </a:tblPr>
              <a:tblGrid>
                <a:gridCol w="605418"/>
                <a:gridCol w="347078"/>
                <a:gridCol w="352328"/>
                <a:gridCol w="317673"/>
                <a:gridCol w="324500"/>
                <a:gridCol w="396435"/>
                <a:gridCol w="319774"/>
                <a:gridCol w="380682"/>
                <a:gridCol w="380682"/>
              </a:tblGrid>
              <a:tr h="276860">
                <a:tc>
                  <a:txBody>
                    <a:bodyPr/>
                    <a:lstStyle/>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单位</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嘉禾</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嘉善</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平湖</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海盐</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海宁</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buNone/>
                      </a:pP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桐乡</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buNone/>
                      </a:pP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战客</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buNone/>
                      </a:pP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全市</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r>
              <a:tr h="239489">
                <a:tc>
                  <a:txBody>
                    <a:bodyPr/>
                    <a:lstStyle/>
                    <a:p>
                      <a:pPr algn="ctr" rtl="0" fontAlgn="ctr"/>
                      <a:r>
                        <a:rPr lang="zh-CN" altLang="en-US" sz="800" b="0" u="none" strike="noStrike" dirty="0">
                          <a:effectLst/>
                          <a:latin typeface="微软雅黑" panose="020B0503020204020204" pitchFamily="34" charset="-122"/>
                          <a:ea typeface="微软雅黑" panose="020B0503020204020204" pitchFamily="34" charset="-122"/>
                        </a:rPr>
                        <a:t>商机</a:t>
                      </a:r>
                      <a:r>
                        <a:rPr lang="en-US" altLang="zh-CN" sz="800" b="0" u="none" strike="noStrike" dirty="0">
                          <a:effectLst/>
                          <a:latin typeface="微软雅黑" panose="020B0503020204020204" pitchFamily="34" charset="-122"/>
                          <a:ea typeface="微软雅黑" panose="020B0503020204020204" pitchFamily="34" charset="-122"/>
                        </a:rPr>
                        <a:t>/</a:t>
                      </a:r>
                      <a:r>
                        <a:rPr lang="zh-CN" altLang="en-US" sz="800" b="0" u="none" strike="noStrike" dirty="0">
                          <a:effectLst/>
                          <a:latin typeface="微软雅黑" panose="020B0503020204020204" pitchFamily="34" charset="-122"/>
                          <a:ea typeface="微软雅黑" panose="020B0503020204020204" pitchFamily="34" charset="-122"/>
                        </a:rPr>
                        <a:t>个</a:t>
                      </a:r>
                      <a:endParaRPr lang="zh-CN" altLang="en-US"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defTabSz="914400" rtl="0" eaLnBrk="1" fontAlgn="ctr" latinLnBrk="0" hangingPunct="1">
                        <a:spcBef>
                          <a:spcPct val="0"/>
                        </a:spcBef>
                        <a:spcAft>
                          <a:spcPct val="0"/>
                        </a:spcAft>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13</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defTabSz="914400" rtl="0" eaLnBrk="1" fontAlgn="ctr" latinLnBrk="0" hangingPunct="1">
                        <a:spcBef>
                          <a:spcPct val="0"/>
                        </a:spcBef>
                        <a:spcAft>
                          <a:spcPct val="0"/>
                        </a:spcAft>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3</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defTabSz="914400" rtl="0" eaLnBrk="1" fontAlgn="ctr" latinLnBrk="0" hangingPunct="1">
                        <a:spcBef>
                          <a:spcPct val="0"/>
                        </a:spcBef>
                        <a:spcAft>
                          <a:spcPct val="0"/>
                        </a:spcAft>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8</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defTabSz="914400" rtl="0" eaLnBrk="1" fontAlgn="ctr" latinLnBrk="0" hangingPunct="1">
                        <a:spcBef>
                          <a:spcPct val="0"/>
                        </a:spcBef>
                        <a:spcAft>
                          <a:spcPct val="0"/>
                        </a:spcAft>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6</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defTabSz="914400" rtl="0" eaLnBrk="1" fontAlgn="ctr" latinLnBrk="0" hangingPunct="1">
                        <a:spcBef>
                          <a:spcPct val="0"/>
                        </a:spcBef>
                        <a:spcAft>
                          <a:spcPct val="0"/>
                        </a:spcAft>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10</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fontAlgn="ctr">
                        <a:spcBef>
                          <a:spcPct val="0"/>
                        </a:spcBef>
                        <a:spcAft>
                          <a:spcPct val="0"/>
                        </a:spcAft>
                      </a:pPr>
                      <a:r>
                        <a:rPr lang="en-US" altLang="zh-CN" sz="800" b="0" i="0" dirty="0">
                          <a:solidFill>
                            <a:srgbClr val="000000"/>
                          </a:solidFill>
                          <a:latin typeface="微软雅黑" panose="020B0503020204020204" pitchFamily="34" charset="-122"/>
                          <a:ea typeface="微软雅黑" panose="020B0503020204020204" pitchFamily="34" charset="-122"/>
                        </a:rPr>
                        <a:t>4</a:t>
                      </a:r>
                      <a:endParaRPr lang="en-US" altLang="zh-CN" sz="800" b="0" i="0" dirty="0">
                        <a:solidFill>
                          <a:srgbClr val="000000"/>
                        </a:solidFill>
                        <a:latin typeface="微软雅黑" panose="020B0503020204020204" pitchFamily="34" charset="-122"/>
                        <a:ea typeface="微软雅黑" panose="020B0503020204020204" pitchFamily="34" charset="-122"/>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fontAlgn="ctr">
                        <a:spcBef>
                          <a:spcPct val="0"/>
                        </a:spcBef>
                        <a:spcAft>
                          <a:spcPct val="0"/>
                        </a:spcAft>
                      </a:pPr>
                      <a:r>
                        <a:rPr lang="en-US" altLang="zh-CN" sz="800" b="0" i="0" dirty="0">
                          <a:solidFill>
                            <a:srgbClr val="000000"/>
                          </a:solidFill>
                          <a:latin typeface="微软雅黑" panose="020B0503020204020204" pitchFamily="34" charset="-122"/>
                          <a:ea typeface="微软雅黑" panose="020B0503020204020204" pitchFamily="34" charset="-122"/>
                        </a:rPr>
                        <a:t>1</a:t>
                      </a:r>
                      <a:endParaRPr lang="en-US" altLang="zh-CN" sz="800" b="0" i="0" dirty="0">
                        <a:solidFill>
                          <a:srgbClr val="000000"/>
                        </a:solidFill>
                        <a:latin typeface="微软雅黑" panose="020B0503020204020204" pitchFamily="34" charset="-122"/>
                        <a:ea typeface="微软雅黑" panose="020B0503020204020204" pitchFamily="34" charset="-122"/>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fontAlgn="ctr">
                        <a:spcBef>
                          <a:spcPct val="0"/>
                        </a:spcBef>
                        <a:spcAft>
                          <a:spcPct val="0"/>
                        </a:spcAft>
                      </a:pPr>
                      <a:r>
                        <a:rPr lang="en-US" altLang="zh-CN" sz="800" b="0" i="0" dirty="0">
                          <a:solidFill>
                            <a:srgbClr val="000000"/>
                          </a:solidFill>
                          <a:latin typeface="微软雅黑" panose="020B0503020204020204" pitchFamily="34" charset="-122"/>
                          <a:ea typeface="微软雅黑" panose="020B0503020204020204" pitchFamily="34" charset="-122"/>
                        </a:rPr>
                        <a:t>45</a:t>
                      </a:r>
                      <a:endParaRPr lang="en-US" altLang="zh-CN" sz="800" b="0" i="0" dirty="0">
                        <a:solidFill>
                          <a:srgbClr val="000000"/>
                        </a:solidFill>
                        <a:latin typeface="微软雅黑" panose="020B0503020204020204" pitchFamily="34" charset="-122"/>
                        <a:ea typeface="微软雅黑" panose="020B0503020204020204" pitchFamily="34" charset="-122"/>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r>
            </a:tbl>
          </a:graphicData>
        </a:graphic>
      </p:graphicFrame>
      <p:sp>
        <p:nvSpPr>
          <p:cNvPr id="51" name="矩形 50"/>
          <p:cNvSpPr/>
          <p:nvPr/>
        </p:nvSpPr>
        <p:spPr>
          <a:xfrm>
            <a:off x="191344" y="4087801"/>
            <a:ext cx="3692262" cy="645160"/>
          </a:xfrm>
          <a:prstGeom prst="rect">
            <a:avLst/>
          </a:prstGeom>
        </p:spPr>
        <p:txBody>
          <a:bodyPr wrap="square">
            <a:spAutoFit/>
          </a:bodyPr>
          <a:lstStyle/>
          <a:p>
            <a:pPr marL="285750" indent="-285750">
              <a:lnSpc>
                <a:spcPct val="120000"/>
              </a:lnSpc>
              <a:spcBef>
                <a:spcPts val="300"/>
              </a:spcBef>
              <a:spcAft>
                <a:spcPts val="0"/>
              </a:spcAft>
              <a:buFont typeface="Wingdings" panose="05000000000000000000" pitchFamily="2" charset="2"/>
              <a:buChar char="Ø"/>
            </a:pP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以AI试点校为契机，持续拓展A</a:t>
            </a:r>
            <a:r>
              <a:rPr lang="en-US" altLang="zh-CN"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I</a:t>
            </a: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+教育项目商机</a:t>
            </a: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（试点校</a:t>
            </a:r>
            <a:r>
              <a:rPr lang="en-US" altLang="zh-CN"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32</a:t>
            </a: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个）</a:t>
            </a: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主动对接教育局及学校，引导客户需求，并关注转移资金情况。</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2" name="文本框 51"/>
          <p:cNvSpPr txBox="1"/>
          <p:nvPr/>
        </p:nvSpPr>
        <p:spPr>
          <a:xfrm>
            <a:off x="348456" y="4791621"/>
            <a:ext cx="675640" cy="213995"/>
          </a:xfrm>
          <a:prstGeom prst="rect">
            <a:avLst/>
          </a:prstGeom>
          <a:solidFill>
            <a:schemeClr val="accent1">
              <a:lumMod val="40000"/>
              <a:lumOff val="60000"/>
            </a:schemeClr>
          </a:solidFill>
        </p:spPr>
        <p:txBody>
          <a:bodyPr wrap="square" rtlCol="0" anchor="ctr" anchorCtr="0">
            <a:spAutoFit/>
          </a:bodyPr>
          <a:lstStyle/>
          <a:p>
            <a:pPr algn="ctr"/>
            <a:r>
              <a:rPr lang="en-US" altLang="zh-CN"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K12</a:t>
            </a:r>
            <a:endParaRPr lang="en-US" altLang="zh-CN"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53" name="文本框 52"/>
          <p:cNvSpPr txBox="1"/>
          <p:nvPr/>
        </p:nvSpPr>
        <p:spPr>
          <a:xfrm>
            <a:off x="347186" y="4791621"/>
            <a:ext cx="3340735" cy="213995"/>
          </a:xfrm>
          <a:prstGeom prst="rect">
            <a:avLst/>
          </a:prstGeom>
          <a:noFill/>
          <a:ln w="6350">
            <a:solidFill>
              <a:srgbClr val="4F80BD"/>
            </a:solidFill>
            <a:prstDash val="dash"/>
          </a:ln>
          <a:extLst>
            <a:ext uri="{909E8E84-426E-40DD-AFC4-6F175D3DCCD1}">
              <a14:hiddenFill xmlns:a14="http://schemas.microsoft.com/office/drawing/2010/main">
                <a:solidFill>
                  <a:schemeClr val="accent1">
                    <a:lumMod val="40000"/>
                    <a:lumOff val="60000"/>
                  </a:schemeClr>
                </a:solidFill>
              </a14:hiddenFill>
            </a:ext>
          </a:extLst>
        </p:spPr>
        <p:txBody>
          <a:bodyPr wrap="square" rtlCol="0" anchor="ctr" anchorCtr="0">
            <a:spAutoFit/>
          </a:bodyPr>
          <a:lstStyle/>
          <a:p>
            <a:pPr algn="ctr"/>
            <a:r>
              <a:rPr lang="en-US" altLang="zh-CN"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智慧研训、</a:t>
            </a:r>
            <a:r>
              <a:rPr lang="en-US" altLang="zh-CN" sz="800" dirty="0">
                <a:latin typeface="微软雅黑" panose="020B0503020204020204" pitchFamily="34" charset="-122"/>
                <a:ea typeface="微软雅黑" panose="020B0503020204020204" pitchFamily="34" charset="-122"/>
                <a:sym typeface="+mn-ea"/>
              </a:rPr>
              <a:t>AI</a:t>
            </a:r>
            <a:r>
              <a:rPr lang="zh-CN" altLang="en-US" sz="800" dirty="0">
                <a:latin typeface="微软雅黑" panose="020B0503020204020204" pitchFamily="34" charset="-122"/>
                <a:ea typeface="微软雅黑" panose="020B0503020204020204" pitchFamily="34" charset="-122"/>
                <a:sym typeface="+mn-ea"/>
              </a:rPr>
              <a:t>智慧课堂、作业批改、智慧体育</a:t>
            </a:r>
            <a:r>
              <a:rPr lang="en-US" altLang="zh-CN" sz="800" dirty="0">
                <a:latin typeface="微软雅黑" panose="020B0503020204020204" pitchFamily="34" charset="-122"/>
                <a:ea typeface="微软雅黑" panose="020B0503020204020204" pitchFamily="34" charset="-122"/>
                <a:sym typeface="+mn-ea"/>
              </a:rPr>
              <a:t>……</a:t>
            </a:r>
            <a:endParaRPr lang="en-US" altLang="zh-CN"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4" name="文本框 53"/>
          <p:cNvSpPr txBox="1"/>
          <p:nvPr/>
        </p:nvSpPr>
        <p:spPr>
          <a:xfrm>
            <a:off x="349726" y="5079276"/>
            <a:ext cx="675640" cy="213995"/>
          </a:xfrm>
          <a:prstGeom prst="rect">
            <a:avLst/>
          </a:prstGeom>
          <a:solidFill>
            <a:schemeClr val="accent1">
              <a:lumMod val="40000"/>
              <a:lumOff val="60000"/>
            </a:schemeClr>
          </a:solidFill>
        </p:spPr>
        <p:txBody>
          <a:bodyPr wrap="square" rtlCol="0" anchor="ctr" anchorCtr="0">
            <a:spAutoFit/>
          </a:bodyPr>
          <a:lstStyle/>
          <a:p>
            <a:pPr algn="ctr"/>
            <a:r>
              <a:rPr lang="zh-CN" altLang="en-US"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高校</a:t>
            </a:r>
            <a:endParaRPr lang="zh-CN" altLang="en-US"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55" name="文本框 54"/>
          <p:cNvSpPr txBox="1"/>
          <p:nvPr/>
        </p:nvSpPr>
        <p:spPr>
          <a:xfrm>
            <a:off x="341471" y="5079276"/>
            <a:ext cx="3347720" cy="213995"/>
          </a:xfrm>
          <a:prstGeom prst="rect">
            <a:avLst/>
          </a:prstGeom>
          <a:noFill/>
          <a:ln w="6350">
            <a:solidFill>
              <a:srgbClr val="4F80BD"/>
            </a:solidFill>
            <a:prstDash val="dash"/>
          </a:ln>
          <a:extLst>
            <a:ext uri="{909E8E84-426E-40DD-AFC4-6F175D3DCCD1}">
              <a14:hiddenFill xmlns:a14="http://schemas.microsoft.com/office/drawing/2010/main">
                <a:solidFill>
                  <a:schemeClr val="accent1">
                    <a:lumMod val="40000"/>
                    <a:lumOff val="60000"/>
                  </a:schemeClr>
                </a:solidFill>
              </a14:hiddenFill>
            </a:ext>
          </a:extLst>
        </p:spPr>
        <p:txBody>
          <a:bodyPr wrap="square" rtlCol="0" anchor="ctr" anchorCtr="0">
            <a:spAutoFit/>
          </a:bodyPr>
          <a:lstStyle/>
          <a:p>
            <a:pPr algn="ctr"/>
            <a:r>
              <a:rPr lang="en-US" altLang="zh-CN" sz="800" dirty="0">
                <a:latin typeface="微软雅黑" panose="020B0503020204020204" pitchFamily="34" charset="-122"/>
                <a:ea typeface="微软雅黑" panose="020B0503020204020204" pitchFamily="34" charset="-122"/>
                <a:sym typeface="+mn-ea"/>
              </a:rPr>
              <a:t>                 </a:t>
            </a:r>
            <a:r>
              <a:rPr lang="zh-CN" altLang="en-US" sz="800" dirty="0">
                <a:latin typeface="微软雅黑" panose="020B0503020204020204" pitchFamily="34" charset="-122"/>
                <a:ea typeface="微软雅黑" panose="020B0503020204020204" pitchFamily="34" charset="-122"/>
                <a:sym typeface="+mn-ea"/>
              </a:rPr>
              <a:t>智能体、实训教室、考评系统、</a:t>
            </a:r>
            <a:r>
              <a:rPr lang="en-US" altLang="zh-CN" sz="800" dirty="0">
                <a:latin typeface="微软雅黑" panose="020B0503020204020204" pitchFamily="34" charset="-122"/>
                <a:ea typeface="微软雅黑" panose="020B0503020204020204" pitchFamily="34" charset="-122"/>
                <a:sym typeface="+mn-ea"/>
              </a:rPr>
              <a:t>AI</a:t>
            </a:r>
            <a:r>
              <a:rPr lang="zh-CN" altLang="en-US" sz="800" dirty="0">
                <a:latin typeface="微软雅黑" panose="020B0503020204020204" pitchFamily="34" charset="-122"/>
                <a:ea typeface="微软雅黑" panose="020B0503020204020204" pitchFamily="34" charset="-122"/>
                <a:sym typeface="+mn-ea"/>
              </a:rPr>
              <a:t>学科建设</a:t>
            </a:r>
            <a:r>
              <a:rPr lang="en-US" altLang="zh-CN" sz="800" dirty="0">
                <a:latin typeface="微软雅黑" panose="020B0503020204020204" pitchFamily="34" charset="-122"/>
                <a:ea typeface="微软雅黑" panose="020B0503020204020204" pitchFamily="34" charset="-122"/>
                <a:sym typeface="+mn-ea"/>
              </a:rPr>
              <a:t>……</a:t>
            </a:r>
            <a:endParaRPr lang="en-US" altLang="zh-CN"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6" name="矩形 55"/>
          <p:cNvSpPr/>
          <p:nvPr/>
        </p:nvSpPr>
        <p:spPr>
          <a:xfrm>
            <a:off x="191345" y="5349369"/>
            <a:ext cx="3599552" cy="645160"/>
          </a:xfrm>
          <a:prstGeom prst="rect">
            <a:avLst/>
          </a:prstGeom>
        </p:spPr>
        <p:txBody>
          <a:bodyPr wrap="square">
            <a:spAutoFit/>
          </a:bodyPr>
          <a:lstStyle/>
          <a:p>
            <a:pPr marL="285750" indent="-285750" fontAlgn="auto">
              <a:lnSpc>
                <a:spcPct val="120000"/>
              </a:lnSpc>
              <a:spcBef>
                <a:spcPts val="300"/>
              </a:spcBef>
              <a:spcAft>
                <a:spcPts val="0"/>
              </a:spcAft>
              <a:buFont typeface="Wingdings" panose="05000000000000000000" pitchFamily="2" charset="2"/>
              <a:buChar char="Ø"/>
            </a:pP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聚焦高职院校、二级学院实训室高频建设需求：</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持续走访校领导及二级学院负责人，与细分领域生态伙伴，形成强捆绑关系，突破实训项目订单。</a:t>
            </a:r>
            <a:endParaRPr lang="en-US" altLang="zh-CN"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7" name="文本框 41"/>
          <p:cNvSpPr txBox="1"/>
          <p:nvPr/>
        </p:nvSpPr>
        <p:spPr>
          <a:xfrm>
            <a:off x="2005232" y="6006733"/>
            <a:ext cx="887509" cy="213995"/>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nchor="t">
            <a:spAutoFit/>
          </a:bodyPr>
          <a:lstStyle>
            <a:defPPr>
              <a:defRPr lang="zh-CN"/>
            </a:defPPr>
            <a:lvl1pPr algn="ctr">
              <a:defRPr sz="1100">
                <a:solidFill>
                  <a:srgbClr val="FF0000"/>
                </a:solidFill>
                <a:latin typeface="微软雅黑" panose="020B0503020204020204" pitchFamily="34" charset="-122"/>
                <a:ea typeface="微软雅黑" panose="020B0503020204020204" pitchFamily="34" charset="-122"/>
                <a:cs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zh-CN" altLang="en-US" sz="800" b="1" dirty="0">
                <a:solidFill>
                  <a:srgbClr val="C00000"/>
                </a:solidFill>
              </a:rPr>
              <a:t>虚拟仿真实训</a:t>
            </a:r>
            <a:endParaRPr lang="zh-CN" altLang="en-US" sz="800" b="1" dirty="0">
              <a:solidFill>
                <a:srgbClr val="C00000"/>
              </a:solidFill>
            </a:endParaRPr>
          </a:p>
        </p:txBody>
      </p:sp>
      <p:sp>
        <p:nvSpPr>
          <p:cNvPr id="58" name="文本框 42"/>
          <p:cNvSpPr txBox="1"/>
          <p:nvPr/>
        </p:nvSpPr>
        <p:spPr>
          <a:xfrm>
            <a:off x="2985644" y="6006733"/>
            <a:ext cx="806100" cy="213995"/>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nchor="t">
            <a:spAutoFit/>
          </a:bodyPr>
          <a:lstStyle>
            <a:defPPr>
              <a:defRPr lang="zh-CN"/>
            </a:defPPr>
            <a:lvl1pPr algn="ctr">
              <a:defRPr sz="1100">
                <a:solidFill>
                  <a:srgbClr val="FF0000"/>
                </a:solidFill>
                <a:latin typeface="微软雅黑" panose="020B0503020204020204" pitchFamily="34" charset="-122"/>
                <a:ea typeface="微软雅黑" panose="020B0503020204020204" pitchFamily="34" charset="-122"/>
                <a:cs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sz="800" b="1" dirty="0">
                <a:solidFill>
                  <a:srgbClr val="C00000"/>
                </a:solidFill>
              </a:rPr>
              <a:t>VR</a:t>
            </a:r>
            <a:r>
              <a:rPr lang="zh-CN" altLang="en-US" sz="800" b="1" dirty="0">
                <a:solidFill>
                  <a:srgbClr val="C00000"/>
                </a:solidFill>
              </a:rPr>
              <a:t>智慧教学</a:t>
            </a:r>
            <a:endParaRPr lang="zh-CN" altLang="en-US" sz="800" b="1" dirty="0">
              <a:solidFill>
                <a:srgbClr val="C00000"/>
              </a:solidFill>
            </a:endParaRPr>
          </a:p>
        </p:txBody>
      </p:sp>
      <p:sp>
        <p:nvSpPr>
          <p:cNvPr id="59" name="文本框 65"/>
          <p:cNvSpPr txBox="1"/>
          <p:nvPr/>
        </p:nvSpPr>
        <p:spPr>
          <a:xfrm>
            <a:off x="230126" y="6006733"/>
            <a:ext cx="806100" cy="213995"/>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nchor="t">
            <a:spAutoFit/>
          </a:bodyPr>
          <a:lstStyle>
            <a:defPPr>
              <a:defRPr lang="zh-CN"/>
            </a:defPPr>
            <a:lvl1pPr algn="ctr">
              <a:defRPr sz="1100">
                <a:solidFill>
                  <a:srgbClr val="FF0000"/>
                </a:solidFill>
                <a:latin typeface="微软雅黑" panose="020B0503020204020204" pitchFamily="34" charset="-122"/>
                <a:ea typeface="微软雅黑" panose="020B0503020204020204" pitchFamily="34" charset="-122"/>
                <a:cs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sz="800" b="1" dirty="0">
                <a:solidFill>
                  <a:srgbClr val="C00000"/>
                </a:solidFill>
              </a:rPr>
              <a:t>5G</a:t>
            </a:r>
            <a:r>
              <a:rPr lang="zh-CN" altLang="en-US" sz="800" b="1" dirty="0">
                <a:solidFill>
                  <a:srgbClr val="C00000"/>
                </a:solidFill>
              </a:rPr>
              <a:t>网络实训</a:t>
            </a:r>
            <a:endParaRPr lang="zh-CN" altLang="en-US" sz="800" b="1" dirty="0">
              <a:solidFill>
                <a:srgbClr val="C00000"/>
              </a:solidFill>
            </a:endParaRPr>
          </a:p>
        </p:txBody>
      </p:sp>
      <p:sp>
        <p:nvSpPr>
          <p:cNvPr id="60" name="文本框 83"/>
          <p:cNvSpPr txBox="1"/>
          <p:nvPr/>
        </p:nvSpPr>
        <p:spPr>
          <a:xfrm>
            <a:off x="1091060" y="6006733"/>
            <a:ext cx="887509" cy="213995"/>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nchor="t">
            <a:spAutoFit/>
          </a:bodyPr>
          <a:lstStyle>
            <a:defPPr>
              <a:defRPr lang="zh-CN"/>
            </a:defPPr>
            <a:lvl1pPr algn="ctr">
              <a:defRPr sz="1100">
                <a:solidFill>
                  <a:srgbClr val="FF0000"/>
                </a:solidFill>
                <a:latin typeface="微软雅黑" panose="020B0503020204020204" pitchFamily="34" charset="-122"/>
                <a:ea typeface="微软雅黑" panose="020B0503020204020204" pitchFamily="34" charset="-122"/>
                <a:cs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zh-CN" altLang="en-US" sz="800" b="1" dirty="0">
                <a:solidFill>
                  <a:srgbClr val="C00000"/>
                </a:solidFill>
              </a:rPr>
              <a:t>智慧医教实训</a:t>
            </a:r>
            <a:endParaRPr lang="zh-CN" altLang="en-US" sz="800" b="1" dirty="0">
              <a:solidFill>
                <a:srgbClr val="C00000"/>
              </a:solidFill>
            </a:endParaRPr>
          </a:p>
        </p:txBody>
      </p:sp>
      <p:pic>
        <p:nvPicPr>
          <p:cNvPr id="61" name="图片 60"/>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30126" y="6378433"/>
            <a:ext cx="278908" cy="329501"/>
          </a:xfrm>
          <a:prstGeom prst="rect">
            <a:avLst/>
          </a:prstGeom>
        </p:spPr>
      </p:pic>
      <p:sp>
        <p:nvSpPr>
          <p:cNvPr id="62" name="矩形 61"/>
          <p:cNvSpPr/>
          <p:nvPr/>
        </p:nvSpPr>
        <p:spPr>
          <a:xfrm>
            <a:off x="551384" y="6269503"/>
            <a:ext cx="3110230" cy="491490"/>
          </a:xfrm>
          <a:prstGeom prst="rect">
            <a:avLst/>
          </a:prstGeom>
        </p:spPr>
        <p:txBody>
          <a:bodyPr wrap="none">
            <a:spAutoFit/>
          </a:bodyPr>
          <a:lstStyle/>
          <a:p>
            <a:pPr fontAlgn="ctr">
              <a:lnSpc>
                <a:spcPct val="130000"/>
              </a:lnSpc>
              <a:spcBef>
                <a:spcPts val="0"/>
              </a:spcBef>
              <a:spcAft>
                <a:spcPts val="0"/>
              </a:spcAft>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杭师大附属乍浦实验学校弱电智能化项目（</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 265</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万）</a:t>
            </a:r>
            <a:endParaRPr lang="en-US" altLang="zh-CN" sz="1000" dirty="0">
              <a:latin typeface="微软雅黑" panose="020B0503020204020204" pitchFamily="34" charset="-122"/>
              <a:ea typeface="微软雅黑" panose="020B0503020204020204" pitchFamily="34" charset="-122"/>
              <a:cs typeface="微软雅黑" panose="020B0503020204020204" pitchFamily="34" charset="-122"/>
            </a:endParaRPr>
          </a:p>
          <a:p>
            <a:pPr fontAlgn="ctr">
              <a:lnSpc>
                <a:spcPct val="130000"/>
              </a:lnSpc>
              <a:spcBef>
                <a:spcPts val="0"/>
              </a:spcBef>
              <a:spcAft>
                <a:spcPts val="0"/>
              </a:spcAft>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桐乡市濮院桐星学校智慧校园建设项目（ </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40</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万）</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文本框 35"/>
          <p:cNvSpPr txBox="1"/>
          <p:nvPr/>
        </p:nvSpPr>
        <p:spPr>
          <a:xfrm>
            <a:off x="341630" y="2780665"/>
            <a:ext cx="2908935" cy="275590"/>
          </a:xfrm>
          <a:prstGeom prst="rect">
            <a:avLst/>
          </a:prstGeom>
          <a:noFill/>
        </p:spPr>
        <p:txBody>
          <a:bodyPr wrap="square" rtlCol="0">
            <a:spAutoFit/>
          </a:bodyPr>
          <a:p>
            <a:pPr indent="0" algn="l">
              <a:lnSpc>
                <a:spcPct val="120000"/>
              </a:lnSpc>
              <a:spcBef>
                <a:spcPts val="0"/>
              </a:spcBef>
              <a:buClrTx/>
              <a:buSzTx/>
              <a:buFont typeface="Wingdings" panose="05000000000000000000" pitchFamily="2" charset="2"/>
              <a:buNone/>
            </a:pPr>
            <a:r>
              <a:rPr lang="zh-CN"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rPr>
              <a:t>对接主管部门：</a:t>
            </a:r>
            <a:r>
              <a:rPr lang="zh-CN" altLang="en-US" sz="1000" b="1" dirty="0">
                <a:latin typeface="微软雅黑" panose="020B0503020204020204" pitchFamily="34" charset="-122"/>
                <a:ea typeface="微软雅黑" panose="020B0503020204020204" pitchFamily="34" charset="-122"/>
                <a:sym typeface="+mn-ea"/>
              </a:rPr>
              <a:t>教育局</a:t>
            </a:r>
            <a:endParaRPr lang="zh-CN" altLang="en-US"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4285615" y="2708910"/>
            <a:ext cx="2908935" cy="275590"/>
          </a:xfrm>
          <a:prstGeom prst="rect">
            <a:avLst/>
          </a:prstGeom>
          <a:noFill/>
        </p:spPr>
        <p:txBody>
          <a:bodyPr wrap="square" rtlCol="0">
            <a:spAutoFit/>
          </a:bodyPr>
          <a:p>
            <a:pPr indent="0" algn="l">
              <a:lnSpc>
                <a:spcPct val="120000"/>
              </a:lnSpc>
              <a:spcBef>
                <a:spcPts val="0"/>
              </a:spcBef>
              <a:buClrTx/>
              <a:buSzTx/>
              <a:buFont typeface="Wingdings" panose="05000000000000000000" pitchFamily="2" charset="2"/>
              <a:buNone/>
            </a:pPr>
            <a:r>
              <a:rPr lang="zh-CN"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rPr>
              <a:t>对接主管部门：</a:t>
            </a:r>
            <a:r>
              <a:rPr lang="zh-CN" altLang="en-US"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sym typeface="+mn-ea"/>
              </a:rPr>
              <a:t>卫健委、医保局</a:t>
            </a:r>
            <a:endParaRPr lang="zh-CN" altLang="en-US"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sym typeface="+mn-ea"/>
            </a:endParaRPr>
          </a:p>
        </p:txBody>
      </p:sp>
      <p:sp>
        <p:nvSpPr>
          <p:cNvPr id="21" name="文本框 20"/>
          <p:cNvSpPr txBox="1"/>
          <p:nvPr>
            <p:custDataLst>
              <p:tags r:id="rId10"/>
            </p:custDataLst>
          </p:nvPr>
        </p:nvSpPr>
        <p:spPr>
          <a:xfrm>
            <a:off x="8184515" y="2107381"/>
            <a:ext cx="3505835" cy="829945"/>
          </a:xfrm>
          <a:prstGeom prst="rect">
            <a:avLst/>
          </a:prstGeom>
          <a:noFill/>
        </p:spPr>
        <p:txBody>
          <a:bodyPr wrap="square" rtlCol="0">
            <a:spAutoFit/>
          </a:bodyPr>
          <a:p>
            <a:pPr>
              <a:lnSpc>
                <a:spcPct val="120000"/>
              </a:lnSpc>
              <a:spcBef>
                <a:spcPts val="0"/>
              </a:spcBef>
              <a:spcAft>
                <a:spcPts val="0"/>
              </a:spcAft>
            </a:pPr>
            <a:r>
              <a:rPr lang="zh-CN" altLang="en-US" sz="10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嘉兴市人民政府指导部署</a:t>
            </a:r>
            <a:r>
              <a:rPr lang="en-US" altLang="zh-CN" sz="10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b="1" dirty="0" err="1">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嘉兴市推动人工智能高质量发展实施方案</a:t>
            </a:r>
            <a:r>
              <a:rPr lang="en-US" altLang="zh-CN" sz="10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》、《嘉兴市推进“人工智能+”行动计划（2025—2027年）》，</a:t>
            </a: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开展</a:t>
            </a:r>
            <a:r>
              <a:rPr lang="zh-CN" altLang="en-US" sz="1000" b="1" dirty="0">
                <a:solidFill>
                  <a:srgbClr val="C00000"/>
                </a:solidFill>
                <a:latin typeface="汉仪大黑简" panose="02010600000101010101" charset="-122"/>
                <a:ea typeface="汉仪大黑简" panose="02010600000101010101" charset="-122"/>
                <a:sym typeface="+mn-ea"/>
              </a:rPr>
              <a:t>人工智能高质量发展五大行动</a:t>
            </a:r>
            <a:r>
              <a:rPr lang="en-US" altLang="zh-CN" sz="1000" b="1" dirty="0">
                <a:solidFill>
                  <a:srgbClr val="1184CF"/>
                </a:solidFill>
                <a:latin typeface="汉仪大黑简" panose="02010600000101010101" charset="-122"/>
                <a:ea typeface="汉仪大黑简" panose="02010600000101010101" charset="-122"/>
                <a:sym typeface="+mn-ea"/>
              </a:rPr>
              <a:t>，</a:t>
            </a:r>
            <a:r>
              <a:rPr lang="zh-CN" altLang="en-US" sz="1000" b="1" dirty="0">
                <a:solidFill>
                  <a:srgbClr val="1184CF"/>
                </a:solidFill>
                <a:latin typeface="汉仪大黑简" panose="02010600000101010101" charset="-122"/>
                <a:ea typeface="汉仪大黑简" panose="02010600000101010101" charset="-122"/>
                <a:sym typeface="+mn-ea"/>
              </a:rPr>
              <a:t>推动人工智能产业快速发展</a:t>
            </a:r>
            <a:r>
              <a:rPr lang="en-US" altLang="zh-CN" sz="1000" b="1" dirty="0">
                <a:solidFill>
                  <a:srgbClr val="1184CF"/>
                </a:solidFill>
                <a:latin typeface="汉仪大黑简" panose="02010600000101010101" charset="-122"/>
                <a:ea typeface="汉仪大黑简" panose="02010600000101010101" charset="-122"/>
                <a:sym typeface="+mn-ea"/>
              </a:rPr>
              <a:t>。</a:t>
            </a:r>
            <a:endParaRPr lang="zh-CN" altLang="en-US" sz="1000" b="1" dirty="0">
              <a:solidFill>
                <a:srgbClr val="1184CF"/>
              </a:solidFill>
              <a:latin typeface="汉仪大黑简" panose="02010600000101010101" charset="-122"/>
              <a:ea typeface="汉仪大黑简" panose="02010600000101010101" charset="-122"/>
              <a:sym typeface="+mn-ea"/>
            </a:endParaRPr>
          </a:p>
        </p:txBody>
      </p:sp>
      <p:sp>
        <p:nvSpPr>
          <p:cNvPr id="23" name="文本框 22"/>
          <p:cNvSpPr txBox="1"/>
          <p:nvPr>
            <p:custDataLst>
              <p:tags r:id="rId11"/>
            </p:custDataLst>
          </p:nvPr>
        </p:nvSpPr>
        <p:spPr>
          <a:xfrm>
            <a:off x="8212455" y="3356610"/>
            <a:ext cx="3505835" cy="1881505"/>
          </a:xfrm>
          <a:prstGeom prst="rect">
            <a:avLst/>
          </a:prstGeom>
          <a:noFill/>
        </p:spPr>
        <p:txBody>
          <a:bodyPr wrap="square" rtlCol="0">
            <a:noAutofit/>
          </a:bodyPr>
          <a:p>
            <a:pPr marL="171450" indent="-171450">
              <a:lnSpc>
                <a:spcPct val="120000"/>
              </a:lnSpc>
              <a:spcBef>
                <a:spcPts val="0"/>
              </a:spcBef>
              <a:spcAft>
                <a:spcPts val="0"/>
              </a:spcAft>
              <a:buFont typeface="Wingdings" panose="05000000000000000000" charset="0"/>
              <a:buChar char=""/>
            </a:pP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云游戏</a:t>
            </a:r>
            <a:r>
              <a:rPr lang="en-US" altLang="zh-CN"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攻坚游戏算力需求</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挖掘</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CDN</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游戏下载</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边缘加速节点需求</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20000"/>
              </a:lnSpc>
              <a:spcBef>
                <a:spcPts val="1200"/>
              </a:spcBef>
              <a:spcAft>
                <a:spcPts val="0"/>
              </a:spcAft>
              <a:buFont typeface="Wingdings" panose="05000000000000000000" charset="0"/>
              <a:buChar char=""/>
            </a:pP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数字内容</a:t>
            </a:r>
            <a:r>
              <a:rPr lang="en-US" altLang="zh-CN"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积极挖掘中小企业数字内容场景</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开展地市级破冰行动</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争取项目落地</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20000"/>
              </a:lnSpc>
              <a:spcBef>
                <a:spcPts val="1200"/>
              </a:spcBef>
              <a:spcAft>
                <a:spcPts val="0"/>
              </a:spcAft>
              <a:buFont typeface="Wingdings" panose="05000000000000000000" charset="0"/>
              <a:buChar char=""/>
            </a:pP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电商</a:t>
            </a:r>
            <a:r>
              <a:rPr lang="en-US" altLang="zh-CN"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直播</a:t>
            </a:r>
            <a:r>
              <a:rPr lang="en-US" altLang="zh-CN"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挖掘直播电商类客户</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5G、</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网络搭建等个性化需求</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20000"/>
              </a:lnSpc>
              <a:spcBef>
                <a:spcPts val="1200"/>
              </a:spcBef>
              <a:spcAft>
                <a:spcPts val="0"/>
              </a:spcAft>
              <a:buFont typeface="Wingdings" panose="05000000000000000000" charset="0"/>
              <a:buChar char=""/>
            </a:pP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做好稳存拓增</a:t>
            </a:r>
            <a:r>
              <a:rPr lang="en-US" altLang="zh-CN"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持续深挖</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IDC、</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专线</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短彩等基础业务需求</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custDataLst>
              <p:tags r:id="rId12"/>
            </p:custDataLst>
          </p:nvPr>
        </p:nvSpPr>
        <p:spPr>
          <a:xfrm>
            <a:off x="8437245" y="6336030"/>
            <a:ext cx="3295015" cy="383540"/>
          </a:xfrm>
          <a:prstGeom prst="rect">
            <a:avLst/>
          </a:prstGeom>
        </p:spPr>
        <p:txBody>
          <a:bodyPr wrap="square">
            <a:noAutofit/>
          </a:bodyPr>
          <a:p>
            <a:pPr>
              <a:lnSpc>
                <a:spcPct val="130000"/>
              </a:lnSpc>
              <a:spcBef>
                <a:spcPts val="0"/>
              </a:spcBef>
              <a:spcAft>
                <a:spcPts val="0"/>
              </a:spcAft>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浙江融信科技发展有限公司算力服务项目</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（300</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万</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8" name="图片 27"/>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8184515" y="6335888"/>
            <a:ext cx="278908" cy="329501"/>
          </a:xfrm>
          <a:prstGeom prst="rect">
            <a:avLst/>
          </a:prstGeom>
        </p:spPr>
      </p:pic>
      <p:sp>
        <p:nvSpPr>
          <p:cNvPr id="29" name="文本框 28"/>
          <p:cNvSpPr txBox="1"/>
          <p:nvPr/>
        </p:nvSpPr>
        <p:spPr>
          <a:xfrm>
            <a:off x="8256270" y="2937510"/>
            <a:ext cx="3300730" cy="275590"/>
          </a:xfrm>
          <a:prstGeom prst="rect">
            <a:avLst/>
          </a:prstGeom>
          <a:noFill/>
        </p:spPr>
        <p:txBody>
          <a:bodyPr wrap="square" rtlCol="0">
            <a:spAutoFit/>
          </a:bodyPr>
          <a:p>
            <a:pPr indent="0" algn="l">
              <a:lnSpc>
                <a:spcPct val="120000"/>
              </a:lnSpc>
              <a:spcBef>
                <a:spcPts val="0"/>
              </a:spcBef>
              <a:buClrTx/>
              <a:buSzTx/>
              <a:buFont typeface="Wingdings" panose="05000000000000000000" pitchFamily="2" charset="2"/>
              <a:buNone/>
            </a:pPr>
            <a:r>
              <a:rPr lang="zh-CN"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rPr>
              <a:t>对接主管部门：</a:t>
            </a:r>
            <a:r>
              <a:rPr lang="zh-CN" altLang="en-US"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sym typeface="+mn-ea"/>
              </a:rPr>
              <a:t>发改委、经信局、市场监管局、网信办</a:t>
            </a:r>
            <a:endParaRPr lang="zh-CN" altLang="en-US" sz="1000" b="1" dirty="0">
              <a:gradFill>
                <a:gsLst>
                  <a:gs pos="50000">
                    <a:schemeClr val="tx1"/>
                  </a:gs>
                  <a:gs pos="0">
                    <a:schemeClr val="tx1">
                      <a:lumMod val="25000"/>
                      <a:lumOff val="75000"/>
                    </a:schemeClr>
                  </a:gs>
                  <a:gs pos="100000">
                    <a:schemeClr val="tx1">
                      <a:lumMod val="85000"/>
                    </a:schemeClr>
                  </a:gs>
                </a:gsLst>
                <a:lin ang="5400000" scaled="1"/>
              </a:gradFill>
              <a:latin typeface="微软雅黑" panose="020B0503020204020204" pitchFamily="34" charset="-122"/>
              <a:ea typeface="微软雅黑" panose="020B0503020204020204" pitchFamily="34" charset="-122"/>
              <a:sym typeface="+mn-ea"/>
            </a:endParaRPr>
          </a:p>
        </p:txBody>
      </p:sp>
      <p:graphicFrame>
        <p:nvGraphicFramePr>
          <p:cNvPr id="30" name="表格 29"/>
          <p:cNvGraphicFramePr>
            <a:graphicFrameLocks noGrp="1"/>
          </p:cNvGraphicFramePr>
          <p:nvPr>
            <p:custDataLst>
              <p:tags r:id="rId13"/>
            </p:custDataLst>
          </p:nvPr>
        </p:nvGraphicFramePr>
        <p:xfrm>
          <a:off x="8232775" y="5445760"/>
          <a:ext cx="3485515" cy="676910"/>
        </p:xfrm>
        <a:graphic>
          <a:graphicData uri="http://schemas.openxmlformats.org/drawingml/2006/table">
            <a:tbl>
              <a:tblPr firstRow="1">
                <a:tableStyleId>{2D5ABB26-0587-4C30-8999-92F81FD0307C}</a:tableStyleId>
              </a:tblPr>
              <a:tblGrid>
                <a:gridCol w="606425"/>
                <a:gridCol w="415925"/>
                <a:gridCol w="392430"/>
                <a:gridCol w="443865"/>
                <a:gridCol w="340995"/>
                <a:gridCol w="415925"/>
                <a:gridCol w="434340"/>
                <a:gridCol w="435610"/>
              </a:tblGrid>
              <a:tr h="231775">
                <a:tc>
                  <a:txBody>
                    <a:bodyPr/>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县市</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嘉禾</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嘉善</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平湖</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海盐</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海宁</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p>
                      <a:pPr algn="ctr" fontAlgn="ctr">
                        <a:buNone/>
                      </a:pP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桐乡</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p>
                      <a:pPr algn="ctr" fontAlgn="ctr">
                        <a:buNone/>
                      </a:pP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战客</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r>
              <a:tr h="194310">
                <a:tc>
                  <a:txBody>
                    <a:bodyPr/>
                    <a:p>
                      <a:pPr algn="ctr" rtl="0" fontAlgn="ctr"/>
                      <a:r>
                        <a:rPr lang="zh-CN" altLang="en-US" sz="800" b="0" u="none" strike="noStrike" dirty="0">
                          <a:effectLst/>
                          <a:latin typeface="微软雅黑" panose="020B0503020204020204" pitchFamily="34" charset="-122"/>
                          <a:ea typeface="微软雅黑" panose="020B0503020204020204" pitchFamily="34" charset="-122"/>
                        </a:rPr>
                        <a:t>商机</a:t>
                      </a:r>
                      <a:r>
                        <a:rPr lang="en-US" altLang="zh-CN" sz="800" b="0" u="none" strike="noStrike" dirty="0">
                          <a:effectLst/>
                          <a:latin typeface="微软雅黑" panose="020B0503020204020204" pitchFamily="34" charset="-122"/>
                          <a:ea typeface="微软雅黑" panose="020B0503020204020204" pitchFamily="34" charset="-122"/>
                        </a:rPr>
                        <a:t>/</a:t>
                      </a:r>
                      <a:r>
                        <a:rPr lang="zh-CN" altLang="en-US" sz="800" b="0" u="none" strike="noStrike" dirty="0">
                          <a:effectLst/>
                          <a:latin typeface="微软雅黑" panose="020B0503020204020204" pitchFamily="34" charset="-122"/>
                          <a:ea typeface="微软雅黑" panose="020B0503020204020204" pitchFamily="34" charset="-122"/>
                        </a:rPr>
                        <a:t>个</a:t>
                      </a:r>
                      <a:endParaRPr lang="zh-CN" altLang="en-US"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p>
                      <a:pPr marL="0" indent="0" algn="ctr" defTabSz="914400" rtl="0" eaLnBrk="1" fontAlgn="ctr" latinLnBrk="0" hangingPunct="1">
                        <a:spcBef>
                          <a:spcPct val="0"/>
                        </a:spcBef>
                        <a:spcAft>
                          <a:spcPct val="0"/>
                        </a:spcAft>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13</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p>
                      <a:pPr marL="0" indent="0" algn="ctr" defTabSz="914400" rtl="0" eaLnBrk="1" fontAlgn="ctr" latinLnBrk="0" hangingPunct="1">
                        <a:spcBef>
                          <a:spcPct val="0"/>
                        </a:spcBef>
                        <a:spcAft>
                          <a:spcPct val="0"/>
                        </a:spcAft>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5</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p>
                      <a:pPr marL="0" indent="0" algn="ctr" defTabSz="914400" rtl="0" eaLnBrk="1" fontAlgn="ctr" latinLnBrk="0" hangingPunct="1">
                        <a:spcBef>
                          <a:spcPct val="0"/>
                        </a:spcBef>
                        <a:spcAft>
                          <a:spcPct val="0"/>
                        </a:spcAft>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5</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p>
                      <a:pPr marL="0" indent="0" algn="ctr" defTabSz="914400" rtl="0" eaLnBrk="1" fontAlgn="ctr" latinLnBrk="0" hangingPunct="1">
                        <a:spcBef>
                          <a:spcPct val="0"/>
                        </a:spcBef>
                        <a:spcAft>
                          <a:spcPct val="0"/>
                        </a:spcAft>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3</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p>
                      <a:pPr marL="0" indent="0" algn="ctr" defTabSz="914400" rtl="0" eaLnBrk="1" fontAlgn="ctr" latinLnBrk="0" hangingPunct="1">
                        <a:spcBef>
                          <a:spcPct val="0"/>
                        </a:spcBef>
                        <a:spcAft>
                          <a:spcPct val="0"/>
                        </a:spcAft>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3</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p>
                      <a:pPr marL="0" indent="0" algn="ctr" fontAlgn="ctr">
                        <a:spcBef>
                          <a:spcPct val="0"/>
                        </a:spcBef>
                        <a:spcAft>
                          <a:spcPct val="0"/>
                        </a:spcAft>
                      </a:pPr>
                      <a:r>
                        <a:rPr lang="en-US" altLang="zh-CN" sz="800" b="0" i="0" dirty="0">
                          <a:solidFill>
                            <a:srgbClr val="000000"/>
                          </a:solidFill>
                          <a:latin typeface="微软雅黑" panose="020B0503020204020204" pitchFamily="34" charset="-122"/>
                          <a:ea typeface="微软雅黑" panose="020B0503020204020204" pitchFamily="34" charset="-122"/>
                        </a:rPr>
                        <a:t>5</a:t>
                      </a:r>
                      <a:endParaRPr lang="en-US" altLang="zh-CN" sz="800" b="0" i="0" dirty="0">
                        <a:solidFill>
                          <a:srgbClr val="000000"/>
                        </a:solidFill>
                        <a:latin typeface="微软雅黑" panose="020B0503020204020204" pitchFamily="34" charset="-122"/>
                        <a:ea typeface="微软雅黑" panose="020B0503020204020204" pitchFamily="34" charset="-122"/>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p>
                      <a:pPr marL="0" indent="0" algn="ctr" fontAlgn="ctr">
                        <a:spcBef>
                          <a:spcPct val="0"/>
                        </a:spcBef>
                        <a:spcAft>
                          <a:spcPct val="0"/>
                        </a:spcAft>
                      </a:pPr>
                      <a:r>
                        <a:rPr lang="en-US" altLang="zh-CN" sz="800" b="0" i="0" dirty="0">
                          <a:solidFill>
                            <a:srgbClr val="000000"/>
                          </a:solidFill>
                          <a:latin typeface="微软雅黑" panose="020B0503020204020204" pitchFamily="34" charset="-122"/>
                          <a:ea typeface="微软雅黑" panose="020B0503020204020204" pitchFamily="34" charset="-122"/>
                        </a:rPr>
                        <a:t>6</a:t>
                      </a:r>
                      <a:endParaRPr lang="en-US" altLang="zh-CN" sz="800" b="0" i="0" dirty="0">
                        <a:solidFill>
                          <a:srgbClr val="000000"/>
                        </a:solidFill>
                        <a:latin typeface="微软雅黑" panose="020B0503020204020204" pitchFamily="34" charset="-122"/>
                        <a:ea typeface="微软雅黑" panose="020B0503020204020204" pitchFamily="34" charset="-122"/>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r>
              <a:tr h="250825">
                <a:tc>
                  <a:txBody>
                    <a:bodyPr/>
                    <a:p>
                      <a:pPr algn="ctr" rtl="0" fontAlgn="ctr">
                        <a:buNone/>
                      </a:pP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金额</a:t>
                      </a: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万</a:t>
                      </a:r>
                      <a:endParaRPr lang="zh-CN" altLang="en-US"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p>
                      <a:pPr marL="0" indent="0" algn="ctr" defTabSz="914400" rtl="0" eaLnBrk="1" fontAlgn="ctr" latinLnBrk="0" hangingPunct="1">
                        <a:spcBef>
                          <a:spcPct val="0"/>
                        </a:spcBef>
                        <a:spcAft>
                          <a:spcPct val="0"/>
                        </a:spcAft>
                        <a:buNone/>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1533</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p>
                      <a:pPr marL="0" indent="0" algn="ctr" defTabSz="914400" rtl="0" eaLnBrk="1" fontAlgn="ctr" latinLnBrk="0" hangingPunct="1">
                        <a:spcBef>
                          <a:spcPct val="0"/>
                        </a:spcBef>
                        <a:spcAft>
                          <a:spcPct val="0"/>
                        </a:spcAft>
                        <a:buNone/>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1978</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p>
                      <a:pPr marL="0" indent="0" algn="ctr" defTabSz="914400" rtl="0" eaLnBrk="1" fontAlgn="ctr" latinLnBrk="0" hangingPunct="1">
                        <a:spcBef>
                          <a:spcPct val="0"/>
                        </a:spcBef>
                        <a:spcAft>
                          <a:spcPct val="0"/>
                        </a:spcAft>
                        <a:buNone/>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2615</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p>
                      <a:pPr marL="0" indent="0" algn="ctr" defTabSz="914400" rtl="0" eaLnBrk="1" fontAlgn="ctr" latinLnBrk="0" hangingPunct="1">
                        <a:spcBef>
                          <a:spcPct val="0"/>
                        </a:spcBef>
                        <a:spcAft>
                          <a:spcPct val="0"/>
                        </a:spcAft>
                        <a:buNone/>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228</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p>
                      <a:pPr marL="0" indent="0" algn="ctr" defTabSz="914400" rtl="0" eaLnBrk="1" fontAlgn="ctr" latinLnBrk="0" hangingPunct="1">
                        <a:spcBef>
                          <a:spcPct val="0"/>
                        </a:spcBef>
                        <a:spcAft>
                          <a:spcPct val="0"/>
                        </a:spcAft>
                        <a:buNone/>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580</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p>
                      <a:pPr marL="0" indent="0" algn="ctr" fontAlgn="ctr">
                        <a:spcBef>
                          <a:spcPct val="0"/>
                        </a:spcBef>
                        <a:spcAft>
                          <a:spcPct val="0"/>
                        </a:spcAft>
                        <a:buNone/>
                      </a:pPr>
                      <a:r>
                        <a:rPr lang="en-US" altLang="zh-CN" sz="800" b="0" i="0" dirty="0">
                          <a:solidFill>
                            <a:srgbClr val="000000"/>
                          </a:solidFill>
                          <a:latin typeface="微软雅黑" panose="020B0503020204020204" pitchFamily="34" charset="-122"/>
                          <a:ea typeface="微软雅黑" panose="020B0503020204020204" pitchFamily="34" charset="-122"/>
                        </a:rPr>
                        <a:t>800</a:t>
                      </a:r>
                      <a:endParaRPr lang="en-US" altLang="zh-CN" sz="800" b="0" i="0" dirty="0">
                        <a:solidFill>
                          <a:srgbClr val="000000"/>
                        </a:solidFill>
                        <a:latin typeface="微软雅黑" panose="020B0503020204020204" pitchFamily="34" charset="-122"/>
                        <a:ea typeface="微软雅黑" panose="020B0503020204020204" pitchFamily="34" charset="-122"/>
                      </a:endParaRPr>
                    </a:p>
                  </a:txBody>
                  <a:tcPr marL="68580" marR="68580" marT="0" marB="0" anchor="ct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p>
                      <a:pPr marL="0" indent="0" algn="ctr" fontAlgn="ctr">
                        <a:spcBef>
                          <a:spcPct val="0"/>
                        </a:spcBef>
                        <a:spcAft>
                          <a:spcPct val="0"/>
                        </a:spcAft>
                        <a:buNone/>
                      </a:pPr>
                      <a:r>
                        <a:rPr lang="en-US" altLang="zh-CN" sz="800" b="0" i="0" dirty="0">
                          <a:solidFill>
                            <a:srgbClr val="000000"/>
                          </a:solidFill>
                          <a:latin typeface="微软雅黑" panose="020B0503020204020204" pitchFamily="34" charset="-122"/>
                          <a:ea typeface="微软雅黑" panose="020B0503020204020204" pitchFamily="34" charset="-122"/>
                        </a:rPr>
                        <a:t>272</a:t>
                      </a:r>
                      <a:endParaRPr lang="en-US" altLang="zh-CN" sz="800" b="0" i="0" dirty="0">
                        <a:solidFill>
                          <a:srgbClr val="000000"/>
                        </a:solidFill>
                        <a:latin typeface="微软雅黑" panose="020B0503020204020204" pitchFamily="34" charset="-122"/>
                        <a:ea typeface="微软雅黑" panose="020B0503020204020204" pitchFamily="34" charset="-122"/>
                      </a:endParaRPr>
                    </a:p>
                  </a:txBody>
                  <a:tcPr marL="68580" marR="68580" marT="0" marB="0" anchor="ct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custDataLst>
              <p:tags r:id="rId1"/>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532130" y="878840"/>
            <a:ext cx="11127105" cy="648335"/>
          </a:xfrm>
          <a:prstGeom prst="rect">
            <a:avLst/>
          </a:prstGeom>
          <a:noFill/>
        </p:spPr>
        <p:txBody>
          <a:bodyPr wrap="square" rtlCol="0" anchor="t">
            <a:noAutofit/>
          </a:bodyPr>
          <a:lstStyle>
            <a:defPPr>
              <a:defRPr lang="zh-CN"/>
            </a:defPPr>
            <a:lvl1pPr indent="0">
              <a:buFont typeface="Arial" panose="020B0604020202020204" pitchFamily="34" charset="0"/>
              <a:buNone/>
              <a:defRPr sz="1200" b="1">
                <a:solidFill>
                  <a:srgbClr val="1184CF"/>
                </a:solidFill>
                <a:latin typeface="微软雅黑" panose="020B0503020204020204" pitchFamily="34" charset="-122"/>
                <a:ea typeface="微软雅黑" panose="020B0503020204020204" pitchFamily="34" charset="-122"/>
              </a:defRPr>
            </a:lvl1pPr>
          </a:lstStyle>
          <a:p>
            <a:r>
              <a:rPr lang="en-US" altLang="zh-CN" sz="1400" dirty="0" err="1">
                <a:solidFill>
                  <a:srgbClr val="C00000"/>
                </a:solidFill>
              </a:rPr>
              <a:t>ToG</a:t>
            </a:r>
            <a:r>
              <a:rPr lang="zh-CN" altLang="en-US" sz="1400" dirty="0">
                <a:solidFill>
                  <a:srgbClr val="C00000"/>
                </a:solidFill>
              </a:rPr>
              <a:t>：</a:t>
            </a:r>
            <a:r>
              <a:rPr lang="zh-CN" altLang="en-US" sz="1400" dirty="0"/>
              <a:t>响应数字政府</a:t>
            </a:r>
            <a:r>
              <a:rPr lang="en-US" altLang="zh-CN" sz="1400" dirty="0"/>
              <a:t>2.0</a:t>
            </a:r>
            <a:r>
              <a:rPr lang="zh-CN" altLang="en-US" sz="1400" dirty="0"/>
              <a:t>政策核心要求，多维度精准挖掘资金来源，锚定刚需项目，拓宽项目来源，打造标杆案例。</a:t>
            </a:r>
            <a:endParaRPr lang="zh-CN" altLang="en-US" sz="1400" dirty="0"/>
          </a:p>
          <a:p>
            <a:pPr algn="l">
              <a:lnSpc>
                <a:spcPct val="130000"/>
              </a:lnSpc>
              <a:spcBef>
                <a:spcPts val="0"/>
              </a:spcBef>
              <a:spcAft>
                <a:spcPts val="0"/>
              </a:spcAft>
              <a:buClrTx/>
              <a:buSzTx/>
            </a:pPr>
            <a:r>
              <a:rPr lang="en-US" altLang="zh-CN" sz="1400">
                <a:solidFill>
                  <a:srgbClr val="C00000"/>
                </a:solidFill>
                <a:cs typeface="微软雅黑" panose="020B0503020204020204" pitchFamily="34" charset="-122"/>
                <a:sym typeface="+mn-ea"/>
              </a:rPr>
              <a:t>ToV</a:t>
            </a:r>
            <a:r>
              <a:rPr lang="zh-CN" altLang="en-US" sz="1400">
                <a:solidFill>
                  <a:srgbClr val="C00000"/>
                </a:solidFill>
                <a:cs typeface="微软雅黑" panose="020B0503020204020204" pitchFamily="34" charset="-122"/>
                <a:sym typeface="+mn-ea"/>
              </a:rPr>
              <a:t>：</a:t>
            </a:r>
            <a:r>
              <a:rPr lang="zh-CN" altLang="en-US" sz="1400" dirty="0">
                <a:sym typeface="+mn-ea"/>
              </a:rPr>
              <a:t>紧跟政策热点方向，主动对接深挖商机，借助5G专网、高精度定位、自研平台等能力优势，加速推动项目落地。</a:t>
            </a:r>
            <a:endParaRPr lang="zh-CN" altLang="en-US" sz="1400" b="1" dirty="0">
              <a:latin typeface="微软雅黑" panose="020B0503020204020204" pitchFamily="34" charset="-122"/>
              <a:ea typeface="微软雅黑" panose="020B0503020204020204" pitchFamily="34" charset="-122"/>
            </a:endParaRPr>
          </a:p>
          <a:p>
            <a:pPr algn="l">
              <a:buClrTx/>
              <a:buSzTx/>
            </a:pPr>
            <a:endParaRPr lang="zh-CN" altLang="en-US" sz="1400" b="1" dirty="0">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335280" y="297180"/>
            <a:ext cx="10129520" cy="460375"/>
          </a:xfrm>
          <a:prstGeom prst="rect">
            <a:avLst/>
          </a:prstGeom>
          <a:noFill/>
        </p:spPr>
        <p:txBody>
          <a:bodyPr wrap="square" rtlCol="0" anchor="t">
            <a:spAutoFit/>
          </a:bodyPr>
          <a:lstStyle/>
          <a:p>
            <a:pPr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一、</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坚定不移强化客群运营 | 路径③：新质赛道精细运营</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圆角矩形 39"/>
          <p:cNvSpPr/>
          <p:nvPr>
            <p:custDataLst>
              <p:tags r:id="rId2"/>
            </p:custDataLst>
          </p:nvPr>
        </p:nvSpPr>
        <p:spPr>
          <a:xfrm>
            <a:off x="407035" y="1701165"/>
            <a:ext cx="5410835" cy="4680585"/>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1150620" y="1508760"/>
            <a:ext cx="4000500" cy="336550"/>
          </a:xfrm>
          <a:prstGeom prst="rect">
            <a:avLst/>
          </a:prstGeom>
          <a:solidFill>
            <a:srgbClr val="1184CF"/>
          </a:solidFill>
        </p:spPr>
        <p:txBody>
          <a:bodyPr wrap="square" rtlCol="0" anchor="ctr">
            <a:noAutofit/>
          </a:bodyPr>
          <a:lstStyle/>
          <a:p>
            <a:pPr lvl="0" indent="0" algn="ctr" fontAlgn="auto">
              <a:buClrTx/>
              <a:buSzTx/>
              <a:buFontTx/>
            </a:pPr>
            <a:r>
              <a:rPr lang="en-US" altLang="zh-CN" sz="1400" b="1"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ToG</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：锚定客户刚需，拓宽项目来源</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2" name="圆角矩形 41"/>
          <p:cNvSpPr/>
          <p:nvPr>
            <p:custDataLst>
              <p:tags r:id="rId3"/>
            </p:custDataLst>
          </p:nvPr>
        </p:nvSpPr>
        <p:spPr>
          <a:xfrm>
            <a:off x="6161405" y="1701165"/>
            <a:ext cx="5410835" cy="4680585"/>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6881495" y="1508760"/>
            <a:ext cx="4000500" cy="336550"/>
          </a:xfrm>
          <a:prstGeom prst="rect">
            <a:avLst/>
          </a:prstGeom>
          <a:solidFill>
            <a:srgbClr val="1184CF"/>
          </a:solidFill>
        </p:spPr>
        <p:txBody>
          <a:bodyPr wrap="square" rtlCol="0" anchor="ctr">
            <a:noAutofit/>
          </a:bodyPr>
          <a:lstStyle/>
          <a:p>
            <a:pPr lvl="0" indent="0" algn="ctr" fontAlgn="auto">
              <a:buClrTx/>
              <a:buSzTx/>
              <a:buFontTx/>
            </a:pPr>
            <a:r>
              <a:rPr lang="en-US" altLang="zh-CN" sz="1400" b="1"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ToV</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：紧跟政策热点，深挖项目商机</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5" name="文本框 44"/>
          <p:cNvSpPr txBox="1"/>
          <p:nvPr/>
        </p:nvSpPr>
        <p:spPr>
          <a:xfrm>
            <a:off x="6160135" y="2233677"/>
            <a:ext cx="5410835" cy="491490"/>
          </a:xfrm>
          <a:prstGeom prst="rect">
            <a:avLst/>
          </a:prstGeom>
          <a:noFill/>
        </p:spPr>
        <p:txBody>
          <a:bodyPr wrap="square" rtlCol="0" anchor="t">
            <a:spAutoFit/>
          </a:bodyPr>
          <a:lstStyle/>
          <a:p>
            <a:pPr marL="285750" indent="-285750" algn="just">
              <a:lnSpc>
                <a:spcPct val="130000"/>
              </a:lnSpc>
              <a:spcBef>
                <a:spcPts val="0"/>
              </a:spcBef>
              <a:spcAft>
                <a:spcPts val="0"/>
              </a:spcAft>
              <a:buClrTx/>
              <a:buSzTx/>
              <a:buFont typeface="Wingdings" panose="05000000000000000000" charset="0"/>
              <a:buChar char="Ø"/>
            </a:pPr>
            <a:r>
              <a:rPr lang="zh-CN" altLang="en-US" sz="1000" b="1" dirty="0">
                <a:solidFill>
                  <a:srgbClr val="C00000"/>
                </a:solidFill>
                <a:latin typeface="微软雅黑" panose="020B0503020204020204" pitchFamily="34" charset="-122"/>
                <a:ea typeface="微软雅黑" panose="020B0503020204020204" pitchFamily="34" charset="-122"/>
                <a:sym typeface="+mn-ea"/>
              </a:rPr>
              <a:t>低空经济双向发力：</a:t>
            </a:r>
            <a:r>
              <a:rPr lang="zh-CN" altLang="en-US" sz="1000" dirty="0">
                <a:latin typeface="微软雅黑" panose="020B0503020204020204" pitchFamily="34" charset="-122"/>
                <a:ea typeface="微软雅黑" panose="020B0503020204020204" pitchFamily="34" charset="-122"/>
                <a:sym typeface="+mn-ea"/>
              </a:rPr>
              <a:t>力争市级平台建设，实现顶层卡位；找准拓展方向，谋划区县特色场景。</a:t>
            </a:r>
            <a:endParaRPr lang="en-US" altLang="zh-CN" sz="1000" b="1" dirty="0">
              <a:solidFill>
                <a:srgbClr val="C00000"/>
              </a:solidFill>
              <a:latin typeface="微软雅黑" panose="020B0503020204020204" pitchFamily="34" charset="-122"/>
              <a:ea typeface="微软雅黑" panose="020B0503020204020204" pitchFamily="34" charset="-122"/>
              <a:sym typeface="+mn-ea"/>
            </a:endParaRPr>
          </a:p>
        </p:txBody>
      </p:sp>
      <p:sp>
        <p:nvSpPr>
          <p:cNvPr id="64" name="文本框 63"/>
          <p:cNvSpPr txBox="1"/>
          <p:nvPr/>
        </p:nvSpPr>
        <p:spPr>
          <a:xfrm>
            <a:off x="6238875" y="1846828"/>
            <a:ext cx="5171440" cy="491490"/>
          </a:xfrm>
          <a:prstGeom prst="rect">
            <a:avLst/>
          </a:prstGeom>
          <a:noFill/>
        </p:spPr>
        <p:txBody>
          <a:bodyPr wrap="square" rtlCol="0" anchor="t">
            <a:spAutoFit/>
          </a:bodyPr>
          <a:lstStyle>
            <a:defPPr>
              <a:defRPr lang="zh-CN"/>
            </a:defPPr>
            <a:lvl1pPr marL="171450" indent="-171450">
              <a:buFont typeface="Arial" panose="020B0604020202020204" pitchFamily="34" charset="0"/>
              <a:buChar char="•"/>
              <a:defRPr sz="1000" b="1">
                <a:latin typeface="微软雅黑" panose="020B0503020204020204" pitchFamily="34" charset="-122"/>
                <a:ea typeface="微软雅黑" panose="020B0503020204020204" pitchFamily="34" charset="-122"/>
              </a:defRPr>
            </a:lvl1pPr>
          </a:lstStyle>
          <a:p>
            <a:pPr marL="0" algn="l">
              <a:lnSpc>
                <a:spcPct val="130000"/>
              </a:lnSpc>
              <a:spcBef>
                <a:spcPts val="0"/>
              </a:spcBef>
              <a:spcAft>
                <a:spcPts val="0"/>
              </a:spcAft>
              <a:buClrTx/>
              <a:buSzTx/>
              <a:buNone/>
            </a:pPr>
            <a:r>
              <a:rPr lang="zh-CN" altLang="en-US" dirty="0">
                <a:solidFill>
                  <a:srgbClr val="1184CF"/>
                </a:solidFill>
                <a:sym typeface="+mn-ea"/>
              </a:rPr>
              <a:t>根据《嘉兴市推动经济高质量发展若干政策》，2025年综合交通投资</a:t>
            </a:r>
            <a:r>
              <a:rPr lang="zh-CN" altLang="en-US" dirty="0">
                <a:solidFill>
                  <a:srgbClr val="C00000"/>
                </a:solidFill>
                <a:sym typeface="+mn-ea"/>
              </a:rPr>
              <a:t>400亿</a:t>
            </a:r>
            <a:r>
              <a:rPr lang="zh-CN" altLang="en-US" dirty="0">
                <a:solidFill>
                  <a:srgbClr val="1184CF"/>
                </a:solidFill>
                <a:sym typeface="+mn-ea"/>
              </a:rPr>
              <a:t>以上，重点挖掘</a:t>
            </a:r>
            <a:r>
              <a:rPr lang="zh-CN" altLang="en-US" dirty="0">
                <a:solidFill>
                  <a:srgbClr val="C00000"/>
                </a:solidFill>
                <a:sym typeface="+mn-ea"/>
              </a:rPr>
              <a:t>低空经济、公路水路、轨道交通</a:t>
            </a:r>
            <a:r>
              <a:rPr lang="zh-CN" altLang="en-US" dirty="0">
                <a:solidFill>
                  <a:srgbClr val="1184CF"/>
                </a:solidFill>
                <a:sym typeface="+mn-ea"/>
              </a:rPr>
              <a:t>领域商机。</a:t>
            </a:r>
            <a:endParaRPr lang="zh-CN" altLang="en-US" dirty="0">
              <a:solidFill>
                <a:srgbClr val="1184CF"/>
              </a:solidFill>
              <a:sym typeface="+mn-ea"/>
            </a:endParaRPr>
          </a:p>
        </p:txBody>
      </p:sp>
      <p:sp>
        <p:nvSpPr>
          <p:cNvPr id="65" name="文本框 64"/>
          <p:cNvSpPr txBox="1"/>
          <p:nvPr/>
        </p:nvSpPr>
        <p:spPr>
          <a:xfrm>
            <a:off x="6790690" y="6064716"/>
            <a:ext cx="4516755" cy="245110"/>
          </a:xfrm>
          <a:prstGeom prst="rect">
            <a:avLst/>
          </a:prstGeom>
          <a:noFill/>
        </p:spPr>
        <p:txBody>
          <a:bodyPr wrap="square" rtlCol="0" anchor="t">
            <a:spAutoFit/>
          </a:bodyPr>
          <a:lstStyle>
            <a:defPPr>
              <a:defRPr lang="zh-CN"/>
            </a:defPPr>
            <a:lvl1pPr marL="171450" indent="-171450">
              <a:buFont typeface="Arial" panose="020B0604020202020204" pitchFamily="34" charset="0"/>
              <a:buChar char="•"/>
              <a:defRPr sz="1000" b="1">
                <a:latin typeface="微软雅黑" panose="020B0503020204020204" pitchFamily="34" charset="-122"/>
                <a:ea typeface="微软雅黑" panose="020B0503020204020204" pitchFamily="34" charset="-122"/>
              </a:defRPr>
            </a:lvl1pPr>
          </a:lstStyle>
          <a:p>
            <a:pPr marL="0" indent="0">
              <a:buNone/>
            </a:pPr>
            <a:r>
              <a:rPr lang="zh-CN" altLang="en-US" b="0" dirty="0">
                <a:cs typeface="微软雅黑" panose="020B0503020204020204" pitchFamily="34" charset="-122"/>
                <a:sym typeface="+mn-ea"/>
              </a:rPr>
              <a:t>桐乡</a:t>
            </a:r>
            <a:r>
              <a:rPr lang="en-US" altLang="zh-CN" b="0" dirty="0">
                <a:cs typeface="微软雅黑" panose="020B0503020204020204" pitchFamily="34" charset="-122"/>
                <a:sym typeface="+mn-ea"/>
              </a:rPr>
              <a:t>G320</a:t>
            </a:r>
            <a:r>
              <a:rPr lang="zh-CN" altLang="en-US" b="0" dirty="0">
                <a:cs typeface="微软雅黑" panose="020B0503020204020204" pitchFamily="34" charset="-122"/>
                <a:sym typeface="+mn-ea"/>
              </a:rPr>
              <a:t>国道陆空协同一体化项目</a:t>
            </a:r>
            <a:r>
              <a:rPr lang="zh-CN" b="0" dirty="0">
                <a:cs typeface="微软雅黑" panose="020B0503020204020204" pitchFamily="34" charset="-122"/>
                <a:sym typeface="+mn-ea"/>
              </a:rPr>
              <a:t>（</a:t>
            </a:r>
            <a:r>
              <a:rPr lang="en-US" altLang="zh-CN" b="0" dirty="0">
                <a:cs typeface="微软雅黑" panose="020B0503020204020204" pitchFamily="34" charset="-122"/>
                <a:sym typeface="+mn-ea"/>
              </a:rPr>
              <a:t>1508</a:t>
            </a:r>
            <a:r>
              <a:rPr lang="zh-CN" altLang="en-US" b="0" dirty="0">
                <a:cs typeface="微软雅黑" panose="020B0503020204020204" pitchFamily="34" charset="-122"/>
                <a:sym typeface="+mn-ea"/>
              </a:rPr>
              <a:t>万</a:t>
            </a:r>
            <a:r>
              <a:rPr lang="zh-CN" b="0" dirty="0">
                <a:cs typeface="微软雅黑" panose="020B0503020204020204" pitchFamily="34" charset="-122"/>
                <a:sym typeface="+mn-ea"/>
              </a:rPr>
              <a:t>）</a:t>
            </a:r>
            <a:endParaRPr lang="zh-CN" b="0" dirty="0"/>
          </a:p>
        </p:txBody>
      </p:sp>
      <p:sp>
        <p:nvSpPr>
          <p:cNvPr id="66" name="waving-flag_16212"/>
          <p:cNvSpPr/>
          <p:nvPr/>
        </p:nvSpPr>
        <p:spPr>
          <a:xfrm>
            <a:off x="6426835" y="6090116"/>
            <a:ext cx="275590" cy="219710"/>
          </a:xfrm>
          <a:custGeom>
            <a:avLst/>
            <a:gdLst>
              <a:gd name="connsiteX0" fmla="*/ 201391 w 491559"/>
              <a:gd name="connsiteY0" fmla="*/ 34417 h 604252"/>
              <a:gd name="connsiteX1" fmla="*/ 244085 w 491559"/>
              <a:gd name="connsiteY1" fmla="*/ 44529 h 604252"/>
              <a:gd name="connsiteX2" fmla="*/ 473074 w 491559"/>
              <a:gd name="connsiteY2" fmla="*/ 56463 h 604252"/>
              <a:gd name="connsiteX3" fmla="*/ 491559 w 491559"/>
              <a:gd name="connsiteY3" fmla="*/ 65692 h 604252"/>
              <a:gd name="connsiteX4" fmla="*/ 491559 w 491559"/>
              <a:gd name="connsiteY4" fmla="*/ 291654 h 604252"/>
              <a:gd name="connsiteX5" fmla="*/ 474827 w 491559"/>
              <a:gd name="connsiteY5" fmla="*/ 330640 h 604252"/>
              <a:gd name="connsiteX6" fmla="*/ 374117 w 491559"/>
              <a:gd name="connsiteY6" fmla="*/ 374559 h 604252"/>
              <a:gd name="connsiteX7" fmla="*/ 196280 w 491559"/>
              <a:gd name="connsiteY7" fmla="*/ 306930 h 604252"/>
              <a:gd name="connsiteX8" fmla="*/ 103537 w 491559"/>
              <a:gd name="connsiteY8" fmla="*/ 336846 h 604252"/>
              <a:gd name="connsiteX9" fmla="*/ 84255 w 491559"/>
              <a:gd name="connsiteY9" fmla="*/ 326343 h 604252"/>
              <a:gd name="connsiteX10" fmla="*/ 84255 w 491559"/>
              <a:gd name="connsiteY10" fmla="*/ 96563 h 604252"/>
              <a:gd name="connsiteX11" fmla="*/ 103218 w 491559"/>
              <a:gd name="connsiteY11" fmla="*/ 60441 h 604252"/>
              <a:gd name="connsiteX12" fmla="*/ 201391 w 491559"/>
              <a:gd name="connsiteY12" fmla="*/ 34417 h 604252"/>
              <a:gd name="connsiteX13" fmla="*/ 33942 w 491559"/>
              <a:gd name="connsiteY13" fmla="*/ 0 h 604252"/>
              <a:gd name="connsiteX14" fmla="*/ 67884 w 491559"/>
              <a:gd name="connsiteY14" fmla="*/ 33888 h 604252"/>
              <a:gd name="connsiteX15" fmla="*/ 65016 w 491559"/>
              <a:gd name="connsiteY15" fmla="*/ 47411 h 604252"/>
              <a:gd name="connsiteX16" fmla="*/ 57048 w 491559"/>
              <a:gd name="connsiteY16" fmla="*/ 81617 h 604252"/>
              <a:gd name="connsiteX17" fmla="*/ 57048 w 491559"/>
              <a:gd name="connsiteY17" fmla="*/ 581183 h 604252"/>
              <a:gd name="connsiteX18" fmla="*/ 33942 w 491559"/>
              <a:gd name="connsiteY18" fmla="*/ 604252 h 604252"/>
              <a:gd name="connsiteX19" fmla="*/ 10836 w 491559"/>
              <a:gd name="connsiteY19" fmla="*/ 581183 h 604252"/>
              <a:gd name="connsiteX20" fmla="*/ 10836 w 491559"/>
              <a:gd name="connsiteY20" fmla="*/ 81617 h 604252"/>
              <a:gd name="connsiteX21" fmla="*/ 2868 w 491559"/>
              <a:gd name="connsiteY21" fmla="*/ 47411 h 604252"/>
              <a:gd name="connsiteX22" fmla="*/ 0 w 491559"/>
              <a:gd name="connsiteY22" fmla="*/ 33888 h 604252"/>
              <a:gd name="connsiteX23" fmla="*/ 33942 w 491559"/>
              <a:gd name="connsiteY23" fmla="*/ 0 h 6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559" h="604252">
                <a:moveTo>
                  <a:pt x="201391" y="34417"/>
                </a:moveTo>
                <a:cubicBezTo>
                  <a:pt x="215153" y="35359"/>
                  <a:pt x="229504" y="38442"/>
                  <a:pt x="244085" y="44529"/>
                </a:cubicBezTo>
                <a:cubicBezTo>
                  <a:pt x="323761" y="77627"/>
                  <a:pt x="352285" y="143188"/>
                  <a:pt x="473074" y="56463"/>
                </a:cubicBezTo>
                <a:cubicBezTo>
                  <a:pt x="483432" y="48984"/>
                  <a:pt x="491559" y="52962"/>
                  <a:pt x="491559" y="65692"/>
                </a:cubicBezTo>
                <a:lnTo>
                  <a:pt x="491559" y="291654"/>
                </a:lnTo>
                <a:cubicBezTo>
                  <a:pt x="491559" y="304384"/>
                  <a:pt x="484547" y="322365"/>
                  <a:pt x="474827" y="330640"/>
                </a:cubicBezTo>
                <a:cubicBezTo>
                  <a:pt x="453793" y="348780"/>
                  <a:pt x="415389" y="375832"/>
                  <a:pt x="374117" y="374559"/>
                </a:cubicBezTo>
                <a:cubicBezTo>
                  <a:pt x="312288" y="372649"/>
                  <a:pt x="252371" y="306930"/>
                  <a:pt x="196280" y="306930"/>
                </a:cubicBezTo>
                <a:cubicBezTo>
                  <a:pt x="160585" y="306930"/>
                  <a:pt x="124730" y="324275"/>
                  <a:pt x="103537" y="336846"/>
                </a:cubicBezTo>
                <a:cubicBezTo>
                  <a:pt x="92541" y="343370"/>
                  <a:pt x="84255" y="339074"/>
                  <a:pt x="84255" y="326343"/>
                </a:cubicBezTo>
                <a:lnTo>
                  <a:pt x="84255" y="96563"/>
                </a:lnTo>
                <a:cubicBezTo>
                  <a:pt x="84255" y="83833"/>
                  <a:pt x="92382" y="66965"/>
                  <a:pt x="103218" y="60441"/>
                </a:cubicBezTo>
                <a:cubicBezTo>
                  <a:pt x="124133" y="48029"/>
                  <a:pt x="160107" y="31589"/>
                  <a:pt x="201391" y="34417"/>
                </a:cubicBezTo>
                <a:close/>
                <a:moveTo>
                  <a:pt x="33942" y="0"/>
                </a:moveTo>
                <a:cubicBezTo>
                  <a:pt x="52746" y="0"/>
                  <a:pt x="67884" y="15114"/>
                  <a:pt x="67884" y="33888"/>
                </a:cubicBezTo>
                <a:cubicBezTo>
                  <a:pt x="67884" y="38661"/>
                  <a:pt x="66928" y="43274"/>
                  <a:pt x="65016" y="47411"/>
                </a:cubicBezTo>
                <a:cubicBezTo>
                  <a:pt x="61988" y="54411"/>
                  <a:pt x="57048" y="68889"/>
                  <a:pt x="57048" y="81617"/>
                </a:cubicBezTo>
                <a:lnTo>
                  <a:pt x="57048" y="581183"/>
                </a:lnTo>
                <a:cubicBezTo>
                  <a:pt x="57048" y="593911"/>
                  <a:pt x="46690" y="604252"/>
                  <a:pt x="33942" y="604252"/>
                </a:cubicBezTo>
                <a:cubicBezTo>
                  <a:pt x="21194" y="604252"/>
                  <a:pt x="10836" y="593911"/>
                  <a:pt x="10836" y="581183"/>
                </a:cubicBezTo>
                <a:lnTo>
                  <a:pt x="10836" y="81617"/>
                </a:lnTo>
                <a:cubicBezTo>
                  <a:pt x="10836" y="68889"/>
                  <a:pt x="6055" y="54411"/>
                  <a:pt x="2868" y="47411"/>
                </a:cubicBezTo>
                <a:cubicBezTo>
                  <a:pt x="1115" y="43274"/>
                  <a:pt x="0" y="38661"/>
                  <a:pt x="0" y="33888"/>
                </a:cubicBezTo>
                <a:cubicBezTo>
                  <a:pt x="0" y="15114"/>
                  <a:pt x="15298" y="0"/>
                  <a:pt x="3394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文本框 68"/>
          <p:cNvSpPr txBox="1"/>
          <p:nvPr/>
        </p:nvSpPr>
        <p:spPr>
          <a:xfrm>
            <a:off x="8289606" y="2680018"/>
            <a:ext cx="2947035" cy="297180"/>
          </a:xfrm>
          <a:prstGeom prst="rect">
            <a:avLst/>
          </a:prstGeom>
          <a:noFill/>
        </p:spPr>
        <p:txBody>
          <a:bodyPr wrap="square" rtlCol="0">
            <a:noAutofit/>
          </a:bodyPr>
          <a:lstStyle/>
          <a:p>
            <a:pPr>
              <a:lnSpc>
                <a:spcPct val="120000"/>
              </a:lnSpc>
              <a:spcBef>
                <a:spcPts val="0"/>
              </a:spcBef>
              <a:spcAft>
                <a:spcPts val="0"/>
              </a:spcAft>
            </a:pPr>
            <a:r>
              <a:rPr lang="zh-CN" altLang="en-US" sz="900" i="1" u="sng" dirty="0">
                <a:latin typeface="微软雅黑" panose="020B0503020204020204" pitchFamily="34" charset="-122"/>
                <a:ea typeface="微软雅黑" panose="020B0503020204020204" pitchFamily="34" charset="-122"/>
                <a:cs typeface="微软雅黑" panose="020B0503020204020204" pitchFamily="34" charset="-122"/>
              </a:rPr>
              <a:t>交通、公安、卫健、消防、应急、文旅、农业</a:t>
            </a:r>
            <a:r>
              <a:rPr lang="en-US" altLang="zh-CN" sz="900" i="1" u="sng"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900" i="1" u="sng"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0" name="文本框 69"/>
          <p:cNvSpPr txBox="1"/>
          <p:nvPr/>
        </p:nvSpPr>
        <p:spPr>
          <a:xfrm>
            <a:off x="8275860" y="2965679"/>
            <a:ext cx="3051810" cy="259247"/>
          </a:xfrm>
          <a:prstGeom prst="rect">
            <a:avLst/>
          </a:prstGeom>
          <a:noFill/>
        </p:spPr>
        <p:txBody>
          <a:bodyPr wrap="square" rtlCol="0">
            <a:noAutofit/>
          </a:bodyPr>
          <a:lstStyle/>
          <a:p>
            <a:pPr>
              <a:lnSpc>
                <a:spcPct val="120000"/>
              </a:lnSpc>
              <a:spcBef>
                <a:spcPts val="0"/>
              </a:spcBef>
              <a:spcAft>
                <a:spcPts val="0"/>
              </a:spcAft>
            </a:pPr>
            <a:r>
              <a:rPr lang="zh-CN" sz="900" i="1" u="sng" dirty="0">
                <a:latin typeface="微软雅黑" panose="020B0503020204020204" pitchFamily="34" charset="-122"/>
                <a:ea typeface="微软雅黑" panose="020B0503020204020204" pitchFamily="34" charset="-122"/>
                <a:cs typeface="微软雅黑" panose="020B0503020204020204" pitchFamily="34" charset="-122"/>
              </a:rPr>
              <a:t>根据起降场规划点位，谋划物流、巡检、执法等应用场景</a:t>
            </a:r>
            <a:endParaRPr lang="zh-CN" altLang="en-US" sz="900" i="1" u="sng"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6238875" y="3517255"/>
            <a:ext cx="5312410" cy="307975"/>
          </a:xfrm>
          <a:prstGeom prst="rect">
            <a:avLst/>
          </a:prstGeom>
          <a:noFill/>
          <a:ln w="6350">
            <a:solidFill>
              <a:schemeClr val="bg1"/>
            </a:solidFill>
            <a:prstDash val="dash"/>
          </a:ln>
        </p:spPr>
        <p:txBody>
          <a:bodyPr wrap="square" rtlCol="0">
            <a:noAutofit/>
          </a:bodyPr>
          <a:lstStyle/>
          <a:p>
            <a:pPr marL="285750" indent="-285750" algn="just">
              <a:lnSpc>
                <a:spcPct val="130000"/>
              </a:lnSpc>
              <a:spcBef>
                <a:spcPts val="0"/>
              </a:spcBef>
              <a:spcAft>
                <a:spcPts val="0"/>
              </a:spcAft>
              <a:buFont typeface="Wingdings" panose="05000000000000000000" charset="0"/>
              <a:buChar char="Ø"/>
            </a:pPr>
            <a:r>
              <a:rPr lang="zh-CN" altLang="en-US" sz="1000" b="1" dirty="0">
                <a:solidFill>
                  <a:srgbClr val="C00000"/>
                </a:solidFill>
                <a:latin typeface="微软雅黑" panose="020B0503020204020204" pitchFamily="34" charset="-122"/>
                <a:ea typeface="微软雅黑" panose="020B0503020204020204" pitchFamily="34" charset="-122"/>
              </a:rPr>
              <a:t>公路水路树标杆：</a:t>
            </a:r>
            <a:r>
              <a:rPr lang="zh-CN" altLang="en-US" sz="900" dirty="0">
                <a:latin typeface="微软雅黑" panose="020B0503020204020204" pitchFamily="34" charset="-122"/>
                <a:ea typeface="微软雅黑" panose="020B0503020204020204" pitchFamily="34" charset="-122"/>
              </a:rPr>
              <a:t>吃透政策，紧盯审批进度，整合自有能力和生态能力，提前介入</a:t>
            </a:r>
            <a:r>
              <a:rPr lang="zh-CN" altLang="zh-CN" sz="900" dirty="0">
                <a:latin typeface="微软雅黑" panose="020B0503020204020204" pitchFamily="34" charset="-122"/>
                <a:ea typeface="微软雅黑" panose="020B0503020204020204" pitchFamily="34" charset="-122"/>
              </a:rPr>
              <a:t>项目规划</a:t>
            </a:r>
            <a:r>
              <a:rPr lang="zh-CN" altLang="en-US" sz="900" dirty="0">
                <a:latin typeface="微软雅黑" panose="020B0503020204020204" pitchFamily="34" charset="-122"/>
                <a:ea typeface="微软雅黑" panose="020B0503020204020204" pitchFamily="34" charset="-122"/>
              </a:rPr>
              <a:t>。</a:t>
            </a:r>
            <a:endParaRPr lang="en-US" altLang="zh-CN" sz="900" dirty="0">
              <a:latin typeface="微软雅黑" panose="020B0503020204020204" pitchFamily="34" charset="-122"/>
              <a:ea typeface="微软雅黑" panose="020B0503020204020204" pitchFamily="34" charset="-122"/>
            </a:endParaRPr>
          </a:p>
          <a:p>
            <a:pPr marL="285750" indent="-285750" algn="just">
              <a:lnSpc>
                <a:spcPct val="130000"/>
              </a:lnSpc>
              <a:spcBef>
                <a:spcPts val="0"/>
              </a:spcBef>
              <a:spcAft>
                <a:spcPts val="0"/>
              </a:spcAft>
              <a:buFont typeface="Wingdings" panose="05000000000000000000" charset="0"/>
              <a:buChar char="Ø"/>
            </a:pPr>
            <a:endParaRPr lang="en-US" altLang="zh-CN" sz="900" dirty="0">
              <a:latin typeface="微软雅黑" panose="020B0503020204020204" pitchFamily="34" charset="-122"/>
              <a:ea typeface="微软雅黑" panose="020B0503020204020204" pitchFamily="34" charset="-122"/>
            </a:endParaRPr>
          </a:p>
          <a:p>
            <a:pPr marL="285750" indent="-285750" algn="just">
              <a:lnSpc>
                <a:spcPct val="120000"/>
              </a:lnSpc>
              <a:spcBef>
                <a:spcPts val="0"/>
              </a:spcBef>
              <a:spcAft>
                <a:spcPts val="0"/>
              </a:spcAft>
              <a:buFont typeface="Wingdings" panose="05000000000000000000" charset="0"/>
              <a:buChar char="Ø"/>
            </a:pPr>
            <a:endParaRPr lang="en-US" altLang="zh-CN" sz="9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6161405" y="4848175"/>
            <a:ext cx="5409565" cy="488315"/>
          </a:xfrm>
          <a:prstGeom prst="rect">
            <a:avLst/>
          </a:prstGeom>
          <a:noFill/>
        </p:spPr>
        <p:txBody>
          <a:bodyPr wrap="square" rtlCol="0">
            <a:noAutofit/>
          </a:bodyPr>
          <a:lstStyle/>
          <a:p>
            <a:pPr marL="285750" indent="-285750" algn="just">
              <a:lnSpc>
                <a:spcPct val="130000"/>
              </a:lnSpc>
              <a:spcBef>
                <a:spcPts val="0"/>
              </a:spcBef>
              <a:spcAft>
                <a:spcPts val="0"/>
              </a:spcAft>
              <a:buFont typeface="Wingdings" panose="05000000000000000000" charset="0"/>
              <a:buChar char="Ø"/>
            </a:pPr>
            <a:r>
              <a:rPr lang="zh-CN" altLang="en-US" sz="1100" b="1" dirty="0">
                <a:solidFill>
                  <a:srgbClr val="C00000"/>
                </a:solidFill>
                <a:latin typeface="微软雅黑" panose="020B0503020204020204" pitchFamily="34" charset="-122"/>
                <a:ea typeface="微软雅黑" panose="020B0503020204020204" pitchFamily="34" charset="-122"/>
              </a:rPr>
              <a:t>轨道交通拓商机：</a:t>
            </a:r>
            <a:r>
              <a:rPr lang="zh-CN" altLang="en-US" sz="1000" dirty="0">
                <a:latin typeface="微软雅黑" panose="020B0503020204020204" pitchFamily="34" charset="-122"/>
                <a:ea typeface="微软雅黑" panose="020B0503020204020204" pitchFamily="34" charset="-122"/>
              </a:rPr>
              <a:t>对接铁投集团，依托</a:t>
            </a:r>
            <a:r>
              <a:rPr lang="en-US" altLang="zh-CN" sz="1000" dirty="0">
                <a:latin typeface="微软雅黑" panose="020B0503020204020204" pitchFamily="34" charset="-122"/>
                <a:ea typeface="微软雅黑" panose="020B0503020204020204" pitchFamily="34" charset="-122"/>
              </a:rPr>
              <a:t>5G</a:t>
            </a:r>
            <a:r>
              <a:rPr lang="zh-CN" altLang="en-US" sz="1000" dirty="0">
                <a:latin typeface="微软雅黑" panose="020B0503020204020204" pitchFamily="34" charset="-122"/>
                <a:ea typeface="微软雅黑" panose="020B0503020204020204" pitchFamily="34" charset="-122"/>
              </a:rPr>
              <a:t>专网、移动云、高精度定位等自有能力，重点拓展闸机外的商机</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如站前广场、商超、停车场等</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，关注信息化项目场景。</a:t>
            </a:r>
            <a:endParaRPr lang="zh-CN" altLang="en-US" sz="1000" dirty="0">
              <a:latin typeface="微软雅黑" panose="020B0503020204020204" pitchFamily="34" charset="-122"/>
              <a:ea typeface="微软雅黑" panose="020B0503020204020204" pitchFamily="34" charset="-122"/>
            </a:endParaRPr>
          </a:p>
        </p:txBody>
      </p:sp>
      <p:sp>
        <p:nvSpPr>
          <p:cNvPr id="9" name="文本框 8"/>
          <p:cNvSpPr txBox="1"/>
          <p:nvPr>
            <p:custDataLst>
              <p:tags r:id="rId4"/>
            </p:custDataLst>
          </p:nvPr>
        </p:nvSpPr>
        <p:spPr>
          <a:xfrm>
            <a:off x="7392144" y="3789546"/>
            <a:ext cx="2525812" cy="230832"/>
          </a:xfrm>
          <a:prstGeom prst="rect">
            <a:avLst/>
          </a:prstGeom>
          <a:noFill/>
          <a:ln w="6350">
            <a:solidFill>
              <a:srgbClr val="1184CF"/>
            </a:solidFill>
            <a:prstDash val="solid"/>
          </a:ln>
        </p:spPr>
        <p:txBody>
          <a:bodyPr wrap="square" rtlCol="0" anchor="ctr" anchorCtr="0">
            <a:sp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综合治超升级、交调站点改造</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大件运输监管</a:t>
            </a:r>
            <a:endPar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0" name="文本框 9"/>
          <p:cNvSpPr txBox="1"/>
          <p:nvPr>
            <p:custDataLst>
              <p:tags r:id="rId5"/>
            </p:custDataLst>
          </p:nvPr>
        </p:nvSpPr>
        <p:spPr>
          <a:xfrm>
            <a:off x="6310754" y="3789546"/>
            <a:ext cx="1080120" cy="230832"/>
          </a:xfrm>
          <a:prstGeom prst="rect">
            <a:avLst/>
          </a:prstGeom>
          <a:solidFill>
            <a:schemeClr val="accent1">
              <a:lumMod val="40000"/>
              <a:lumOff val="60000"/>
            </a:schemeClr>
          </a:solidFill>
          <a:ln w="6350">
            <a:solidFill>
              <a:srgbClr val="1184CF"/>
            </a:solidFill>
            <a:prstDash val="solid"/>
          </a:ln>
        </p:spPr>
        <p:txBody>
          <a:bodyPr wrap="square" rtlCol="0" anchor="ctr" anchorCtr="0">
            <a:spAutoFit/>
          </a:bodyPr>
          <a:lstStyle/>
          <a:p>
            <a:pPr algn="ct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公路数字化</a:t>
            </a:r>
            <a:endParaRPr lang="en-US" alt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1" name="文本框 10"/>
          <p:cNvSpPr txBox="1"/>
          <p:nvPr>
            <p:custDataLst>
              <p:tags r:id="rId6"/>
            </p:custDataLst>
          </p:nvPr>
        </p:nvSpPr>
        <p:spPr>
          <a:xfrm>
            <a:off x="7393291" y="4060399"/>
            <a:ext cx="2525812" cy="230832"/>
          </a:xfrm>
          <a:prstGeom prst="rect">
            <a:avLst/>
          </a:prstGeom>
          <a:noFill/>
          <a:ln w="6350">
            <a:solidFill>
              <a:srgbClr val="1184CF"/>
            </a:solidFill>
            <a:prstDash val="solid"/>
          </a:ln>
        </p:spPr>
        <p:txBody>
          <a:bodyPr wrap="square" rtlCol="0" anchor="ctr" anchorCtr="0">
            <a:spAutoFit/>
          </a:bodyPr>
          <a:lstStyle/>
          <a:p>
            <a:pPr algn="ctr"/>
            <a:r>
              <a:rPr lang="zh-CN" altLang="en-US" sz="900" dirty="0">
                <a:latin typeface="微软雅黑" panose="020B0503020204020204" pitchFamily="34" charset="-122"/>
                <a:ea typeface="微软雅黑" panose="020B0503020204020204" pitchFamily="34" charset="-122"/>
              </a:rPr>
              <a:t>智慧船闸</a:t>
            </a:r>
            <a:r>
              <a:rPr lang="zh-CN" altLang="en-US" sz="900" dirty="0">
                <a:latin typeface="微软雅黑" panose="020B0503020204020204" pitchFamily="34" charset="-122"/>
                <a:ea typeface="微软雅黑" panose="020B0503020204020204" pitchFamily="34" charset="-122"/>
                <a:sym typeface="+mn-lt"/>
              </a:rPr>
              <a:t>、</a:t>
            </a:r>
            <a:r>
              <a:rPr lang="zh-CN" altLang="en-US" sz="900" dirty="0">
                <a:latin typeface="微软雅黑" panose="020B0503020204020204" pitchFamily="34" charset="-122"/>
                <a:ea typeface="微软雅黑" panose="020B0503020204020204" pitchFamily="34" charset="-122"/>
              </a:rPr>
              <a:t>航道养护及监测、智慧港口</a:t>
            </a:r>
            <a:endParaRPr lang="zh-CN" altLang="en-US" sz="900" dirty="0">
              <a:latin typeface="微软雅黑" panose="020B0503020204020204" pitchFamily="34" charset="-122"/>
              <a:ea typeface="微软雅黑" panose="020B0503020204020204" pitchFamily="34" charset="-122"/>
            </a:endParaRPr>
          </a:p>
        </p:txBody>
      </p:sp>
      <p:sp>
        <p:nvSpPr>
          <p:cNvPr id="12" name="文本框 11"/>
          <p:cNvSpPr txBox="1"/>
          <p:nvPr>
            <p:custDataLst>
              <p:tags r:id="rId7"/>
            </p:custDataLst>
          </p:nvPr>
        </p:nvSpPr>
        <p:spPr>
          <a:xfrm>
            <a:off x="6310754" y="4060399"/>
            <a:ext cx="1080120" cy="230832"/>
          </a:xfrm>
          <a:prstGeom prst="rect">
            <a:avLst/>
          </a:prstGeom>
          <a:solidFill>
            <a:schemeClr val="accent1">
              <a:lumMod val="40000"/>
              <a:lumOff val="60000"/>
            </a:schemeClr>
          </a:solidFill>
          <a:ln w="6350">
            <a:solidFill>
              <a:srgbClr val="1184CF"/>
            </a:solidFill>
            <a:prstDash val="solid"/>
          </a:ln>
        </p:spPr>
        <p:txBody>
          <a:bodyPr wrap="square" rtlCol="0" anchor="ctr" anchorCtr="0">
            <a:spAutoFit/>
          </a:bodyPr>
          <a:lstStyle/>
          <a:p>
            <a:pPr algn="ct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水路数字化</a:t>
            </a:r>
            <a:endParaRPr lang="en-US" alt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4" name="文本框 13"/>
          <p:cNvSpPr txBox="1"/>
          <p:nvPr>
            <p:custDataLst>
              <p:tags r:id="rId8"/>
            </p:custDataLst>
          </p:nvPr>
        </p:nvSpPr>
        <p:spPr>
          <a:xfrm>
            <a:off x="7392144" y="4332079"/>
            <a:ext cx="2525813" cy="230832"/>
          </a:xfrm>
          <a:prstGeom prst="rect">
            <a:avLst/>
          </a:prstGeom>
          <a:noFill/>
          <a:ln w="6350">
            <a:solidFill>
              <a:srgbClr val="1184CF"/>
            </a:solidFill>
            <a:prstDash val="solid"/>
          </a:ln>
        </p:spPr>
        <p:txBody>
          <a:bodyPr wrap="square" rtlCol="0" anchor="ctr" anchorCtr="0">
            <a:sp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车联网、智能路侧设施、云平台</a:t>
            </a:r>
            <a:endPar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5" name="文本框 14"/>
          <p:cNvSpPr txBox="1"/>
          <p:nvPr>
            <p:custDataLst>
              <p:tags r:id="rId9"/>
            </p:custDataLst>
          </p:nvPr>
        </p:nvSpPr>
        <p:spPr>
          <a:xfrm>
            <a:off x="6312024" y="4332079"/>
            <a:ext cx="1080120" cy="230832"/>
          </a:xfrm>
          <a:prstGeom prst="rect">
            <a:avLst/>
          </a:prstGeom>
          <a:solidFill>
            <a:schemeClr val="accent1">
              <a:lumMod val="40000"/>
              <a:lumOff val="60000"/>
            </a:schemeClr>
          </a:solidFill>
          <a:ln w="6350">
            <a:solidFill>
              <a:srgbClr val="1184CF"/>
            </a:solidFill>
            <a:prstDash val="solid"/>
          </a:ln>
        </p:spPr>
        <p:txBody>
          <a:bodyPr wrap="square" rtlCol="0" anchor="ctr" anchorCtr="0">
            <a:spAutoFit/>
          </a:bodyPr>
          <a:lstStyle/>
          <a:p>
            <a:pPr algn="ct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车路云</a:t>
            </a:r>
            <a:endParaRPr lang="en-US" alt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aphicFrame>
        <p:nvGraphicFramePr>
          <p:cNvPr id="53" name="表格 52"/>
          <p:cNvGraphicFramePr>
            <a:graphicFrameLocks noGrp="1"/>
          </p:cNvGraphicFramePr>
          <p:nvPr>
            <p:custDataLst>
              <p:tags r:id="rId10"/>
            </p:custDataLst>
          </p:nvPr>
        </p:nvGraphicFramePr>
        <p:xfrm>
          <a:off x="6603880" y="3224698"/>
          <a:ext cx="3957955" cy="308610"/>
        </p:xfrm>
        <a:graphic>
          <a:graphicData uri="http://schemas.openxmlformats.org/drawingml/2006/table">
            <a:tbl>
              <a:tblPr firstRow="1">
                <a:tableStyleId>{2D5ABB26-0587-4C30-8999-92F81FD0307C}</a:tableStyleId>
              </a:tblPr>
              <a:tblGrid>
                <a:gridCol w="706208"/>
                <a:gridCol w="405257"/>
                <a:gridCol w="405257"/>
                <a:gridCol w="412097"/>
                <a:gridCol w="369918"/>
                <a:gridCol w="379038"/>
                <a:gridCol w="462826"/>
                <a:gridCol w="373338"/>
                <a:gridCol w="444016"/>
              </a:tblGrid>
              <a:tr h="165100">
                <a:tc>
                  <a:txBody>
                    <a:bodyPr/>
                    <a:lstStyle/>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单位</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南湖区</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buNone/>
                      </a:pP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秀洲区</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嘉善</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平湖</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海盐</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海宁</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buNone/>
                      </a:pP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桐乡</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buNone/>
                      </a:pPr>
                      <a:r>
                        <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rPr>
                        <a:t>全市</a:t>
                      </a:r>
                      <a:endParaRPr lang="zh-CN" altLang="en-US" sz="8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r>
              <a:tr h="143510">
                <a:tc>
                  <a:txBody>
                    <a:bodyPr/>
                    <a:lstStyle/>
                    <a:p>
                      <a:pPr algn="ctr" rtl="0" fontAlgn="ctr"/>
                      <a:r>
                        <a:rPr lang="zh-CN" altLang="en-US" sz="800" b="0" u="none" strike="noStrike" dirty="0">
                          <a:effectLst/>
                          <a:latin typeface="微软雅黑" panose="020B0503020204020204" pitchFamily="34" charset="-122"/>
                          <a:ea typeface="微软雅黑" panose="020B0503020204020204" pitchFamily="34" charset="-122"/>
                        </a:rPr>
                        <a:t>起降场数量</a:t>
                      </a:r>
                      <a:r>
                        <a:rPr lang="en-US" altLang="zh-CN" sz="800" b="0" u="none" strike="noStrike" dirty="0">
                          <a:effectLst/>
                          <a:latin typeface="微软雅黑" panose="020B0503020204020204" pitchFamily="34" charset="-122"/>
                          <a:ea typeface="微软雅黑" panose="020B0503020204020204" pitchFamily="34" charset="-122"/>
                        </a:rPr>
                        <a:t>/</a:t>
                      </a:r>
                      <a:r>
                        <a:rPr lang="zh-CN" altLang="en-US" sz="800" b="0" u="none" strike="noStrike" dirty="0">
                          <a:effectLst/>
                          <a:latin typeface="微软雅黑" panose="020B0503020204020204" pitchFamily="34" charset="-122"/>
                          <a:ea typeface="微软雅黑" panose="020B0503020204020204" pitchFamily="34" charset="-122"/>
                        </a:rPr>
                        <a:t>个</a:t>
                      </a:r>
                      <a:endParaRPr lang="zh-CN" altLang="en-US"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defTabSz="914400" rtl="0" eaLnBrk="1" fontAlgn="ctr" latinLnBrk="0" hangingPunct="1">
                        <a:spcBef>
                          <a:spcPct val="0"/>
                        </a:spcBef>
                        <a:spcAft>
                          <a:spcPct val="0"/>
                        </a:spcAft>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70</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defTabSz="914400" rtl="0" eaLnBrk="1" fontAlgn="ctr" latinLnBrk="0" hangingPunct="1">
                        <a:spcBef>
                          <a:spcPct val="0"/>
                        </a:spcBef>
                        <a:spcAft>
                          <a:spcPct val="0"/>
                        </a:spcAft>
                        <a:buNone/>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70</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defTabSz="914400" rtl="0" eaLnBrk="1" fontAlgn="ctr" latinLnBrk="0" hangingPunct="1">
                        <a:spcBef>
                          <a:spcPct val="0"/>
                        </a:spcBef>
                        <a:spcAft>
                          <a:spcPct val="0"/>
                        </a:spcAft>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70</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defTabSz="914400" rtl="0" eaLnBrk="1" fontAlgn="ctr" latinLnBrk="0" hangingPunct="1">
                        <a:spcBef>
                          <a:spcPct val="0"/>
                        </a:spcBef>
                        <a:spcAft>
                          <a:spcPct val="0"/>
                        </a:spcAft>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70</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defTabSz="914400" rtl="0" eaLnBrk="1" fontAlgn="ctr" latinLnBrk="0" hangingPunct="1">
                        <a:spcBef>
                          <a:spcPct val="0"/>
                        </a:spcBef>
                        <a:spcAft>
                          <a:spcPct val="0"/>
                        </a:spcAft>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60</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defTabSz="914400" rtl="0" eaLnBrk="1" fontAlgn="ctr" latinLnBrk="0" hangingPunct="1">
                        <a:spcBef>
                          <a:spcPct val="0"/>
                        </a:spcBef>
                        <a:spcAft>
                          <a:spcPct val="0"/>
                        </a:spcAft>
                      </a:pPr>
                      <a:r>
                        <a:rPr lang="en-US" altLang="zh-CN" sz="800" b="0" i="0" kern="1200" dirty="0">
                          <a:solidFill>
                            <a:srgbClr val="000000"/>
                          </a:solidFill>
                          <a:latin typeface="微软雅黑" panose="020B0503020204020204" pitchFamily="34" charset="-122"/>
                          <a:ea typeface="微软雅黑" panose="020B0503020204020204" pitchFamily="34" charset="-122"/>
                          <a:cs typeface="+mn-cs"/>
                        </a:rPr>
                        <a:t>70</a:t>
                      </a:r>
                      <a:endParaRPr lang="en-US" altLang="zh-CN" sz="800" b="0" i="0" kern="1200" dirty="0">
                        <a:solidFill>
                          <a:srgbClr val="000000"/>
                        </a:solidFill>
                        <a:latin typeface="微软雅黑" panose="020B0503020204020204" pitchFamily="34" charset="-122"/>
                        <a:ea typeface="微软雅黑" panose="020B0503020204020204" pitchFamily="34" charset="-122"/>
                        <a:cs typeface="+mn-cs"/>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fontAlgn="ctr">
                        <a:spcBef>
                          <a:spcPct val="0"/>
                        </a:spcBef>
                        <a:spcAft>
                          <a:spcPct val="0"/>
                        </a:spcAft>
                      </a:pPr>
                      <a:r>
                        <a:rPr lang="en-US" altLang="zh-CN" sz="800" b="0" i="0" dirty="0">
                          <a:solidFill>
                            <a:srgbClr val="000000"/>
                          </a:solidFill>
                          <a:latin typeface="微软雅黑" panose="020B0503020204020204" pitchFamily="34" charset="-122"/>
                          <a:ea typeface="微软雅黑" panose="020B0503020204020204" pitchFamily="34" charset="-122"/>
                        </a:rPr>
                        <a:t>60</a:t>
                      </a:r>
                      <a:endParaRPr lang="en-US" altLang="zh-CN" sz="800" b="0" i="0" dirty="0">
                        <a:solidFill>
                          <a:srgbClr val="000000"/>
                        </a:solidFill>
                        <a:latin typeface="微软雅黑" panose="020B0503020204020204" pitchFamily="34" charset="-122"/>
                        <a:ea typeface="微软雅黑" panose="020B0503020204020204" pitchFamily="34" charset="-122"/>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indent="0" algn="ctr" fontAlgn="ctr">
                        <a:spcBef>
                          <a:spcPct val="0"/>
                        </a:spcBef>
                        <a:spcAft>
                          <a:spcPct val="0"/>
                        </a:spcAft>
                      </a:pPr>
                      <a:r>
                        <a:rPr lang="en-US" altLang="zh-CN" sz="800" b="0" i="0" dirty="0">
                          <a:solidFill>
                            <a:srgbClr val="000000"/>
                          </a:solidFill>
                          <a:latin typeface="微软雅黑" panose="020B0503020204020204" pitchFamily="34" charset="-122"/>
                          <a:ea typeface="微软雅黑" panose="020B0503020204020204" pitchFamily="34" charset="-122"/>
                        </a:rPr>
                        <a:t>470</a:t>
                      </a:r>
                      <a:endParaRPr lang="en-US" altLang="zh-CN" sz="800" b="0" i="0" dirty="0">
                        <a:solidFill>
                          <a:srgbClr val="000000"/>
                        </a:solidFill>
                        <a:latin typeface="微软雅黑" panose="020B0503020204020204" pitchFamily="34" charset="-122"/>
                        <a:ea typeface="微软雅黑" panose="020B0503020204020204" pitchFamily="34" charset="-122"/>
                      </a:endParaRPr>
                    </a:p>
                  </a:txBody>
                  <a:tcPr marL="68580" marR="68580" marT="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r>
            </a:tbl>
          </a:graphicData>
        </a:graphic>
      </p:graphicFrame>
      <p:sp>
        <p:nvSpPr>
          <p:cNvPr id="54" name="文本框 53"/>
          <p:cNvSpPr txBox="1"/>
          <p:nvPr/>
        </p:nvSpPr>
        <p:spPr>
          <a:xfrm>
            <a:off x="10457695" y="3267243"/>
            <a:ext cx="1133475" cy="297180"/>
          </a:xfrm>
          <a:prstGeom prst="rect">
            <a:avLst/>
          </a:prstGeom>
          <a:noFill/>
        </p:spPr>
        <p:txBody>
          <a:bodyPr wrap="square" rtlCol="0">
            <a:noAutofit/>
          </a:bodyPr>
          <a:lstStyle/>
          <a:p>
            <a:pPr>
              <a:lnSpc>
                <a:spcPct val="120000"/>
              </a:lnSpc>
              <a:spcBef>
                <a:spcPts val="0"/>
              </a:spcBef>
              <a:spcAft>
                <a:spcPts val="0"/>
              </a:spcAft>
            </a:pPr>
            <a:r>
              <a:rPr lang="en-US" altLang="zh-CN" sz="900" i="1" u="sng" dirty="0">
                <a:latin typeface="微软雅黑" panose="020B0503020204020204" pitchFamily="34" charset="-122"/>
                <a:ea typeface="微软雅黑" panose="020B0503020204020204" pitchFamily="34" charset="-122"/>
                <a:cs typeface="微软雅黑" panose="020B0503020204020204" pitchFamily="34" charset="-122"/>
              </a:rPr>
              <a:t>2025-2030</a:t>
            </a:r>
            <a:r>
              <a:rPr lang="zh-CN" altLang="en-US" sz="900" i="1" u="sng" dirty="0">
                <a:latin typeface="微软雅黑" panose="020B0503020204020204" pitchFamily="34" charset="-122"/>
                <a:ea typeface="微软雅黑" panose="020B0503020204020204" pitchFamily="34" charset="-122"/>
                <a:cs typeface="微软雅黑" panose="020B0503020204020204" pitchFamily="34" charset="-122"/>
              </a:rPr>
              <a:t>年规划</a:t>
            </a:r>
            <a:endParaRPr lang="zh-CN" altLang="en-US" sz="900" i="1" u="sng"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custDataLst>
              <p:tags r:id="rId11"/>
            </p:custDataLst>
          </p:nvPr>
        </p:nvSpPr>
        <p:spPr>
          <a:xfrm>
            <a:off x="6603880" y="2689888"/>
            <a:ext cx="1627743" cy="230832"/>
          </a:xfrm>
          <a:prstGeom prst="rect">
            <a:avLst/>
          </a:prstGeom>
          <a:solidFill>
            <a:schemeClr val="accent1">
              <a:lumMod val="40000"/>
              <a:lumOff val="60000"/>
            </a:schemeClr>
          </a:solidFill>
          <a:ln w="6350">
            <a:noFill/>
            <a:prstDash val="solid"/>
          </a:ln>
        </p:spPr>
        <p:txBody>
          <a:bodyPr wrap="square" rtlCol="0" anchor="ctr" anchorCtr="0">
            <a:spAutoFit/>
          </a:bodyPr>
          <a:lstStyle/>
          <a:p>
            <a:pPr algn="ct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对接行业主管部门</a:t>
            </a:r>
            <a:endPar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7" name="文本框 16"/>
          <p:cNvSpPr txBox="1"/>
          <p:nvPr>
            <p:custDataLst>
              <p:tags r:id="rId12"/>
            </p:custDataLst>
          </p:nvPr>
        </p:nvSpPr>
        <p:spPr>
          <a:xfrm>
            <a:off x="6604668" y="2949689"/>
            <a:ext cx="1627742" cy="230832"/>
          </a:xfrm>
          <a:prstGeom prst="rect">
            <a:avLst/>
          </a:prstGeom>
          <a:solidFill>
            <a:schemeClr val="accent1">
              <a:lumMod val="40000"/>
              <a:lumOff val="60000"/>
            </a:schemeClr>
          </a:solidFill>
          <a:ln w="6350">
            <a:noFill/>
            <a:prstDash val="solid"/>
          </a:ln>
        </p:spPr>
        <p:txBody>
          <a:bodyPr wrap="square" rtlCol="0" anchor="ctr" anchorCtr="0">
            <a:spAutoFit/>
          </a:bodyPr>
          <a:lstStyle/>
          <a:p>
            <a:pPr algn="ct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属地低空规划研究</a:t>
            </a:r>
            <a:endPar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aphicFrame>
        <p:nvGraphicFramePr>
          <p:cNvPr id="18" name="表格 17"/>
          <p:cNvGraphicFramePr>
            <a:graphicFrameLocks noGrp="1"/>
          </p:cNvGraphicFramePr>
          <p:nvPr>
            <p:custDataLst>
              <p:tags r:id="rId13"/>
            </p:custDataLst>
          </p:nvPr>
        </p:nvGraphicFramePr>
        <p:xfrm>
          <a:off x="6456040" y="4581634"/>
          <a:ext cx="4550290" cy="309880"/>
        </p:xfrm>
        <a:graphic>
          <a:graphicData uri="http://schemas.openxmlformats.org/drawingml/2006/table">
            <a:tbl>
              <a:tblPr firstRow="1">
                <a:tableStyleId>{2D5ABB26-0587-4C30-8999-92F81FD0307C}</a:tableStyleId>
              </a:tblPr>
              <a:tblGrid>
                <a:gridCol w="811897"/>
                <a:gridCol w="465906"/>
                <a:gridCol w="465906"/>
                <a:gridCol w="473770"/>
                <a:gridCol w="425279"/>
                <a:gridCol w="435764"/>
                <a:gridCol w="532091"/>
                <a:gridCol w="429211"/>
                <a:gridCol w="510466"/>
              </a:tblGrid>
              <a:tr h="165100">
                <a:tc>
                  <a:txBody>
                    <a:bodyPr/>
                    <a:lstStyle/>
                    <a:p>
                      <a:pPr algn="ctr" fontAlgn="ctr"/>
                      <a:r>
                        <a:rPr lang="zh-CN" altLang="en-US" sz="900" b="0" i="0" u="none" strike="noStrike" dirty="0">
                          <a:ln>
                            <a:noFill/>
                          </a:ln>
                          <a:solidFill>
                            <a:schemeClr val="tx1"/>
                          </a:solidFill>
                          <a:effectLst/>
                          <a:latin typeface="微软雅黑" panose="020B0503020204020204" pitchFamily="34" charset="-122"/>
                          <a:ea typeface="微软雅黑" panose="020B0503020204020204" pitchFamily="34" charset="-122"/>
                        </a:rPr>
                        <a:t>单位</a:t>
                      </a:r>
                      <a:endParaRPr lang="zh-CN" altLang="en-US" sz="9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r>
                        <a:rPr lang="zh-CN" altLang="en-US" sz="900" b="0" i="0" u="none" strike="noStrike" dirty="0">
                          <a:ln>
                            <a:noFill/>
                          </a:ln>
                          <a:solidFill>
                            <a:schemeClr val="tx1"/>
                          </a:solidFill>
                          <a:effectLst/>
                          <a:latin typeface="微软雅黑" panose="020B0503020204020204" pitchFamily="34" charset="-122"/>
                          <a:ea typeface="微软雅黑" panose="020B0503020204020204" pitchFamily="34" charset="-122"/>
                        </a:rPr>
                        <a:t>嘉禾</a:t>
                      </a:r>
                      <a:endParaRPr lang="zh-CN" altLang="en-US" sz="9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r>
                        <a:rPr lang="zh-CN" altLang="en-US" sz="900" b="0" i="0" u="none" strike="noStrike" dirty="0">
                          <a:ln>
                            <a:noFill/>
                          </a:ln>
                          <a:solidFill>
                            <a:schemeClr val="tx1"/>
                          </a:solidFill>
                          <a:effectLst/>
                          <a:latin typeface="微软雅黑" panose="020B0503020204020204" pitchFamily="34" charset="-122"/>
                          <a:ea typeface="微软雅黑" panose="020B0503020204020204" pitchFamily="34" charset="-122"/>
                        </a:rPr>
                        <a:t>嘉善</a:t>
                      </a:r>
                      <a:endParaRPr lang="zh-CN" altLang="en-US" sz="9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r>
                        <a:rPr lang="zh-CN" altLang="en-US" sz="900" b="0" i="0" u="none" strike="noStrike" dirty="0">
                          <a:ln>
                            <a:noFill/>
                          </a:ln>
                          <a:solidFill>
                            <a:schemeClr val="tx1"/>
                          </a:solidFill>
                          <a:effectLst/>
                          <a:latin typeface="微软雅黑" panose="020B0503020204020204" pitchFamily="34" charset="-122"/>
                          <a:ea typeface="微软雅黑" panose="020B0503020204020204" pitchFamily="34" charset="-122"/>
                        </a:rPr>
                        <a:t>平湖</a:t>
                      </a:r>
                      <a:endParaRPr lang="zh-CN" altLang="en-US" sz="9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r>
                        <a:rPr lang="zh-CN" altLang="en-US" sz="900" b="0" i="0" u="none" strike="noStrike" dirty="0">
                          <a:ln>
                            <a:noFill/>
                          </a:ln>
                          <a:solidFill>
                            <a:schemeClr val="tx1"/>
                          </a:solidFill>
                          <a:effectLst/>
                          <a:latin typeface="微软雅黑" panose="020B0503020204020204" pitchFamily="34" charset="-122"/>
                          <a:ea typeface="微软雅黑" panose="020B0503020204020204" pitchFamily="34" charset="-122"/>
                        </a:rPr>
                        <a:t>海盐</a:t>
                      </a:r>
                      <a:endParaRPr lang="zh-CN" altLang="en-US" sz="9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r>
                        <a:rPr lang="zh-CN" altLang="en-US" sz="900" b="0" i="0" u="none" strike="noStrike" dirty="0">
                          <a:ln>
                            <a:noFill/>
                          </a:ln>
                          <a:solidFill>
                            <a:schemeClr val="tx1"/>
                          </a:solidFill>
                          <a:effectLst/>
                          <a:latin typeface="微软雅黑" panose="020B0503020204020204" pitchFamily="34" charset="-122"/>
                          <a:ea typeface="微软雅黑" panose="020B0503020204020204" pitchFamily="34" charset="-122"/>
                        </a:rPr>
                        <a:t>海宁</a:t>
                      </a:r>
                      <a:endParaRPr lang="zh-CN" altLang="en-US" sz="9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buNone/>
                      </a:pPr>
                      <a:r>
                        <a:rPr lang="zh-CN" altLang="en-US" sz="900" b="0" i="0" u="none" strike="noStrike" dirty="0">
                          <a:ln>
                            <a:noFill/>
                          </a:ln>
                          <a:solidFill>
                            <a:schemeClr val="tx1"/>
                          </a:solidFill>
                          <a:effectLst/>
                          <a:latin typeface="微软雅黑" panose="020B0503020204020204" pitchFamily="34" charset="-122"/>
                          <a:ea typeface="微软雅黑" panose="020B0503020204020204" pitchFamily="34" charset="-122"/>
                        </a:rPr>
                        <a:t>桐乡</a:t>
                      </a:r>
                      <a:endParaRPr lang="zh-CN" altLang="en-US" sz="9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buNone/>
                      </a:pPr>
                      <a:r>
                        <a:rPr lang="zh-CN" altLang="en-US" sz="900" b="0" i="0" u="none" strike="noStrike" dirty="0">
                          <a:ln>
                            <a:noFill/>
                          </a:ln>
                          <a:solidFill>
                            <a:schemeClr val="tx1"/>
                          </a:solidFill>
                          <a:effectLst/>
                          <a:latin typeface="微软雅黑" panose="020B0503020204020204" pitchFamily="34" charset="-122"/>
                          <a:ea typeface="微软雅黑" panose="020B0503020204020204" pitchFamily="34" charset="-122"/>
                        </a:rPr>
                        <a:t>战客</a:t>
                      </a:r>
                      <a:endParaRPr lang="zh-CN" altLang="en-US" sz="9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c>
                  <a:txBody>
                    <a:bodyPr/>
                    <a:lstStyle/>
                    <a:p>
                      <a:pPr algn="ctr" fontAlgn="ctr">
                        <a:buNone/>
                      </a:pPr>
                      <a:r>
                        <a:rPr lang="zh-CN" altLang="en-US" sz="900" b="0" i="0" u="none" strike="noStrike" dirty="0">
                          <a:ln>
                            <a:noFill/>
                          </a:ln>
                          <a:solidFill>
                            <a:schemeClr val="tx1"/>
                          </a:solidFill>
                          <a:effectLst/>
                          <a:latin typeface="微软雅黑" panose="020B0503020204020204" pitchFamily="34" charset="-122"/>
                          <a:ea typeface="微软雅黑" panose="020B0503020204020204" pitchFamily="34" charset="-122"/>
                        </a:rPr>
                        <a:t>全市</a:t>
                      </a:r>
                      <a:endParaRPr lang="zh-CN" altLang="en-US" sz="900" b="0" i="0" u="none" strike="noStrike" dirty="0">
                        <a:ln>
                          <a:noFill/>
                        </a:ln>
                        <a:solidFill>
                          <a:schemeClr val="tx1"/>
                        </a:solidFill>
                        <a:effectLst/>
                        <a:latin typeface="微软雅黑" panose="020B0503020204020204" pitchFamily="34" charset="-122"/>
                        <a:ea typeface="微软雅黑" panose="020B0503020204020204" pitchFamily="34" charset="-122"/>
                      </a:endParaRPr>
                    </a:p>
                  </a:txBody>
                  <a:tcPr marL="5975" marR="5975" marT="5975" marB="0" anchor="ctr">
                    <a:lnB w="6350" cap="flat" cmpd="sng" algn="ctr">
                      <a:solidFill>
                        <a:srgbClr val="C00000"/>
                      </a:solidFill>
                      <a:prstDash val="sysDash"/>
                      <a:round/>
                      <a:headEnd type="none" w="med" len="med"/>
                      <a:tailEnd type="none" w="med" len="med"/>
                    </a:lnB>
                  </a:tcPr>
                </a:tc>
              </a:tr>
              <a:tr h="143510">
                <a:tc>
                  <a:txBody>
                    <a:bodyPr/>
                    <a:lstStyle/>
                    <a:p>
                      <a:pPr algn="ctr" rtl="0" fontAlgn="ctr"/>
                      <a:r>
                        <a:rPr lang="zh-CN" altLang="en-US" sz="900" b="0" u="none" strike="noStrike" dirty="0">
                          <a:effectLst/>
                          <a:latin typeface="微软雅黑" panose="020B0503020204020204" pitchFamily="34" charset="-122"/>
                          <a:ea typeface="微软雅黑" panose="020B0503020204020204" pitchFamily="34" charset="-122"/>
                        </a:rPr>
                        <a:t>商机金额</a:t>
                      </a:r>
                      <a:r>
                        <a:rPr lang="en-US" altLang="zh-CN" sz="900" b="0" u="none" strike="noStrike" dirty="0">
                          <a:effectLst/>
                          <a:latin typeface="微软雅黑" panose="020B0503020204020204" pitchFamily="34" charset="-122"/>
                          <a:ea typeface="微软雅黑" panose="020B0503020204020204" pitchFamily="34" charset="-122"/>
                        </a:rPr>
                        <a:t>(</a:t>
                      </a:r>
                      <a:r>
                        <a:rPr lang="zh-CN" altLang="en-US" sz="900" b="0" u="none" strike="noStrike" dirty="0">
                          <a:effectLst/>
                          <a:latin typeface="微软雅黑" panose="020B0503020204020204" pitchFamily="34" charset="-122"/>
                          <a:ea typeface="微软雅黑" panose="020B0503020204020204" pitchFamily="34" charset="-122"/>
                        </a:rPr>
                        <a:t>万元</a:t>
                      </a:r>
                      <a:r>
                        <a:rPr lang="en-US" altLang="zh-CN" sz="900" b="0" u="none" strike="noStrike" dirty="0">
                          <a:effectLst/>
                          <a:latin typeface="微软雅黑" panose="020B0503020204020204" pitchFamily="34" charset="-122"/>
                          <a:ea typeface="微软雅黑" panose="020B0503020204020204" pitchFamily="34" charset="-122"/>
                        </a:rPr>
                        <a:t>)</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1012.1</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443" marR="5443" marT="5443"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585.7</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443" marR="5443" marT="5443"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923.5</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443" marR="5443" marT="5443"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541</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443" marR="5443" marT="5443"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1350</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443" marR="5443" marT="5443"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400</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443" marR="5443" marT="5443"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kern="1200" dirty="0">
                          <a:solidFill>
                            <a:srgbClr val="000000"/>
                          </a:solidFill>
                          <a:latin typeface="微软雅黑" panose="020B0503020204020204" pitchFamily="34" charset="-122"/>
                          <a:ea typeface="微软雅黑" panose="020B0503020204020204" pitchFamily="34" charset="-122"/>
                        </a:rPr>
                        <a:t>13291 </a:t>
                      </a:r>
                      <a:endParaRPr lang="en-US" altLang="zh-CN" sz="900" b="0" kern="1200" dirty="0">
                        <a:solidFill>
                          <a:srgbClr val="000000"/>
                        </a:solidFill>
                        <a:latin typeface="微软雅黑" panose="020B0503020204020204" pitchFamily="34" charset="-122"/>
                        <a:ea typeface="微软雅黑" panose="020B0503020204020204" pitchFamily="34" charset="-122"/>
                      </a:endParaRPr>
                    </a:p>
                  </a:txBody>
                  <a:tcPr marL="5443" marR="5443" marT="5443"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buNone/>
                      </a:pPr>
                      <a:r>
                        <a:rPr lang="en-US" altLang="zh-CN" sz="900" b="0" kern="1200" dirty="0">
                          <a:solidFill>
                            <a:srgbClr val="000000"/>
                          </a:solidFill>
                          <a:latin typeface="微软雅黑" panose="020B0503020204020204" pitchFamily="34" charset="-122"/>
                          <a:ea typeface="微软雅黑" panose="020B0503020204020204" pitchFamily="34" charset="-122"/>
                        </a:rPr>
                        <a:t>18103</a:t>
                      </a:r>
                      <a:endParaRPr lang="en-US" altLang="zh-CN" sz="900" b="0" kern="1200" dirty="0">
                        <a:solidFill>
                          <a:srgbClr val="000000"/>
                        </a:solidFill>
                        <a:latin typeface="微软雅黑" panose="020B0503020204020204" pitchFamily="34" charset="-122"/>
                        <a:ea typeface="微软雅黑" panose="020B0503020204020204" pitchFamily="34" charset="-122"/>
                      </a:endParaRPr>
                    </a:p>
                  </a:txBody>
                  <a:tcPr marL="5443" marR="5443" marT="5443" marB="0" anchor="ctr">
                    <a:lnT w="6350" cap="flat" cmpd="sng" algn="ctr">
                      <a:solidFill>
                        <a:srgbClr val="C00000"/>
                      </a:solidFill>
                      <a:prstDash val="sysDash"/>
                      <a:round/>
                      <a:headEnd type="none" w="med" len="med"/>
                      <a:tailEnd type="none" w="med" len="med"/>
                    </a:lnT>
                    <a:lnB w="6350" cap="flat" cmpd="sng" algn="ctr">
                      <a:solidFill>
                        <a:schemeClr val="bg1">
                          <a:lumMod val="85000"/>
                        </a:schemeClr>
                      </a:solidFill>
                      <a:prstDash val="solid"/>
                      <a:round/>
                      <a:headEnd type="none" w="med" len="med"/>
                      <a:tailEnd type="none" w="med" len="med"/>
                    </a:lnB>
                  </a:tcPr>
                </a:tc>
              </a:tr>
            </a:tbl>
          </a:graphicData>
        </a:graphic>
      </p:graphicFrame>
      <p:sp>
        <p:nvSpPr>
          <p:cNvPr id="49" name="文本框 48"/>
          <p:cNvSpPr txBox="1"/>
          <p:nvPr/>
        </p:nvSpPr>
        <p:spPr>
          <a:xfrm>
            <a:off x="10972800" y="4593427"/>
            <a:ext cx="669290" cy="297180"/>
          </a:xfrm>
          <a:prstGeom prst="rect">
            <a:avLst/>
          </a:prstGeom>
          <a:noFill/>
        </p:spPr>
        <p:txBody>
          <a:bodyPr wrap="square" rtlCol="0">
            <a:noAutofit/>
          </a:bodyPr>
          <a:lstStyle/>
          <a:p>
            <a:pPr>
              <a:lnSpc>
                <a:spcPct val="120000"/>
              </a:lnSpc>
              <a:spcBef>
                <a:spcPts val="0"/>
              </a:spcBef>
              <a:spcAft>
                <a:spcPts val="0"/>
              </a:spcAft>
            </a:pPr>
            <a:r>
              <a:rPr lang="zh-CN" altLang="en-US" sz="900" i="1" u="sng" dirty="0">
                <a:latin typeface="微软雅黑" panose="020B0503020204020204" pitchFamily="34" charset="-122"/>
                <a:ea typeface="微软雅黑" panose="020B0503020204020204" pitchFamily="34" charset="-122"/>
                <a:cs typeface="微软雅黑" panose="020B0503020204020204" pitchFamily="34" charset="-122"/>
              </a:rPr>
              <a:t>商机情况</a:t>
            </a:r>
            <a:endParaRPr lang="zh-CN" altLang="en-US" sz="900" i="1" u="sng"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8" name="组合 57"/>
          <p:cNvGrpSpPr/>
          <p:nvPr/>
        </p:nvGrpSpPr>
        <p:grpSpPr>
          <a:xfrm>
            <a:off x="6312024" y="5310627"/>
            <a:ext cx="3240360" cy="748948"/>
            <a:chOff x="6528048" y="5454137"/>
            <a:chExt cx="3240360" cy="748948"/>
          </a:xfrm>
        </p:grpSpPr>
        <p:sp>
          <p:nvSpPr>
            <p:cNvPr id="50" name="文本框 49"/>
            <p:cNvSpPr txBox="1"/>
            <p:nvPr>
              <p:custDataLst>
                <p:tags r:id="rId14"/>
              </p:custDataLst>
            </p:nvPr>
          </p:nvSpPr>
          <p:spPr>
            <a:xfrm>
              <a:off x="6528048" y="5454137"/>
              <a:ext cx="1284656" cy="230832"/>
            </a:xfrm>
            <a:prstGeom prst="rect">
              <a:avLst/>
            </a:prstGeom>
            <a:solidFill>
              <a:schemeClr val="accent1">
                <a:lumMod val="40000"/>
                <a:lumOff val="60000"/>
              </a:schemeClr>
            </a:solidFill>
          </p:spPr>
          <p:txBody>
            <a:bodyPr wrap="square" rtlCol="0" anchor="ctr" anchorCtr="0">
              <a:spAutoFit/>
            </a:bodyPr>
            <a:lstStyle/>
            <a:p>
              <a:pPr algn="ctr"/>
              <a:r>
                <a:rPr lang="zh-CN" altLang="en-US" sz="900" b="1" dirty="0">
                  <a:latin typeface="微软雅黑" panose="020B0503020204020204" pitchFamily="34" charset="-122"/>
                  <a:ea typeface="微软雅黑" panose="020B0503020204020204" pitchFamily="34" charset="-122"/>
                  <a:cs typeface="微软雅黑" panose="020B0503020204020204" pitchFamily="34" charset="-122"/>
                  <a:sym typeface="+mn-lt"/>
                </a:rPr>
                <a:t>沪乍杭高铁</a:t>
              </a:r>
              <a:endParaRPr lang="en-US" alt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51" name="文本框 50"/>
            <p:cNvSpPr txBox="1"/>
            <p:nvPr>
              <p:custDataLst>
                <p:tags r:id="rId15"/>
              </p:custDataLst>
            </p:nvPr>
          </p:nvSpPr>
          <p:spPr>
            <a:xfrm>
              <a:off x="6528048" y="5709779"/>
              <a:ext cx="1284656" cy="230832"/>
            </a:xfrm>
            <a:prstGeom prst="rect">
              <a:avLst/>
            </a:prstGeom>
            <a:solidFill>
              <a:schemeClr val="accent1">
                <a:lumMod val="40000"/>
                <a:lumOff val="60000"/>
              </a:schemeClr>
            </a:solidFill>
          </p:spPr>
          <p:txBody>
            <a:bodyPr wrap="square" rtlCol="0" anchor="ctr" anchorCtr="0">
              <a:spAutoFit/>
            </a:bodyPr>
            <a:lstStyle/>
            <a:p>
              <a:pPr algn="ctr"/>
              <a:r>
                <a:rPr lang="zh-CN" altLang="en-US" sz="900" b="1" dirty="0">
                  <a:latin typeface="微软雅黑" panose="020B0503020204020204" pitchFamily="34" charset="-122"/>
                  <a:ea typeface="微软雅黑" panose="020B0503020204020204" pitchFamily="34" charset="-122"/>
                  <a:cs typeface="微软雅黑" panose="020B0503020204020204" pitchFamily="34" charset="-122"/>
                  <a:sym typeface="+mn-lt"/>
                </a:rPr>
                <a:t>苏嘉甬高铁</a:t>
              </a:r>
              <a:endParaRPr lang="zh-CN" altLang="en-US" sz="900" dirty="0"/>
            </a:p>
          </p:txBody>
        </p:sp>
        <p:sp>
          <p:nvSpPr>
            <p:cNvPr id="52" name="文本框 51"/>
            <p:cNvSpPr txBox="1"/>
            <p:nvPr>
              <p:custDataLst>
                <p:tags r:id="rId16"/>
              </p:custDataLst>
            </p:nvPr>
          </p:nvSpPr>
          <p:spPr>
            <a:xfrm>
              <a:off x="7813082" y="5454137"/>
              <a:ext cx="1955326" cy="230832"/>
            </a:xfrm>
            <a:prstGeom prst="rect">
              <a:avLst/>
            </a:prstGeom>
            <a:noFill/>
            <a:ln w="6350">
              <a:solidFill>
                <a:srgbClr val="4F80BD"/>
              </a:solidFill>
              <a:prstDash val="dash"/>
            </a:ln>
            <a:extLst>
              <a:ext uri="{909E8E84-426E-40DD-AFC4-6F175D3DCCD1}">
                <a14:hiddenFill xmlns:a14="http://schemas.microsoft.com/office/drawing/2010/main">
                  <a:solidFill>
                    <a:schemeClr val="accent1">
                      <a:lumMod val="40000"/>
                      <a:lumOff val="60000"/>
                    </a:schemeClr>
                  </a:solidFill>
                </a14:hiddenFill>
              </a:ext>
            </a:extLst>
          </p:spPr>
          <p:txBody>
            <a:bodyPr wrap="square" rtlCol="0" anchor="ctr" anchorCtr="0">
              <a:sp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途经嘉兴南、平湖南、桐乡高铁站</a:t>
              </a:r>
              <a:endPar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55" name="文本框 54"/>
            <p:cNvSpPr txBox="1"/>
            <p:nvPr>
              <p:custDataLst>
                <p:tags r:id="rId17"/>
              </p:custDataLst>
            </p:nvPr>
          </p:nvSpPr>
          <p:spPr>
            <a:xfrm>
              <a:off x="7813081" y="5709779"/>
              <a:ext cx="1955327" cy="230832"/>
            </a:xfrm>
            <a:prstGeom prst="rect">
              <a:avLst/>
            </a:prstGeom>
            <a:noFill/>
            <a:ln w="6350">
              <a:solidFill>
                <a:srgbClr val="4F80BD"/>
              </a:solidFill>
              <a:prstDash val="dash"/>
            </a:ln>
            <a:extLst>
              <a:ext uri="{909E8E84-426E-40DD-AFC4-6F175D3DCCD1}">
                <a14:hiddenFill xmlns:a14="http://schemas.microsoft.com/office/drawing/2010/main">
                  <a:solidFill>
                    <a:schemeClr val="accent1">
                      <a:lumMod val="40000"/>
                      <a:lumOff val="60000"/>
                    </a:schemeClr>
                  </a:solidFill>
                </a14:hiddenFill>
              </a:ext>
            </a:extLst>
          </p:spPr>
          <p:txBody>
            <a:bodyPr wrap="square" rtlCol="0" anchor="ctr" anchorCtr="0">
              <a:sp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途经嘉兴南、嘉善北、海盐高铁站</a:t>
              </a:r>
              <a:endPar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56" name="文本框 55"/>
            <p:cNvSpPr txBox="1"/>
            <p:nvPr>
              <p:custDataLst>
                <p:tags r:id="rId18"/>
              </p:custDataLst>
            </p:nvPr>
          </p:nvSpPr>
          <p:spPr>
            <a:xfrm>
              <a:off x="6528048" y="5970983"/>
              <a:ext cx="1284656" cy="230832"/>
            </a:xfrm>
            <a:prstGeom prst="rect">
              <a:avLst/>
            </a:prstGeom>
            <a:solidFill>
              <a:schemeClr val="accent1">
                <a:lumMod val="40000"/>
                <a:lumOff val="60000"/>
              </a:schemeClr>
            </a:solidFill>
          </p:spPr>
          <p:txBody>
            <a:bodyPr wrap="square" rtlCol="0" anchor="ctr" anchorCtr="0">
              <a:spAutoFit/>
            </a:bodyPr>
            <a:lstStyle/>
            <a:p>
              <a:pPr algn="ctr"/>
              <a:r>
                <a:rPr lang="zh-CN" altLang="en-US" sz="900" b="1" dirty="0">
                  <a:latin typeface="微软雅黑" panose="020B0503020204020204" pitchFamily="34" charset="-122"/>
                  <a:ea typeface="微软雅黑" panose="020B0503020204020204" pitchFamily="34" charset="-122"/>
                  <a:cs typeface="微软雅黑" panose="020B0503020204020204" pitchFamily="34" charset="-122"/>
                  <a:sym typeface="+mn-lt"/>
                </a:rPr>
                <a:t>嘉兴至枫南市域铁路</a:t>
              </a:r>
              <a:endParaRPr lang="zh-CN" altLang="en-US" sz="900" dirty="0"/>
            </a:p>
          </p:txBody>
        </p:sp>
        <p:sp>
          <p:nvSpPr>
            <p:cNvPr id="57" name="文本框 56"/>
            <p:cNvSpPr txBox="1"/>
            <p:nvPr>
              <p:custDataLst>
                <p:tags r:id="rId19"/>
              </p:custDataLst>
            </p:nvPr>
          </p:nvSpPr>
          <p:spPr>
            <a:xfrm>
              <a:off x="7812447" y="5972253"/>
              <a:ext cx="1955326" cy="230832"/>
            </a:xfrm>
            <a:prstGeom prst="rect">
              <a:avLst/>
            </a:prstGeom>
            <a:noFill/>
            <a:ln w="6350">
              <a:solidFill>
                <a:srgbClr val="4F80BD"/>
              </a:solidFill>
              <a:prstDash val="dash"/>
            </a:ln>
            <a:extLst>
              <a:ext uri="{909E8E84-426E-40DD-AFC4-6F175D3DCCD1}">
                <a14:hiddenFill xmlns:a14="http://schemas.microsoft.com/office/drawing/2010/main">
                  <a:solidFill>
                    <a:schemeClr val="accent1">
                      <a:lumMod val="40000"/>
                      <a:lumOff val="60000"/>
                    </a:schemeClr>
                  </a:solidFill>
                </a14:hiddenFill>
              </a:ext>
            </a:extLst>
          </p:spPr>
          <p:txBody>
            <a:bodyPr wrap="square" rtlCol="0" anchor="ctr" anchorCtr="0">
              <a:sp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途径嘉兴、嘉善</a:t>
              </a:r>
              <a:endPar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sp>
        <p:nvSpPr>
          <p:cNvPr id="59" name="文本框 58"/>
          <p:cNvSpPr txBox="1"/>
          <p:nvPr/>
        </p:nvSpPr>
        <p:spPr>
          <a:xfrm>
            <a:off x="10272470" y="5305201"/>
            <a:ext cx="935990" cy="229870"/>
          </a:xfrm>
          <a:prstGeom prst="rect">
            <a:avLst/>
          </a:prstGeom>
          <a:noFill/>
          <a:ln>
            <a:solidFill>
              <a:srgbClr val="BFBFBF"/>
            </a:solidFill>
            <a:prstDash val="sysDash"/>
          </a:ln>
        </p:spPr>
        <p:txBody>
          <a:bodyPr wrap="square">
            <a:spAutoFit/>
          </a:bodyPr>
          <a:lstStyle>
            <a:defPPr>
              <a:defRPr lang="zh-CN"/>
            </a:defPPr>
            <a:lvl1pPr algn="ctr">
              <a:defRPr sz="900">
                <a:latin typeface="微软雅黑" panose="020B0503020204020204" pitchFamily="34" charset="-122"/>
                <a:ea typeface="微软雅黑" panose="020B0503020204020204" pitchFamily="34" charset="-122"/>
              </a:defRPr>
            </a:lvl1pPr>
          </a:lstStyle>
          <a:p>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lt"/>
              </a:rPr>
              <a:t>安防系统</a:t>
            </a: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60" name="文本框 59"/>
          <p:cNvSpPr txBox="1"/>
          <p:nvPr/>
        </p:nvSpPr>
        <p:spPr>
          <a:xfrm>
            <a:off x="10272470" y="5561324"/>
            <a:ext cx="935990" cy="229870"/>
          </a:xfrm>
          <a:prstGeom prst="rect">
            <a:avLst/>
          </a:prstGeom>
          <a:noFill/>
          <a:ln>
            <a:solidFill>
              <a:srgbClr val="BFBFBF"/>
            </a:solidFill>
            <a:prstDash val="sysDash"/>
          </a:ln>
        </p:spPr>
        <p:txBody>
          <a:bodyPr wrap="square">
            <a:spAutoFit/>
          </a:bodyPr>
          <a:lstStyle>
            <a:defPPr>
              <a:defRPr lang="zh-CN"/>
            </a:defPPr>
            <a:lvl1pPr algn="ctr">
              <a:defRPr sz="900">
                <a:latin typeface="微软雅黑" panose="020B0503020204020204" pitchFamily="34" charset="-122"/>
                <a:ea typeface="微软雅黑" panose="020B0503020204020204" pitchFamily="34" charset="-122"/>
              </a:defRPr>
            </a:lvl1pPr>
          </a:lstStyle>
          <a:p>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lt"/>
              </a:rPr>
              <a:t>信息发布系统</a:t>
            </a: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61" name="文本框 60"/>
          <p:cNvSpPr txBox="1"/>
          <p:nvPr/>
        </p:nvSpPr>
        <p:spPr>
          <a:xfrm>
            <a:off x="10272470" y="5823009"/>
            <a:ext cx="935990" cy="229870"/>
          </a:xfrm>
          <a:prstGeom prst="rect">
            <a:avLst/>
          </a:prstGeom>
          <a:noFill/>
          <a:ln>
            <a:solidFill>
              <a:srgbClr val="BFBFBF"/>
            </a:solidFill>
            <a:prstDash val="sysDash"/>
          </a:ln>
        </p:spPr>
        <p:txBody>
          <a:bodyPr wrap="square">
            <a:spAutoFit/>
          </a:bodyPr>
          <a:lstStyle>
            <a:defPPr>
              <a:defRPr lang="zh-CN"/>
            </a:defPPr>
            <a:lvl1pPr algn="ctr">
              <a:defRPr sz="900">
                <a:latin typeface="微软雅黑" panose="020B0503020204020204" pitchFamily="34" charset="-122"/>
                <a:ea typeface="微软雅黑" panose="020B0503020204020204" pitchFamily="34" charset="-122"/>
              </a:defRPr>
            </a:lvl1pPr>
          </a:lstStyle>
          <a:p>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lt"/>
              </a:rPr>
              <a:t>智慧停车场</a:t>
            </a: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62" name="文本框 61"/>
          <p:cNvSpPr txBox="1"/>
          <p:nvPr>
            <p:custDataLst>
              <p:tags r:id="rId20"/>
            </p:custDataLst>
          </p:nvPr>
        </p:nvSpPr>
        <p:spPr>
          <a:xfrm>
            <a:off x="9863534" y="5317535"/>
            <a:ext cx="378260" cy="784830"/>
          </a:xfrm>
          <a:prstGeom prst="rect">
            <a:avLst/>
          </a:prstGeom>
          <a:solidFill>
            <a:schemeClr val="bg1">
              <a:lumMod val="75000"/>
            </a:schemeClr>
          </a:solidFill>
        </p:spPr>
        <p:txBody>
          <a:bodyPr wrap="square" rtlCol="0" anchor="ctr" anchorCtr="0">
            <a:spAutoFit/>
          </a:bodyPr>
          <a:lstStyle/>
          <a:p>
            <a:pPr algn="ct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信</a:t>
            </a:r>
            <a:endParaRPr lang="en-US" alt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ct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息</a:t>
            </a:r>
            <a:endParaRPr lang="en-US" alt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ct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化</a:t>
            </a:r>
            <a:endParaRPr lang="en-US" alt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ct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场</a:t>
            </a:r>
            <a:endParaRPr lang="en-US" alt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ct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景</a:t>
            </a:r>
            <a:endParaRPr lang="en-US" alt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67" name="文本框 66"/>
          <p:cNvSpPr txBox="1"/>
          <p:nvPr/>
        </p:nvSpPr>
        <p:spPr>
          <a:xfrm>
            <a:off x="9984433" y="3796888"/>
            <a:ext cx="1224028" cy="297180"/>
          </a:xfrm>
          <a:prstGeom prst="rect">
            <a:avLst/>
          </a:prstGeom>
          <a:noFill/>
        </p:spPr>
        <p:txBody>
          <a:bodyPr wrap="square" rtlCol="0">
            <a:noAutofit/>
          </a:bodyPr>
          <a:lstStyle/>
          <a:p>
            <a:pPr>
              <a:lnSpc>
                <a:spcPct val="120000"/>
              </a:lnSpc>
              <a:spcBef>
                <a:spcPts val="0"/>
              </a:spcBef>
              <a:spcAft>
                <a:spcPts val="0"/>
              </a:spcAft>
            </a:pPr>
            <a:r>
              <a:rPr lang="zh-CN" altLang="en-US" sz="900" b="1" i="1" u="sng" dirty="0">
                <a:latin typeface="微软雅黑" panose="020B0503020204020204" pitchFamily="34" charset="-122"/>
                <a:ea typeface="微软雅黑" panose="020B0503020204020204" pitchFamily="34" charset="-122"/>
                <a:cs typeface="微软雅黑" panose="020B0503020204020204" pitchFamily="34" charset="-122"/>
              </a:rPr>
              <a:t>交通局、交通执法队</a:t>
            </a:r>
            <a:endParaRPr lang="en-US" altLang="zh-CN" sz="900" b="1" i="1" u="sng"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8" name="文本框 67"/>
          <p:cNvSpPr txBox="1"/>
          <p:nvPr/>
        </p:nvSpPr>
        <p:spPr>
          <a:xfrm>
            <a:off x="9990418" y="4090786"/>
            <a:ext cx="1224028" cy="297180"/>
          </a:xfrm>
          <a:prstGeom prst="rect">
            <a:avLst/>
          </a:prstGeom>
          <a:noFill/>
        </p:spPr>
        <p:txBody>
          <a:bodyPr wrap="square" rtlCol="0">
            <a:noAutofit/>
          </a:bodyPr>
          <a:lstStyle/>
          <a:p>
            <a:pPr>
              <a:lnSpc>
                <a:spcPct val="120000"/>
              </a:lnSpc>
              <a:spcBef>
                <a:spcPts val="0"/>
              </a:spcBef>
              <a:spcAft>
                <a:spcPts val="0"/>
              </a:spcAft>
            </a:pPr>
            <a:r>
              <a:rPr lang="zh-CN" altLang="en-US" sz="900" b="1" i="1" u="sng" dirty="0">
                <a:latin typeface="微软雅黑" panose="020B0503020204020204" pitchFamily="34" charset="-122"/>
                <a:ea typeface="微软雅黑" panose="020B0503020204020204" pitchFamily="34" charset="-122"/>
                <a:cs typeface="微软雅黑" panose="020B0503020204020204" pitchFamily="34" charset="-122"/>
              </a:rPr>
              <a:t>交通局、港航中心</a:t>
            </a:r>
            <a:endParaRPr lang="en-US" altLang="zh-CN" sz="900" b="1" i="1" u="sng"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1" name="文本框 70"/>
          <p:cNvSpPr txBox="1"/>
          <p:nvPr/>
        </p:nvSpPr>
        <p:spPr>
          <a:xfrm>
            <a:off x="9977811" y="4348487"/>
            <a:ext cx="1631572" cy="297180"/>
          </a:xfrm>
          <a:prstGeom prst="rect">
            <a:avLst/>
          </a:prstGeom>
          <a:noFill/>
        </p:spPr>
        <p:txBody>
          <a:bodyPr wrap="square" rtlCol="0">
            <a:noAutofit/>
          </a:bodyPr>
          <a:lstStyle/>
          <a:p>
            <a:pPr>
              <a:lnSpc>
                <a:spcPct val="120000"/>
              </a:lnSpc>
              <a:spcBef>
                <a:spcPts val="0"/>
              </a:spcBef>
              <a:spcAft>
                <a:spcPts val="0"/>
              </a:spcAft>
            </a:pPr>
            <a:r>
              <a:rPr lang="zh-CN" altLang="en-US" sz="900" b="1" i="1" u="sng" dirty="0">
                <a:latin typeface="微软雅黑" panose="020B0503020204020204" pitchFamily="34" charset="-122"/>
                <a:ea typeface="微软雅黑" panose="020B0503020204020204" pitchFamily="34" charset="-122"/>
                <a:cs typeface="微软雅黑" panose="020B0503020204020204" pitchFamily="34" charset="-122"/>
              </a:rPr>
              <a:t>经信局、交通局、交投集团</a:t>
            </a:r>
            <a:endParaRPr lang="zh-CN" altLang="en-US" sz="900" b="1" i="1" u="sng"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nvSpPr>
        <p:spPr>
          <a:xfrm>
            <a:off x="407035" y="3411099"/>
            <a:ext cx="5409565" cy="245110"/>
          </a:xfrm>
          <a:prstGeom prst="rect">
            <a:avLst/>
          </a:prstGeom>
          <a:noFill/>
        </p:spPr>
        <p:txBody>
          <a:bodyPr wrap="square" rtlCol="0" anchor="t">
            <a:spAutoFit/>
          </a:bodyPr>
          <a:lstStyle/>
          <a:p>
            <a:pPr marL="171450" indent="-171450">
              <a:buFont typeface="Wingdings" panose="05000000000000000000" pitchFamily="2" charset="2"/>
              <a:buChar char="Ø"/>
            </a:pPr>
            <a:r>
              <a:rPr lang="zh-CN" altLang="en-US" sz="1000" b="1" dirty="0">
                <a:solidFill>
                  <a:srgbClr val="C00000"/>
                </a:solidFill>
                <a:latin typeface="微软雅黑" panose="020B0503020204020204" pitchFamily="34" charset="-122"/>
                <a:ea typeface="微软雅黑" panose="020B0503020204020204" pitchFamily="34" charset="-122"/>
                <a:sym typeface="+mn-ea"/>
              </a:rPr>
              <a:t>锚定客户刚需：</a:t>
            </a:r>
            <a:endParaRPr lang="zh-CN" altLang="en-US" sz="1000" b="1" dirty="0">
              <a:solidFill>
                <a:srgbClr val="C00000"/>
              </a:solidFill>
              <a:latin typeface="微软雅黑" panose="020B0503020204020204" pitchFamily="34" charset="-122"/>
              <a:ea typeface="微软雅黑" panose="020B0503020204020204" pitchFamily="34" charset="-122"/>
              <a:sym typeface="+mn-ea"/>
            </a:endParaRPr>
          </a:p>
        </p:txBody>
      </p:sp>
      <p:sp>
        <p:nvSpPr>
          <p:cNvPr id="20" name="文本框 19"/>
          <p:cNvSpPr txBox="1"/>
          <p:nvPr/>
        </p:nvSpPr>
        <p:spPr>
          <a:xfrm>
            <a:off x="407035" y="3555115"/>
            <a:ext cx="5380990" cy="491490"/>
          </a:xfrm>
          <a:prstGeom prst="rect">
            <a:avLst/>
          </a:prstGeom>
          <a:noFill/>
        </p:spPr>
        <p:txBody>
          <a:bodyPr wrap="square" rtlCol="0" anchor="t">
            <a:spAutoFit/>
          </a:bodyPr>
          <a:lstStyle>
            <a:defPPr>
              <a:defRPr lang="zh-CN"/>
            </a:defPPr>
            <a:lvl1pPr marL="171450" indent="-171450">
              <a:buFont typeface="Arial" panose="020B0604020202020204" pitchFamily="34" charset="0"/>
              <a:buChar char="•"/>
              <a:defRPr sz="1000" b="1">
                <a:latin typeface="微软雅黑" panose="020B0503020204020204" pitchFamily="34" charset="-122"/>
                <a:ea typeface="微软雅黑" panose="020B0503020204020204" pitchFamily="34" charset="-122"/>
              </a:defRPr>
            </a:lvl1pPr>
          </a:lstStyle>
          <a:p>
            <a:pPr>
              <a:lnSpc>
                <a:spcPct val="130000"/>
              </a:lnSpc>
              <a:spcBef>
                <a:spcPts val="0"/>
              </a:spcBef>
              <a:spcAft>
                <a:spcPts val="0"/>
              </a:spcAft>
            </a:pPr>
            <a:r>
              <a:rPr lang="zh-CN" altLang="zh-CN" dirty="0"/>
              <a:t>水利</a:t>
            </a:r>
            <a:r>
              <a:rPr lang="zh-CN" altLang="en-US" dirty="0"/>
              <a:t>领域：</a:t>
            </a:r>
            <a:r>
              <a:rPr lang="zh-CN" altLang="en-US" b="0" dirty="0"/>
              <a:t>水利工程介入规划，预埋云网优势，加强龙头合作（</a:t>
            </a:r>
            <a:r>
              <a:rPr lang="zh-CN" altLang="en-US" sz="900" b="0" dirty="0">
                <a:solidFill>
                  <a:srgbClr val="FF0000"/>
                </a:solidFill>
              </a:rPr>
              <a:t>全市</a:t>
            </a:r>
            <a:r>
              <a:rPr lang="en-US" altLang="zh-CN" sz="900" b="0" dirty="0">
                <a:solidFill>
                  <a:srgbClr val="FF0000"/>
                </a:solidFill>
              </a:rPr>
              <a:t>319</a:t>
            </a:r>
            <a:r>
              <a:rPr lang="zh-CN" altLang="en-US" sz="900" b="0" dirty="0">
                <a:solidFill>
                  <a:srgbClr val="FF0000"/>
                </a:solidFill>
              </a:rPr>
              <a:t>个圩区</a:t>
            </a:r>
            <a:r>
              <a:rPr lang="en-US" altLang="zh-CN" sz="900" b="0" dirty="0">
                <a:solidFill>
                  <a:srgbClr val="FF0000"/>
                </a:solidFill>
              </a:rPr>
              <a:t>/</a:t>
            </a:r>
            <a:r>
              <a:rPr lang="zh-CN" altLang="en-US" sz="900" b="0" dirty="0">
                <a:solidFill>
                  <a:srgbClr val="FF0000"/>
                </a:solidFill>
              </a:rPr>
              <a:t>水土流失超</a:t>
            </a:r>
            <a:r>
              <a:rPr lang="en-US" altLang="zh-CN" sz="900" b="0" dirty="0">
                <a:solidFill>
                  <a:srgbClr val="FF0000"/>
                </a:solidFill>
              </a:rPr>
              <a:t>3</a:t>
            </a:r>
            <a:r>
              <a:rPr lang="zh-CN" altLang="en-US" sz="900" b="0" dirty="0">
                <a:solidFill>
                  <a:srgbClr val="FF0000"/>
                </a:solidFill>
              </a:rPr>
              <a:t>平方千米</a:t>
            </a:r>
            <a:r>
              <a:rPr lang="zh-CN" altLang="en-US" b="0" dirty="0"/>
              <a:t>）</a:t>
            </a:r>
            <a:r>
              <a:rPr lang="en-US" altLang="zh-CN" i="1" dirty="0"/>
              <a:t>---</a:t>
            </a:r>
            <a:r>
              <a:rPr lang="zh-CN" altLang="en-US" i="1" dirty="0"/>
              <a:t>对接各县市水利局，生态环境局</a:t>
            </a:r>
            <a:endParaRPr lang="en-US" altLang="zh-CN" i="1" dirty="0"/>
          </a:p>
        </p:txBody>
      </p:sp>
      <p:grpSp>
        <p:nvGrpSpPr>
          <p:cNvPr id="22" name="组合 21"/>
          <p:cNvGrpSpPr/>
          <p:nvPr/>
        </p:nvGrpSpPr>
        <p:grpSpPr>
          <a:xfrm>
            <a:off x="741045" y="4778130"/>
            <a:ext cx="4779010" cy="288925"/>
            <a:chOff x="4967671" y="3937743"/>
            <a:chExt cx="4512705" cy="213285"/>
          </a:xfrm>
        </p:grpSpPr>
        <p:sp>
          <p:nvSpPr>
            <p:cNvPr id="25" name="矩形 24"/>
            <p:cNvSpPr/>
            <p:nvPr/>
          </p:nvSpPr>
          <p:spPr>
            <a:xfrm>
              <a:off x="6575952" y="3937743"/>
              <a:ext cx="1296144" cy="21328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bg1"/>
                  </a:solidFill>
                  <a:latin typeface="微软雅黑" panose="020B0503020204020204" pitchFamily="34" charset="-122"/>
                  <a:ea typeface="微软雅黑" panose="020B0503020204020204" pitchFamily="34" charset="-122"/>
                </a:rPr>
                <a:t>涵洞水位监控</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35" name="矩形 34"/>
            <p:cNvSpPr/>
            <p:nvPr/>
          </p:nvSpPr>
          <p:spPr>
            <a:xfrm>
              <a:off x="4967671" y="3937743"/>
              <a:ext cx="1296144" cy="21328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防洪防涝信息化</a:t>
              </a:r>
              <a:endParaRPr lang="zh-CN" altLang="en-US" sz="900" dirty="0">
                <a:latin typeface="微软雅黑" panose="020B0503020204020204" pitchFamily="34" charset="-122"/>
                <a:ea typeface="微软雅黑" panose="020B0503020204020204" pitchFamily="34" charset="-122"/>
              </a:endParaRPr>
            </a:p>
          </p:txBody>
        </p:sp>
        <p:sp>
          <p:nvSpPr>
            <p:cNvPr id="44" name="矩形 43"/>
            <p:cNvSpPr/>
            <p:nvPr/>
          </p:nvSpPr>
          <p:spPr>
            <a:xfrm>
              <a:off x="8184232" y="3937743"/>
              <a:ext cx="1296144" cy="21328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bg1"/>
                  </a:solidFill>
                  <a:latin typeface="微软雅黑" panose="020B0503020204020204" pitchFamily="34" charset="-122"/>
                  <a:ea typeface="微软雅黑" panose="020B0503020204020204" pitchFamily="34" charset="-122"/>
                </a:rPr>
                <a:t>综合指挥中心</a:t>
              </a:r>
              <a:endParaRPr lang="zh-CN" altLang="en-US" sz="900" dirty="0">
                <a:solidFill>
                  <a:schemeClr val="bg1"/>
                </a:solidFill>
                <a:latin typeface="微软雅黑" panose="020B0503020204020204" pitchFamily="34" charset="-122"/>
                <a:ea typeface="微软雅黑" panose="020B0503020204020204" pitchFamily="34" charset="-122"/>
              </a:endParaRPr>
            </a:p>
          </p:txBody>
        </p:sp>
      </p:grpSp>
      <p:sp>
        <p:nvSpPr>
          <p:cNvPr id="47" name="文本框 46"/>
          <p:cNvSpPr txBox="1"/>
          <p:nvPr/>
        </p:nvSpPr>
        <p:spPr>
          <a:xfrm>
            <a:off x="407035" y="4304420"/>
            <a:ext cx="5313680" cy="491490"/>
          </a:xfrm>
          <a:prstGeom prst="rect">
            <a:avLst/>
          </a:prstGeom>
          <a:noFill/>
        </p:spPr>
        <p:txBody>
          <a:bodyPr wrap="square" rtlCol="0" anchor="t">
            <a:spAutoFit/>
          </a:bodyPr>
          <a:lstStyle>
            <a:defPPr>
              <a:defRPr lang="zh-CN"/>
            </a:defPPr>
            <a:lvl1pPr marL="171450" indent="-171450">
              <a:buFont typeface="Arial" panose="020B0604020202020204" pitchFamily="34" charset="0"/>
              <a:buChar char="•"/>
              <a:defRPr sz="1050" b="1">
                <a:latin typeface="微软雅黑" panose="020B0503020204020204" pitchFamily="34" charset="-122"/>
                <a:ea typeface="微软雅黑" panose="020B0503020204020204" pitchFamily="34" charset="-122"/>
              </a:defRPr>
            </a:lvl1pPr>
          </a:lstStyle>
          <a:p>
            <a:pPr>
              <a:lnSpc>
                <a:spcPct val="130000"/>
              </a:lnSpc>
              <a:spcBef>
                <a:spcPts val="0"/>
              </a:spcBef>
              <a:spcAft>
                <a:spcPts val="0"/>
              </a:spcAft>
            </a:pPr>
            <a:r>
              <a:rPr lang="zh-CN" altLang="zh-CN" sz="1000" dirty="0"/>
              <a:t>应急</a:t>
            </a:r>
            <a:r>
              <a:rPr lang="zh-CN" altLang="en-US" sz="1000" dirty="0"/>
              <a:t>领域：</a:t>
            </a:r>
            <a:r>
              <a:rPr lang="zh-CN" altLang="en-US" sz="1000" b="0" dirty="0"/>
              <a:t>用好大数据优势，顺应防控形势，切入应急单位当季重点工作（</a:t>
            </a:r>
            <a:r>
              <a:rPr lang="zh-CN" altLang="en-US" sz="1000" b="0" dirty="0">
                <a:solidFill>
                  <a:srgbClr val="FF0000"/>
                </a:solidFill>
              </a:rPr>
              <a:t>河道</a:t>
            </a:r>
            <a:r>
              <a:rPr lang="en-US" altLang="zh-CN" b="0" dirty="0">
                <a:solidFill>
                  <a:srgbClr val="FF0000"/>
                </a:solidFill>
              </a:rPr>
              <a:t>12295 </a:t>
            </a:r>
            <a:r>
              <a:rPr lang="zh-CN" altLang="en-US" b="0" dirty="0">
                <a:solidFill>
                  <a:srgbClr val="FF0000"/>
                </a:solidFill>
              </a:rPr>
              <a:t>千米，</a:t>
            </a:r>
            <a:r>
              <a:rPr lang="zh-CN" altLang="en-US" sz="1000" b="0" dirty="0">
                <a:solidFill>
                  <a:srgbClr val="FF0000"/>
                </a:solidFill>
              </a:rPr>
              <a:t>防洪堤</a:t>
            </a:r>
            <a:r>
              <a:rPr lang="en-US" altLang="zh-CN" sz="1000" b="0" dirty="0">
                <a:solidFill>
                  <a:srgbClr val="FF0000"/>
                </a:solidFill>
              </a:rPr>
              <a:t>201km</a:t>
            </a:r>
            <a:r>
              <a:rPr lang="zh-CN" altLang="en-US" sz="1000" b="0" dirty="0">
                <a:solidFill>
                  <a:srgbClr val="FF0000"/>
                </a:solidFill>
              </a:rPr>
              <a:t>，涵洞超</a:t>
            </a:r>
            <a:r>
              <a:rPr lang="en-US" altLang="zh-CN" sz="1000" b="0" dirty="0">
                <a:solidFill>
                  <a:srgbClr val="FF0000"/>
                </a:solidFill>
              </a:rPr>
              <a:t>500</a:t>
            </a:r>
            <a:r>
              <a:rPr lang="zh-CN" altLang="en-US" sz="1000" b="0" dirty="0">
                <a:solidFill>
                  <a:srgbClr val="FF0000"/>
                </a:solidFill>
              </a:rPr>
              <a:t>处</a:t>
            </a:r>
            <a:r>
              <a:rPr lang="zh-CN" altLang="en-US" sz="1000" b="0" dirty="0"/>
              <a:t>）</a:t>
            </a:r>
            <a:r>
              <a:rPr lang="en-US" altLang="zh-CN" sz="1000" i="1" dirty="0"/>
              <a:t>---</a:t>
            </a:r>
            <a:r>
              <a:rPr lang="zh-CN" altLang="en-US" sz="1000" i="1" dirty="0"/>
              <a:t>对接应急局、各乡镇应急管理办</a:t>
            </a:r>
            <a:endParaRPr lang="en-US" altLang="zh-CN" sz="1000" i="1" dirty="0"/>
          </a:p>
        </p:txBody>
      </p:sp>
      <p:grpSp>
        <p:nvGrpSpPr>
          <p:cNvPr id="48" name="组合 47"/>
          <p:cNvGrpSpPr/>
          <p:nvPr/>
        </p:nvGrpSpPr>
        <p:grpSpPr>
          <a:xfrm>
            <a:off x="725805" y="4042165"/>
            <a:ext cx="4794250" cy="288925"/>
            <a:chOff x="4953280" y="3482175"/>
            <a:chExt cx="4527096" cy="213285"/>
          </a:xfrm>
        </p:grpSpPr>
        <p:sp>
          <p:nvSpPr>
            <p:cNvPr id="63" name="矩形 62"/>
            <p:cNvSpPr/>
            <p:nvPr/>
          </p:nvSpPr>
          <p:spPr>
            <a:xfrm>
              <a:off x="6561449" y="3482175"/>
              <a:ext cx="1310759" cy="21328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bg1"/>
                  </a:solidFill>
                  <a:latin typeface="微软雅黑" panose="020B0503020204020204" pitchFamily="34" charset="-122"/>
                  <a:ea typeface="微软雅黑" panose="020B0503020204020204" pitchFamily="34" charset="-122"/>
                </a:rPr>
                <a:t>无人机智慧巡检</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72" name="矩形 71"/>
            <p:cNvSpPr/>
            <p:nvPr/>
          </p:nvSpPr>
          <p:spPr>
            <a:xfrm>
              <a:off x="4953280" y="3482175"/>
              <a:ext cx="1310759" cy="21328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bg1"/>
                  </a:solidFill>
                  <a:latin typeface="微软雅黑" panose="020B0503020204020204" pitchFamily="34" charset="-122"/>
                  <a:ea typeface="微软雅黑" panose="020B0503020204020204" pitchFamily="34" charset="-122"/>
                </a:rPr>
                <a:t>水利数字孪生</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73" name="矩形 72"/>
            <p:cNvSpPr/>
            <p:nvPr/>
          </p:nvSpPr>
          <p:spPr>
            <a:xfrm>
              <a:off x="8169617" y="3482175"/>
              <a:ext cx="1310759" cy="21328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bg1"/>
                  </a:solidFill>
                  <a:latin typeface="微软雅黑" panose="020B0503020204020204" pitchFamily="34" charset="-122"/>
                  <a:ea typeface="微软雅黑" panose="020B0503020204020204" pitchFamily="34" charset="-122"/>
                </a:rPr>
                <a:t>水土保持监测</a:t>
              </a:r>
              <a:r>
                <a:rPr lang="en-US" altLang="zh-CN" sz="900" dirty="0">
                  <a:solidFill>
                    <a:schemeClr val="bg1"/>
                  </a:solidFill>
                  <a:latin typeface="微软雅黑" panose="020B0503020204020204" pitchFamily="34" charset="-122"/>
                  <a:ea typeface="微软雅黑" panose="020B0503020204020204" pitchFamily="34" charset="-122"/>
                </a:rPr>
                <a:t>/</a:t>
              </a:r>
              <a:r>
                <a:rPr lang="zh-CN" altLang="en-US" sz="900" dirty="0">
                  <a:solidFill>
                    <a:schemeClr val="bg1"/>
                  </a:solidFill>
                  <a:latin typeface="微软雅黑" panose="020B0503020204020204" pitchFamily="34" charset="-122"/>
                  <a:ea typeface="微软雅黑" panose="020B0503020204020204" pitchFamily="34" charset="-122"/>
                </a:rPr>
                <a:t>环保监测</a:t>
              </a:r>
              <a:endParaRPr lang="zh-CN" altLang="en-US" sz="900" dirty="0">
                <a:solidFill>
                  <a:schemeClr val="bg1"/>
                </a:solidFill>
                <a:latin typeface="微软雅黑" panose="020B0503020204020204" pitchFamily="34" charset="-122"/>
                <a:ea typeface="微软雅黑" panose="020B0503020204020204" pitchFamily="34" charset="-122"/>
              </a:endParaRPr>
            </a:p>
          </p:txBody>
        </p:sp>
      </p:grpSp>
      <p:sp>
        <p:nvSpPr>
          <p:cNvPr id="74" name="文本框 73"/>
          <p:cNvSpPr txBox="1"/>
          <p:nvPr/>
        </p:nvSpPr>
        <p:spPr>
          <a:xfrm>
            <a:off x="407035" y="5067030"/>
            <a:ext cx="5409565" cy="245110"/>
          </a:xfrm>
          <a:prstGeom prst="rect">
            <a:avLst/>
          </a:prstGeom>
          <a:noFill/>
        </p:spPr>
        <p:txBody>
          <a:bodyPr wrap="square" rtlCol="0" anchor="t">
            <a:spAutoFit/>
          </a:bodyPr>
          <a:lstStyle>
            <a:defPPr>
              <a:defRPr lang="zh-CN"/>
            </a:defPPr>
            <a:lvl1pPr marL="171450" indent="-171450">
              <a:buFont typeface="Wingdings" panose="05000000000000000000" pitchFamily="2" charset="2"/>
              <a:buChar char="Ø"/>
              <a:defRPr sz="1200" b="1">
                <a:solidFill>
                  <a:srgbClr val="C00000"/>
                </a:solidFill>
                <a:latin typeface="微软雅黑" panose="020B0503020204020204" pitchFamily="34" charset="-122"/>
                <a:ea typeface="微软雅黑" panose="020B0503020204020204" pitchFamily="34" charset="-122"/>
              </a:defRPr>
            </a:lvl1pPr>
          </a:lstStyle>
          <a:p>
            <a:r>
              <a:rPr lang="zh-CN" altLang="en-US" sz="1000" dirty="0">
                <a:sym typeface="+mn-ea"/>
              </a:rPr>
              <a:t>拓宽项目来源：</a:t>
            </a:r>
            <a:endParaRPr lang="zh-CN" altLang="en-US" sz="1000" dirty="0">
              <a:sym typeface="+mn-ea"/>
            </a:endParaRPr>
          </a:p>
        </p:txBody>
      </p:sp>
      <p:sp>
        <p:nvSpPr>
          <p:cNvPr id="75" name="文本框 74"/>
          <p:cNvSpPr txBox="1"/>
          <p:nvPr/>
        </p:nvSpPr>
        <p:spPr>
          <a:xfrm>
            <a:off x="407164" y="5283054"/>
            <a:ext cx="5588635" cy="272895"/>
          </a:xfrm>
          <a:prstGeom prst="rect">
            <a:avLst/>
          </a:prstGeom>
          <a:noFill/>
        </p:spPr>
        <p:txBody>
          <a:bodyPr wrap="square" rtlCol="0" anchor="t">
            <a:spAutoFit/>
          </a:bodyPr>
          <a:lstStyle>
            <a:defPPr>
              <a:defRPr lang="zh-CN"/>
            </a:defPPr>
            <a:lvl1pPr marL="171450" indent="-171450">
              <a:buFont typeface="Arial" panose="020B0604020202020204" pitchFamily="34" charset="0"/>
              <a:buChar char="•"/>
              <a:defRPr sz="1000" b="1">
                <a:latin typeface="微软雅黑" panose="020B0503020204020204" pitchFamily="34" charset="-122"/>
                <a:ea typeface="微软雅黑" panose="020B0503020204020204" pitchFamily="34" charset="-122"/>
              </a:defRPr>
            </a:lvl1pPr>
          </a:lstStyle>
          <a:p>
            <a:pPr>
              <a:lnSpc>
                <a:spcPct val="130000"/>
              </a:lnSpc>
              <a:spcBef>
                <a:spcPts val="0"/>
              </a:spcBef>
              <a:spcAft>
                <a:spcPts val="0"/>
              </a:spcAft>
            </a:pPr>
            <a:r>
              <a:rPr lang="zh-CN" altLang="en-US" dirty="0"/>
              <a:t>专项债：</a:t>
            </a:r>
            <a:r>
              <a:rPr lang="zh-CN" altLang="en-US" b="0" dirty="0"/>
              <a:t>整合生态资源，协助业主专项债申债，联络总包争取信息化部分（</a:t>
            </a:r>
            <a:r>
              <a:rPr lang="zh-CN" altLang="en-US" b="0" dirty="0">
                <a:solidFill>
                  <a:srgbClr val="FF0000"/>
                </a:solidFill>
              </a:rPr>
              <a:t>当前商机</a:t>
            </a:r>
            <a:r>
              <a:rPr lang="en-US" altLang="zh-CN" b="0" dirty="0">
                <a:solidFill>
                  <a:srgbClr val="FF0000"/>
                </a:solidFill>
              </a:rPr>
              <a:t>9.73</a:t>
            </a:r>
            <a:r>
              <a:rPr lang="zh-CN" altLang="en-US" b="0" dirty="0">
                <a:solidFill>
                  <a:srgbClr val="FF0000"/>
                </a:solidFill>
              </a:rPr>
              <a:t>亿</a:t>
            </a:r>
            <a:r>
              <a:rPr lang="zh-CN" altLang="en-US" b="0" dirty="0"/>
              <a:t>）</a:t>
            </a:r>
            <a:endParaRPr lang="en-US" altLang="zh-CN" b="0" dirty="0"/>
          </a:p>
        </p:txBody>
      </p:sp>
      <p:sp>
        <p:nvSpPr>
          <p:cNvPr id="76" name="文本框 75"/>
          <p:cNvSpPr txBox="1"/>
          <p:nvPr/>
        </p:nvSpPr>
        <p:spPr>
          <a:xfrm>
            <a:off x="368300" y="5571086"/>
            <a:ext cx="5409565" cy="245110"/>
          </a:xfrm>
          <a:prstGeom prst="rect">
            <a:avLst/>
          </a:prstGeom>
          <a:noFill/>
        </p:spPr>
        <p:txBody>
          <a:bodyPr wrap="square" rtlCol="0" anchor="t">
            <a:spAutoFit/>
          </a:bodyPr>
          <a:lstStyle>
            <a:defPPr>
              <a:defRPr lang="zh-CN"/>
            </a:defPPr>
            <a:lvl1pPr marL="171450" indent="-171450">
              <a:buFont typeface="Arial" panose="020B0604020202020204" pitchFamily="34" charset="0"/>
              <a:buChar char="•"/>
              <a:defRPr sz="1000" b="1">
                <a:latin typeface="微软雅黑" panose="020B0503020204020204" pitchFamily="34" charset="-122"/>
                <a:ea typeface="微软雅黑" panose="020B0503020204020204" pitchFamily="34" charset="-122"/>
              </a:defRPr>
            </a:lvl1pPr>
          </a:lstStyle>
          <a:p>
            <a:r>
              <a:rPr lang="zh-CN" altLang="en-US" dirty="0"/>
              <a:t>创新应用：</a:t>
            </a:r>
            <a:r>
              <a:rPr lang="zh-CN" altLang="en-US" b="0" dirty="0"/>
              <a:t>针对传统信息化无法解决痛点，利用</a:t>
            </a:r>
            <a:r>
              <a:rPr lang="en-US" altLang="zh-CN" b="0" dirty="0"/>
              <a:t>AI</a:t>
            </a:r>
            <a:r>
              <a:rPr lang="zh-CN" altLang="en-US" b="0" dirty="0"/>
              <a:t>设计方案，打造标杆案例</a:t>
            </a:r>
            <a:endParaRPr lang="en-US" altLang="zh-CN" b="0" dirty="0"/>
          </a:p>
        </p:txBody>
      </p:sp>
      <p:grpSp>
        <p:nvGrpSpPr>
          <p:cNvPr id="77" name="组合 76"/>
          <p:cNvGrpSpPr/>
          <p:nvPr/>
        </p:nvGrpSpPr>
        <p:grpSpPr>
          <a:xfrm>
            <a:off x="741045" y="5842275"/>
            <a:ext cx="4779010" cy="219711"/>
            <a:chOff x="4967671" y="5085184"/>
            <a:chExt cx="4512705" cy="213285"/>
          </a:xfrm>
        </p:grpSpPr>
        <p:sp>
          <p:nvSpPr>
            <p:cNvPr id="78" name="矩形 77"/>
            <p:cNvSpPr/>
            <p:nvPr/>
          </p:nvSpPr>
          <p:spPr>
            <a:xfrm>
              <a:off x="6575952" y="5085184"/>
              <a:ext cx="1296144" cy="21328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AI</a:t>
              </a:r>
              <a:r>
                <a:rPr lang="zh-CN" altLang="en-US" sz="900" dirty="0">
                  <a:solidFill>
                    <a:schemeClr val="bg1"/>
                  </a:solidFill>
                  <a:latin typeface="微软雅黑" panose="020B0503020204020204" pitchFamily="34" charset="-122"/>
                  <a:ea typeface="微软雅黑" panose="020B0503020204020204" pitchFamily="34" charset="-122"/>
                </a:rPr>
                <a:t>执法力度判定</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79" name="矩形 78"/>
            <p:cNvSpPr/>
            <p:nvPr/>
          </p:nvSpPr>
          <p:spPr>
            <a:xfrm>
              <a:off x="4967671" y="5085184"/>
              <a:ext cx="1296144" cy="21328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AI</a:t>
              </a:r>
              <a:r>
                <a:rPr lang="zh-CN" altLang="en-US" sz="900" dirty="0">
                  <a:solidFill>
                    <a:schemeClr val="bg1"/>
                  </a:solidFill>
                  <a:latin typeface="微软雅黑" panose="020B0503020204020204" pitchFamily="34" charset="-122"/>
                  <a:ea typeface="微软雅黑" panose="020B0503020204020204" pitchFamily="34" charset="-122"/>
                </a:rPr>
                <a:t>城管智慧派单</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80" name="矩形 79"/>
            <p:cNvSpPr/>
            <p:nvPr/>
          </p:nvSpPr>
          <p:spPr>
            <a:xfrm>
              <a:off x="8184232" y="5085184"/>
              <a:ext cx="1296144" cy="21328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AI</a:t>
              </a:r>
              <a:r>
                <a:rPr lang="zh-CN" altLang="en-US" sz="900" dirty="0">
                  <a:solidFill>
                    <a:schemeClr val="bg1"/>
                  </a:solidFill>
                  <a:latin typeface="微软雅黑" panose="020B0503020204020204" pitchFamily="34" charset="-122"/>
                  <a:ea typeface="微软雅黑" panose="020B0503020204020204" pitchFamily="34" charset="-122"/>
                </a:rPr>
                <a:t>专利自动匹配</a:t>
              </a:r>
              <a:endParaRPr lang="zh-CN" altLang="en-US" sz="900" dirty="0">
                <a:solidFill>
                  <a:schemeClr val="bg1"/>
                </a:solidFill>
                <a:latin typeface="微软雅黑" panose="020B0503020204020204" pitchFamily="34" charset="-122"/>
                <a:ea typeface="微软雅黑" panose="020B0503020204020204" pitchFamily="34" charset="-122"/>
              </a:endParaRPr>
            </a:p>
          </p:txBody>
        </p:sp>
      </p:grpSp>
      <p:sp>
        <p:nvSpPr>
          <p:cNvPr id="81" name="文本框 80"/>
          <p:cNvSpPr txBox="1"/>
          <p:nvPr/>
        </p:nvSpPr>
        <p:spPr>
          <a:xfrm>
            <a:off x="484505" y="1812680"/>
            <a:ext cx="5171440" cy="291465"/>
          </a:xfrm>
          <a:prstGeom prst="rect">
            <a:avLst/>
          </a:prstGeom>
          <a:noFill/>
        </p:spPr>
        <p:txBody>
          <a:bodyPr wrap="square" rtlCol="0" anchor="t">
            <a:spAutoFit/>
          </a:bodyPr>
          <a:lstStyle>
            <a:defPPr>
              <a:defRPr lang="zh-CN"/>
            </a:defPPr>
            <a:lvl1pPr marL="171450" indent="-171450">
              <a:buFont typeface="Arial" panose="020B0604020202020204" pitchFamily="34" charset="0"/>
              <a:buChar char="•"/>
              <a:defRPr sz="1000" b="1">
                <a:latin typeface="微软雅黑" panose="020B0503020204020204" pitchFamily="34" charset="-122"/>
                <a:ea typeface="微软雅黑" panose="020B0503020204020204" pitchFamily="34" charset="-122"/>
              </a:defRPr>
            </a:lvl1pPr>
          </a:lstStyle>
          <a:p>
            <a:pPr marL="0" indent="0">
              <a:lnSpc>
                <a:spcPct val="130000"/>
              </a:lnSpc>
              <a:spcBef>
                <a:spcPts val="0"/>
              </a:spcBef>
              <a:spcAft>
                <a:spcPts val="0"/>
              </a:spcAft>
              <a:buNone/>
            </a:pPr>
            <a:r>
              <a:rPr lang="zh-CN" altLang="en-US" dirty="0">
                <a:solidFill>
                  <a:srgbClr val="1184CF"/>
                </a:solidFill>
              </a:rPr>
              <a:t>以数字政府</a:t>
            </a:r>
            <a:r>
              <a:rPr lang="en-US" altLang="zh-CN" dirty="0">
                <a:solidFill>
                  <a:srgbClr val="1184CF"/>
                </a:solidFill>
              </a:rPr>
              <a:t>2.0</a:t>
            </a:r>
            <a:r>
              <a:rPr lang="zh-CN" altLang="en-US" dirty="0">
                <a:solidFill>
                  <a:srgbClr val="1184CF"/>
                </a:solidFill>
              </a:rPr>
              <a:t>为切入口，找准资金来源，拓宽商机渠道。</a:t>
            </a:r>
            <a:endParaRPr lang="zh-CN" altLang="en-US" dirty="0">
              <a:solidFill>
                <a:srgbClr val="1184CF"/>
              </a:solidFill>
            </a:endParaRPr>
          </a:p>
        </p:txBody>
      </p:sp>
      <p:sp>
        <p:nvSpPr>
          <p:cNvPr id="82" name="文本框 81"/>
          <p:cNvSpPr txBox="1"/>
          <p:nvPr/>
        </p:nvSpPr>
        <p:spPr>
          <a:xfrm>
            <a:off x="983615" y="6075142"/>
            <a:ext cx="4608195" cy="245110"/>
          </a:xfrm>
          <a:prstGeom prst="rect">
            <a:avLst/>
          </a:prstGeom>
          <a:noFill/>
        </p:spPr>
        <p:txBody>
          <a:bodyPr wrap="square" rtlCol="0" anchor="t">
            <a:spAutoFit/>
          </a:bodyPr>
          <a:lstStyle>
            <a:defPPr>
              <a:defRPr lang="zh-CN"/>
            </a:defPPr>
            <a:lvl1pPr marL="171450" indent="-171450">
              <a:buFont typeface="Arial" panose="020B0604020202020204" pitchFamily="34" charset="0"/>
              <a:buChar char="•"/>
              <a:defRPr sz="1000" b="1">
                <a:latin typeface="微软雅黑" panose="020B0503020204020204" pitchFamily="34" charset="-122"/>
                <a:ea typeface="微软雅黑" panose="020B0503020204020204" pitchFamily="34" charset="-122"/>
              </a:defRPr>
            </a:lvl1pPr>
          </a:lstStyle>
          <a:p>
            <a:pPr marL="0" indent="0">
              <a:buNone/>
            </a:pPr>
            <a:r>
              <a:rPr lang="zh-CN" altLang="en-US" b="0" dirty="0"/>
              <a:t>海宁自然之城水生态综合治理项目</a:t>
            </a:r>
            <a:r>
              <a:rPr lang="zh-CN" b="0" dirty="0"/>
              <a:t>（</a:t>
            </a:r>
            <a:r>
              <a:rPr lang="en-US" altLang="zh-CN" b="0" dirty="0"/>
              <a:t>146</a:t>
            </a:r>
            <a:r>
              <a:rPr lang="zh-CN" altLang="en-US" b="0" dirty="0"/>
              <a:t>万</a:t>
            </a:r>
            <a:r>
              <a:rPr lang="zh-CN" b="0" dirty="0"/>
              <a:t>）</a:t>
            </a:r>
            <a:endParaRPr lang="zh-CN" b="0" dirty="0"/>
          </a:p>
        </p:txBody>
      </p:sp>
      <p:sp>
        <p:nvSpPr>
          <p:cNvPr id="83" name="waving-flag_16212"/>
          <p:cNvSpPr/>
          <p:nvPr/>
        </p:nvSpPr>
        <p:spPr>
          <a:xfrm>
            <a:off x="672465" y="6143464"/>
            <a:ext cx="275590" cy="219710"/>
          </a:xfrm>
          <a:custGeom>
            <a:avLst/>
            <a:gdLst>
              <a:gd name="connsiteX0" fmla="*/ 201391 w 491559"/>
              <a:gd name="connsiteY0" fmla="*/ 34417 h 604252"/>
              <a:gd name="connsiteX1" fmla="*/ 244085 w 491559"/>
              <a:gd name="connsiteY1" fmla="*/ 44529 h 604252"/>
              <a:gd name="connsiteX2" fmla="*/ 473074 w 491559"/>
              <a:gd name="connsiteY2" fmla="*/ 56463 h 604252"/>
              <a:gd name="connsiteX3" fmla="*/ 491559 w 491559"/>
              <a:gd name="connsiteY3" fmla="*/ 65692 h 604252"/>
              <a:gd name="connsiteX4" fmla="*/ 491559 w 491559"/>
              <a:gd name="connsiteY4" fmla="*/ 291654 h 604252"/>
              <a:gd name="connsiteX5" fmla="*/ 474827 w 491559"/>
              <a:gd name="connsiteY5" fmla="*/ 330640 h 604252"/>
              <a:gd name="connsiteX6" fmla="*/ 374117 w 491559"/>
              <a:gd name="connsiteY6" fmla="*/ 374559 h 604252"/>
              <a:gd name="connsiteX7" fmla="*/ 196280 w 491559"/>
              <a:gd name="connsiteY7" fmla="*/ 306930 h 604252"/>
              <a:gd name="connsiteX8" fmla="*/ 103537 w 491559"/>
              <a:gd name="connsiteY8" fmla="*/ 336846 h 604252"/>
              <a:gd name="connsiteX9" fmla="*/ 84255 w 491559"/>
              <a:gd name="connsiteY9" fmla="*/ 326343 h 604252"/>
              <a:gd name="connsiteX10" fmla="*/ 84255 w 491559"/>
              <a:gd name="connsiteY10" fmla="*/ 96563 h 604252"/>
              <a:gd name="connsiteX11" fmla="*/ 103218 w 491559"/>
              <a:gd name="connsiteY11" fmla="*/ 60441 h 604252"/>
              <a:gd name="connsiteX12" fmla="*/ 201391 w 491559"/>
              <a:gd name="connsiteY12" fmla="*/ 34417 h 604252"/>
              <a:gd name="connsiteX13" fmla="*/ 33942 w 491559"/>
              <a:gd name="connsiteY13" fmla="*/ 0 h 604252"/>
              <a:gd name="connsiteX14" fmla="*/ 67884 w 491559"/>
              <a:gd name="connsiteY14" fmla="*/ 33888 h 604252"/>
              <a:gd name="connsiteX15" fmla="*/ 65016 w 491559"/>
              <a:gd name="connsiteY15" fmla="*/ 47411 h 604252"/>
              <a:gd name="connsiteX16" fmla="*/ 57048 w 491559"/>
              <a:gd name="connsiteY16" fmla="*/ 81617 h 604252"/>
              <a:gd name="connsiteX17" fmla="*/ 57048 w 491559"/>
              <a:gd name="connsiteY17" fmla="*/ 581183 h 604252"/>
              <a:gd name="connsiteX18" fmla="*/ 33942 w 491559"/>
              <a:gd name="connsiteY18" fmla="*/ 604252 h 604252"/>
              <a:gd name="connsiteX19" fmla="*/ 10836 w 491559"/>
              <a:gd name="connsiteY19" fmla="*/ 581183 h 604252"/>
              <a:gd name="connsiteX20" fmla="*/ 10836 w 491559"/>
              <a:gd name="connsiteY20" fmla="*/ 81617 h 604252"/>
              <a:gd name="connsiteX21" fmla="*/ 2868 w 491559"/>
              <a:gd name="connsiteY21" fmla="*/ 47411 h 604252"/>
              <a:gd name="connsiteX22" fmla="*/ 0 w 491559"/>
              <a:gd name="connsiteY22" fmla="*/ 33888 h 604252"/>
              <a:gd name="connsiteX23" fmla="*/ 33942 w 491559"/>
              <a:gd name="connsiteY23" fmla="*/ 0 h 6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559" h="604252">
                <a:moveTo>
                  <a:pt x="201391" y="34417"/>
                </a:moveTo>
                <a:cubicBezTo>
                  <a:pt x="215153" y="35359"/>
                  <a:pt x="229504" y="38442"/>
                  <a:pt x="244085" y="44529"/>
                </a:cubicBezTo>
                <a:cubicBezTo>
                  <a:pt x="323761" y="77627"/>
                  <a:pt x="352285" y="143188"/>
                  <a:pt x="473074" y="56463"/>
                </a:cubicBezTo>
                <a:cubicBezTo>
                  <a:pt x="483432" y="48984"/>
                  <a:pt x="491559" y="52962"/>
                  <a:pt x="491559" y="65692"/>
                </a:cubicBezTo>
                <a:lnTo>
                  <a:pt x="491559" y="291654"/>
                </a:lnTo>
                <a:cubicBezTo>
                  <a:pt x="491559" y="304384"/>
                  <a:pt x="484547" y="322365"/>
                  <a:pt x="474827" y="330640"/>
                </a:cubicBezTo>
                <a:cubicBezTo>
                  <a:pt x="453793" y="348780"/>
                  <a:pt x="415389" y="375832"/>
                  <a:pt x="374117" y="374559"/>
                </a:cubicBezTo>
                <a:cubicBezTo>
                  <a:pt x="312288" y="372649"/>
                  <a:pt x="252371" y="306930"/>
                  <a:pt x="196280" y="306930"/>
                </a:cubicBezTo>
                <a:cubicBezTo>
                  <a:pt x="160585" y="306930"/>
                  <a:pt x="124730" y="324275"/>
                  <a:pt x="103537" y="336846"/>
                </a:cubicBezTo>
                <a:cubicBezTo>
                  <a:pt x="92541" y="343370"/>
                  <a:pt x="84255" y="339074"/>
                  <a:pt x="84255" y="326343"/>
                </a:cubicBezTo>
                <a:lnTo>
                  <a:pt x="84255" y="96563"/>
                </a:lnTo>
                <a:cubicBezTo>
                  <a:pt x="84255" y="83833"/>
                  <a:pt x="92382" y="66965"/>
                  <a:pt x="103218" y="60441"/>
                </a:cubicBezTo>
                <a:cubicBezTo>
                  <a:pt x="124133" y="48029"/>
                  <a:pt x="160107" y="31589"/>
                  <a:pt x="201391" y="34417"/>
                </a:cubicBezTo>
                <a:close/>
                <a:moveTo>
                  <a:pt x="33942" y="0"/>
                </a:moveTo>
                <a:cubicBezTo>
                  <a:pt x="52746" y="0"/>
                  <a:pt x="67884" y="15114"/>
                  <a:pt x="67884" y="33888"/>
                </a:cubicBezTo>
                <a:cubicBezTo>
                  <a:pt x="67884" y="38661"/>
                  <a:pt x="66928" y="43274"/>
                  <a:pt x="65016" y="47411"/>
                </a:cubicBezTo>
                <a:cubicBezTo>
                  <a:pt x="61988" y="54411"/>
                  <a:pt x="57048" y="68889"/>
                  <a:pt x="57048" y="81617"/>
                </a:cubicBezTo>
                <a:lnTo>
                  <a:pt x="57048" y="581183"/>
                </a:lnTo>
                <a:cubicBezTo>
                  <a:pt x="57048" y="593911"/>
                  <a:pt x="46690" y="604252"/>
                  <a:pt x="33942" y="604252"/>
                </a:cubicBezTo>
                <a:cubicBezTo>
                  <a:pt x="21194" y="604252"/>
                  <a:pt x="10836" y="593911"/>
                  <a:pt x="10836" y="581183"/>
                </a:cubicBezTo>
                <a:lnTo>
                  <a:pt x="10836" y="81617"/>
                </a:lnTo>
                <a:cubicBezTo>
                  <a:pt x="10836" y="68889"/>
                  <a:pt x="6055" y="54411"/>
                  <a:pt x="2868" y="47411"/>
                </a:cubicBezTo>
                <a:cubicBezTo>
                  <a:pt x="1115" y="43274"/>
                  <a:pt x="0" y="38661"/>
                  <a:pt x="0" y="33888"/>
                </a:cubicBezTo>
                <a:cubicBezTo>
                  <a:pt x="0" y="15114"/>
                  <a:pt x="15298" y="0"/>
                  <a:pt x="3394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文本框 83"/>
          <p:cNvSpPr txBox="1"/>
          <p:nvPr/>
        </p:nvSpPr>
        <p:spPr>
          <a:xfrm>
            <a:off x="484505" y="2043820"/>
            <a:ext cx="5409565" cy="553085"/>
          </a:xfrm>
          <a:prstGeom prst="rect">
            <a:avLst/>
          </a:prstGeom>
          <a:noFill/>
        </p:spPr>
        <p:txBody>
          <a:bodyPr wrap="square" rtlCol="0" anchor="t">
            <a:spAutoFit/>
          </a:bodyPr>
          <a:lstStyle/>
          <a:p>
            <a:pPr marL="171450" indent="-171450">
              <a:buFont typeface="Wingdings" panose="05000000000000000000" pitchFamily="2" charset="2"/>
              <a:buChar char="Ø"/>
            </a:pPr>
            <a:r>
              <a:rPr lang="zh-CN" altLang="en-US" sz="1000" b="1" dirty="0">
                <a:solidFill>
                  <a:srgbClr val="C00000"/>
                </a:solidFill>
                <a:latin typeface="微软雅黑" panose="020B0503020204020204" pitchFamily="34" charset="-122"/>
                <a:ea typeface="微软雅黑" panose="020B0503020204020204" pitchFamily="34" charset="-122"/>
                <a:sym typeface="+mn-ea"/>
              </a:rPr>
              <a:t>提前介入嘉兴市</a:t>
            </a:r>
            <a:r>
              <a:rPr lang="en-US" altLang="zh-CN" sz="1000" b="1" dirty="0">
                <a:solidFill>
                  <a:srgbClr val="C00000"/>
                </a:solidFill>
                <a:latin typeface="微软雅黑" panose="020B0503020204020204" pitchFamily="34" charset="-122"/>
                <a:ea typeface="微软雅黑" panose="020B0503020204020204" pitchFamily="34" charset="-122"/>
                <a:sym typeface="+mn-ea"/>
              </a:rPr>
              <a:t>“551</a:t>
            </a:r>
            <a:r>
              <a:rPr lang="zh-CN" altLang="en-US" sz="1000" baseline="30000" dirty="0">
                <a:latin typeface="微软雅黑" panose="020B0503020204020204" pitchFamily="34" charset="-122"/>
                <a:ea typeface="微软雅黑" panose="020B0503020204020204" pitchFamily="34" charset="-122"/>
                <a:cs typeface="微软雅黑" panose="020B0503020204020204" pitchFamily="34" charset="-122"/>
                <a:sym typeface="+mn-ea"/>
              </a:rPr>
              <a:t>①</a:t>
            </a:r>
            <a:r>
              <a:rPr lang="en-US" altLang="zh-CN" sz="1000" b="1" dirty="0">
                <a:solidFill>
                  <a:srgbClr val="C00000"/>
                </a:solidFill>
                <a:latin typeface="微软雅黑" panose="020B0503020204020204" pitchFamily="34" charset="-122"/>
                <a:ea typeface="微软雅黑" panose="020B0503020204020204" pitchFamily="34" charset="-122"/>
                <a:sym typeface="+mn-ea"/>
              </a:rPr>
              <a:t>” </a:t>
            </a:r>
            <a:r>
              <a:rPr lang="zh-CN" altLang="en-US" sz="1000" b="1" dirty="0">
                <a:solidFill>
                  <a:srgbClr val="C00000"/>
                </a:solidFill>
                <a:latin typeface="微软雅黑" panose="020B0503020204020204" pitchFamily="34" charset="-122"/>
                <a:ea typeface="微软雅黑" panose="020B0503020204020204" pitchFamily="34" charset="-122"/>
                <a:sym typeface="+mn-ea"/>
              </a:rPr>
              <a:t>重大项目：</a:t>
            </a:r>
            <a:r>
              <a:rPr lang="zh-CN" sz="1000" dirty="0">
                <a:solidFill>
                  <a:schemeClr val="tx1"/>
                </a:solidFill>
                <a:latin typeface="微软雅黑" panose="020B0503020204020204" pitchFamily="34" charset="-122"/>
                <a:ea typeface="微软雅黑" panose="020B0503020204020204" pitchFamily="34" charset="-122"/>
                <a:sym typeface="+mn-ea"/>
              </a:rPr>
              <a:t>近期嘉兴市政府发布了</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sym typeface="+mn-ea"/>
              </a:rPr>
              <a:t>“551”</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重大项目</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2025</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第一批清单，新建项目总共</a:t>
            </a:r>
            <a:r>
              <a:rPr lang="en-US" altLang="zh-CN"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147</a:t>
            </a: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个</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，总投资</a:t>
            </a:r>
            <a:r>
              <a:rPr lang="en-US" altLang="zh-CN"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2600</a:t>
            </a: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亿元</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2025</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年计划投资</a:t>
            </a:r>
            <a:r>
              <a:rPr lang="en-US" altLang="zh-CN"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248</a:t>
            </a: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亿元</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buFont typeface="Wingdings" panose="05000000000000000000" pitchFamily="2" charset="2"/>
              <a:buChar char="Ø"/>
            </a:pPr>
            <a:endPar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86" name="表格 85"/>
          <p:cNvGraphicFramePr/>
          <p:nvPr>
            <p:custDataLst>
              <p:tags r:id="rId21"/>
            </p:custDataLst>
          </p:nvPr>
        </p:nvGraphicFramePr>
        <p:xfrm>
          <a:off x="551180" y="2428240"/>
          <a:ext cx="5156200" cy="977900"/>
        </p:xfrm>
        <a:graphic>
          <a:graphicData uri="http://schemas.openxmlformats.org/drawingml/2006/table">
            <a:tbl>
              <a:tblPr firstRow="1">
                <a:tableStyleId>{69012ECD-51FC-41F1-AA8D-1B2483CD663E}</a:tableStyleId>
              </a:tblPr>
              <a:tblGrid>
                <a:gridCol w="572770"/>
                <a:gridCol w="572770"/>
                <a:gridCol w="573405"/>
                <a:gridCol w="572770"/>
                <a:gridCol w="572770"/>
                <a:gridCol w="572770"/>
                <a:gridCol w="573405"/>
                <a:gridCol w="572770"/>
                <a:gridCol w="572770"/>
              </a:tblGrid>
              <a:tr h="139700">
                <a:tc>
                  <a:txBody>
                    <a:bodyPr/>
                    <a:lstStyle/>
                    <a:p>
                      <a:pPr marL="0" algn="ctr" defTabSz="914400" rtl="0" eaLnBrk="1" fontAlgn="ctr" latinLnBrk="0" hangingPunct="1">
                        <a:buNone/>
                      </a:pPr>
                      <a:r>
                        <a:rPr lang="zh-CN" altLang="en-US" sz="900" b="1" kern="1200" dirty="0">
                          <a:solidFill>
                            <a:schemeClr val="bg1"/>
                          </a:solidFill>
                          <a:latin typeface="微软雅黑" panose="020B0503020204020204" pitchFamily="34" charset="-122"/>
                          <a:ea typeface="微软雅黑" panose="020B0503020204020204" pitchFamily="34" charset="-122"/>
                          <a:cs typeface="+mn-cs"/>
                        </a:rPr>
                        <a:t>类型</a:t>
                      </a:r>
                      <a:endParaRPr lang="zh-CN" altLang="en-US" sz="900" b="1" kern="1200" dirty="0">
                        <a:solidFill>
                          <a:schemeClr val="bg1"/>
                        </a:solidFill>
                        <a:latin typeface="微软雅黑" panose="020B0503020204020204" pitchFamily="34" charset="-122"/>
                        <a:ea typeface="微软雅黑" panose="020B0503020204020204" pitchFamily="34" charset="-122"/>
                        <a:cs typeface="+mn-cs"/>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zh-CN" altLang="en-US" sz="900" b="1" dirty="0">
                          <a:solidFill>
                            <a:schemeClr val="bg1"/>
                          </a:solidFill>
                          <a:latin typeface="微软雅黑" panose="020B0503020204020204" pitchFamily="34" charset="-122"/>
                          <a:ea typeface="微软雅黑" panose="020B0503020204020204" pitchFamily="34" charset="-122"/>
                        </a:rPr>
                        <a:t>嘉禾</a:t>
                      </a:r>
                      <a:endParaRPr lang="zh-CN" altLang="en-US" sz="900" b="1" i="0" dirty="0">
                        <a:solidFill>
                          <a:schemeClr val="bg1"/>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zh-CN" altLang="en-US" sz="900" b="1" dirty="0">
                          <a:solidFill>
                            <a:schemeClr val="bg1"/>
                          </a:solidFill>
                          <a:latin typeface="微软雅黑" panose="020B0503020204020204" pitchFamily="34" charset="-122"/>
                          <a:ea typeface="微软雅黑" panose="020B0503020204020204" pitchFamily="34" charset="-122"/>
                        </a:rPr>
                        <a:t>嘉善</a:t>
                      </a:r>
                      <a:endParaRPr lang="zh-CN" altLang="en-US" sz="900" b="1" i="0" dirty="0">
                        <a:solidFill>
                          <a:schemeClr val="bg1"/>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zh-CN" altLang="en-US" sz="900" b="1" dirty="0">
                          <a:solidFill>
                            <a:schemeClr val="bg1"/>
                          </a:solidFill>
                          <a:latin typeface="微软雅黑" panose="020B0503020204020204" pitchFamily="34" charset="-122"/>
                          <a:ea typeface="微软雅黑" panose="020B0503020204020204" pitchFamily="34" charset="-122"/>
                        </a:rPr>
                        <a:t>平湖</a:t>
                      </a:r>
                      <a:endParaRPr lang="zh-CN" altLang="en-US" sz="900" b="1" i="0" dirty="0">
                        <a:solidFill>
                          <a:schemeClr val="bg1"/>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zh-CN" altLang="en-US" sz="900" b="1" dirty="0">
                          <a:solidFill>
                            <a:schemeClr val="bg1"/>
                          </a:solidFill>
                          <a:latin typeface="微软雅黑" panose="020B0503020204020204" pitchFamily="34" charset="-122"/>
                          <a:ea typeface="微软雅黑" panose="020B0503020204020204" pitchFamily="34" charset="-122"/>
                        </a:rPr>
                        <a:t>海盐</a:t>
                      </a:r>
                      <a:endParaRPr lang="zh-CN" altLang="en-US" sz="900" b="1" i="0" dirty="0">
                        <a:solidFill>
                          <a:schemeClr val="bg1"/>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zh-CN" altLang="en-US" sz="900" b="1" dirty="0">
                          <a:solidFill>
                            <a:schemeClr val="bg1"/>
                          </a:solidFill>
                          <a:latin typeface="微软雅黑" panose="020B0503020204020204" pitchFamily="34" charset="-122"/>
                          <a:ea typeface="微软雅黑" panose="020B0503020204020204" pitchFamily="34" charset="-122"/>
                        </a:rPr>
                        <a:t>海宁</a:t>
                      </a:r>
                      <a:endParaRPr lang="zh-CN" altLang="en-US" sz="900" b="1" i="0" dirty="0">
                        <a:solidFill>
                          <a:schemeClr val="bg1"/>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zh-CN" altLang="en-US" sz="900" b="1" dirty="0">
                          <a:solidFill>
                            <a:schemeClr val="bg1"/>
                          </a:solidFill>
                          <a:latin typeface="微软雅黑" panose="020B0503020204020204" pitchFamily="34" charset="-122"/>
                          <a:ea typeface="微软雅黑" panose="020B0503020204020204" pitchFamily="34" charset="-122"/>
                        </a:rPr>
                        <a:t>桐乡</a:t>
                      </a:r>
                      <a:endParaRPr lang="zh-CN" altLang="en-US" sz="900" b="1" i="0" dirty="0">
                        <a:solidFill>
                          <a:schemeClr val="bg1"/>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zh-CN" altLang="en-US" sz="900" b="1" i="0" dirty="0">
                          <a:solidFill>
                            <a:schemeClr val="bg1"/>
                          </a:solidFill>
                          <a:latin typeface="微软雅黑" panose="020B0503020204020204" pitchFamily="34" charset="-122"/>
                          <a:ea typeface="微软雅黑" panose="020B0503020204020204" pitchFamily="34" charset="-122"/>
                        </a:rPr>
                        <a:t>战客</a:t>
                      </a:r>
                      <a:endParaRPr lang="zh-CN" altLang="en-US" sz="900" b="1" i="0" dirty="0">
                        <a:solidFill>
                          <a:schemeClr val="bg1"/>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zh-CN" altLang="en-US" sz="900" b="1" dirty="0">
                          <a:solidFill>
                            <a:schemeClr val="bg1"/>
                          </a:solidFill>
                          <a:latin typeface="微软雅黑" panose="020B0503020204020204" pitchFamily="34" charset="-122"/>
                          <a:ea typeface="微软雅黑" panose="020B0503020204020204" pitchFamily="34" charset="-122"/>
                        </a:rPr>
                        <a:t>合计</a:t>
                      </a:r>
                      <a:endParaRPr lang="zh-CN" altLang="en-US" sz="900" b="1" i="0" dirty="0">
                        <a:solidFill>
                          <a:schemeClr val="bg1"/>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39700">
                <a:tc>
                  <a:txBody>
                    <a:bodyPr/>
                    <a:lstStyle/>
                    <a:p>
                      <a:pPr algn="ctr" fontAlgn="ctr"/>
                      <a:r>
                        <a:rPr lang="zh-CN" altLang="en-US" sz="900" b="0">
                          <a:solidFill>
                            <a:srgbClr val="000000"/>
                          </a:solidFill>
                          <a:latin typeface="微软雅黑" panose="020B0503020204020204" pitchFamily="34" charset="-122"/>
                          <a:ea typeface="微软雅黑" panose="020B0503020204020204" pitchFamily="34" charset="-122"/>
                        </a:rPr>
                        <a:t>科技创新</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2</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4</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1</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0</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1</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dirty="0">
                          <a:solidFill>
                            <a:srgbClr val="000000"/>
                          </a:solidFill>
                          <a:latin typeface="微软雅黑" panose="020B0503020204020204" pitchFamily="34" charset="-122"/>
                          <a:ea typeface="微软雅黑" panose="020B0503020204020204" pitchFamily="34" charset="-122"/>
                        </a:rPr>
                        <a:t>1</a:t>
                      </a:r>
                      <a:endParaRPr lang="en-US" altLang="zh-CN" sz="900" b="0" i="0" dirty="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dirty="0">
                          <a:solidFill>
                            <a:srgbClr val="000000"/>
                          </a:solidFill>
                          <a:latin typeface="微软雅黑" panose="020B0503020204020204" pitchFamily="34" charset="-122"/>
                          <a:ea typeface="微软雅黑" panose="020B0503020204020204" pitchFamily="34" charset="-122"/>
                        </a:rPr>
                        <a:t>0</a:t>
                      </a:r>
                      <a:endParaRPr lang="en-US" altLang="zh-CN" sz="900" b="0" i="0" dirty="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dirty="0">
                          <a:solidFill>
                            <a:srgbClr val="000000"/>
                          </a:solidFill>
                          <a:latin typeface="微软雅黑" panose="020B0503020204020204" pitchFamily="34" charset="-122"/>
                          <a:ea typeface="微软雅黑" panose="020B0503020204020204" pitchFamily="34" charset="-122"/>
                        </a:rPr>
                        <a:t>9</a:t>
                      </a:r>
                      <a:endParaRPr lang="en-US" altLang="zh-CN" sz="900" b="0" i="0" dirty="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39700">
                <a:tc>
                  <a:txBody>
                    <a:bodyPr/>
                    <a:lstStyle/>
                    <a:p>
                      <a:pPr algn="ctr" fontAlgn="ctr"/>
                      <a:r>
                        <a:rPr lang="zh-CN" altLang="en-US" sz="900" b="0">
                          <a:solidFill>
                            <a:srgbClr val="000000"/>
                          </a:solidFill>
                          <a:latin typeface="微软雅黑" panose="020B0503020204020204" pitchFamily="34" charset="-122"/>
                          <a:ea typeface="微软雅黑" panose="020B0503020204020204" pitchFamily="34" charset="-122"/>
                        </a:rPr>
                        <a:t>现代产业</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dirty="0">
                          <a:solidFill>
                            <a:srgbClr val="000000"/>
                          </a:solidFill>
                          <a:latin typeface="微软雅黑" panose="020B0503020204020204" pitchFamily="34" charset="-122"/>
                          <a:ea typeface="微软雅黑" panose="020B0503020204020204" pitchFamily="34" charset="-122"/>
                        </a:rPr>
                        <a:t>28</a:t>
                      </a:r>
                      <a:endParaRPr lang="en-US" altLang="zh-CN" sz="900" b="0" i="0" dirty="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14</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13</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8</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11</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11</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0</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85</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39700">
                <a:tc>
                  <a:txBody>
                    <a:bodyPr/>
                    <a:lstStyle/>
                    <a:p>
                      <a:pPr algn="ctr" fontAlgn="ctr"/>
                      <a:r>
                        <a:rPr lang="zh-CN" altLang="en-US" sz="900" b="0">
                          <a:solidFill>
                            <a:srgbClr val="000000"/>
                          </a:solidFill>
                          <a:latin typeface="微软雅黑" panose="020B0503020204020204" pitchFamily="34" charset="-122"/>
                          <a:ea typeface="微软雅黑" panose="020B0503020204020204" pitchFamily="34" charset="-122"/>
                        </a:rPr>
                        <a:t>交通设施</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1</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1</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1</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3</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2</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2</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1</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11</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39700">
                <a:tc>
                  <a:txBody>
                    <a:bodyPr/>
                    <a:lstStyle/>
                    <a:p>
                      <a:pPr algn="ctr" fontAlgn="ctr"/>
                      <a:r>
                        <a:rPr lang="zh-CN" altLang="en-US" sz="900" b="0">
                          <a:solidFill>
                            <a:srgbClr val="000000"/>
                          </a:solidFill>
                          <a:latin typeface="微软雅黑" panose="020B0503020204020204" pitchFamily="34" charset="-122"/>
                          <a:ea typeface="微软雅黑" panose="020B0503020204020204" pitchFamily="34" charset="-122"/>
                        </a:rPr>
                        <a:t>城乡发展</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1</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2</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2</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3</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6</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7</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0</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21</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39700">
                <a:tc>
                  <a:txBody>
                    <a:bodyPr/>
                    <a:lstStyle/>
                    <a:p>
                      <a:pPr algn="ctr" fontAlgn="ctr">
                        <a:buNone/>
                      </a:pPr>
                      <a:r>
                        <a:rPr lang="zh-CN" altLang="en-US" sz="900" b="0">
                          <a:solidFill>
                            <a:srgbClr val="000000"/>
                          </a:solidFill>
                          <a:latin typeface="微软雅黑" panose="020B0503020204020204" pitchFamily="34" charset="-122"/>
                          <a:ea typeface="微软雅黑" panose="020B0503020204020204" pitchFamily="34" charset="-122"/>
                          <a:sym typeface="+mn-ea"/>
                        </a:rPr>
                        <a:t>社会民生</a:t>
                      </a:r>
                      <a:endParaRPr lang="zh-CN" altLang="en-US" sz="900" b="0" i="0">
                        <a:solidFill>
                          <a:srgbClr val="000000"/>
                        </a:solidFill>
                        <a:latin typeface="微软雅黑" panose="020B0503020204020204" pitchFamily="34" charset="-122"/>
                        <a:ea typeface="微软雅黑" panose="020B0503020204020204" pitchFamily="34" charset="-122"/>
                        <a:sym typeface="+mn-ea"/>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i="0">
                          <a:solidFill>
                            <a:srgbClr val="000000"/>
                          </a:solidFill>
                          <a:latin typeface="微软雅黑" panose="020B0503020204020204" pitchFamily="34" charset="-122"/>
                          <a:ea typeface="微软雅黑" panose="020B0503020204020204" pitchFamily="34" charset="-122"/>
                        </a:rPr>
                        <a:t>4</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0</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3</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6</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4</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4</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0</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21</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39700">
                <a:tc>
                  <a:txBody>
                    <a:bodyPr/>
                    <a:lstStyle/>
                    <a:p>
                      <a:pPr algn="ctr" fontAlgn="ctr"/>
                      <a:r>
                        <a:rPr lang="zh-CN" altLang="en-US" sz="900" b="0">
                          <a:solidFill>
                            <a:srgbClr val="000000"/>
                          </a:solidFill>
                          <a:latin typeface="微软雅黑" panose="020B0503020204020204" pitchFamily="34" charset="-122"/>
                          <a:ea typeface="微软雅黑" panose="020B0503020204020204" pitchFamily="34" charset="-122"/>
                        </a:rPr>
                        <a:t>小计</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36</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21</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dirty="0">
                          <a:solidFill>
                            <a:srgbClr val="000000"/>
                          </a:solidFill>
                          <a:latin typeface="微软雅黑" panose="020B0503020204020204" pitchFamily="34" charset="-122"/>
                          <a:ea typeface="微软雅黑" panose="020B0503020204020204" pitchFamily="34" charset="-122"/>
                        </a:rPr>
                        <a:t>20</a:t>
                      </a:r>
                      <a:endParaRPr lang="en-US" altLang="zh-CN" sz="900" b="0" i="0" dirty="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20</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24</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25</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a:solidFill>
                            <a:srgbClr val="000000"/>
                          </a:solidFill>
                          <a:latin typeface="微软雅黑" panose="020B0503020204020204" pitchFamily="34" charset="-122"/>
                          <a:ea typeface="微软雅黑" panose="020B0503020204020204" pitchFamily="34" charset="-122"/>
                        </a:rPr>
                        <a:t>1</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CN" sz="900" b="0" dirty="0">
                          <a:solidFill>
                            <a:srgbClr val="000000"/>
                          </a:solidFill>
                          <a:latin typeface="微软雅黑" panose="020B0503020204020204" pitchFamily="34" charset="-122"/>
                          <a:ea typeface="微软雅黑" panose="020B0503020204020204" pitchFamily="34" charset="-122"/>
                        </a:rPr>
                        <a:t>147</a:t>
                      </a:r>
                      <a:endParaRPr lang="en-US" altLang="zh-CN" sz="900" b="0" i="0" dirty="0">
                        <a:solidFill>
                          <a:srgbClr val="000000"/>
                        </a:solidFill>
                        <a:latin typeface="微软雅黑" panose="020B0503020204020204" pitchFamily="34" charset="-122"/>
                        <a:ea typeface="微软雅黑" panose="020B0503020204020204" pitchFamily="34" charset="-122"/>
                      </a:endParaRPr>
                    </a:p>
                  </a:txBody>
                  <a:tcPr marL="9842" marR="9842" marT="984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bl>
          </a:graphicData>
        </a:graphic>
      </p:graphicFrame>
      <p:sp>
        <p:nvSpPr>
          <p:cNvPr id="4" name="文本框 3"/>
          <p:cNvSpPr txBox="1"/>
          <p:nvPr/>
        </p:nvSpPr>
        <p:spPr>
          <a:xfrm>
            <a:off x="368300" y="6454140"/>
            <a:ext cx="10959465" cy="402590"/>
          </a:xfrm>
          <a:prstGeom prst="rect">
            <a:avLst/>
          </a:prstGeom>
          <a:noFill/>
        </p:spPr>
        <p:txBody>
          <a:bodyPr wrap="square" rtlCol="0">
            <a:noAutofit/>
          </a:bodyPr>
          <a:p>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注①</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sym typeface="+mn-ea"/>
              </a:rPr>
              <a:t>551</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：作为</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十四五</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时期全市扩大有效投资的重要载体，</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sym typeface="+mn-ea"/>
              </a:rPr>
              <a:t>“551”</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聚焦科技创新、现代产业、交通设施、市政环境、社会民生五大重点领域，五年重点选取</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sym typeface="+mn-ea"/>
              </a:rPr>
              <a:t>500</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个左右代表性重大项目，累计带动投资</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万亿元以上。</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12420" y="1986915"/>
            <a:ext cx="11671935" cy="4795520"/>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9" name="直接连接符 18"/>
          <p:cNvCxnSpPr/>
          <p:nvPr>
            <p:custDataLst>
              <p:tags r:id="rId10"/>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35280" y="297180"/>
            <a:ext cx="11930380" cy="460375"/>
          </a:xfrm>
          <a:prstGeom prst="rect">
            <a:avLst/>
          </a:prstGeom>
          <a:noFill/>
        </p:spPr>
        <p:txBody>
          <a:bodyPr wrap="square" rtlCol="0" anchor="t">
            <a:spAutoFit/>
          </a:bodyPr>
          <a:lstStyle/>
          <a:p>
            <a:pPr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一、坚定不移强化客群运营</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路径④：</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集团成员精细运营（</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1/2</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p:cNvSpPr txBox="1"/>
          <p:nvPr/>
        </p:nvSpPr>
        <p:spPr>
          <a:xfrm>
            <a:off x="2643505" y="1987550"/>
            <a:ext cx="6922135" cy="370840"/>
          </a:xfrm>
          <a:prstGeom prst="rect">
            <a:avLst/>
          </a:prstGeom>
          <a:noFill/>
        </p:spPr>
        <p:txBody>
          <a:bodyPr wrap="square" rtlCol="0" anchor="t">
            <a:spAutoFit/>
          </a:bodyPr>
          <a:p>
            <a:pPr indent="0" algn="ctr" fontAlgn="auto">
              <a:lnSpc>
                <a:spcPct val="130000"/>
              </a:lnSpc>
              <a:spcBef>
                <a:spcPct val="0"/>
              </a:spcBef>
              <a:spcAft>
                <a:spcPts val="0"/>
              </a:spcAft>
              <a:buFont typeface="Wingdings" panose="05000000000000000000" charset="0"/>
              <a:buNone/>
            </a:pPr>
            <a:r>
              <a:rPr 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存在问题：行业集团成员粘性渗透低，队伍存在求易避难执行穿透不足问题</a:t>
            </a:r>
            <a:endParaRPr 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4" name="文本框 13"/>
          <p:cNvSpPr txBox="1"/>
          <p:nvPr/>
        </p:nvSpPr>
        <p:spPr>
          <a:xfrm>
            <a:off x="1592580" y="2348865"/>
            <a:ext cx="2127250" cy="245110"/>
          </a:xfrm>
          <a:prstGeom prst="rect">
            <a:avLst/>
          </a:prstGeom>
          <a:noFill/>
        </p:spPr>
        <p:txBody>
          <a:bodyPr wrap="square" rtlCol="0" anchor="t">
            <a:spAutoFit/>
          </a:bodyPr>
          <a:p>
            <a:pPr marL="171450" indent="-171450">
              <a:buFont typeface="Arial" panose="020B0604020202020204" pitchFamily="34" charset="0"/>
              <a:buChar char="•"/>
            </a:pPr>
            <a:r>
              <a:rPr lang="zh-CN" sz="1000" b="1">
                <a:solidFill>
                  <a:schemeClr val="tx1"/>
                </a:solidFill>
                <a:latin typeface="微软雅黑" panose="020B0503020204020204" pitchFamily="34" charset="-122"/>
                <a:ea typeface="微软雅黑" panose="020B0503020204020204" pitchFamily="34" charset="-122"/>
                <a:sym typeface="+mn-ea"/>
              </a:rPr>
              <a:t>行业集团成员粘性不足</a:t>
            </a:r>
            <a:endParaRPr lang="zh-CN" sz="1000" b="1">
              <a:solidFill>
                <a:schemeClr val="tx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5088890" y="2383790"/>
            <a:ext cx="2574290" cy="245110"/>
          </a:xfrm>
          <a:prstGeom prst="rect">
            <a:avLst/>
          </a:prstGeom>
          <a:noFill/>
        </p:spPr>
        <p:txBody>
          <a:bodyPr wrap="square" rtlCol="0" anchor="t">
            <a:spAutoFit/>
          </a:bodyPr>
          <a:p>
            <a:pPr marL="171450" indent="-171450">
              <a:buFont typeface="Arial" panose="020B0604020202020204" pitchFamily="34" charset="0"/>
              <a:buChar char="•"/>
            </a:pPr>
            <a:r>
              <a:rPr lang="zh-CN" sz="1000" b="1">
                <a:solidFill>
                  <a:schemeClr val="tx1"/>
                </a:solidFill>
                <a:latin typeface="微软雅黑" panose="020B0503020204020204" pitchFamily="34" charset="-122"/>
                <a:ea typeface="微软雅黑" panose="020B0503020204020204" pitchFamily="34" charset="-122"/>
                <a:sym typeface="+mn-ea"/>
              </a:rPr>
              <a:t>求易避难问题仍然凸显，执行穿透不足</a:t>
            </a:r>
            <a:endParaRPr lang="zh-CN" sz="1000" b="1">
              <a:solidFill>
                <a:schemeClr val="tx1"/>
              </a:solidFill>
              <a:latin typeface="微软雅黑" panose="020B0503020204020204" pitchFamily="34" charset="-122"/>
              <a:ea typeface="微软雅黑" panose="020B0503020204020204" pitchFamily="34" charset="-122"/>
              <a:sym typeface="+mn-ea"/>
            </a:endParaRPr>
          </a:p>
        </p:txBody>
      </p:sp>
      <p:sp>
        <p:nvSpPr>
          <p:cNvPr id="18" name="文本框 17"/>
          <p:cNvSpPr txBox="1"/>
          <p:nvPr/>
        </p:nvSpPr>
        <p:spPr>
          <a:xfrm>
            <a:off x="8905240" y="2383790"/>
            <a:ext cx="2399030" cy="245110"/>
          </a:xfrm>
          <a:prstGeom prst="rect">
            <a:avLst/>
          </a:prstGeom>
          <a:noFill/>
        </p:spPr>
        <p:txBody>
          <a:bodyPr wrap="square" rtlCol="0" anchor="t">
            <a:spAutoFit/>
          </a:bodyPr>
          <a:p>
            <a:pPr marL="171450" indent="-171450">
              <a:buFont typeface="Arial" panose="020B0604020202020204" pitchFamily="34" charset="0"/>
              <a:buChar char="•"/>
            </a:pPr>
            <a:r>
              <a:rPr lang="zh-CN" sz="1000" b="1">
                <a:solidFill>
                  <a:schemeClr val="tx1"/>
                </a:solidFill>
                <a:latin typeface="微软雅黑" panose="020B0503020204020204" pitchFamily="34" charset="-122"/>
                <a:ea typeface="微软雅黑" panose="020B0503020204020204" pitchFamily="34" charset="-122"/>
                <a:sym typeface="+mn-ea"/>
              </a:rPr>
              <a:t>三类</a:t>
            </a:r>
            <a:r>
              <a:rPr lang="en-US" altLang="zh-CN" sz="1000" b="1">
                <a:solidFill>
                  <a:schemeClr val="tx1"/>
                </a:solidFill>
                <a:latin typeface="微软雅黑" panose="020B0503020204020204" pitchFamily="34" charset="-122"/>
                <a:ea typeface="微软雅黑" panose="020B0503020204020204" pitchFamily="34" charset="-122"/>
                <a:sym typeface="+mn-ea"/>
              </a:rPr>
              <a:t>XC</a:t>
            </a:r>
            <a:r>
              <a:rPr lang="zh-CN" altLang="en-US" sz="1000" b="1">
                <a:solidFill>
                  <a:schemeClr val="tx1"/>
                </a:solidFill>
                <a:latin typeface="微软雅黑" panose="020B0503020204020204" pitchFamily="34" charset="-122"/>
                <a:ea typeface="微软雅黑" panose="020B0503020204020204" pitchFamily="34" charset="-122"/>
                <a:sym typeface="+mn-ea"/>
              </a:rPr>
              <a:t>意向客户经理关注力度不足</a:t>
            </a:r>
            <a:endParaRPr lang="zh-CN" altLang="en-US" sz="1000" b="1">
              <a:solidFill>
                <a:schemeClr val="tx1"/>
              </a:solidFill>
              <a:latin typeface="微软雅黑" panose="020B0503020204020204" pitchFamily="34" charset="-122"/>
              <a:ea typeface="微软雅黑" panose="020B0503020204020204" pitchFamily="34" charset="-122"/>
              <a:sym typeface="+mn-ea"/>
            </a:endParaRPr>
          </a:p>
        </p:txBody>
      </p:sp>
      <p:graphicFrame>
        <p:nvGraphicFramePr>
          <p:cNvPr id="112" name="图表 111" descr="7b0a202020202263686172745265734964223a202234363130333534220a7d0a"/>
          <p:cNvGraphicFramePr/>
          <p:nvPr/>
        </p:nvGraphicFramePr>
        <p:xfrm>
          <a:off x="407035" y="2883535"/>
          <a:ext cx="1959610" cy="143573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13" name="图表 112" descr="7b0a202020202263686172745265734964223a202234363130333534220a7d0a"/>
          <p:cNvGraphicFramePr/>
          <p:nvPr/>
        </p:nvGraphicFramePr>
        <p:xfrm>
          <a:off x="2423795" y="3016885"/>
          <a:ext cx="1800860" cy="1405890"/>
        </p:xfrm>
        <a:graphic>
          <a:graphicData uri="http://schemas.openxmlformats.org/drawingml/2006/chart">
            <c:chart xmlns:c="http://schemas.openxmlformats.org/drawingml/2006/chart" xmlns:r="http://schemas.openxmlformats.org/officeDocument/2006/relationships" r:id="rId2"/>
          </a:graphicData>
        </a:graphic>
      </p:graphicFrame>
      <p:sp>
        <p:nvSpPr>
          <p:cNvPr id="114" name="文本框 113"/>
          <p:cNvSpPr txBox="1"/>
          <p:nvPr/>
        </p:nvSpPr>
        <p:spPr>
          <a:xfrm>
            <a:off x="408305" y="2615565"/>
            <a:ext cx="4031615" cy="245110"/>
          </a:xfrm>
          <a:prstGeom prst="rect">
            <a:avLst/>
          </a:prstGeom>
          <a:noFill/>
        </p:spPr>
        <p:txBody>
          <a:bodyPr wrap="square" rtlCol="0" anchor="t">
            <a:spAutoFit/>
          </a:bodyPr>
          <a:p>
            <a:r>
              <a:rPr lang="zh-CN" altLang="en-US" sz="1000">
                <a:latin typeface="微软雅黑" panose="020B0503020204020204" pitchFamily="34" charset="-122"/>
                <a:ea typeface="微软雅黑" panose="020B0503020204020204" pitchFamily="34" charset="-122"/>
                <a:sym typeface="+mn-ea"/>
              </a:rPr>
              <a:t>行业用户专项合约、家宽渗透低，老套餐占比高，降大</a:t>
            </a:r>
            <a:r>
              <a:rPr lang="en-US" altLang="zh-CN" sz="1000">
                <a:latin typeface="微软雅黑" panose="020B0503020204020204" pitchFamily="34" charset="-122"/>
                <a:ea typeface="微软雅黑" panose="020B0503020204020204" pitchFamily="34" charset="-122"/>
                <a:sym typeface="+mn-ea"/>
              </a:rPr>
              <a:t>8</a:t>
            </a:r>
            <a:r>
              <a:rPr lang="zh-CN" altLang="en-US" sz="1000">
                <a:latin typeface="微软雅黑" panose="020B0503020204020204" pitchFamily="34" charset="-122"/>
                <a:ea typeface="微软雅黑" panose="020B0503020204020204" pitchFamily="34" charset="-122"/>
                <a:sym typeface="+mn-ea"/>
              </a:rPr>
              <a:t>量增加较多</a:t>
            </a:r>
            <a:endParaRPr lang="zh-CN" altLang="en-US" sz="1000">
              <a:solidFill>
                <a:srgbClr val="FF0000"/>
              </a:solidFill>
              <a:latin typeface="微软雅黑" panose="020B0503020204020204" pitchFamily="34" charset="-122"/>
              <a:ea typeface="微软雅黑" panose="020B0503020204020204" pitchFamily="34" charset="-122"/>
              <a:sym typeface="+mn-ea"/>
            </a:endParaRPr>
          </a:p>
        </p:txBody>
      </p:sp>
      <p:graphicFrame>
        <p:nvGraphicFramePr>
          <p:cNvPr id="116" name="图表 115" descr="7b0a202020202263686172745265734964223a202234363130333534220a7d0a"/>
          <p:cNvGraphicFramePr/>
          <p:nvPr/>
        </p:nvGraphicFramePr>
        <p:xfrm>
          <a:off x="6671945" y="3120390"/>
          <a:ext cx="1791970" cy="1198245"/>
        </p:xfrm>
        <a:graphic>
          <a:graphicData uri="http://schemas.openxmlformats.org/drawingml/2006/chart">
            <c:chart xmlns:c="http://schemas.openxmlformats.org/drawingml/2006/chart" xmlns:r="http://schemas.openxmlformats.org/officeDocument/2006/relationships" r:id="rId3"/>
          </a:graphicData>
        </a:graphic>
      </p:graphicFrame>
      <p:sp>
        <p:nvSpPr>
          <p:cNvPr id="118" name="下箭头 15"/>
          <p:cNvSpPr/>
          <p:nvPr>
            <p:custDataLst>
              <p:tags r:id="rId11"/>
            </p:custDataLst>
          </p:nvPr>
        </p:nvSpPr>
        <p:spPr>
          <a:xfrm rot="10800000" flipH="1" flipV="1">
            <a:off x="7463790" y="3499485"/>
            <a:ext cx="231140" cy="291465"/>
          </a:xfrm>
          <a:custGeom>
            <a:avLst/>
            <a:gdLst>
              <a:gd name="connsiteX0" fmla="*/ 0 w 448873"/>
              <a:gd name="connsiteY0" fmla="*/ 907747 h 1368152"/>
              <a:gd name="connsiteX1" fmla="*/ 112218 w 448873"/>
              <a:gd name="connsiteY1" fmla="*/ 907747 h 1368152"/>
              <a:gd name="connsiteX2" fmla="*/ 112218 w 448873"/>
              <a:gd name="connsiteY2" fmla="*/ 0 h 1368152"/>
              <a:gd name="connsiteX3" fmla="*/ 336655 w 448873"/>
              <a:gd name="connsiteY3" fmla="*/ 0 h 1368152"/>
              <a:gd name="connsiteX4" fmla="*/ 336655 w 448873"/>
              <a:gd name="connsiteY4" fmla="*/ 907747 h 1368152"/>
              <a:gd name="connsiteX5" fmla="*/ 448873 w 448873"/>
              <a:gd name="connsiteY5" fmla="*/ 907747 h 1368152"/>
              <a:gd name="connsiteX6" fmla="*/ 224437 w 448873"/>
              <a:gd name="connsiteY6" fmla="*/ 1368152 h 1368152"/>
              <a:gd name="connsiteX7" fmla="*/ 0 w 448873"/>
              <a:gd name="connsiteY7" fmla="*/ 907747 h 1368152"/>
              <a:gd name="connsiteX0-1" fmla="*/ 0 w 448873"/>
              <a:gd name="connsiteY0-2" fmla="*/ 907747 h 1368152"/>
              <a:gd name="connsiteX1-3" fmla="*/ 112218 w 448873"/>
              <a:gd name="connsiteY1-4" fmla="*/ 907747 h 1368152"/>
              <a:gd name="connsiteX2-5" fmla="*/ 112218 w 448873"/>
              <a:gd name="connsiteY2-6" fmla="*/ 0 h 1368152"/>
              <a:gd name="connsiteX3-7" fmla="*/ 101576 w 448873"/>
              <a:gd name="connsiteY3-8" fmla="*/ 4434 h 1368152"/>
              <a:gd name="connsiteX4-9" fmla="*/ 336655 w 448873"/>
              <a:gd name="connsiteY4-10" fmla="*/ 907747 h 1368152"/>
              <a:gd name="connsiteX5-11" fmla="*/ 448873 w 448873"/>
              <a:gd name="connsiteY5-12" fmla="*/ 907747 h 1368152"/>
              <a:gd name="connsiteX6-13" fmla="*/ 224437 w 448873"/>
              <a:gd name="connsiteY6-14" fmla="*/ 1368152 h 1368152"/>
              <a:gd name="connsiteX7-15" fmla="*/ 0 w 448873"/>
              <a:gd name="connsiteY7-16" fmla="*/ 907747 h 1368152"/>
              <a:gd name="connsiteX0-17" fmla="*/ 0 w 448873"/>
              <a:gd name="connsiteY0-18" fmla="*/ 907747 h 1368152"/>
              <a:gd name="connsiteX1-19" fmla="*/ 112218 w 448873"/>
              <a:gd name="connsiteY1-20" fmla="*/ 907747 h 1368152"/>
              <a:gd name="connsiteX2-21" fmla="*/ 112218 w 448873"/>
              <a:gd name="connsiteY2-22" fmla="*/ 0 h 1368152"/>
              <a:gd name="connsiteX3-23" fmla="*/ 101576 w 448873"/>
              <a:gd name="connsiteY3-24" fmla="*/ 4434 h 1368152"/>
              <a:gd name="connsiteX4-25" fmla="*/ 336655 w 448873"/>
              <a:gd name="connsiteY4-26" fmla="*/ 907747 h 1368152"/>
              <a:gd name="connsiteX5-27" fmla="*/ 448873 w 448873"/>
              <a:gd name="connsiteY5-28" fmla="*/ 907747 h 1368152"/>
              <a:gd name="connsiteX6-29" fmla="*/ 224437 w 448873"/>
              <a:gd name="connsiteY6-30" fmla="*/ 1368152 h 1368152"/>
              <a:gd name="connsiteX7-31" fmla="*/ 0 w 448873"/>
              <a:gd name="connsiteY7-32" fmla="*/ 907747 h 1368152"/>
              <a:gd name="connsiteX0-33" fmla="*/ 0 w 448873"/>
              <a:gd name="connsiteY0-34" fmla="*/ 907747 h 1368152"/>
              <a:gd name="connsiteX1-35" fmla="*/ 112218 w 448873"/>
              <a:gd name="connsiteY1-36" fmla="*/ 907747 h 1368152"/>
              <a:gd name="connsiteX2-37" fmla="*/ 112218 w 448873"/>
              <a:gd name="connsiteY2-38" fmla="*/ 0 h 1368152"/>
              <a:gd name="connsiteX3-39" fmla="*/ 101576 w 448873"/>
              <a:gd name="connsiteY3-40" fmla="*/ 4434 h 1368152"/>
              <a:gd name="connsiteX4-41" fmla="*/ 336655 w 448873"/>
              <a:gd name="connsiteY4-42" fmla="*/ 907747 h 1368152"/>
              <a:gd name="connsiteX5-43" fmla="*/ 448873 w 448873"/>
              <a:gd name="connsiteY5-44" fmla="*/ 907747 h 1368152"/>
              <a:gd name="connsiteX6-45" fmla="*/ 224437 w 448873"/>
              <a:gd name="connsiteY6-46" fmla="*/ 1368152 h 1368152"/>
              <a:gd name="connsiteX7-47" fmla="*/ 0 w 448873"/>
              <a:gd name="connsiteY7-48" fmla="*/ 907747 h 1368152"/>
              <a:gd name="connsiteX0-49" fmla="*/ 0 w 448873"/>
              <a:gd name="connsiteY0-50" fmla="*/ 907747 h 1366568"/>
              <a:gd name="connsiteX1-51" fmla="*/ 112218 w 448873"/>
              <a:gd name="connsiteY1-52" fmla="*/ 907747 h 1366568"/>
              <a:gd name="connsiteX2-53" fmla="*/ 112218 w 448873"/>
              <a:gd name="connsiteY2-54" fmla="*/ 0 h 1366568"/>
              <a:gd name="connsiteX3-55" fmla="*/ 101576 w 448873"/>
              <a:gd name="connsiteY3-56" fmla="*/ 4434 h 1366568"/>
              <a:gd name="connsiteX4-57" fmla="*/ 336655 w 448873"/>
              <a:gd name="connsiteY4-58" fmla="*/ 907747 h 1366568"/>
              <a:gd name="connsiteX5-59" fmla="*/ 448873 w 448873"/>
              <a:gd name="connsiteY5-60" fmla="*/ 907747 h 1366568"/>
              <a:gd name="connsiteX6-61" fmla="*/ 308393 w 448873"/>
              <a:gd name="connsiteY6-62" fmla="*/ 1366568 h 1366568"/>
              <a:gd name="connsiteX7-63" fmla="*/ 0 w 448873"/>
              <a:gd name="connsiteY7-64" fmla="*/ 907747 h 1366568"/>
              <a:gd name="connsiteX0-65" fmla="*/ 0 w 447923"/>
              <a:gd name="connsiteY0-66" fmla="*/ 907747 h 1366568"/>
              <a:gd name="connsiteX1-67" fmla="*/ 112218 w 447923"/>
              <a:gd name="connsiteY1-68" fmla="*/ 907747 h 1366568"/>
              <a:gd name="connsiteX2-69" fmla="*/ 112218 w 447923"/>
              <a:gd name="connsiteY2-70" fmla="*/ 0 h 1366568"/>
              <a:gd name="connsiteX3-71" fmla="*/ 101576 w 447923"/>
              <a:gd name="connsiteY3-72" fmla="*/ 4434 h 1366568"/>
              <a:gd name="connsiteX4-73" fmla="*/ 336655 w 447923"/>
              <a:gd name="connsiteY4-74" fmla="*/ 907747 h 1366568"/>
              <a:gd name="connsiteX5-75" fmla="*/ 447923 w 447923"/>
              <a:gd name="connsiteY5-76" fmla="*/ 857373 h 1366568"/>
              <a:gd name="connsiteX6-77" fmla="*/ 308393 w 447923"/>
              <a:gd name="connsiteY6-78" fmla="*/ 1366568 h 1366568"/>
              <a:gd name="connsiteX7-79" fmla="*/ 0 w 447923"/>
              <a:gd name="connsiteY7-80" fmla="*/ 907747 h 1366568"/>
              <a:gd name="connsiteX0-81" fmla="*/ 0 w 437786"/>
              <a:gd name="connsiteY0-82" fmla="*/ 999941 h 1366568"/>
              <a:gd name="connsiteX1-83" fmla="*/ 102081 w 437786"/>
              <a:gd name="connsiteY1-84" fmla="*/ 907747 h 1366568"/>
              <a:gd name="connsiteX2-85" fmla="*/ 102081 w 437786"/>
              <a:gd name="connsiteY2-86" fmla="*/ 0 h 1366568"/>
              <a:gd name="connsiteX3-87" fmla="*/ 91439 w 437786"/>
              <a:gd name="connsiteY3-88" fmla="*/ 4434 h 1366568"/>
              <a:gd name="connsiteX4-89" fmla="*/ 326518 w 437786"/>
              <a:gd name="connsiteY4-90" fmla="*/ 907747 h 1366568"/>
              <a:gd name="connsiteX5-91" fmla="*/ 437786 w 437786"/>
              <a:gd name="connsiteY5-92" fmla="*/ 857373 h 1366568"/>
              <a:gd name="connsiteX6-93" fmla="*/ 298256 w 437786"/>
              <a:gd name="connsiteY6-94" fmla="*/ 1366568 h 1366568"/>
              <a:gd name="connsiteX7-95" fmla="*/ 0 w 437786"/>
              <a:gd name="connsiteY7-96" fmla="*/ 999941 h 1366568"/>
              <a:gd name="connsiteX0-97" fmla="*/ 0 w 437786"/>
              <a:gd name="connsiteY0-98" fmla="*/ 999941 h 1366568"/>
              <a:gd name="connsiteX1-99" fmla="*/ 111268 w 437786"/>
              <a:gd name="connsiteY1-100" fmla="*/ 949567 h 1366568"/>
              <a:gd name="connsiteX2-101" fmla="*/ 102081 w 437786"/>
              <a:gd name="connsiteY2-102" fmla="*/ 0 h 1366568"/>
              <a:gd name="connsiteX3-103" fmla="*/ 91439 w 437786"/>
              <a:gd name="connsiteY3-104" fmla="*/ 4434 h 1366568"/>
              <a:gd name="connsiteX4-105" fmla="*/ 326518 w 437786"/>
              <a:gd name="connsiteY4-106" fmla="*/ 907747 h 1366568"/>
              <a:gd name="connsiteX5-107" fmla="*/ 437786 w 437786"/>
              <a:gd name="connsiteY5-108" fmla="*/ 857373 h 1366568"/>
              <a:gd name="connsiteX6-109" fmla="*/ 298256 w 437786"/>
              <a:gd name="connsiteY6-110" fmla="*/ 1366568 h 1366568"/>
              <a:gd name="connsiteX7-111" fmla="*/ 0 w 437786"/>
              <a:gd name="connsiteY7-112" fmla="*/ 999941 h 1366568"/>
              <a:gd name="connsiteX0-113" fmla="*/ 0 w 437786"/>
              <a:gd name="connsiteY0-114" fmla="*/ 999941 h 1366568"/>
              <a:gd name="connsiteX1-115" fmla="*/ 111268 w 437786"/>
              <a:gd name="connsiteY1-116" fmla="*/ 949567 h 1366568"/>
              <a:gd name="connsiteX2-117" fmla="*/ 102081 w 437786"/>
              <a:gd name="connsiteY2-118" fmla="*/ 0 h 1366568"/>
              <a:gd name="connsiteX3-119" fmla="*/ 91439 w 437786"/>
              <a:gd name="connsiteY3-120" fmla="*/ 4434 h 1366568"/>
              <a:gd name="connsiteX4-121" fmla="*/ 316227 w 437786"/>
              <a:gd name="connsiteY4-122" fmla="*/ 897837 h 1366568"/>
              <a:gd name="connsiteX5-123" fmla="*/ 437786 w 437786"/>
              <a:gd name="connsiteY5-124" fmla="*/ 857373 h 1366568"/>
              <a:gd name="connsiteX6-125" fmla="*/ 298256 w 437786"/>
              <a:gd name="connsiteY6-126" fmla="*/ 1366568 h 1366568"/>
              <a:gd name="connsiteX7-127" fmla="*/ 0 w 437786"/>
              <a:gd name="connsiteY7-128" fmla="*/ 999941 h 1366568"/>
              <a:gd name="connsiteX0-129" fmla="*/ 0 w 437786"/>
              <a:gd name="connsiteY0-130" fmla="*/ 999941 h 1366568"/>
              <a:gd name="connsiteX1-131" fmla="*/ 111268 w 437786"/>
              <a:gd name="connsiteY1-132" fmla="*/ 949567 h 1366568"/>
              <a:gd name="connsiteX2-133" fmla="*/ 102081 w 437786"/>
              <a:gd name="connsiteY2-134" fmla="*/ 0 h 1366568"/>
              <a:gd name="connsiteX3-135" fmla="*/ 91439 w 437786"/>
              <a:gd name="connsiteY3-136" fmla="*/ 4434 h 1366568"/>
              <a:gd name="connsiteX4-137" fmla="*/ 316227 w 437786"/>
              <a:gd name="connsiteY4-138" fmla="*/ 897837 h 1366568"/>
              <a:gd name="connsiteX5-139" fmla="*/ 437786 w 437786"/>
              <a:gd name="connsiteY5-140" fmla="*/ 857373 h 1366568"/>
              <a:gd name="connsiteX6-141" fmla="*/ 298256 w 437786"/>
              <a:gd name="connsiteY6-142" fmla="*/ 1366568 h 1366568"/>
              <a:gd name="connsiteX7-143" fmla="*/ 0 w 437786"/>
              <a:gd name="connsiteY7-144" fmla="*/ 999941 h 1366568"/>
              <a:gd name="connsiteX0-145" fmla="*/ 0 w 437786"/>
              <a:gd name="connsiteY0-146" fmla="*/ 999941 h 1313395"/>
              <a:gd name="connsiteX1-147" fmla="*/ 111268 w 437786"/>
              <a:gd name="connsiteY1-148" fmla="*/ 949567 h 1313395"/>
              <a:gd name="connsiteX2-149" fmla="*/ 102081 w 437786"/>
              <a:gd name="connsiteY2-150" fmla="*/ 0 h 1313395"/>
              <a:gd name="connsiteX3-151" fmla="*/ 91439 w 437786"/>
              <a:gd name="connsiteY3-152" fmla="*/ 4434 h 1313395"/>
              <a:gd name="connsiteX4-153" fmla="*/ 316227 w 437786"/>
              <a:gd name="connsiteY4-154" fmla="*/ 897837 h 1313395"/>
              <a:gd name="connsiteX5-155" fmla="*/ 437786 w 437786"/>
              <a:gd name="connsiteY5-156" fmla="*/ 857373 h 1313395"/>
              <a:gd name="connsiteX6-157" fmla="*/ 349459 w 437786"/>
              <a:gd name="connsiteY6-158" fmla="*/ 1313395 h 1313395"/>
              <a:gd name="connsiteX7-159" fmla="*/ 0 w 437786"/>
              <a:gd name="connsiteY7-160" fmla="*/ 999941 h 1313395"/>
              <a:gd name="connsiteX0-161" fmla="*/ 0 w 437786"/>
              <a:gd name="connsiteY0-162" fmla="*/ 999941 h 1313395"/>
              <a:gd name="connsiteX1-163" fmla="*/ 111268 w 437786"/>
              <a:gd name="connsiteY1-164" fmla="*/ 949567 h 1313395"/>
              <a:gd name="connsiteX2-165" fmla="*/ 102081 w 437786"/>
              <a:gd name="connsiteY2-166" fmla="*/ 0 h 1313395"/>
              <a:gd name="connsiteX3-167" fmla="*/ 106622 w 437786"/>
              <a:gd name="connsiteY3-168" fmla="*/ 5832 h 1313395"/>
              <a:gd name="connsiteX4-169" fmla="*/ 316227 w 437786"/>
              <a:gd name="connsiteY4-170" fmla="*/ 897837 h 1313395"/>
              <a:gd name="connsiteX5-171" fmla="*/ 437786 w 437786"/>
              <a:gd name="connsiteY5-172" fmla="*/ 857373 h 1313395"/>
              <a:gd name="connsiteX6-173" fmla="*/ 349459 w 437786"/>
              <a:gd name="connsiteY6-174" fmla="*/ 1313395 h 1313395"/>
              <a:gd name="connsiteX7-175" fmla="*/ 0 w 437786"/>
              <a:gd name="connsiteY7-176" fmla="*/ 999941 h 1313395"/>
              <a:gd name="connsiteX0-177" fmla="*/ 0 w 437786"/>
              <a:gd name="connsiteY0-178" fmla="*/ 999941 h 1313395"/>
              <a:gd name="connsiteX1-179" fmla="*/ 111268 w 437786"/>
              <a:gd name="connsiteY1-180" fmla="*/ 949567 h 1313395"/>
              <a:gd name="connsiteX2-181" fmla="*/ 102081 w 437786"/>
              <a:gd name="connsiteY2-182" fmla="*/ 0 h 1313395"/>
              <a:gd name="connsiteX3-183" fmla="*/ 106622 w 437786"/>
              <a:gd name="connsiteY3-184" fmla="*/ 5832 h 1313395"/>
              <a:gd name="connsiteX4-185" fmla="*/ 316227 w 437786"/>
              <a:gd name="connsiteY4-186" fmla="*/ 897837 h 1313395"/>
              <a:gd name="connsiteX5-187" fmla="*/ 437786 w 437786"/>
              <a:gd name="connsiteY5-188" fmla="*/ 857373 h 1313395"/>
              <a:gd name="connsiteX6-189" fmla="*/ 349459 w 437786"/>
              <a:gd name="connsiteY6-190" fmla="*/ 1313395 h 1313395"/>
              <a:gd name="connsiteX7-191" fmla="*/ 0 w 437786"/>
              <a:gd name="connsiteY7-192" fmla="*/ 999941 h 1313395"/>
              <a:gd name="connsiteX0-193" fmla="*/ 0 w 443885"/>
              <a:gd name="connsiteY0-194" fmla="*/ 999941 h 1313395"/>
              <a:gd name="connsiteX1-195" fmla="*/ 111268 w 443885"/>
              <a:gd name="connsiteY1-196" fmla="*/ 949567 h 1313395"/>
              <a:gd name="connsiteX2-197" fmla="*/ 102081 w 443885"/>
              <a:gd name="connsiteY2-198" fmla="*/ 0 h 1313395"/>
              <a:gd name="connsiteX3-199" fmla="*/ 106622 w 443885"/>
              <a:gd name="connsiteY3-200" fmla="*/ 5832 h 1313395"/>
              <a:gd name="connsiteX4-201" fmla="*/ 316227 w 443885"/>
              <a:gd name="connsiteY4-202" fmla="*/ 897837 h 1313395"/>
              <a:gd name="connsiteX5-203" fmla="*/ 443885 w 443885"/>
              <a:gd name="connsiteY5-204" fmla="*/ 823576 h 1313395"/>
              <a:gd name="connsiteX6-205" fmla="*/ 349459 w 443885"/>
              <a:gd name="connsiteY6-206" fmla="*/ 1313395 h 1313395"/>
              <a:gd name="connsiteX7-207" fmla="*/ 0 w 443885"/>
              <a:gd name="connsiteY7-208" fmla="*/ 999941 h 1313395"/>
              <a:gd name="connsiteX0-209" fmla="*/ 0 w 443885"/>
              <a:gd name="connsiteY0-210" fmla="*/ 999941 h 1313395"/>
              <a:gd name="connsiteX1-211" fmla="*/ 111268 w 443885"/>
              <a:gd name="connsiteY1-212" fmla="*/ 949567 h 1313395"/>
              <a:gd name="connsiteX2-213" fmla="*/ 102081 w 443885"/>
              <a:gd name="connsiteY2-214" fmla="*/ 0 h 1313395"/>
              <a:gd name="connsiteX3-215" fmla="*/ 106622 w 443885"/>
              <a:gd name="connsiteY3-216" fmla="*/ 5832 h 1313395"/>
              <a:gd name="connsiteX4-217" fmla="*/ 302569 w 443885"/>
              <a:gd name="connsiteY4-218" fmla="*/ 887989 h 1313395"/>
              <a:gd name="connsiteX5-219" fmla="*/ 443885 w 443885"/>
              <a:gd name="connsiteY5-220" fmla="*/ 823576 h 1313395"/>
              <a:gd name="connsiteX6-221" fmla="*/ 349459 w 443885"/>
              <a:gd name="connsiteY6-222" fmla="*/ 1313395 h 1313395"/>
              <a:gd name="connsiteX7-223" fmla="*/ 0 w 443885"/>
              <a:gd name="connsiteY7-224" fmla="*/ 999941 h 1313395"/>
              <a:gd name="connsiteX0-225" fmla="*/ 0 w 443885"/>
              <a:gd name="connsiteY0-226" fmla="*/ 999941 h 1313395"/>
              <a:gd name="connsiteX1-227" fmla="*/ 111268 w 443885"/>
              <a:gd name="connsiteY1-228" fmla="*/ 949567 h 1313395"/>
              <a:gd name="connsiteX2-229" fmla="*/ 102081 w 443885"/>
              <a:gd name="connsiteY2-230" fmla="*/ 0 h 1313395"/>
              <a:gd name="connsiteX3-231" fmla="*/ 106622 w 443885"/>
              <a:gd name="connsiteY3-232" fmla="*/ 5832 h 1313395"/>
              <a:gd name="connsiteX4-233" fmla="*/ 302569 w 443885"/>
              <a:gd name="connsiteY4-234" fmla="*/ 887989 h 1313395"/>
              <a:gd name="connsiteX5-235" fmla="*/ 443885 w 443885"/>
              <a:gd name="connsiteY5-236" fmla="*/ 823576 h 1313395"/>
              <a:gd name="connsiteX6-237" fmla="*/ 349459 w 443885"/>
              <a:gd name="connsiteY6-238" fmla="*/ 1313395 h 1313395"/>
              <a:gd name="connsiteX7-239" fmla="*/ 0 w 443885"/>
              <a:gd name="connsiteY7-240" fmla="*/ 999941 h 1313395"/>
              <a:gd name="connsiteX0-241" fmla="*/ 0 w 443885"/>
              <a:gd name="connsiteY0-242" fmla="*/ 999941 h 1313395"/>
              <a:gd name="connsiteX1-243" fmla="*/ 128421 w 443885"/>
              <a:gd name="connsiteY1-244" fmla="*/ 966086 h 1313395"/>
              <a:gd name="connsiteX2-245" fmla="*/ 102081 w 443885"/>
              <a:gd name="connsiteY2-246" fmla="*/ 0 h 1313395"/>
              <a:gd name="connsiteX3-247" fmla="*/ 106622 w 443885"/>
              <a:gd name="connsiteY3-248" fmla="*/ 5832 h 1313395"/>
              <a:gd name="connsiteX4-249" fmla="*/ 302569 w 443885"/>
              <a:gd name="connsiteY4-250" fmla="*/ 887989 h 1313395"/>
              <a:gd name="connsiteX5-251" fmla="*/ 443885 w 443885"/>
              <a:gd name="connsiteY5-252" fmla="*/ 823576 h 1313395"/>
              <a:gd name="connsiteX6-253" fmla="*/ 349459 w 443885"/>
              <a:gd name="connsiteY6-254" fmla="*/ 1313395 h 1313395"/>
              <a:gd name="connsiteX7-255" fmla="*/ 0 w 443885"/>
              <a:gd name="connsiteY7-256" fmla="*/ 999941 h 1313395"/>
              <a:gd name="connsiteX0-257" fmla="*/ 0 w 443885"/>
              <a:gd name="connsiteY0-258" fmla="*/ 999941 h 1313395"/>
              <a:gd name="connsiteX1-259" fmla="*/ 128421 w 443885"/>
              <a:gd name="connsiteY1-260" fmla="*/ 966086 h 1313395"/>
              <a:gd name="connsiteX2-261" fmla="*/ 102081 w 443885"/>
              <a:gd name="connsiteY2-262" fmla="*/ 0 h 1313395"/>
              <a:gd name="connsiteX3-263" fmla="*/ 106622 w 443885"/>
              <a:gd name="connsiteY3-264" fmla="*/ 5832 h 1313395"/>
              <a:gd name="connsiteX4-265" fmla="*/ 302569 w 443885"/>
              <a:gd name="connsiteY4-266" fmla="*/ 887989 h 1313395"/>
              <a:gd name="connsiteX5-267" fmla="*/ 443885 w 443885"/>
              <a:gd name="connsiteY5-268" fmla="*/ 823576 h 1313395"/>
              <a:gd name="connsiteX6-269" fmla="*/ 349459 w 443885"/>
              <a:gd name="connsiteY6-270" fmla="*/ 1313395 h 1313395"/>
              <a:gd name="connsiteX7-271" fmla="*/ 0 w 443885"/>
              <a:gd name="connsiteY7-272" fmla="*/ 999941 h 1313395"/>
              <a:gd name="connsiteX0-273" fmla="*/ 0 w 440200"/>
              <a:gd name="connsiteY0-274" fmla="*/ 1016712 h 1313395"/>
              <a:gd name="connsiteX1-275" fmla="*/ 124736 w 440200"/>
              <a:gd name="connsiteY1-276" fmla="*/ 966086 h 1313395"/>
              <a:gd name="connsiteX2-277" fmla="*/ 98396 w 440200"/>
              <a:gd name="connsiteY2-278" fmla="*/ 0 h 1313395"/>
              <a:gd name="connsiteX3-279" fmla="*/ 102937 w 440200"/>
              <a:gd name="connsiteY3-280" fmla="*/ 5832 h 1313395"/>
              <a:gd name="connsiteX4-281" fmla="*/ 298884 w 440200"/>
              <a:gd name="connsiteY4-282" fmla="*/ 887989 h 1313395"/>
              <a:gd name="connsiteX5-283" fmla="*/ 440200 w 440200"/>
              <a:gd name="connsiteY5-284" fmla="*/ 823576 h 1313395"/>
              <a:gd name="connsiteX6-285" fmla="*/ 345774 w 440200"/>
              <a:gd name="connsiteY6-286" fmla="*/ 1313395 h 1313395"/>
              <a:gd name="connsiteX7-287" fmla="*/ 0 w 440200"/>
              <a:gd name="connsiteY7-288" fmla="*/ 1016712 h 1313395"/>
              <a:gd name="connsiteX0-289" fmla="*/ 0 w 440200"/>
              <a:gd name="connsiteY0-290" fmla="*/ 1016712 h 1347828"/>
              <a:gd name="connsiteX1-291" fmla="*/ 124736 w 440200"/>
              <a:gd name="connsiteY1-292" fmla="*/ 966086 h 1347828"/>
              <a:gd name="connsiteX2-293" fmla="*/ 98396 w 440200"/>
              <a:gd name="connsiteY2-294" fmla="*/ 0 h 1347828"/>
              <a:gd name="connsiteX3-295" fmla="*/ 102937 w 440200"/>
              <a:gd name="connsiteY3-296" fmla="*/ 5832 h 1347828"/>
              <a:gd name="connsiteX4-297" fmla="*/ 298884 w 440200"/>
              <a:gd name="connsiteY4-298" fmla="*/ 887989 h 1347828"/>
              <a:gd name="connsiteX5-299" fmla="*/ 440200 w 440200"/>
              <a:gd name="connsiteY5-300" fmla="*/ 823576 h 1347828"/>
              <a:gd name="connsiteX6-301" fmla="*/ 395262 w 440200"/>
              <a:gd name="connsiteY6-302" fmla="*/ 1347828 h 1347828"/>
              <a:gd name="connsiteX7-303" fmla="*/ 0 w 440200"/>
              <a:gd name="connsiteY7-304" fmla="*/ 1016712 h 1347828"/>
              <a:gd name="connsiteX0-305" fmla="*/ 0 w 395262"/>
              <a:gd name="connsiteY0-306" fmla="*/ 1016712 h 1347828"/>
              <a:gd name="connsiteX1-307" fmla="*/ 124736 w 395262"/>
              <a:gd name="connsiteY1-308" fmla="*/ 966086 h 1347828"/>
              <a:gd name="connsiteX2-309" fmla="*/ 98396 w 395262"/>
              <a:gd name="connsiteY2-310" fmla="*/ 0 h 1347828"/>
              <a:gd name="connsiteX3-311" fmla="*/ 102937 w 395262"/>
              <a:gd name="connsiteY3-312" fmla="*/ 5832 h 1347828"/>
              <a:gd name="connsiteX4-313" fmla="*/ 298884 w 395262"/>
              <a:gd name="connsiteY4-314" fmla="*/ 887989 h 1347828"/>
              <a:gd name="connsiteX5-315" fmla="*/ 386646 w 395262"/>
              <a:gd name="connsiteY5-316" fmla="*/ 841427 h 1347828"/>
              <a:gd name="connsiteX6-317" fmla="*/ 395262 w 395262"/>
              <a:gd name="connsiteY6-318" fmla="*/ 1347828 h 1347828"/>
              <a:gd name="connsiteX7-319" fmla="*/ 0 w 395262"/>
              <a:gd name="connsiteY7-320" fmla="*/ 1016712 h 1347828"/>
              <a:gd name="connsiteX0-321" fmla="*/ 6355 w 361341"/>
              <a:gd name="connsiteY0-322" fmla="*/ 1009216 h 1347828"/>
              <a:gd name="connsiteX1-323" fmla="*/ 90815 w 361341"/>
              <a:gd name="connsiteY1-324" fmla="*/ 966086 h 1347828"/>
              <a:gd name="connsiteX2-325" fmla="*/ 64475 w 361341"/>
              <a:gd name="connsiteY2-326" fmla="*/ 0 h 1347828"/>
              <a:gd name="connsiteX3-327" fmla="*/ 69016 w 361341"/>
              <a:gd name="connsiteY3-328" fmla="*/ 5832 h 1347828"/>
              <a:gd name="connsiteX4-329" fmla="*/ 264963 w 361341"/>
              <a:gd name="connsiteY4-330" fmla="*/ 887989 h 1347828"/>
              <a:gd name="connsiteX5-331" fmla="*/ 352725 w 361341"/>
              <a:gd name="connsiteY5-332" fmla="*/ 841427 h 1347828"/>
              <a:gd name="connsiteX6-333" fmla="*/ 361341 w 361341"/>
              <a:gd name="connsiteY6-334" fmla="*/ 1347828 h 1347828"/>
              <a:gd name="connsiteX7-335" fmla="*/ 6355 w 361341"/>
              <a:gd name="connsiteY7-336" fmla="*/ 1009216 h 1347828"/>
              <a:gd name="connsiteX0-337" fmla="*/ 6355 w 352725"/>
              <a:gd name="connsiteY0-338" fmla="*/ 1009216 h 1239068"/>
              <a:gd name="connsiteX1-339" fmla="*/ 90815 w 352725"/>
              <a:gd name="connsiteY1-340" fmla="*/ 966086 h 1239068"/>
              <a:gd name="connsiteX2-341" fmla="*/ 64475 w 352725"/>
              <a:gd name="connsiteY2-342" fmla="*/ 0 h 1239068"/>
              <a:gd name="connsiteX3-343" fmla="*/ 69016 w 352725"/>
              <a:gd name="connsiteY3-344" fmla="*/ 5832 h 1239068"/>
              <a:gd name="connsiteX4-345" fmla="*/ 264963 w 352725"/>
              <a:gd name="connsiteY4-346" fmla="*/ 887989 h 1239068"/>
              <a:gd name="connsiteX5-347" fmla="*/ 352725 w 352725"/>
              <a:gd name="connsiteY5-348" fmla="*/ 841427 h 1239068"/>
              <a:gd name="connsiteX6-349" fmla="*/ 323924 w 352725"/>
              <a:gd name="connsiteY6-350" fmla="*/ 1239068 h 1239068"/>
              <a:gd name="connsiteX7-351" fmla="*/ 6355 w 352725"/>
              <a:gd name="connsiteY7-352" fmla="*/ 1009216 h 1239068"/>
              <a:gd name="connsiteX0-353" fmla="*/ 6355 w 352725"/>
              <a:gd name="connsiteY0-354" fmla="*/ 1009216 h 1239068"/>
              <a:gd name="connsiteX1-355" fmla="*/ 90815 w 352725"/>
              <a:gd name="connsiteY1-356" fmla="*/ 966086 h 1239068"/>
              <a:gd name="connsiteX2-357" fmla="*/ 64475 w 352725"/>
              <a:gd name="connsiteY2-358" fmla="*/ 0 h 1239068"/>
              <a:gd name="connsiteX3-359" fmla="*/ 69016 w 352725"/>
              <a:gd name="connsiteY3-360" fmla="*/ 5832 h 1239068"/>
              <a:gd name="connsiteX4-361" fmla="*/ 258294 w 352725"/>
              <a:gd name="connsiteY4-362" fmla="*/ 891483 h 1239068"/>
              <a:gd name="connsiteX5-363" fmla="*/ 352725 w 352725"/>
              <a:gd name="connsiteY5-364" fmla="*/ 841427 h 1239068"/>
              <a:gd name="connsiteX6-365" fmla="*/ 323924 w 352725"/>
              <a:gd name="connsiteY6-366" fmla="*/ 1239068 h 1239068"/>
              <a:gd name="connsiteX7-367" fmla="*/ 6355 w 352725"/>
              <a:gd name="connsiteY7-368" fmla="*/ 1009216 h 1239068"/>
              <a:gd name="connsiteX0-369" fmla="*/ 0 w 346370"/>
              <a:gd name="connsiteY0-370" fmla="*/ 1009216 h 1239068"/>
              <a:gd name="connsiteX1-371" fmla="*/ 96150 w 346370"/>
              <a:gd name="connsiteY1-372" fmla="*/ 960813 h 1239068"/>
              <a:gd name="connsiteX2-373" fmla="*/ 58120 w 346370"/>
              <a:gd name="connsiteY2-374" fmla="*/ 0 h 1239068"/>
              <a:gd name="connsiteX3-375" fmla="*/ 62661 w 346370"/>
              <a:gd name="connsiteY3-376" fmla="*/ 5832 h 1239068"/>
              <a:gd name="connsiteX4-377" fmla="*/ 251939 w 346370"/>
              <a:gd name="connsiteY4-378" fmla="*/ 891483 h 1239068"/>
              <a:gd name="connsiteX5-379" fmla="*/ 346370 w 346370"/>
              <a:gd name="connsiteY5-380" fmla="*/ 841427 h 1239068"/>
              <a:gd name="connsiteX6-381" fmla="*/ 317569 w 346370"/>
              <a:gd name="connsiteY6-382" fmla="*/ 1239068 h 1239068"/>
              <a:gd name="connsiteX7-383" fmla="*/ 0 w 346370"/>
              <a:gd name="connsiteY7-384" fmla="*/ 1009216 h 1239068"/>
              <a:gd name="connsiteX0-385" fmla="*/ 19649 w 366019"/>
              <a:gd name="connsiteY0-386" fmla="*/ 1009216 h 1239068"/>
              <a:gd name="connsiteX1-387" fmla="*/ 115799 w 366019"/>
              <a:gd name="connsiteY1-388" fmla="*/ 960813 h 1239068"/>
              <a:gd name="connsiteX2-389" fmla="*/ 77769 w 366019"/>
              <a:gd name="connsiteY2-390" fmla="*/ 0 h 1239068"/>
              <a:gd name="connsiteX3-391" fmla="*/ 82310 w 366019"/>
              <a:gd name="connsiteY3-392" fmla="*/ 5832 h 1239068"/>
              <a:gd name="connsiteX4-393" fmla="*/ 271588 w 366019"/>
              <a:gd name="connsiteY4-394" fmla="*/ 891483 h 1239068"/>
              <a:gd name="connsiteX5-395" fmla="*/ 366019 w 366019"/>
              <a:gd name="connsiteY5-396" fmla="*/ 841427 h 1239068"/>
              <a:gd name="connsiteX6-397" fmla="*/ 337218 w 366019"/>
              <a:gd name="connsiteY6-398" fmla="*/ 1239068 h 1239068"/>
              <a:gd name="connsiteX7-399" fmla="*/ 19649 w 366019"/>
              <a:gd name="connsiteY7-400" fmla="*/ 1009216 h 1239068"/>
              <a:gd name="connsiteX0-401" fmla="*/ 0 w 346370"/>
              <a:gd name="connsiteY0-402" fmla="*/ 1009216 h 1239068"/>
              <a:gd name="connsiteX1-403" fmla="*/ 96150 w 346370"/>
              <a:gd name="connsiteY1-404" fmla="*/ 960813 h 1239068"/>
              <a:gd name="connsiteX2-405" fmla="*/ 58120 w 346370"/>
              <a:gd name="connsiteY2-406" fmla="*/ 0 h 1239068"/>
              <a:gd name="connsiteX3-407" fmla="*/ 62661 w 346370"/>
              <a:gd name="connsiteY3-408" fmla="*/ 5832 h 1239068"/>
              <a:gd name="connsiteX4-409" fmla="*/ 251939 w 346370"/>
              <a:gd name="connsiteY4-410" fmla="*/ 891483 h 1239068"/>
              <a:gd name="connsiteX5-411" fmla="*/ 346370 w 346370"/>
              <a:gd name="connsiteY5-412" fmla="*/ 841427 h 1239068"/>
              <a:gd name="connsiteX6-413" fmla="*/ 317569 w 346370"/>
              <a:gd name="connsiteY6-414" fmla="*/ 1239068 h 1239068"/>
              <a:gd name="connsiteX7-415" fmla="*/ 0 w 346370"/>
              <a:gd name="connsiteY7-416" fmla="*/ 1009216 h 1239068"/>
              <a:gd name="connsiteX0-417" fmla="*/ 0 w 346370"/>
              <a:gd name="connsiteY0-418" fmla="*/ 1012785 h 1242637"/>
              <a:gd name="connsiteX1-419" fmla="*/ 96150 w 346370"/>
              <a:gd name="connsiteY1-420" fmla="*/ 964382 h 1242637"/>
              <a:gd name="connsiteX2-421" fmla="*/ 58120 w 346370"/>
              <a:gd name="connsiteY2-422" fmla="*/ 3569 h 1242637"/>
              <a:gd name="connsiteX3-423" fmla="*/ 114690 w 346370"/>
              <a:gd name="connsiteY3-424" fmla="*/ 0 h 1242637"/>
              <a:gd name="connsiteX4-425" fmla="*/ 251939 w 346370"/>
              <a:gd name="connsiteY4-426" fmla="*/ 895052 h 1242637"/>
              <a:gd name="connsiteX5-427" fmla="*/ 346370 w 346370"/>
              <a:gd name="connsiteY5-428" fmla="*/ 844996 h 1242637"/>
              <a:gd name="connsiteX6-429" fmla="*/ 317569 w 346370"/>
              <a:gd name="connsiteY6-430" fmla="*/ 1242637 h 1242637"/>
              <a:gd name="connsiteX7-431" fmla="*/ 0 w 346370"/>
              <a:gd name="connsiteY7-432" fmla="*/ 1012785 h 1242637"/>
              <a:gd name="connsiteX0-433" fmla="*/ 0 w 346370"/>
              <a:gd name="connsiteY0-434" fmla="*/ 1012785 h 1242637"/>
              <a:gd name="connsiteX1-435" fmla="*/ 96150 w 346370"/>
              <a:gd name="connsiteY1-436" fmla="*/ 964382 h 1242637"/>
              <a:gd name="connsiteX2-437" fmla="*/ 58120 w 346370"/>
              <a:gd name="connsiteY2-438" fmla="*/ 3569 h 1242637"/>
              <a:gd name="connsiteX3-439" fmla="*/ 114690 w 346370"/>
              <a:gd name="connsiteY3-440" fmla="*/ 0 h 1242637"/>
              <a:gd name="connsiteX4-441" fmla="*/ 251939 w 346370"/>
              <a:gd name="connsiteY4-442" fmla="*/ 895052 h 1242637"/>
              <a:gd name="connsiteX5-443" fmla="*/ 346370 w 346370"/>
              <a:gd name="connsiteY5-444" fmla="*/ 844996 h 1242637"/>
              <a:gd name="connsiteX6-445" fmla="*/ 317569 w 346370"/>
              <a:gd name="connsiteY6-446" fmla="*/ 1242637 h 1242637"/>
              <a:gd name="connsiteX7-447" fmla="*/ 0 w 346370"/>
              <a:gd name="connsiteY7-448" fmla="*/ 1012785 h 1242637"/>
              <a:gd name="connsiteX0-449" fmla="*/ 0 w 346370"/>
              <a:gd name="connsiteY0-450" fmla="*/ 1009216 h 1239068"/>
              <a:gd name="connsiteX1-451" fmla="*/ 96150 w 346370"/>
              <a:gd name="connsiteY1-452" fmla="*/ 960813 h 1239068"/>
              <a:gd name="connsiteX2-453" fmla="*/ 58120 w 346370"/>
              <a:gd name="connsiteY2-454" fmla="*/ 0 h 1239068"/>
              <a:gd name="connsiteX3-455" fmla="*/ 69331 w 346370"/>
              <a:gd name="connsiteY3-456" fmla="*/ 2339 h 1239068"/>
              <a:gd name="connsiteX4-457" fmla="*/ 251939 w 346370"/>
              <a:gd name="connsiteY4-458" fmla="*/ 891483 h 1239068"/>
              <a:gd name="connsiteX5-459" fmla="*/ 346370 w 346370"/>
              <a:gd name="connsiteY5-460" fmla="*/ 841427 h 1239068"/>
              <a:gd name="connsiteX6-461" fmla="*/ 317569 w 346370"/>
              <a:gd name="connsiteY6-462" fmla="*/ 1239068 h 1239068"/>
              <a:gd name="connsiteX7-463" fmla="*/ 0 w 346370"/>
              <a:gd name="connsiteY7-464" fmla="*/ 1009216 h 1239068"/>
              <a:gd name="connsiteX0-465" fmla="*/ 0 w 346370"/>
              <a:gd name="connsiteY0-466" fmla="*/ 1009216 h 1239068"/>
              <a:gd name="connsiteX1-467" fmla="*/ 96150 w 346370"/>
              <a:gd name="connsiteY1-468" fmla="*/ 960813 h 1239068"/>
              <a:gd name="connsiteX2-469" fmla="*/ 58120 w 346370"/>
              <a:gd name="connsiteY2-470" fmla="*/ 0 h 1239068"/>
              <a:gd name="connsiteX3-471" fmla="*/ 69331 w 346370"/>
              <a:gd name="connsiteY3-472" fmla="*/ 2339 h 1239068"/>
              <a:gd name="connsiteX4-473" fmla="*/ 251939 w 346370"/>
              <a:gd name="connsiteY4-474" fmla="*/ 891483 h 1239068"/>
              <a:gd name="connsiteX5-475" fmla="*/ 346370 w 346370"/>
              <a:gd name="connsiteY5-476" fmla="*/ 841427 h 1239068"/>
              <a:gd name="connsiteX6-477" fmla="*/ 317569 w 346370"/>
              <a:gd name="connsiteY6-478" fmla="*/ 1239068 h 1239068"/>
              <a:gd name="connsiteX7-479" fmla="*/ 0 w 346370"/>
              <a:gd name="connsiteY7-480" fmla="*/ 1009216 h 1239068"/>
              <a:gd name="connsiteX0-481" fmla="*/ 0 w 346370"/>
              <a:gd name="connsiteY0-482" fmla="*/ 1009216 h 1239068"/>
              <a:gd name="connsiteX1-483" fmla="*/ 96150 w 346370"/>
              <a:gd name="connsiteY1-484" fmla="*/ 960813 h 1239068"/>
              <a:gd name="connsiteX2-485" fmla="*/ 58120 w 346370"/>
              <a:gd name="connsiteY2-486" fmla="*/ 0 h 1239068"/>
              <a:gd name="connsiteX3-487" fmla="*/ 69331 w 346370"/>
              <a:gd name="connsiteY3-488" fmla="*/ 2339 h 1239068"/>
              <a:gd name="connsiteX4-489" fmla="*/ 251939 w 346370"/>
              <a:gd name="connsiteY4-490" fmla="*/ 891483 h 1239068"/>
              <a:gd name="connsiteX5-491" fmla="*/ 346370 w 346370"/>
              <a:gd name="connsiteY5-492" fmla="*/ 841427 h 1239068"/>
              <a:gd name="connsiteX6-493" fmla="*/ 317569 w 346370"/>
              <a:gd name="connsiteY6-494" fmla="*/ 1239068 h 1239068"/>
              <a:gd name="connsiteX7-495" fmla="*/ 0 w 346370"/>
              <a:gd name="connsiteY7-496" fmla="*/ 1009216 h 1239068"/>
              <a:gd name="connsiteX0-497" fmla="*/ 0 w 346370"/>
              <a:gd name="connsiteY0-498" fmla="*/ 1009216 h 1239068"/>
              <a:gd name="connsiteX1-499" fmla="*/ 96150 w 346370"/>
              <a:gd name="connsiteY1-500" fmla="*/ 960813 h 1239068"/>
              <a:gd name="connsiteX2-501" fmla="*/ 58120 w 346370"/>
              <a:gd name="connsiteY2-502" fmla="*/ 0 h 1239068"/>
              <a:gd name="connsiteX3-503" fmla="*/ 69331 w 346370"/>
              <a:gd name="connsiteY3-504" fmla="*/ 2339 h 1239068"/>
              <a:gd name="connsiteX4-505" fmla="*/ 251939 w 346370"/>
              <a:gd name="connsiteY4-506" fmla="*/ 891483 h 1239068"/>
              <a:gd name="connsiteX5-507" fmla="*/ 346370 w 346370"/>
              <a:gd name="connsiteY5-508" fmla="*/ 841427 h 1239068"/>
              <a:gd name="connsiteX6-509" fmla="*/ 317569 w 346370"/>
              <a:gd name="connsiteY6-510" fmla="*/ 1239068 h 1239068"/>
              <a:gd name="connsiteX7-511" fmla="*/ 0 w 346370"/>
              <a:gd name="connsiteY7-512" fmla="*/ 1009216 h 1239068"/>
              <a:gd name="connsiteX0-513" fmla="*/ 0 w 346370"/>
              <a:gd name="connsiteY0-514" fmla="*/ 1009216 h 1239068"/>
              <a:gd name="connsiteX1-515" fmla="*/ 96150 w 346370"/>
              <a:gd name="connsiteY1-516" fmla="*/ 960813 h 1239068"/>
              <a:gd name="connsiteX2-517" fmla="*/ 58120 w 346370"/>
              <a:gd name="connsiteY2-518" fmla="*/ 0 h 1239068"/>
              <a:gd name="connsiteX3-519" fmla="*/ 69331 w 346370"/>
              <a:gd name="connsiteY3-520" fmla="*/ 2339 h 1239068"/>
              <a:gd name="connsiteX4-521" fmla="*/ 251939 w 346370"/>
              <a:gd name="connsiteY4-522" fmla="*/ 891483 h 1239068"/>
              <a:gd name="connsiteX5-523" fmla="*/ 346370 w 346370"/>
              <a:gd name="connsiteY5-524" fmla="*/ 841427 h 1239068"/>
              <a:gd name="connsiteX6-525" fmla="*/ 317569 w 346370"/>
              <a:gd name="connsiteY6-526" fmla="*/ 1239068 h 1239068"/>
              <a:gd name="connsiteX7-527" fmla="*/ 0 w 346370"/>
              <a:gd name="connsiteY7-528" fmla="*/ 1009216 h 1239068"/>
              <a:gd name="connsiteX0-529" fmla="*/ 0 w 346370"/>
              <a:gd name="connsiteY0-530" fmla="*/ 1009216 h 1239068"/>
              <a:gd name="connsiteX1-531" fmla="*/ 96150 w 346370"/>
              <a:gd name="connsiteY1-532" fmla="*/ 960813 h 1239068"/>
              <a:gd name="connsiteX2-533" fmla="*/ 58120 w 346370"/>
              <a:gd name="connsiteY2-534" fmla="*/ 0 h 1239068"/>
              <a:gd name="connsiteX3-535" fmla="*/ 69331 w 346370"/>
              <a:gd name="connsiteY3-536" fmla="*/ 2339 h 1239068"/>
              <a:gd name="connsiteX4-537" fmla="*/ 251939 w 346370"/>
              <a:gd name="connsiteY4-538" fmla="*/ 891483 h 1239068"/>
              <a:gd name="connsiteX5-539" fmla="*/ 346370 w 346370"/>
              <a:gd name="connsiteY5-540" fmla="*/ 841427 h 1239068"/>
              <a:gd name="connsiteX6-541" fmla="*/ 317569 w 346370"/>
              <a:gd name="connsiteY6-542" fmla="*/ 1239068 h 1239068"/>
              <a:gd name="connsiteX7-543" fmla="*/ 0 w 346370"/>
              <a:gd name="connsiteY7-544" fmla="*/ 1009216 h 1239068"/>
              <a:gd name="connsiteX0-545" fmla="*/ 1210 w 347580"/>
              <a:gd name="connsiteY0-546" fmla="*/ 1009216 h 1239068"/>
              <a:gd name="connsiteX1-547" fmla="*/ 97360 w 347580"/>
              <a:gd name="connsiteY1-548" fmla="*/ 960813 h 1239068"/>
              <a:gd name="connsiteX2-549" fmla="*/ 59330 w 347580"/>
              <a:gd name="connsiteY2-550" fmla="*/ 0 h 1239068"/>
              <a:gd name="connsiteX3-551" fmla="*/ 70541 w 347580"/>
              <a:gd name="connsiteY3-552" fmla="*/ 2339 h 1239068"/>
              <a:gd name="connsiteX4-553" fmla="*/ 253149 w 347580"/>
              <a:gd name="connsiteY4-554" fmla="*/ 891483 h 1239068"/>
              <a:gd name="connsiteX5-555" fmla="*/ 347580 w 347580"/>
              <a:gd name="connsiteY5-556" fmla="*/ 841427 h 1239068"/>
              <a:gd name="connsiteX6-557" fmla="*/ 318779 w 347580"/>
              <a:gd name="connsiteY6-558" fmla="*/ 1239068 h 1239068"/>
              <a:gd name="connsiteX7-559" fmla="*/ 1210 w 347580"/>
              <a:gd name="connsiteY7-560" fmla="*/ 1009216 h 1239068"/>
              <a:gd name="connsiteX0-561" fmla="*/ 1210 w 347580"/>
              <a:gd name="connsiteY0-562" fmla="*/ 1009216 h 1239068"/>
              <a:gd name="connsiteX1-563" fmla="*/ 97360 w 347580"/>
              <a:gd name="connsiteY1-564" fmla="*/ 960813 h 1239068"/>
              <a:gd name="connsiteX2-565" fmla="*/ 59330 w 347580"/>
              <a:gd name="connsiteY2-566" fmla="*/ 0 h 1239068"/>
              <a:gd name="connsiteX3-567" fmla="*/ 70541 w 347580"/>
              <a:gd name="connsiteY3-568" fmla="*/ 2339 h 1239068"/>
              <a:gd name="connsiteX4-569" fmla="*/ 253149 w 347580"/>
              <a:gd name="connsiteY4-570" fmla="*/ 891483 h 1239068"/>
              <a:gd name="connsiteX5-571" fmla="*/ 347580 w 347580"/>
              <a:gd name="connsiteY5-572" fmla="*/ 841427 h 1239068"/>
              <a:gd name="connsiteX6-573" fmla="*/ 318779 w 347580"/>
              <a:gd name="connsiteY6-574" fmla="*/ 1239068 h 1239068"/>
              <a:gd name="connsiteX7-575" fmla="*/ 1210 w 347580"/>
              <a:gd name="connsiteY7-576" fmla="*/ 1009216 h 1239068"/>
              <a:gd name="connsiteX0-577" fmla="*/ 1210 w 347580"/>
              <a:gd name="connsiteY0-578" fmla="*/ 1009216 h 1239068"/>
              <a:gd name="connsiteX1-579" fmla="*/ 97360 w 347580"/>
              <a:gd name="connsiteY1-580" fmla="*/ 960813 h 1239068"/>
              <a:gd name="connsiteX2-581" fmla="*/ 59330 w 347580"/>
              <a:gd name="connsiteY2-582" fmla="*/ 0 h 1239068"/>
              <a:gd name="connsiteX3-583" fmla="*/ 70541 w 347580"/>
              <a:gd name="connsiteY3-584" fmla="*/ 2339 h 1239068"/>
              <a:gd name="connsiteX4-585" fmla="*/ 239554 w 347580"/>
              <a:gd name="connsiteY4-586" fmla="*/ 885002 h 1239068"/>
              <a:gd name="connsiteX5-587" fmla="*/ 347580 w 347580"/>
              <a:gd name="connsiteY5-588" fmla="*/ 841427 h 1239068"/>
              <a:gd name="connsiteX6-589" fmla="*/ 318779 w 347580"/>
              <a:gd name="connsiteY6-590" fmla="*/ 1239068 h 1239068"/>
              <a:gd name="connsiteX7-591" fmla="*/ 1210 w 347580"/>
              <a:gd name="connsiteY7-592" fmla="*/ 1009216 h 1239068"/>
              <a:gd name="connsiteX0-593" fmla="*/ 1210 w 347580"/>
              <a:gd name="connsiteY0-594" fmla="*/ 1009216 h 1239068"/>
              <a:gd name="connsiteX1-595" fmla="*/ 97360 w 347580"/>
              <a:gd name="connsiteY1-596" fmla="*/ 960813 h 1239068"/>
              <a:gd name="connsiteX2-597" fmla="*/ 59330 w 347580"/>
              <a:gd name="connsiteY2-598" fmla="*/ 0 h 1239068"/>
              <a:gd name="connsiteX3-599" fmla="*/ 70541 w 347580"/>
              <a:gd name="connsiteY3-600" fmla="*/ 2339 h 1239068"/>
              <a:gd name="connsiteX4-601" fmla="*/ 236504 w 347580"/>
              <a:gd name="connsiteY4-602" fmla="*/ 901901 h 1239068"/>
              <a:gd name="connsiteX5-603" fmla="*/ 347580 w 347580"/>
              <a:gd name="connsiteY5-604" fmla="*/ 841427 h 1239068"/>
              <a:gd name="connsiteX6-605" fmla="*/ 318779 w 347580"/>
              <a:gd name="connsiteY6-606" fmla="*/ 1239068 h 1239068"/>
              <a:gd name="connsiteX7-607" fmla="*/ 1210 w 347580"/>
              <a:gd name="connsiteY7-608" fmla="*/ 1009216 h 1239068"/>
              <a:gd name="connsiteX0-609" fmla="*/ 9832 w 356202"/>
              <a:gd name="connsiteY0-610" fmla="*/ 1009216 h 1239068"/>
              <a:gd name="connsiteX1-611" fmla="*/ 105982 w 356202"/>
              <a:gd name="connsiteY1-612" fmla="*/ 960813 h 1239068"/>
              <a:gd name="connsiteX2-613" fmla="*/ 67952 w 356202"/>
              <a:gd name="connsiteY2-614" fmla="*/ 0 h 1239068"/>
              <a:gd name="connsiteX3-615" fmla="*/ 79163 w 356202"/>
              <a:gd name="connsiteY3-616" fmla="*/ 2339 h 1239068"/>
              <a:gd name="connsiteX4-617" fmla="*/ 245126 w 356202"/>
              <a:gd name="connsiteY4-618" fmla="*/ 901901 h 1239068"/>
              <a:gd name="connsiteX5-619" fmla="*/ 356202 w 356202"/>
              <a:gd name="connsiteY5-620" fmla="*/ 841427 h 1239068"/>
              <a:gd name="connsiteX6-621" fmla="*/ 327401 w 356202"/>
              <a:gd name="connsiteY6-622" fmla="*/ 1239068 h 1239068"/>
              <a:gd name="connsiteX7-623" fmla="*/ 9832 w 356202"/>
              <a:gd name="connsiteY7-624" fmla="*/ 1009216 h 1239068"/>
              <a:gd name="connsiteX0-625" fmla="*/ 9832 w 356202"/>
              <a:gd name="connsiteY0-626" fmla="*/ 1009216 h 1239068"/>
              <a:gd name="connsiteX1-627" fmla="*/ 105982 w 356202"/>
              <a:gd name="connsiteY1-628" fmla="*/ 960813 h 1239068"/>
              <a:gd name="connsiteX2-629" fmla="*/ 67952 w 356202"/>
              <a:gd name="connsiteY2-630" fmla="*/ 0 h 1239068"/>
              <a:gd name="connsiteX3-631" fmla="*/ 81002 w 356202"/>
              <a:gd name="connsiteY3-632" fmla="*/ 278496 h 1239068"/>
              <a:gd name="connsiteX4-633" fmla="*/ 245126 w 356202"/>
              <a:gd name="connsiteY4-634" fmla="*/ 901901 h 1239068"/>
              <a:gd name="connsiteX5-635" fmla="*/ 356202 w 356202"/>
              <a:gd name="connsiteY5-636" fmla="*/ 841427 h 1239068"/>
              <a:gd name="connsiteX6-637" fmla="*/ 327401 w 356202"/>
              <a:gd name="connsiteY6-638" fmla="*/ 1239068 h 1239068"/>
              <a:gd name="connsiteX7-639" fmla="*/ 9832 w 356202"/>
              <a:gd name="connsiteY7-640" fmla="*/ 1009216 h 1239068"/>
              <a:gd name="connsiteX0-641" fmla="*/ 9832 w 356202"/>
              <a:gd name="connsiteY0-642" fmla="*/ 1009216 h 1239068"/>
              <a:gd name="connsiteX1-643" fmla="*/ 105982 w 356202"/>
              <a:gd name="connsiteY1-644" fmla="*/ 960813 h 1239068"/>
              <a:gd name="connsiteX2-645" fmla="*/ 67952 w 356202"/>
              <a:gd name="connsiteY2-646" fmla="*/ 0 h 1239068"/>
              <a:gd name="connsiteX3-647" fmla="*/ 85894 w 356202"/>
              <a:gd name="connsiteY3-648" fmla="*/ 269984 h 1239068"/>
              <a:gd name="connsiteX4-649" fmla="*/ 245126 w 356202"/>
              <a:gd name="connsiteY4-650" fmla="*/ 901901 h 1239068"/>
              <a:gd name="connsiteX5-651" fmla="*/ 356202 w 356202"/>
              <a:gd name="connsiteY5-652" fmla="*/ 841427 h 1239068"/>
              <a:gd name="connsiteX6-653" fmla="*/ 327401 w 356202"/>
              <a:gd name="connsiteY6-654" fmla="*/ 1239068 h 1239068"/>
              <a:gd name="connsiteX7-655" fmla="*/ 9832 w 356202"/>
              <a:gd name="connsiteY7-656" fmla="*/ 1009216 h 1239068"/>
              <a:gd name="connsiteX0-657" fmla="*/ 9832 w 356202"/>
              <a:gd name="connsiteY0-658" fmla="*/ 1009216 h 1239068"/>
              <a:gd name="connsiteX1-659" fmla="*/ 105982 w 356202"/>
              <a:gd name="connsiteY1-660" fmla="*/ 960813 h 1239068"/>
              <a:gd name="connsiteX2-661" fmla="*/ 67952 w 356202"/>
              <a:gd name="connsiteY2-662" fmla="*/ 0 h 1239068"/>
              <a:gd name="connsiteX3-663" fmla="*/ 85894 w 356202"/>
              <a:gd name="connsiteY3-664" fmla="*/ 269984 h 1239068"/>
              <a:gd name="connsiteX4-665" fmla="*/ 245126 w 356202"/>
              <a:gd name="connsiteY4-666" fmla="*/ 901901 h 1239068"/>
              <a:gd name="connsiteX5-667" fmla="*/ 356202 w 356202"/>
              <a:gd name="connsiteY5-668" fmla="*/ 841427 h 1239068"/>
              <a:gd name="connsiteX6-669" fmla="*/ 327401 w 356202"/>
              <a:gd name="connsiteY6-670" fmla="*/ 1239068 h 1239068"/>
              <a:gd name="connsiteX7-671" fmla="*/ 9832 w 356202"/>
              <a:gd name="connsiteY7-672" fmla="*/ 1009216 h 1239068"/>
              <a:gd name="connsiteX0-673" fmla="*/ 1827 w 348197"/>
              <a:gd name="connsiteY0-674" fmla="*/ 965826 h 1195678"/>
              <a:gd name="connsiteX1-675" fmla="*/ 97977 w 348197"/>
              <a:gd name="connsiteY1-676" fmla="*/ 917423 h 1195678"/>
              <a:gd name="connsiteX2-677" fmla="*/ 80974 w 348197"/>
              <a:gd name="connsiteY2-678" fmla="*/ 0 h 1195678"/>
              <a:gd name="connsiteX3-679" fmla="*/ 77889 w 348197"/>
              <a:gd name="connsiteY3-680" fmla="*/ 226594 h 1195678"/>
              <a:gd name="connsiteX4-681" fmla="*/ 237121 w 348197"/>
              <a:gd name="connsiteY4-682" fmla="*/ 858511 h 1195678"/>
              <a:gd name="connsiteX5-683" fmla="*/ 348197 w 348197"/>
              <a:gd name="connsiteY5-684" fmla="*/ 798037 h 1195678"/>
              <a:gd name="connsiteX6-685" fmla="*/ 319396 w 348197"/>
              <a:gd name="connsiteY6-686" fmla="*/ 1195678 h 1195678"/>
              <a:gd name="connsiteX7-687" fmla="*/ 1827 w 348197"/>
              <a:gd name="connsiteY7-688" fmla="*/ 965826 h 1195678"/>
              <a:gd name="connsiteX0-689" fmla="*/ 1827 w 348197"/>
              <a:gd name="connsiteY0-690" fmla="*/ 965826 h 1195678"/>
              <a:gd name="connsiteX1-691" fmla="*/ 97977 w 348197"/>
              <a:gd name="connsiteY1-692" fmla="*/ 917423 h 1195678"/>
              <a:gd name="connsiteX2-693" fmla="*/ 80974 w 348197"/>
              <a:gd name="connsiteY2-694" fmla="*/ 0 h 1195678"/>
              <a:gd name="connsiteX3-695" fmla="*/ 77889 w 348197"/>
              <a:gd name="connsiteY3-696" fmla="*/ 226594 h 1195678"/>
              <a:gd name="connsiteX4-697" fmla="*/ 237121 w 348197"/>
              <a:gd name="connsiteY4-698" fmla="*/ 858511 h 1195678"/>
              <a:gd name="connsiteX5-699" fmla="*/ 348197 w 348197"/>
              <a:gd name="connsiteY5-700" fmla="*/ 798037 h 1195678"/>
              <a:gd name="connsiteX6-701" fmla="*/ 319396 w 348197"/>
              <a:gd name="connsiteY6-702" fmla="*/ 1195678 h 1195678"/>
              <a:gd name="connsiteX7-703" fmla="*/ 1827 w 348197"/>
              <a:gd name="connsiteY7-704" fmla="*/ 965826 h 1195678"/>
              <a:gd name="connsiteX0-705" fmla="*/ 1827 w 348197"/>
              <a:gd name="connsiteY0-706" fmla="*/ 965826 h 1195678"/>
              <a:gd name="connsiteX1-707" fmla="*/ 97977 w 348197"/>
              <a:gd name="connsiteY1-708" fmla="*/ 917423 h 1195678"/>
              <a:gd name="connsiteX2-709" fmla="*/ 80974 w 348197"/>
              <a:gd name="connsiteY2-710" fmla="*/ 0 h 1195678"/>
              <a:gd name="connsiteX3-711" fmla="*/ 77889 w 348197"/>
              <a:gd name="connsiteY3-712" fmla="*/ 226594 h 1195678"/>
              <a:gd name="connsiteX4-713" fmla="*/ 237121 w 348197"/>
              <a:gd name="connsiteY4-714" fmla="*/ 858511 h 1195678"/>
              <a:gd name="connsiteX5-715" fmla="*/ 348197 w 348197"/>
              <a:gd name="connsiteY5-716" fmla="*/ 798037 h 1195678"/>
              <a:gd name="connsiteX6-717" fmla="*/ 319396 w 348197"/>
              <a:gd name="connsiteY6-718" fmla="*/ 1195678 h 1195678"/>
              <a:gd name="connsiteX7-719" fmla="*/ 1827 w 348197"/>
              <a:gd name="connsiteY7-720" fmla="*/ 965826 h 1195678"/>
              <a:gd name="connsiteX0-721" fmla="*/ 0 w 346370"/>
              <a:gd name="connsiteY0-722" fmla="*/ 965826 h 1195678"/>
              <a:gd name="connsiteX1-723" fmla="*/ 96150 w 346370"/>
              <a:gd name="connsiteY1-724" fmla="*/ 917423 h 1195678"/>
              <a:gd name="connsiteX2-725" fmla="*/ 79147 w 346370"/>
              <a:gd name="connsiteY2-726" fmla="*/ 0 h 1195678"/>
              <a:gd name="connsiteX3-727" fmla="*/ 76062 w 346370"/>
              <a:gd name="connsiteY3-728" fmla="*/ 226594 h 1195678"/>
              <a:gd name="connsiteX4-729" fmla="*/ 235294 w 346370"/>
              <a:gd name="connsiteY4-730" fmla="*/ 858511 h 1195678"/>
              <a:gd name="connsiteX5-731" fmla="*/ 346370 w 346370"/>
              <a:gd name="connsiteY5-732" fmla="*/ 798037 h 1195678"/>
              <a:gd name="connsiteX6-733" fmla="*/ 317569 w 346370"/>
              <a:gd name="connsiteY6-734" fmla="*/ 1195678 h 1195678"/>
              <a:gd name="connsiteX7-735" fmla="*/ 0 w 346370"/>
              <a:gd name="connsiteY7-736" fmla="*/ 965826 h 1195678"/>
              <a:gd name="connsiteX0-737" fmla="*/ 0 w 346370"/>
              <a:gd name="connsiteY0-738" fmla="*/ 965826 h 1195678"/>
              <a:gd name="connsiteX1-739" fmla="*/ 96150 w 346370"/>
              <a:gd name="connsiteY1-740" fmla="*/ 917423 h 1195678"/>
              <a:gd name="connsiteX2-741" fmla="*/ 79147 w 346370"/>
              <a:gd name="connsiteY2-742" fmla="*/ 0 h 1195678"/>
              <a:gd name="connsiteX3-743" fmla="*/ 76062 w 346370"/>
              <a:gd name="connsiteY3-744" fmla="*/ 226594 h 1195678"/>
              <a:gd name="connsiteX4-745" fmla="*/ 235294 w 346370"/>
              <a:gd name="connsiteY4-746" fmla="*/ 858511 h 1195678"/>
              <a:gd name="connsiteX5-747" fmla="*/ 346370 w 346370"/>
              <a:gd name="connsiteY5-748" fmla="*/ 798037 h 1195678"/>
              <a:gd name="connsiteX6-749" fmla="*/ 317569 w 346370"/>
              <a:gd name="connsiteY6-750" fmla="*/ 1195678 h 1195678"/>
              <a:gd name="connsiteX7-751" fmla="*/ 0 w 346370"/>
              <a:gd name="connsiteY7-752" fmla="*/ 965826 h 1195678"/>
              <a:gd name="connsiteX0-753" fmla="*/ 0 w 346370"/>
              <a:gd name="connsiteY0-754" fmla="*/ 965826 h 1195678"/>
              <a:gd name="connsiteX1-755" fmla="*/ 96150 w 346370"/>
              <a:gd name="connsiteY1-756" fmla="*/ 917423 h 1195678"/>
              <a:gd name="connsiteX2-757" fmla="*/ 79147 w 346370"/>
              <a:gd name="connsiteY2-758" fmla="*/ 0 h 1195678"/>
              <a:gd name="connsiteX3-759" fmla="*/ 66468 w 346370"/>
              <a:gd name="connsiteY3-760" fmla="*/ 342978 h 1195678"/>
              <a:gd name="connsiteX4-761" fmla="*/ 235294 w 346370"/>
              <a:gd name="connsiteY4-762" fmla="*/ 858511 h 1195678"/>
              <a:gd name="connsiteX5-763" fmla="*/ 346370 w 346370"/>
              <a:gd name="connsiteY5-764" fmla="*/ 798037 h 1195678"/>
              <a:gd name="connsiteX6-765" fmla="*/ 317569 w 346370"/>
              <a:gd name="connsiteY6-766" fmla="*/ 1195678 h 1195678"/>
              <a:gd name="connsiteX7-767" fmla="*/ 0 w 346370"/>
              <a:gd name="connsiteY7-768" fmla="*/ 965826 h 1195678"/>
              <a:gd name="connsiteX0-769" fmla="*/ 0 w 346370"/>
              <a:gd name="connsiteY0-770" fmla="*/ 965826 h 1195678"/>
              <a:gd name="connsiteX1-771" fmla="*/ 96150 w 346370"/>
              <a:gd name="connsiteY1-772" fmla="*/ 917423 h 1195678"/>
              <a:gd name="connsiteX2-773" fmla="*/ 79147 w 346370"/>
              <a:gd name="connsiteY2-774" fmla="*/ 0 h 1195678"/>
              <a:gd name="connsiteX3-775" fmla="*/ 66468 w 346370"/>
              <a:gd name="connsiteY3-776" fmla="*/ 342978 h 1195678"/>
              <a:gd name="connsiteX4-777" fmla="*/ 235294 w 346370"/>
              <a:gd name="connsiteY4-778" fmla="*/ 858511 h 1195678"/>
              <a:gd name="connsiteX5-779" fmla="*/ 346370 w 346370"/>
              <a:gd name="connsiteY5-780" fmla="*/ 798037 h 1195678"/>
              <a:gd name="connsiteX6-781" fmla="*/ 317569 w 346370"/>
              <a:gd name="connsiteY6-782" fmla="*/ 1195678 h 1195678"/>
              <a:gd name="connsiteX7-783" fmla="*/ 0 w 346370"/>
              <a:gd name="connsiteY7-784" fmla="*/ 965826 h 1195678"/>
              <a:gd name="connsiteX0-785" fmla="*/ 0 w 346370"/>
              <a:gd name="connsiteY0-786" fmla="*/ 965826 h 1195678"/>
              <a:gd name="connsiteX1-787" fmla="*/ 96150 w 346370"/>
              <a:gd name="connsiteY1-788" fmla="*/ 917423 h 1195678"/>
              <a:gd name="connsiteX2-789" fmla="*/ 79147 w 346370"/>
              <a:gd name="connsiteY2-790" fmla="*/ 0 h 1195678"/>
              <a:gd name="connsiteX3-791" fmla="*/ 67992 w 346370"/>
              <a:gd name="connsiteY3-792" fmla="*/ 423786 h 1195678"/>
              <a:gd name="connsiteX4-793" fmla="*/ 235294 w 346370"/>
              <a:gd name="connsiteY4-794" fmla="*/ 858511 h 1195678"/>
              <a:gd name="connsiteX5-795" fmla="*/ 346370 w 346370"/>
              <a:gd name="connsiteY5-796" fmla="*/ 798037 h 1195678"/>
              <a:gd name="connsiteX6-797" fmla="*/ 317569 w 346370"/>
              <a:gd name="connsiteY6-798" fmla="*/ 1195678 h 1195678"/>
              <a:gd name="connsiteX7-799" fmla="*/ 0 w 346370"/>
              <a:gd name="connsiteY7-800" fmla="*/ 965826 h 1195678"/>
              <a:gd name="connsiteX0-801" fmla="*/ 0 w 346370"/>
              <a:gd name="connsiteY0-802" fmla="*/ 965826 h 1195678"/>
              <a:gd name="connsiteX1-803" fmla="*/ 96150 w 346370"/>
              <a:gd name="connsiteY1-804" fmla="*/ 917423 h 1195678"/>
              <a:gd name="connsiteX2-805" fmla="*/ 79147 w 346370"/>
              <a:gd name="connsiteY2-806" fmla="*/ 0 h 1195678"/>
              <a:gd name="connsiteX3-807" fmla="*/ 67992 w 346370"/>
              <a:gd name="connsiteY3-808" fmla="*/ 423786 h 1195678"/>
              <a:gd name="connsiteX4-809" fmla="*/ 235294 w 346370"/>
              <a:gd name="connsiteY4-810" fmla="*/ 858511 h 1195678"/>
              <a:gd name="connsiteX5-811" fmla="*/ 346370 w 346370"/>
              <a:gd name="connsiteY5-812" fmla="*/ 798037 h 1195678"/>
              <a:gd name="connsiteX6-813" fmla="*/ 317569 w 346370"/>
              <a:gd name="connsiteY6-814" fmla="*/ 1195678 h 1195678"/>
              <a:gd name="connsiteX7-815" fmla="*/ 0 w 346370"/>
              <a:gd name="connsiteY7-816" fmla="*/ 965826 h 1195678"/>
              <a:gd name="connsiteX0-817" fmla="*/ 0 w 346370"/>
              <a:gd name="connsiteY0-818" fmla="*/ 965826 h 1195678"/>
              <a:gd name="connsiteX1-819" fmla="*/ 96150 w 346370"/>
              <a:gd name="connsiteY1-820" fmla="*/ 917423 h 1195678"/>
              <a:gd name="connsiteX2-821" fmla="*/ 79147 w 346370"/>
              <a:gd name="connsiteY2-822" fmla="*/ 0 h 1195678"/>
              <a:gd name="connsiteX3-823" fmla="*/ 74662 w 346370"/>
              <a:gd name="connsiteY3-824" fmla="*/ 420291 h 1195678"/>
              <a:gd name="connsiteX4-825" fmla="*/ 235294 w 346370"/>
              <a:gd name="connsiteY4-826" fmla="*/ 858511 h 1195678"/>
              <a:gd name="connsiteX5-827" fmla="*/ 346370 w 346370"/>
              <a:gd name="connsiteY5-828" fmla="*/ 798037 h 1195678"/>
              <a:gd name="connsiteX6-829" fmla="*/ 317569 w 346370"/>
              <a:gd name="connsiteY6-830" fmla="*/ 1195678 h 1195678"/>
              <a:gd name="connsiteX7-831" fmla="*/ 0 w 346370"/>
              <a:gd name="connsiteY7-832" fmla="*/ 965826 h 1195678"/>
              <a:gd name="connsiteX0-833" fmla="*/ 0 w 346370"/>
              <a:gd name="connsiteY0-834" fmla="*/ 965826 h 1195678"/>
              <a:gd name="connsiteX1-835" fmla="*/ 96150 w 346370"/>
              <a:gd name="connsiteY1-836" fmla="*/ 917423 h 1195678"/>
              <a:gd name="connsiteX2-837" fmla="*/ 79147 w 346370"/>
              <a:gd name="connsiteY2-838" fmla="*/ 0 h 1195678"/>
              <a:gd name="connsiteX3-839" fmla="*/ 74662 w 346370"/>
              <a:gd name="connsiteY3-840" fmla="*/ 420291 h 1195678"/>
              <a:gd name="connsiteX4-841" fmla="*/ 235294 w 346370"/>
              <a:gd name="connsiteY4-842" fmla="*/ 858511 h 1195678"/>
              <a:gd name="connsiteX5-843" fmla="*/ 346370 w 346370"/>
              <a:gd name="connsiteY5-844" fmla="*/ 798037 h 1195678"/>
              <a:gd name="connsiteX6-845" fmla="*/ 317569 w 346370"/>
              <a:gd name="connsiteY6-846" fmla="*/ 1195678 h 1195678"/>
              <a:gd name="connsiteX7-847" fmla="*/ 0 w 346370"/>
              <a:gd name="connsiteY7-848" fmla="*/ 965826 h 1195678"/>
              <a:gd name="connsiteX0-849" fmla="*/ 0 w 346370"/>
              <a:gd name="connsiteY0-850" fmla="*/ 965826 h 1195678"/>
              <a:gd name="connsiteX1-851" fmla="*/ 96150 w 346370"/>
              <a:gd name="connsiteY1-852" fmla="*/ 917423 h 1195678"/>
              <a:gd name="connsiteX2-853" fmla="*/ 79147 w 346370"/>
              <a:gd name="connsiteY2-854" fmla="*/ 0 h 1195678"/>
              <a:gd name="connsiteX3-855" fmla="*/ 74662 w 346370"/>
              <a:gd name="connsiteY3-856" fmla="*/ 420291 h 1195678"/>
              <a:gd name="connsiteX4-857" fmla="*/ 235294 w 346370"/>
              <a:gd name="connsiteY4-858" fmla="*/ 858511 h 1195678"/>
              <a:gd name="connsiteX5-859" fmla="*/ 346370 w 346370"/>
              <a:gd name="connsiteY5-860" fmla="*/ 798037 h 1195678"/>
              <a:gd name="connsiteX6-861" fmla="*/ 317569 w 346370"/>
              <a:gd name="connsiteY6-862" fmla="*/ 1195678 h 1195678"/>
              <a:gd name="connsiteX7-863" fmla="*/ 0 w 346370"/>
              <a:gd name="connsiteY7-864" fmla="*/ 965826 h 1195678"/>
              <a:gd name="connsiteX0-865" fmla="*/ 0 w 346370"/>
              <a:gd name="connsiteY0-866" fmla="*/ 965826 h 1195678"/>
              <a:gd name="connsiteX1-867" fmla="*/ 96150 w 346370"/>
              <a:gd name="connsiteY1-868" fmla="*/ 917423 h 1195678"/>
              <a:gd name="connsiteX2-869" fmla="*/ 79147 w 346370"/>
              <a:gd name="connsiteY2-870" fmla="*/ 0 h 1195678"/>
              <a:gd name="connsiteX3-871" fmla="*/ 74662 w 346370"/>
              <a:gd name="connsiteY3-872" fmla="*/ 420291 h 1195678"/>
              <a:gd name="connsiteX4-873" fmla="*/ 231927 w 346370"/>
              <a:gd name="connsiteY4-874" fmla="*/ 858576 h 1195678"/>
              <a:gd name="connsiteX5-875" fmla="*/ 346370 w 346370"/>
              <a:gd name="connsiteY5-876" fmla="*/ 798037 h 1195678"/>
              <a:gd name="connsiteX6-877" fmla="*/ 317569 w 346370"/>
              <a:gd name="connsiteY6-878" fmla="*/ 1195678 h 1195678"/>
              <a:gd name="connsiteX7-879" fmla="*/ 0 w 346370"/>
              <a:gd name="connsiteY7-880" fmla="*/ 965826 h 1195678"/>
              <a:gd name="connsiteX0-881" fmla="*/ 0 w 346370"/>
              <a:gd name="connsiteY0-882" fmla="*/ 965826 h 1195678"/>
              <a:gd name="connsiteX1-883" fmla="*/ 96150 w 346370"/>
              <a:gd name="connsiteY1-884" fmla="*/ 917423 h 1195678"/>
              <a:gd name="connsiteX2-885" fmla="*/ 79147 w 346370"/>
              <a:gd name="connsiteY2-886" fmla="*/ 0 h 1195678"/>
              <a:gd name="connsiteX3-887" fmla="*/ 74662 w 346370"/>
              <a:gd name="connsiteY3-888" fmla="*/ 420291 h 1195678"/>
              <a:gd name="connsiteX4-889" fmla="*/ 257185 w 346370"/>
              <a:gd name="connsiteY4-890" fmla="*/ 840054 h 1195678"/>
              <a:gd name="connsiteX5-891" fmla="*/ 346370 w 346370"/>
              <a:gd name="connsiteY5-892" fmla="*/ 798037 h 1195678"/>
              <a:gd name="connsiteX6-893" fmla="*/ 317569 w 346370"/>
              <a:gd name="connsiteY6-894" fmla="*/ 1195678 h 1195678"/>
              <a:gd name="connsiteX7-895" fmla="*/ 0 w 346370"/>
              <a:gd name="connsiteY7-896" fmla="*/ 965826 h 1195678"/>
              <a:gd name="connsiteX0-897" fmla="*/ 20484 w 366854"/>
              <a:gd name="connsiteY0-898" fmla="*/ 965826 h 1195678"/>
              <a:gd name="connsiteX1-899" fmla="*/ 86326 w 366854"/>
              <a:gd name="connsiteY1-900" fmla="*/ 934261 h 1195678"/>
              <a:gd name="connsiteX2-901" fmla="*/ 99631 w 366854"/>
              <a:gd name="connsiteY2-902" fmla="*/ 0 h 1195678"/>
              <a:gd name="connsiteX3-903" fmla="*/ 95146 w 366854"/>
              <a:gd name="connsiteY3-904" fmla="*/ 420291 h 1195678"/>
              <a:gd name="connsiteX4-905" fmla="*/ 277669 w 366854"/>
              <a:gd name="connsiteY4-906" fmla="*/ 840054 h 1195678"/>
              <a:gd name="connsiteX5-907" fmla="*/ 366854 w 366854"/>
              <a:gd name="connsiteY5-908" fmla="*/ 798037 h 1195678"/>
              <a:gd name="connsiteX6-909" fmla="*/ 338053 w 366854"/>
              <a:gd name="connsiteY6-910" fmla="*/ 1195678 h 1195678"/>
              <a:gd name="connsiteX7-911" fmla="*/ 20484 w 366854"/>
              <a:gd name="connsiteY7-912" fmla="*/ 965826 h 1195678"/>
              <a:gd name="connsiteX0-913" fmla="*/ 20484 w 366854"/>
              <a:gd name="connsiteY0-914" fmla="*/ 965826 h 1195678"/>
              <a:gd name="connsiteX1-915" fmla="*/ 86326 w 366854"/>
              <a:gd name="connsiteY1-916" fmla="*/ 934261 h 1195678"/>
              <a:gd name="connsiteX2-917" fmla="*/ 99631 w 366854"/>
              <a:gd name="connsiteY2-918" fmla="*/ 0 h 1195678"/>
              <a:gd name="connsiteX3-919" fmla="*/ 128821 w 366854"/>
              <a:gd name="connsiteY3-920" fmla="*/ 427026 h 1195678"/>
              <a:gd name="connsiteX4-921" fmla="*/ 277669 w 366854"/>
              <a:gd name="connsiteY4-922" fmla="*/ 840054 h 1195678"/>
              <a:gd name="connsiteX5-923" fmla="*/ 366854 w 366854"/>
              <a:gd name="connsiteY5-924" fmla="*/ 798037 h 1195678"/>
              <a:gd name="connsiteX6-925" fmla="*/ 338053 w 366854"/>
              <a:gd name="connsiteY6-926" fmla="*/ 1195678 h 1195678"/>
              <a:gd name="connsiteX7-927" fmla="*/ 20484 w 366854"/>
              <a:gd name="connsiteY7-928" fmla="*/ 965826 h 1195678"/>
              <a:gd name="connsiteX0-929" fmla="*/ 9187 w 355557"/>
              <a:gd name="connsiteY0-930" fmla="*/ 980980 h 1210832"/>
              <a:gd name="connsiteX1-931" fmla="*/ 75029 w 355557"/>
              <a:gd name="connsiteY1-932" fmla="*/ 949415 h 1210832"/>
              <a:gd name="connsiteX2-933" fmla="*/ 133797 w 355557"/>
              <a:gd name="connsiteY2-934" fmla="*/ 0 h 1210832"/>
              <a:gd name="connsiteX3-935" fmla="*/ 117524 w 355557"/>
              <a:gd name="connsiteY3-936" fmla="*/ 442180 h 1210832"/>
              <a:gd name="connsiteX4-937" fmla="*/ 266372 w 355557"/>
              <a:gd name="connsiteY4-938" fmla="*/ 855208 h 1210832"/>
              <a:gd name="connsiteX5-939" fmla="*/ 355557 w 355557"/>
              <a:gd name="connsiteY5-940" fmla="*/ 813191 h 1210832"/>
              <a:gd name="connsiteX6-941" fmla="*/ 326756 w 355557"/>
              <a:gd name="connsiteY6-942" fmla="*/ 1210832 h 1210832"/>
              <a:gd name="connsiteX7-943" fmla="*/ 9187 w 355557"/>
              <a:gd name="connsiteY7-944" fmla="*/ 980980 h 1210832"/>
              <a:gd name="connsiteX0-945" fmla="*/ 9187 w 355557"/>
              <a:gd name="connsiteY0-946" fmla="*/ 980980 h 1210832"/>
              <a:gd name="connsiteX1-947" fmla="*/ 75029 w 355557"/>
              <a:gd name="connsiteY1-948" fmla="*/ 949415 h 1210832"/>
              <a:gd name="connsiteX2-949" fmla="*/ 133797 w 355557"/>
              <a:gd name="connsiteY2-950" fmla="*/ 0 h 1210832"/>
              <a:gd name="connsiteX3-951" fmla="*/ 117524 w 355557"/>
              <a:gd name="connsiteY3-952" fmla="*/ 442180 h 1210832"/>
              <a:gd name="connsiteX4-953" fmla="*/ 266372 w 355557"/>
              <a:gd name="connsiteY4-954" fmla="*/ 855208 h 1210832"/>
              <a:gd name="connsiteX5-955" fmla="*/ 355557 w 355557"/>
              <a:gd name="connsiteY5-956" fmla="*/ 813191 h 1210832"/>
              <a:gd name="connsiteX6-957" fmla="*/ 326756 w 355557"/>
              <a:gd name="connsiteY6-958" fmla="*/ 1210832 h 1210832"/>
              <a:gd name="connsiteX7-959" fmla="*/ 9187 w 355557"/>
              <a:gd name="connsiteY7-960" fmla="*/ 980980 h 1210832"/>
              <a:gd name="connsiteX0-961" fmla="*/ 9187 w 355557"/>
              <a:gd name="connsiteY0-962" fmla="*/ 980980 h 1210832"/>
              <a:gd name="connsiteX1-963" fmla="*/ 75029 w 355557"/>
              <a:gd name="connsiteY1-964" fmla="*/ 949415 h 1210832"/>
              <a:gd name="connsiteX2-965" fmla="*/ 133797 w 355557"/>
              <a:gd name="connsiteY2-966" fmla="*/ 0 h 1210832"/>
              <a:gd name="connsiteX3-967" fmla="*/ 117524 w 355557"/>
              <a:gd name="connsiteY3-968" fmla="*/ 442180 h 1210832"/>
              <a:gd name="connsiteX4-969" fmla="*/ 266372 w 355557"/>
              <a:gd name="connsiteY4-970" fmla="*/ 855208 h 1210832"/>
              <a:gd name="connsiteX5-971" fmla="*/ 355557 w 355557"/>
              <a:gd name="connsiteY5-972" fmla="*/ 813191 h 1210832"/>
              <a:gd name="connsiteX6-973" fmla="*/ 326756 w 355557"/>
              <a:gd name="connsiteY6-974" fmla="*/ 1210832 h 1210832"/>
              <a:gd name="connsiteX7-975" fmla="*/ 9187 w 355557"/>
              <a:gd name="connsiteY7-976" fmla="*/ 980980 h 1210832"/>
              <a:gd name="connsiteX0-977" fmla="*/ 9187 w 355557"/>
              <a:gd name="connsiteY0-978" fmla="*/ 980980 h 1210832"/>
              <a:gd name="connsiteX1-979" fmla="*/ 75029 w 355557"/>
              <a:gd name="connsiteY1-980" fmla="*/ 949415 h 1210832"/>
              <a:gd name="connsiteX2-981" fmla="*/ 133797 w 355557"/>
              <a:gd name="connsiteY2-982" fmla="*/ 0 h 1210832"/>
              <a:gd name="connsiteX3-983" fmla="*/ 117524 w 355557"/>
              <a:gd name="connsiteY3-984" fmla="*/ 442180 h 1210832"/>
              <a:gd name="connsiteX4-985" fmla="*/ 266372 w 355557"/>
              <a:gd name="connsiteY4-986" fmla="*/ 855208 h 1210832"/>
              <a:gd name="connsiteX5-987" fmla="*/ 355557 w 355557"/>
              <a:gd name="connsiteY5-988" fmla="*/ 813191 h 1210832"/>
              <a:gd name="connsiteX6-989" fmla="*/ 326756 w 355557"/>
              <a:gd name="connsiteY6-990" fmla="*/ 1210832 h 1210832"/>
              <a:gd name="connsiteX7-991" fmla="*/ 9187 w 355557"/>
              <a:gd name="connsiteY7-992" fmla="*/ 980980 h 1210832"/>
              <a:gd name="connsiteX0-993" fmla="*/ 9187 w 355557"/>
              <a:gd name="connsiteY0-994" fmla="*/ 980980 h 1210832"/>
              <a:gd name="connsiteX1-995" fmla="*/ 75029 w 355557"/>
              <a:gd name="connsiteY1-996" fmla="*/ 949415 h 1210832"/>
              <a:gd name="connsiteX2-997" fmla="*/ 133797 w 355557"/>
              <a:gd name="connsiteY2-998" fmla="*/ 0 h 1210832"/>
              <a:gd name="connsiteX3-999" fmla="*/ 117524 w 355557"/>
              <a:gd name="connsiteY3-1000" fmla="*/ 442180 h 1210832"/>
              <a:gd name="connsiteX4-1001" fmla="*/ 266372 w 355557"/>
              <a:gd name="connsiteY4-1002" fmla="*/ 855208 h 1210832"/>
              <a:gd name="connsiteX5-1003" fmla="*/ 355557 w 355557"/>
              <a:gd name="connsiteY5-1004" fmla="*/ 813191 h 1210832"/>
              <a:gd name="connsiteX6-1005" fmla="*/ 326756 w 355557"/>
              <a:gd name="connsiteY6-1006" fmla="*/ 1210832 h 1210832"/>
              <a:gd name="connsiteX7-1007" fmla="*/ 9187 w 355557"/>
              <a:gd name="connsiteY7-1008" fmla="*/ 980980 h 1210832"/>
              <a:gd name="connsiteX0-1009" fmla="*/ 9187 w 355557"/>
              <a:gd name="connsiteY0-1010" fmla="*/ 980980 h 1210832"/>
              <a:gd name="connsiteX1-1011" fmla="*/ 75029 w 355557"/>
              <a:gd name="connsiteY1-1012" fmla="*/ 949415 h 1210832"/>
              <a:gd name="connsiteX2-1013" fmla="*/ 133797 w 355557"/>
              <a:gd name="connsiteY2-1014" fmla="*/ 0 h 1210832"/>
              <a:gd name="connsiteX3-1015" fmla="*/ 117524 w 355557"/>
              <a:gd name="connsiteY3-1016" fmla="*/ 442180 h 1210832"/>
              <a:gd name="connsiteX4-1017" fmla="*/ 266372 w 355557"/>
              <a:gd name="connsiteY4-1018" fmla="*/ 855208 h 1210832"/>
              <a:gd name="connsiteX5-1019" fmla="*/ 355557 w 355557"/>
              <a:gd name="connsiteY5-1020" fmla="*/ 813191 h 1210832"/>
              <a:gd name="connsiteX6-1021" fmla="*/ 326756 w 355557"/>
              <a:gd name="connsiteY6-1022" fmla="*/ 1210832 h 1210832"/>
              <a:gd name="connsiteX7-1023" fmla="*/ 9187 w 355557"/>
              <a:gd name="connsiteY7-1024" fmla="*/ 980980 h 1210832"/>
              <a:gd name="connsiteX0-1025" fmla="*/ 3944 w 350314"/>
              <a:gd name="connsiteY0-1026" fmla="*/ 980980 h 1210832"/>
              <a:gd name="connsiteX1-1027" fmla="*/ 76521 w 350314"/>
              <a:gd name="connsiteY1-1028" fmla="*/ 942680 h 1210832"/>
              <a:gd name="connsiteX2-1029" fmla="*/ 128554 w 350314"/>
              <a:gd name="connsiteY2-1030" fmla="*/ 0 h 1210832"/>
              <a:gd name="connsiteX3-1031" fmla="*/ 112281 w 350314"/>
              <a:gd name="connsiteY3-1032" fmla="*/ 442180 h 1210832"/>
              <a:gd name="connsiteX4-1033" fmla="*/ 261129 w 350314"/>
              <a:gd name="connsiteY4-1034" fmla="*/ 855208 h 1210832"/>
              <a:gd name="connsiteX5-1035" fmla="*/ 350314 w 350314"/>
              <a:gd name="connsiteY5-1036" fmla="*/ 813191 h 1210832"/>
              <a:gd name="connsiteX6-1037" fmla="*/ 321513 w 350314"/>
              <a:gd name="connsiteY6-1038" fmla="*/ 1210832 h 1210832"/>
              <a:gd name="connsiteX7-1039" fmla="*/ 3944 w 350314"/>
              <a:gd name="connsiteY7-1040" fmla="*/ 980980 h 1210832"/>
              <a:gd name="connsiteX0-1041" fmla="*/ 0 w 346370"/>
              <a:gd name="connsiteY0-1042" fmla="*/ 980980 h 1210832"/>
              <a:gd name="connsiteX1-1043" fmla="*/ 79312 w 346370"/>
              <a:gd name="connsiteY1-1044" fmla="*/ 949415 h 1210832"/>
              <a:gd name="connsiteX2-1045" fmla="*/ 124610 w 346370"/>
              <a:gd name="connsiteY2-1046" fmla="*/ 0 h 1210832"/>
              <a:gd name="connsiteX3-1047" fmla="*/ 108337 w 346370"/>
              <a:gd name="connsiteY3-1048" fmla="*/ 442180 h 1210832"/>
              <a:gd name="connsiteX4-1049" fmla="*/ 257185 w 346370"/>
              <a:gd name="connsiteY4-1050" fmla="*/ 855208 h 1210832"/>
              <a:gd name="connsiteX5-1051" fmla="*/ 346370 w 346370"/>
              <a:gd name="connsiteY5-1052" fmla="*/ 813191 h 1210832"/>
              <a:gd name="connsiteX6-1053" fmla="*/ 317569 w 346370"/>
              <a:gd name="connsiteY6-1054" fmla="*/ 1210832 h 1210832"/>
              <a:gd name="connsiteX7-1055" fmla="*/ 0 w 346370"/>
              <a:gd name="connsiteY7-1056" fmla="*/ 980980 h 1210832"/>
              <a:gd name="connsiteX0-1057" fmla="*/ 4917 w 351287"/>
              <a:gd name="connsiteY0-1058" fmla="*/ 980980 h 1210832"/>
              <a:gd name="connsiteX1-1059" fmla="*/ 84229 w 351287"/>
              <a:gd name="connsiteY1-1060" fmla="*/ 949415 h 1210832"/>
              <a:gd name="connsiteX2-1061" fmla="*/ 129527 w 351287"/>
              <a:gd name="connsiteY2-1062" fmla="*/ 0 h 1210832"/>
              <a:gd name="connsiteX3-1063" fmla="*/ 113254 w 351287"/>
              <a:gd name="connsiteY3-1064" fmla="*/ 442180 h 1210832"/>
              <a:gd name="connsiteX4-1065" fmla="*/ 262102 w 351287"/>
              <a:gd name="connsiteY4-1066" fmla="*/ 855208 h 1210832"/>
              <a:gd name="connsiteX5-1067" fmla="*/ 351287 w 351287"/>
              <a:gd name="connsiteY5-1068" fmla="*/ 813191 h 1210832"/>
              <a:gd name="connsiteX6-1069" fmla="*/ 322486 w 351287"/>
              <a:gd name="connsiteY6-1070" fmla="*/ 1210832 h 1210832"/>
              <a:gd name="connsiteX7-1071" fmla="*/ 4917 w 351287"/>
              <a:gd name="connsiteY7-1072" fmla="*/ 980980 h 1210832"/>
              <a:gd name="connsiteX0-1073" fmla="*/ 8160 w 354530"/>
              <a:gd name="connsiteY0-1074" fmla="*/ 908576 h 1138428"/>
              <a:gd name="connsiteX1-1075" fmla="*/ 87472 w 354530"/>
              <a:gd name="connsiteY1-1076" fmla="*/ 877011 h 1138428"/>
              <a:gd name="connsiteX2-1077" fmla="*/ 120984 w 354530"/>
              <a:gd name="connsiteY2-1078" fmla="*/ 0 h 1138428"/>
              <a:gd name="connsiteX3-1079" fmla="*/ 116497 w 354530"/>
              <a:gd name="connsiteY3-1080" fmla="*/ 369776 h 1138428"/>
              <a:gd name="connsiteX4-1081" fmla="*/ 265345 w 354530"/>
              <a:gd name="connsiteY4-1082" fmla="*/ 782804 h 1138428"/>
              <a:gd name="connsiteX5-1083" fmla="*/ 354530 w 354530"/>
              <a:gd name="connsiteY5-1084" fmla="*/ 740787 h 1138428"/>
              <a:gd name="connsiteX6-1085" fmla="*/ 325729 w 354530"/>
              <a:gd name="connsiteY6-1086" fmla="*/ 1138428 h 1138428"/>
              <a:gd name="connsiteX7-1087" fmla="*/ 8160 w 354530"/>
              <a:gd name="connsiteY7-1088" fmla="*/ 908576 h 1138428"/>
              <a:gd name="connsiteX0-1089" fmla="*/ 6743 w 353113"/>
              <a:gd name="connsiteY0-1090" fmla="*/ 910260 h 1140112"/>
              <a:gd name="connsiteX1-1091" fmla="*/ 86055 w 353113"/>
              <a:gd name="connsiteY1-1092" fmla="*/ 878695 h 1140112"/>
              <a:gd name="connsiteX2-1093" fmla="*/ 124619 w 353113"/>
              <a:gd name="connsiteY2-1094" fmla="*/ 0 h 1140112"/>
              <a:gd name="connsiteX3-1095" fmla="*/ 115080 w 353113"/>
              <a:gd name="connsiteY3-1096" fmla="*/ 371460 h 1140112"/>
              <a:gd name="connsiteX4-1097" fmla="*/ 263928 w 353113"/>
              <a:gd name="connsiteY4-1098" fmla="*/ 784488 h 1140112"/>
              <a:gd name="connsiteX5-1099" fmla="*/ 353113 w 353113"/>
              <a:gd name="connsiteY5-1100" fmla="*/ 742471 h 1140112"/>
              <a:gd name="connsiteX6-1101" fmla="*/ 324312 w 353113"/>
              <a:gd name="connsiteY6-1102" fmla="*/ 1140112 h 1140112"/>
              <a:gd name="connsiteX7-1103" fmla="*/ 6743 w 353113"/>
              <a:gd name="connsiteY7-1104" fmla="*/ 910260 h 1140112"/>
              <a:gd name="connsiteX0-1105" fmla="*/ 6743 w 346378"/>
              <a:gd name="connsiteY0-1106" fmla="*/ 910260 h 1140112"/>
              <a:gd name="connsiteX1-1107" fmla="*/ 86055 w 346378"/>
              <a:gd name="connsiteY1-1108" fmla="*/ 878695 h 1140112"/>
              <a:gd name="connsiteX2-1109" fmla="*/ 124619 w 346378"/>
              <a:gd name="connsiteY2-1110" fmla="*/ 0 h 1140112"/>
              <a:gd name="connsiteX3-1111" fmla="*/ 115080 w 346378"/>
              <a:gd name="connsiteY3-1112" fmla="*/ 371460 h 1140112"/>
              <a:gd name="connsiteX4-1113" fmla="*/ 263928 w 346378"/>
              <a:gd name="connsiteY4-1114" fmla="*/ 784488 h 1140112"/>
              <a:gd name="connsiteX5-1115" fmla="*/ 346378 w 346378"/>
              <a:gd name="connsiteY5-1116" fmla="*/ 722265 h 1140112"/>
              <a:gd name="connsiteX6-1117" fmla="*/ 324312 w 346378"/>
              <a:gd name="connsiteY6-1118" fmla="*/ 1140112 h 1140112"/>
              <a:gd name="connsiteX7-1119" fmla="*/ 6743 w 346378"/>
              <a:gd name="connsiteY7-1120" fmla="*/ 910260 h 1140112"/>
              <a:gd name="connsiteX0-1121" fmla="*/ 1691 w 346378"/>
              <a:gd name="connsiteY0-1122" fmla="*/ 928782 h 1140112"/>
              <a:gd name="connsiteX1-1123" fmla="*/ 86055 w 346378"/>
              <a:gd name="connsiteY1-1124" fmla="*/ 878695 h 1140112"/>
              <a:gd name="connsiteX2-1125" fmla="*/ 124619 w 346378"/>
              <a:gd name="connsiteY2-1126" fmla="*/ 0 h 1140112"/>
              <a:gd name="connsiteX3-1127" fmla="*/ 115080 w 346378"/>
              <a:gd name="connsiteY3-1128" fmla="*/ 371460 h 1140112"/>
              <a:gd name="connsiteX4-1129" fmla="*/ 263928 w 346378"/>
              <a:gd name="connsiteY4-1130" fmla="*/ 784488 h 1140112"/>
              <a:gd name="connsiteX5-1131" fmla="*/ 346378 w 346378"/>
              <a:gd name="connsiteY5-1132" fmla="*/ 722265 h 1140112"/>
              <a:gd name="connsiteX6-1133" fmla="*/ 324312 w 346378"/>
              <a:gd name="connsiteY6-1134" fmla="*/ 1140112 h 1140112"/>
              <a:gd name="connsiteX7-1135" fmla="*/ 1691 w 346378"/>
              <a:gd name="connsiteY7-1136" fmla="*/ 928782 h 1140112"/>
              <a:gd name="connsiteX0-1137" fmla="*/ 1691 w 346378"/>
              <a:gd name="connsiteY0-1138" fmla="*/ 928782 h 1140112"/>
              <a:gd name="connsiteX1-1139" fmla="*/ 86055 w 346378"/>
              <a:gd name="connsiteY1-1140" fmla="*/ 878695 h 1140112"/>
              <a:gd name="connsiteX2-1141" fmla="*/ 124619 w 346378"/>
              <a:gd name="connsiteY2-1142" fmla="*/ 0 h 1140112"/>
              <a:gd name="connsiteX3-1143" fmla="*/ 115080 w 346378"/>
              <a:gd name="connsiteY3-1144" fmla="*/ 371460 h 1140112"/>
              <a:gd name="connsiteX4-1145" fmla="*/ 258875 w 346378"/>
              <a:gd name="connsiteY4-1146" fmla="*/ 782804 h 1140112"/>
              <a:gd name="connsiteX5-1147" fmla="*/ 346378 w 346378"/>
              <a:gd name="connsiteY5-1148" fmla="*/ 722265 h 1140112"/>
              <a:gd name="connsiteX6-1149" fmla="*/ 324312 w 346378"/>
              <a:gd name="connsiteY6-1150" fmla="*/ 1140112 h 1140112"/>
              <a:gd name="connsiteX7-1151" fmla="*/ 1691 w 346378"/>
              <a:gd name="connsiteY7-1152" fmla="*/ 928782 h 1140112"/>
              <a:gd name="connsiteX0-1153" fmla="*/ 1691 w 346378"/>
              <a:gd name="connsiteY0-1154" fmla="*/ 928782 h 1140112"/>
              <a:gd name="connsiteX1-1155" fmla="*/ 86055 w 346378"/>
              <a:gd name="connsiteY1-1156" fmla="*/ 878695 h 1140112"/>
              <a:gd name="connsiteX2-1157" fmla="*/ 124619 w 346378"/>
              <a:gd name="connsiteY2-1158" fmla="*/ 0 h 1140112"/>
              <a:gd name="connsiteX3-1159" fmla="*/ 115080 w 346378"/>
              <a:gd name="connsiteY3-1160" fmla="*/ 371460 h 1140112"/>
              <a:gd name="connsiteX4-1161" fmla="*/ 255508 w 346378"/>
              <a:gd name="connsiteY4-1162" fmla="*/ 779437 h 1140112"/>
              <a:gd name="connsiteX5-1163" fmla="*/ 346378 w 346378"/>
              <a:gd name="connsiteY5-1164" fmla="*/ 722265 h 1140112"/>
              <a:gd name="connsiteX6-1165" fmla="*/ 324312 w 346378"/>
              <a:gd name="connsiteY6-1166" fmla="*/ 1140112 h 1140112"/>
              <a:gd name="connsiteX7-1167" fmla="*/ 1691 w 346378"/>
              <a:gd name="connsiteY7-1168" fmla="*/ 928782 h 1140112"/>
              <a:gd name="connsiteX0-1169" fmla="*/ 0 w 344687"/>
              <a:gd name="connsiteY0-1170" fmla="*/ 1044964 h 1256294"/>
              <a:gd name="connsiteX1-1171" fmla="*/ 84364 w 344687"/>
              <a:gd name="connsiteY1-1172" fmla="*/ 994877 h 1256294"/>
              <a:gd name="connsiteX2-1173" fmla="*/ 154920 w 344687"/>
              <a:gd name="connsiteY2-1174" fmla="*/ 0 h 1256294"/>
              <a:gd name="connsiteX3-1175" fmla="*/ 113389 w 344687"/>
              <a:gd name="connsiteY3-1176" fmla="*/ 487642 h 1256294"/>
              <a:gd name="connsiteX4-1177" fmla="*/ 253817 w 344687"/>
              <a:gd name="connsiteY4-1178" fmla="*/ 895619 h 1256294"/>
              <a:gd name="connsiteX5-1179" fmla="*/ 344687 w 344687"/>
              <a:gd name="connsiteY5-1180" fmla="*/ 838447 h 1256294"/>
              <a:gd name="connsiteX6-1181" fmla="*/ 322621 w 344687"/>
              <a:gd name="connsiteY6-1182" fmla="*/ 1256294 h 1256294"/>
              <a:gd name="connsiteX7-1183" fmla="*/ 0 w 344687"/>
              <a:gd name="connsiteY7-1184" fmla="*/ 1044964 h 12562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4687" h="1256294">
                <a:moveTo>
                  <a:pt x="0" y="1044964"/>
                </a:moveTo>
                <a:cubicBezTo>
                  <a:pt x="32050" y="1028830"/>
                  <a:pt x="48884" y="1007708"/>
                  <a:pt x="84364" y="994877"/>
                </a:cubicBezTo>
                <a:cubicBezTo>
                  <a:pt x="-98460" y="447547"/>
                  <a:pt x="88751" y="163497"/>
                  <a:pt x="154920" y="0"/>
                </a:cubicBezTo>
                <a:cubicBezTo>
                  <a:pt x="133624" y="161804"/>
                  <a:pt x="94152" y="319868"/>
                  <a:pt x="113389" y="487642"/>
                </a:cubicBezTo>
                <a:cubicBezTo>
                  <a:pt x="134239" y="621709"/>
                  <a:pt x="141514" y="692225"/>
                  <a:pt x="253817" y="895619"/>
                </a:cubicBezTo>
                <a:lnTo>
                  <a:pt x="344687" y="838447"/>
                </a:lnTo>
                <a:lnTo>
                  <a:pt x="322621" y="1256294"/>
                </a:lnTo>
                <a:lnTo>
                  <a:pt x="0" y="1044964"/>
                </a:lnTo>
                <a:close/>
              </a:path>
            </a:pathLst>
          </a:custGeom>
          <a:gradFill>
            <a:gsLst>
              <a:gs pos="30000">
                <a:srgbClr val="FB7D7E">
                  <a:alpha val="80000"/>
                </a:srgbClr>
              </a:gs>
              <a:gs pos="0">
                <a:schemeClr val="accent1">
                  <a:lumMod val="5000"/>
                  <a:lumOff val="95000"/>
                  <a:alpha val="30000"/>
                </a:schemeClr>
              </a:gs>
              <a:gs pos="80000">
                <a:srgbClr val="FF0000"/>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1417" tIns="25713" rIns="51417" bIns="25713"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514350" eaLnBrk="0" fontAlgn="base" hangingPunct="0">
              <a:spcBef>
                <a:spcPct val="0"/>
              </a:spcBef>
              <a:spcAft>
                <a:spcPct val="0"/>
              </a:spcAft>
              <a:defRPr/>
            </a:pPr>
            <a:endParaRPr lang="zh-CN" altLang="en-US" sz="525"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19" name="下箭头 15"/>
          <p:cNvSpPr/>
          <p:nvPr>
            <p:custDataLst>
              <p:tags r:id="rId12"/>
            </p:custDataLst>
          </p:nvPr>
        </p:nvSpPr>
        <p:spPr>
          <a:xfrm rot="4860000" flipH="1" flipV="1">
            <a:off x="3189605" y="3562985"/>
            <a:ext cx="231140" cy="291465"/>
          </a:xfrm>
          <a:custGeom>
            <a:avLst/>
            <a:gdLst>
              <a:gd name="connsiteX0" fmla="*/ 0 w 448873"/>
              <a:gd name="connsiteY0" fmla="*/ 907747 h 1368152"/>
              <a:gd name="connsiteX1" fmla="*/ 112218 w 448873"/>
              <a:gd name="connsiteY1" fmla="*/ 907747 h 1368152"/>
              <a:gd name="connsiteX2" fmla="*/ 112218 w 448873"/>
              <a:gd name="connsiteY2" fmla="*/ 0 h 1368152"/>
              <a:gd name="connsiteX3" fmla="*/ 336655 w 448873"/>
              <a:gd name="connsiteY3" fmla="*/ 0 h 1368152"/>
              <a:gd name="connsiteX4" fmla="*/ 336655 w 448873"/>
              <a:gd name="connsiteY4" fmla="*/ 907747 h 1368152"/>
              <a:gd name="connsiteX5" fmla="*/ 448873 w 448873"/>
              <a:gd name="connsiteY5" fmla="*/ 907747 h 1368152"/>
              <a:gd name="connsiteX6" fmla="*/ 224437 w 448873"/>
              <a:gd name="connsiteY6" fmla="*/ 1368152 h 1368152"/>
              <a:gd name="connsiteX7" fmla="*/ 0 w 448873"/>
              <a:gd name="connsiteY7" fmla="*/ 907747 h 1368152"/>
              <a:gd name="connsiteX0-1" fmla="*/ 0 w 448873"/>
              <a:gd name="connsiteY0-2" fmla="*/ 907747 h 1368152"/>
              <a:gd name="connsiteX1-3" fmla="*/ 112218 w 448873"/>
              <a:gd name="connsiteY1-4" fmla="*/ 907747 h 1368152"/>
              <a:gd name="connsiteX2-5" fmla="*/ 112218 w 448873"/>
              <a:gd name="connsiteY2-6" fmla="*/ 0 h 1368152"/>
              <a:gd name="connsiteX3-7" fmla="*/ 101576 w 448873"/>
              <a:gd name="connsiteY3-8" fmla="*/ 4434 h 1368152"/>
              <a:gd name="connsiteX4-9" fmla="*/ 336655 w 448873"/>
              <a:gd name="connsiteY4-10" fmla="*/ 907747 h 1368152"/>
              <a:gd name="connsiteX5-11" fmla="*/ 448873 w 448873"/>
              <a:gd name="connsiteY5-12" fmla="*/ 907747 h 1368152"/>
              <a:gd name="connsiteX6-13" fmla="*/ 224437 w 448873"/>
              <a:gd name="connsiteY6-14" fmla="*/ 1368152 h 1368152"/>
              <a:gd name="connsiteX7-15" fmla="*/ 0 w 448873"/>
              <a:gd name="connsiteY7-16" fmla="*/ 907747 h 1368152"/>
              <a:gd name="connsiteX0-17" fmla="*/ 0 w 448873"/>
              <a:gd name="connsiteY0-18" fmla="*/ 907747 h 1368152"/>
              <a:gd name="connsiteX1-19" fmla="*/ 112218 w 448873"/>
              <a:gd name="connsiteY1-20" fmla="*/ 907747 h 1368152"/>
              <a:gd name="connsiteX2-21" fmla="*/ 112218 w 448873"/>
              <a:gd name="connsiteY2-22" fmla="*/ 0 h 1368152"/>
              <a:gd name="connsiteX3-23" fmla="*/ 101576 w 448873"/>
              <a:gd name="connsiteY3-24" fmla="*/ 4434 h 1368152"/>
              <a:gd name="connsiteX4-25" fmla="*/ 336655 w 448873"/>
              <a:gd name="connsiteY4-26" fmla="*/ 907747 h 1368152"/>
              <a:gd name="connsiteX5-27" fmla="*/ 448873 w 448873"/>
              <a:gd name="connsiteY5-28" fmla="*/ 907747 h 1368152"/>
              <a:gd name="connsiteX6-29" fmla="*/ 224437 w 448873"/>
              <a:gd name="connsiteY6-30" fmla="*/ 1368152 h 1368152"/>
              <a:gd name="connsiteX7-31" fmla="*/ 0 w 448873"/>
              <a:gd name="connsiteY7-32" fmla="*/ 907747 h 1368152"/>
              <a:gd name="connsiteX0-33" fmla="*/ 0 w 448873"/>
              <a:gd name="connsiteY0-34" fmla="*/ 907747 h 1368152"/>
              <a:gd name="connsiteX1-35" fmla="*/ 112218 w 448873"/>
              <a:gd name="connsiteY1-36" fmla="*/ 907747 h 1368152"/>
              <a:gd name="connsiteX2-37" fmla="*/ 112218 w 448873"/>
              <a:gd name="connsiteY2-38" fmla="*/ 0 h 1368152"/>
              <a:gd name="connsiteX3-39" fmla="*/ 101576 w 448873"/>
              <a:gd name="connsiteY3-40" fmla="*/ 4434 h 1368152"/>
              <a:gd name="connsiteX4-41" fmla="*/ 336655 w 448873"/>
              <a:gd name="connsiteY4-42" fmla="*/ 907747 h 1368152"/>
              <a:gd name="connsiteX5-43" fmla="*/ 448873 w 448873"/>
              <a:gd name="connsiteY5-44" fmla="*/ 907747 h 1368152"/>
              <a:gd name="connsiteX6-45" fmla="*/ 224437 w 448873"/>
              <a:gd name="connsiteY6-46" fmla="*/ 1368152 h 1368152"/>
              <a:gd name="connsiteX7-47" fmla="*/ 0 w 448873"/>
              <a:gd name="connsiteY7-48" fmla="*/ 907747 h 1368152"/>
              <a:gd name="connsiteX0-49" fmla="*/ 0 w 448873"/>
              <a:gd name="connsiteY0-50" fmla="*/ 907747 h 1366568"/>
              <a:gd name="connsiteX1-51" fmla="*/ 112218 w 448873"/>
              <a:gd name="connsiteY1-52" fmla="*/ 907747 h 1366568"/>
              <a:gd name="connsiteX2-53" fmla="*/ 112218 w 448873"/>
              <a:gd name="connsiteY2-54" fmla="*/ 0 h 1366568"/>
              <a:gd name="connsiteX3-55" fmla="*/ 101576 w 448873"/>
              <a:gd name="connsiteY3-56" fmla="*/ 4434 h 1366568"/>
              <a:gd name="connsiteX4-57" fmla="*/ 336655 w 448873"/>
              <a:gd name="connsiteY4-58" fmla="*/ 907747 h 1366568"/>
              <a:gd name="connsiteX5-59" fmla="*/ 448873 w 448873"/>
              <a:gd name="connsiteY5-60" fmla="*/ 907747 h 1366568"/>
              <a:gd name="connsiteX6-61" fmla="*/ 308393 w 448873"/>
              <a:gd name="connsiteY6-62" fmla="*/ 1366568 h 1366568"/>
              <a:gd name="connsiteX7-63" fmla="*/ 0 w 448873"/>
              <a:gd name="connsiteY7-64" fmla="*/ 907747 h 1366568"/>
              <a:gd name="connsiteX0-65" fmla="*/ 0 w 447923"/>
              <a:gd name="connsiteY0-66" fmla="*/ 907747 h 1366568"/>
              <a:gd name="connsiteX1-67" fmla="*/ 112218 w 447923"/>
              <a:gd name="connsiteY1-68" fmla="*/ 907747 h 1366568"/>
              <a:gd name="connsiteX2-69" fmla="*/ 112218 w 447923"/>
              <a:gd name="connsiteY2-70" fmla="*/ 0 h 1366568"/>
              <a:gd name="connsiteX3-71" fmla="*/ 101576 w 447923"/>
              <a:gd name="connsiteY3-72" fmla="*/ 4434 h 1366568"/>
              <a:gd name="connsiteX4-73" fmla="*/ 336655 w 447923"/>
              <a:gd name="connsiteY4-74" fmla="*/ 907747 h 1366568"/>
              <a:gd name="connsiteX5-75" fmla="*/ 447923 w 447923"/>
              <a:gd name="connsiteY5-76" fmla="*/ 857373 h 1366568"/>
              <a:gd name="connsiteX6-77" fmla="*/ 308393 w 447923"/>
              <a:gd name="connsiteY6-78" fmla="*/ 1366568 h 1366568"/>
              <a:gd name="connsiteX7-79" fmla="*/ 0 w 447923"/>
              <a:gd name="connsiteY7-80" fmla="*/ 907747 h 1366568"/>
              <a:gd name="connsiteX0-81" fmla="*/ 0 w 437786"/>
              <a:gd name="connsiteY0-82" fmla="*/ 999941 h 1366568"/>
              <a:gd name="connsiteX1-83" fmla="*/ 102081 w 437786"/>
              <a:gd name="connsiteY1-84" fmla="*/ 907747 h 1366568"/>
              <a:gd name="connsiteX2-85" fmla="*/ 102081 w 437786"/>
              <a:gd name="connsiteY2-86" fmla="*/ 0 h 1366568"/>
              <a:gd name="connsiteX3-87" fmla="*/ 91439 w 437786"/>
              <a:gd name="connsiteY3-88" fmla="*/ 4434 h 1366568"/>
              <a:gd name="connsiteX4-89" fmla="*/ 326518 w 437786"/>
              <a:gd name="connsiteY4-90" fmla="*/ 907747 h 1366568"/>
              <a:gd name="connsiteX5-91" fmla="*/ 437786 w 437786"/>
              <a:gd name="connsiteY5-92" fmla="*/ 857373 h 1366568"/>
              <a:gd name="connsiteX6-93" fmla="*/ 298256 w 437786"/>
              <a:gd name="connsiteY6-94" fmla="*/ 1366568 h 1366568"/>
              <a:gd name="connsiteX7-95" fmla="*/ 0 w 437786"/>
              <a:gd name="connsiteY7-96" fmla="*/ 999941 h 1366568"/>
              <a:gd name="connsiteX0-97" fmla="*/ 0 w 437786"/>
              <a:gd name="connsiteY0-98" fmla="*/ 999941 h 1366568"/>
              <a:gd name="connsiteX1-99" fmla="*/ 111268 w 437786"/>
              <a:gd name="connsiteY1-100" fmla="*/ 949567 h 1366568"/>
              <a:gd name="connsiteX2-101" fmla="*/ 102081 w 437786"/>
              <a:gd name="connsiteY2-102" fmla="*/ 0 h 1366568"/>
              <a:gd name="connsiteX3-103" fmla="*/ 91439 w 437786"/>
              <a:gd name="connsiteY3-104" fmla="*/ 4434 h 1366568"/>
              <a:gd name="connsiteX4-105" fmla="*/ 326518 w 437786"/>
              <a:gd name="connsiteY4-106" fmla="*/ 907747 h 1366568"/>
              <a:gd name="connsiteX5-107" fmla="*/ 437786 w 437786"/>
              <a:gd name="connsiteY5-108" fmla="*/ 857373 h 1366568"/>
              <a:gd name="connsiteX6-109" fmla="*/ 298256 w 437786"/>
              <a:gd name="connsiteY6-110" fmla="*/ 1366568 h 1366568"/>
              <a:gd name="connsiteX7-111" fmla="*/ 0 w 437786"/>
              <a:gd name="connsiteY7-112" fmla="*/ 999941 h 1366568"/>
              <a:gd name="connsiteX0-113" fmla="*/ 0 w 437786"/>
              <a:gd name="connsiteY0-114" fmla="*/ 999941 h 1366568"/>
              <a:gd name="connsiteX1-115" fmla="*/ 111268 w 437786"/>
              <a:gd name="connsiteY1-116" fmla="*/ 949567 h 1366568"/>
              <a:gd name="connsiteX2-117" fmla="*/ 102081 w 437786"/>
              <a:gd name="connsiteY2-118" fmla="*/ 0 h 1366568"/>
              <a:gd name="connsiteX3-119" fmla="*/ 91439 w 437786"/>
              <a:gd name="connsiteY3-120" fmla="*/ 4434 h 1366568"/>
              <a:gd name="connsiteX4-121" fmla="*/ 316227 w 437786"/>
              <a:gd name="connsiteY4-122" fmla="*/ 897837 h 1366568"/>
              <a:gd name="connsiteX5-123" fmla="*/ 437786 w 437786"/>
              <a:gd name="connsiteY5-124" fmla="*/ 857373 h 1366568"/>
              <a:gd name="connsiteX6-125" fmla="*/ 298256 w 437786"/>
              <a:gd name="connsiteY6-126" fmla="*/ 1366568 h 1366568"/>
              <a:gd name="connsiteX7-127" fmla="*/ 0 w 437786"/>
              <a:gd name="connsiteY7-128" fmla="*/ 999941 h 1366568"/>
              <a:gd name="connsiteX0-129" fmla="*/ 0 w 437786"/>
              <a:gd name="connsiteY0-130" fmla="*/ 999941 h 1366568"/>
              <a:gd name="connsiteX1-131" fmla="*/ 111268 w 437786"/>
              <a:gd name="connsiteY1-132" fmla="*/ 949567 h 1366568"/>
              <a:gd name="connsiteX2-133" fmla="*/ 102081 w 437786"/>
              <a:gd name="connsiteY2-134" fmla="*/ 0 h 1366568"/>
              <a:gd name="connsiteX3-135" fmla="*/ 91439 w 437786"/>
              <a:gd name="connsiteY3-136" fmla="*/ 4434 h 1366568"/>
              <a:gd name="connsiteX4-137" fmla="*/ 316227 w 437786"/>
              <a:gd name="connsiteY4-138" fmla="*/ 897837 h 1366568"/>
              <a:gd name="connsiteX5-139" fmla="*/ 437786 w 437786"/>
              <a:gd name="connsiteY5-140" fmla="*/ 857373 h 1366568"/>
              <a:gd name="connsiteX6-141" fmla="*/ 298256 w 437786"/>
              <a:gd name="connsiteY6-142" fmla="*/ 1366568 h 1366568"/>
              <a:gd name="connsiteX7-143" fmla="*/ 0 w 437786"/>
              <a:gd name="connsiteY7-144" fmla="*/ 999941 h 1366568"/>
              <a:gd name="connsiteX0-145" fmla="*/ 0 w 437786"/>
              <a:gd name="connsiteY0-146" fmla="*/ 999941 h 1313395"/>
              <a:gd name="connsiteX1-147" fmla="*/ 111268 w 437786"/>
              <a:gd name="connsiteY1-148" fmla="*/ 949567 h 1313395"/>
              <a:gd name="connsiteX2-149" fmla="*/ 102081 w 437786"/>
              <a:gd name="connsiteY2-150" fmla="*/ 0 h 1313395"/>
              <a:gd name="connsiteX3-151" fmla="*/ 91439 w 437786"/>
              <a:gd name="connsiteY3-152" fmla="*/ 4434 h 1313395"/>
              <a:gd name="connsiteX4-153" fmla="*/ 316227 w 437786"/>
              <a:gd name="connsiteY4-154" fmla="*/ 897837 h 1313395"/>
              <a:gd name="connsiteX5-155" fmla="*/ 437786 w 437786"/>
              <a:gd name="connsiteY5-156" fmla="*/ 857373 h 1313395"/>
              <a:gd name="connsiteX6-157" fmla="*/ 349459 w 437786"/>
              <a:gd name="connsiteY6-158" fmla="*/ 1313395 h 1313395"/>
              <a:gd name="connsiteX7-159" fmla="*/ 0 w 437786"/>
              <a:gd name="connsiteY7-160" fmla="*/ 999941 h 1313395"/>
              <a:gd name="connsiteX0-161" fmla="*/ 0 w 437786"/>
              <a:gd name="connsiteY0-162" fmla="*/ 999941 h 1313395"/>
              <a:gd name="connsiteX1-163" fmla="*/ 111268 w 437786"/>
              <a:gd name="connsiteY1-164" fmla="*/ 949567 h 1313395"/>
              <a:gd name="connsiteX2-165" fmla="*/ 102081 w 437786"/>
              <a:gd name="connsiteY2-166" fmla="*/ 0 h 1313395"/>
              <a:gd name="connsiteX3-167" fmla="*/ 106622 w 437786"/>
              <a:gd name="connsiteY3-168" fmla="*/ 5832 h 1313395"/>
              <a:gd name="connsiteX4-169" fmla="*/ 316227 w 437786"/>
              <a:gd name="connsiteY4-170" fmla="*/ 897837 h 1313395"/>
              <a:gd name="connsiteX5-171" fmla="*/ 437786 w 437786"/>
              <a:gd name="connsiteY5-172" fmla="*/ 857373 h 1313395"/>
              <a:gd name="connsiteX6-173" fmla="*/ 349459 w 437786"/>
              <a:gd name="connsiteY6-174" fmla="*/ 1313395 h 1313395"/>
              <a:gd name="connsiteX7-175" fmla="*/ 0 w 437786"/>
              <a:gd name="connsiteY7-176" fmla="*/ 999941 h 1313395"/>
              <a:gd name="connsiteX0-177" fmla="*/ 0 w 437786"/>
              <a:gd name="connsiteY0-178" fmla="*/ 999941 h 1313395"/>
              <a:gd name="connsiteX1-179" fmla="*/ 111268 w 437786"/>
              <a:gd name="connsiteY1-180" fmla="*/ 949567 h 1313395"/>
              <a:gd name="connsiteX2-181" fmla="*/ 102081 w 437786"/>
              <a:gd name="connsiteY2-182" fmla="*/ 0 h 1313395"/>
              <a:gd name="connsiteX3-183" fmla="*/ 106622 w 437786"/>
              <a:gd name="connsiteY3-184" fmla="*/ 5832 h 1313395"/>
              <a:gd name="connsiteX4-185" fmla="*/ 316227 w 437786"/>
              <a:gd name="connsiteY4-186" fmla="*/ 897837 h 1313395"/>
              <a:gd name="connsiteX5-187" fmla="*/ 437786 w 437786"/>
              <a:gd name="connsiteY5-188" fmla="*/ 857373 h 1313395"/>
              <a:gd name="connsiteX6-189" fmla="*/ 349459 w 437786"/>
              <a:gd name="connsiteY6-190" fmla="*/ 1313395 h 1313395"/>
              <a:gd name="connsiteX7-191" fmla="*/ 0 w 437786"/>
              <a:gd name="connsiteY7-192" fmla="*/ 999941 h 1313395"/>
              <a:gd name="connsiteX0-193" fmla="*/ 0 w 443885"/>
              <a:gd name="connsiteY0-194" fmla="*/ 999941 h 1313395"/>
              <a:gd name="connsiteX1-195" fmla="*/ 111268 w 443885"/>
              <a:gd name="connsiteY1-196" fmla="*/ 949567 h 1313395"/>
              <a:gd name="connsiteX2-197" fmla="*/ 102081 w 443885"/>
              <a:gd name="connsiteY2-198" fmla="*/ 0 h 1313395"/>
              <a:gd name="connsiteX3-199" fmla="*/ 106622 w 443885"/>
              <a:gd name="connsiteY3-200" fmla="*/ 5832 h 1313395"/>
              <a:gd name="connsiteX4-201" fmla="*/ 316227 w 443885"/>
              <a:gd name="connsiteY4-202" fmla="*/ 897837 h 1313395"/>
              <a:gd name="connsiteX5-203" fmla="*/ 443885 w 443885"/>
              <a:gd name="connsiteY5-204" fmla="*/ 823576 h 1313395"/>
              <a:gd name="connsiteX6-205" fmla="*/ 349459 w 443885"/>
              <a:gd name="connsiteY6-206" fmla="*/ 1313395 h 1313395"/>
              <a:gd name="connsiteX7-207" fmla="*/ 0 w 443885"/>
              <a:gd name="connsiteY7-208" fmla="*/ 999941 h 1313395"/>
              <a:gd name="connsiteX0-209" fmla="*/ 0 w 443885"/>
              <a:gd name="connsiteY0-210" fmla="*/ 999941 h 1313395"/>
              <a:gd name="connsiteX1-211" fmla="*/ 111268 w 443885"/>
              <a:gd name="connsiteY1-212" fmla="*/ 949567 h 1313395"/>
              <a:gd name="connsiteX2-213" fmla="*/ 102081 w 443885"/>
              <a:gd name="connsiteY2-214" fmla="*/ 0 h 1313395"/>
              <a:gd name="connsiteX3-215" fmla="*/ 106622 w 443885"/>
              <a:gd name="connsiteY3-216" fmla="*/ 5832 h 1313395"/>
              <a:gd name="connsiteX4-217" fmla="*/ 302569 w 443885"/>
              <a:gd name="connsiteY4-218" fmla="*/ 887989 h 1313395"/>
              <a:gd name="connsiteX5-219" fmla="*/ 443885 w 443885"/>
              <a:gd name="connsiteY5-220" fmla="*/ 823576 h 1313395"/>
              <a:gd name="connsiteX6-221" fmla="*/ 349459 w 443885"/>
              <a:gd name="connsiteY6-222" fmla="*/ 1313395 h 1313395"/>
              <a:gd name="connsiteX7-223" fmla="*/ 0 w 443885"/>
              <a:gd name="connsiteY7-224" fmla="*/ 999941 h 1313395"/>
              <a:gd name="connsiteX0-225" fmla="*/ 0 w 443885"/>
              <a:gd name="connsiteY0-226" fmla="*/ 999941 h 1313395"/>
              <a:gd name="connsiteX1-227" fmla="*/ 111268 w 443885"/>
              <a:gd name="connsiteY1-228" fmla="*/ 949567 h 1313395"/>
              <a:gd name="connsiteX2-229" fmla="*/ 102081 w 443885"/>
              <a:gd name="connsiteY2-230" fmla="*/ 0 h 1313395"/>
              <a:gd name="connsiteX3-231" fmla="*/ 106622 w 443885"/>
              <a:gd name="connsiteY3-232" fmla="*/ 5832 h 1313395"/>
              <a:gd name="connsiteX4-233" fmla="*/ 302569 w 443885"/>
              <a:gd name="connsiteY4-234" fmla="*/ 887989 h 1313395"/>
              <a:gd name="connsiteX5-235" fmla="*/ 443885 w 443885"/>
              <a:gd name="connsiteY5-236" fmla="*/ 823576 h 1313395"/>
              <a:gd name="connsiteX6-237" fmla="*/ 349459 w 443885"/>
              <a:gd name="connsiteY6-238" fmla="*/ 1313395 h 1313395"/>
              <a:gd name="connsiteX7-239" fmla="*/ 0 w 443885"/>
              <a:gd name="connsiteY7-240" fmla="*/ 999941 h 1313395"/>
              <a:gd name="connsiteX0-241" fmla="*/ 0 w 443885"/>
              <a:gd name="connsiteY0-242" fmla="*/ 999941 h 1313395"/>
              <a:gd name="connsiteX1-243" fmla="*/ 128421 w 443885"/>
              <a:gd name="connsiteY1-244" fmla="*/ 966086 h 1313395"/>
              <a:gd name="connsiteX2-245" fmla="*/ 102081 w 443885"/>
              <a:gd name="connsiteY2-246" fmla="*/ 0 h 1313395"/>
              <a:gd name="connsiteX3-247" fmla="*/ 106622 w 443885"/>
              <a:gd name="connsiteY3-248" fmla="*/ 5832 h 1313395"/>
              <a:gd name="connsiteX4-249" fmla="*/ 302569 w 443885"/>
              <a:gd name="connsiteY4-250" fmla="*/ 887989 h 1313395"/>
              <a:gd name="connsiteX5-251" fmla="*/ 443885 w 443885"/>
              <a:gd name="connsiteY5-252" fmla="*/ 823576 h 1313395"/>
              <a:gd name="connsiteX6-253" fmla="*/ 349459 w 443885"/>
              <a:gd name="connsiteY6-254" fmla="*/ 1313395 h 1313395"/>
              <a:gd name="connsiteX7-255" fmla="*/ 0 w 443885"/>
              <a:gd name="connsiteY7-256" fmla="*/ 999941 h 1313395"/>
              <a:gd name="connsiteX0-257" fmla="*/ 0 w 443885"/>
              <a:gd name="connsiteY0-258" fmla="*/ 999941 h 1313395"/>
              <a:gd name="connsiteX1-259" fmla="*/ 128421 w 443885"/>
              <a:gd name="connsiteY1-260" fmla="*/ 966086 h 1313395"/>
              <a:gd name="connsiteX2-261" fmla="*/ 102081 w 443885"/>
              <a:gd name="connsiteY2-262" fmla="*/ 0 h 1313395"/>
              <a:gd name="connsiteX3-263" fmla="*/ 106622 w 443885"/>
              <a:gd name="connsiteY3-264" fmla="*/ 5832 h 1313395"/>
              <a:gd name="connsiteX4-265" fmla="*/ 302569 w 443885"/>
              <a:gd name="connsiteY4-266" fmla="*/ 887989 h 1313395"/>
              <a:gd name="connsiteX5-267" fmla="*/ 443885 w 443885"/>
              <a:gd name="connsiteY5-268" fmla="*/ 823576 h 1313395"/>
              <a:gd name="connsiteX6-269" fmla="*/ 349459 w 443885"/>
              <a:gd name="connsiteY6-270" fmla="*/ 1313395 h 1313395"/>
              <a:gd name="connsiteX7-271" fmla="*/ 0 w 443885"/>
              <a:gd name="connsiteY7-272" fmla="*/ 999941 h 1313395"/>
              <a:gd name="connsiteX0-273" fmla="*/ 0 w 440200"/>
              <a:gd name="connsiteY0-274" fmla="*/ 1016712 h 1313395"/>
              <a:gd name="connsiteX1-275" fmla="*/ 124736 w 440200"/>
              <a:gd name="connsiteY1-276" fmla="*/ 966086 h 1313395"/>
              <a:gd name="connsiteX2-277" fmla="*/ 98396 w 440200"/>
              <a:gd name="connsiteY2-278" fmla="*/ 0 h 1313395"/>
              <a:gd name="connsiteX3-279" fmla="*/ 102937 w 440200"/>
              <a:gd name="connsiteY3-280" fmla="*/ 5832 h 1313395"/>
              <a:gd name="connsiteX4-281" fmla="*/ 298884 w 440200"/>
              <a:gd name="connsiteY4-282" fmla="*/ 887989 h 1313395"/>
              <a:gd name="connsiteX5-283" fmla="*/ 440200 w 440200"/>
              <a:gd name="connsiteY5-284" fmla="*/ 823576 h 1313395"/>
              <a:gd name="connsiteX6-285" fmla="*/ 345774 w 440200"/>
              <a:gd name="connsiteY6-286" fmla="*/ 1313395 h 1313395"/>
              <a:gd name="connsiteX7-287" fmla="*/ 0 w 440200"/>
              <a:gd name="connsiteY7-288" fmla="*/ 1016712 h 1313395"/>
              <a:gd name="connsiteX0-289" fmla="*/ 0 w 440200"/>
              <a:gd name="connsiteY0-290" fmla="*/ 1016712 h 1347828"/>
              <a:gd name="connsiteX1-291" fmla="*/ 124736 w 440200"/>
              <a:gd name="connsiteY1-292" fmla="*/ 966086 h 1347828"/>
              <a:gd name="connsiteX2-293" fmla="*/ 98396 w 440200"/>
              <a:gd name="connsiteY2-294" fmla="*/ 0 h 1347828"/>
              <a:gd name="connsiteX3-295" fmla="*/ 102937 w 440200"/>
              <a:gd name="connsiteY3-296" fmla="*/ 5832 h 1347828"/>
              <a:gd name="connsiteX4-297" fmla="*/ 298884 w 440200"/>
              <a:gd name="connsiteY4-298" fmla="*/ 887989 h 1347828"/>
              <a:gd name="connsiteX5-299" fmla="*/ 440200 w 440200"/>
              <a:gd name="connsiteY5-300" fmla="*/ 823576 h 1347828"/>
              <a:gd name="connsiteX6-301" fmla="*/ 395262 w 440200"/>
              <a:gd name="connsiteY6-302" fmla="*/ 1347828 h 1347828"/>
              <a:gd name="connsiteX7-303" fmla="*/ 0 w 440200"/>
              <a:gd name="connsiteY7-304" fmla="*/ 1016712 h 1347828"/>
              <a:gd name="connsiteX0-305" fmla="*/ 0 w 395262"/>
              <a:gd name="connsiteY0-306" fmla="*/ 1016712 h 1347828"/>
              <a:gd name="connsiteX1-307" fmla="*/ 124736 w 395262"/>
              <a:gd name="connsiteY1-308" fmla="*/ 966086 h 1347828"/>
              <a:gd name="connsiteX2-309" fmla="*/ 98396 w 395262"/>
              <a:gd name="connsiteY2-310" fmla="*/ 0 h 1347828"/>
              <a:gd name="connsiteX3-311" fmla="*/ 102937 w 395262"/>
              <a:gd name="connsiteY3-312" fmla="*/ 5832 h 1347828"/>
              <a:gd name="connsiteX4-313" fmla="*/ 298884 w 395262"/>
              <a:gd name="connsiteY4-314" fmla="*/ 887989 h 1347828"/>
              <a:gd name="connsiteX5-315" fmla="*/ 386646 w 395262"/>
              <a:gd name="connsiteY5-316" fmla="*/ 841427 h 1347828"/>
              <a:gd name="connsiteX6-317" fmla="*/ 395262 w 395262"/>
              <a:gd name="connsiteY6-318" fmla="*/ 1347828 h 1347828"/>
              <a:gd name="connsiteX7-319" fmla="*/ 0 w 395262"/>
              <a:gd name="connsiteY7-320" fmla="*/ 1016712 h 1347828"/>
              <a:gd name="connsiteX0-321" fmla="*/ 6355 w 361341"/>
              <a:gd name="connsiteY0-322" fmla="*/ 1009216 h 1347828"/>
              <a:gd name="connsiteX1-323" fmla="*/ 90815 w 361341"/>
              <a:gd name="connsiteY1-324" fmla="*/ 966086 h 1347828"/>
              <a:gd name="connsiteX2-325" fmla="*/ 64475 w 361341"/>
              <a:gd name="connsiteY2-326" fmla="*/ 0 h 1347828"/>
              <a:gd name="connsiteX3-327" fmla="*/ 69016 w 361341"/>
              <a:gd name="connsiteY3-328" fmla="*/ 5832 h 1347828"/>
              <a:gd name="connsiteX4-329" fmla="*/ 264963 w 361341"/>
              <a:gd name="connsiteY4-330" fmla="*/ 887989 h 1347828"/>
              <a:gd name="connsiteX5-331" fmla="*/ 352725 w 361341"/>
              <a:gd name="connsiteY5-332" fmla="*/ 841427 h 1347828"/>
              <a:gd name="connsiteX6-333" fmla="*/ 361341 w 361341"/>
              <a:gd name="connsiteY6-334" fmla="*/ 1347828 h 1347828"/>
              <a:gd name="connsiteX7-335" fmla="*/ 6355 w 361341"/>
              <a:gd name="connsiteY7-336" fmla="*/ 1009216 h 1347828"/>
              <a:gd name="connsiteX0-337" fmla="*/ 6355 w 352725"/>
              <a:gd name="connsiteY0-338" fmla="*/ 1009216 h 1239068"/>
              <a:gd name="connsiteX1-339" fmla="*/ 90815 w 352725"/>
              <a:gd name="connsiteY1-340" fmla="*/ 966086 h 1239068"/>
              <a:gd name="connsiteX2-341" fmla="*/ 64475 w 352725"/>
              <a:gd name="connsiteY2-342" fmla="*/ 0 h 1239068"/>
              <a:gd name="connsiteX3-343" fmla="*/ 69016 w 352725"/>
              <a:gd name="connsiteY3-344" fmla="*/ 5832 h 1239068"/>
              <a:gd name="connsiteX4-345" fmla="*/ 264963 w 352725"/>
              <a:gd name="connsiteY4-346" fmla="*/ 887989 h 1239068"/>
              <a:gd name="connsiteX5-347" fmla="*/ 352725 w 352725"/>
              <a:gd name="connsiteY5-348" fmla="*/ 841427 h 1239068"/>
              <a:gd name="connsiteX6-349" fmla="*/ 323924 w 352725"/>
              <a:gd name="connsiteY6-350" fmla="*/ 1239068 h 1239068"/>
              <a:gd name="connsiteX7-351" fmla="*/ 6355 w 352725"/>
              <a:gd name="connsiteY7-352" fmla="*/ 1009216 h 1239068"/>
              <a:gd name="connsiteX0-353" fmla="*/ 6355 w 352725"/>
              <a:gd name="connsiteY0-354" fmla="*/ 1009216 h 1239068"/>
              <a:gd name="connsiteX1-355" fmla="*/ 90815 w 352725"/>
              <a:gd name="connsiteY1-356" fmla="*/ 966086 h 1239068"/>
              <a:gd name="connsiteX2-357" fmla="*/ 64475 w 352725"/>
              <a:gd name="connsiteY2-358" fmla="*/ 0 h 1239068"/>
              <a:gd name="connsiteX3-359" fmla="*/ 69016 w 352725"/>
              <a:gd name="connsiteY3-360" fmla="*/ 5832 h 1239068"/>
              <a:gd name="connsiteX4-361" fmla="*/ 258294 w 352725"/>
              <a:gd name="connsiteY4-362" fmla="*/ 891483 h 1239068"/>
              <a:gd name="connsiteX5-363" fmla="*/ 352725 w 352725"/>
              <a:gd name="connsiteY5-364" fmla="*/ 841427 h 1239068"/>
              <a:gd name="connsiteX6-365" fmla="*/ 323924 w 352725"/>
              <a:gd name="connsiteY6-366" fmla="*/ 1239068 h 1239068"/>
              <a:gd name="connsiteX7-367" fmla="*/ 6355 w 352725"/>
              <a:gd name="connsiteY7-368" fmla="*/ 1009216 h 1239068"/>
              <a:gd name="connsiteX0-369" fmla="*/ 0 w 346370"/>
              <a:gd name="connsiteY0-370" fmla="*/ 1009216 h 1239068"/>
              <a:gd name="connsiteX1-371" fmla="*/ 96150 w 346370"/>
              <a:gd name="connsiteY1-372" fmla="*/ 960813 h 1239068"/>
              <a:gd name="connsiteX2-373" fmla="*/ 58120 w 346370"/>
              <a:gd name="connsiteY2-374" fmla="*/ 0 h 1239068"/>
              <a:gd name="connsiteX3-375" fmla="*/ 62661 w 346370"/>
              <a:gd name="connsiteY3-376" fmla="*/ 5832 h 1239068"/>
              <a:gd name="connsiteX4-377" fmla="*/ 251939 w 346370"/>
              <a:gd name="connsiteY4-378" fmla="*/ 891483 h 1239068"/>
              <a:gd name="connsiteX5-379" fmla="*/ 346370 w 346370"/>
              <a:gd name="connsiteY5-380" fmla="*/ 841427 h 1239068"/>
              <a:gd name="connsiteX6-381" fmla="*/ 317569 w 346370"/>
              <a:gd name="connsiteY6-382" fmla="*/ 1239068 h 1239068"/>
              <a:gd name="connsiteX7-383" fmla="*/ 0 w 346370"/>
              <a:gd name="connsiteY7-384" fmla="*/ 1009216 h 1239068"/>
              <a:gd name="connsiteX0-385" fmla="*/ 19649 w 366019"/>
              <a:gd name="connsiteY0-386" fmla="*/ 1009216 h 1239068"/>
              <a:gd name="connsiteX1-387" fmla="*/ 115799 w 366019"/>
              <a:gd name="connsiteY1-388" fmla="*/ 960813 h 1239068"/>
              <a:gd name="connsiteX2-389" fmla="*/ 77769 w 366019"/>
              <a:gd name="connsiteY2-390" fmla="*/ 0 h 1239068"/>
              <a:gd name="connsiteX3-391" fmla="*/ 82310 w 366019"/>
              <a:gd name="connsiteY3-392" fmla="*/ 5832 h 1239068"/>
              <a:gd name="connsiteX4-393" fmla="*/ 271588 w 366019"/>
              <a:gd name="connsiteY4-394" fmla="*/ 891483 h 1239068"/>
              <a:gd name="connsiteX5-395" fmla="*/ 366019 w 366019"/>
              <a:gd name="connsiteY5-396" fmla="*/ 841427 h 1239068"/>
              <a:gd name="connsiteX6-397" fmla="*/ 337218 w 366019"/>
              <a:gd name="connsiteY6-398" fmla="*/ 1239068 h 1239068"/>
              <a:gd name="connsiteX7-399" fmla="*/ 19649 w 366019"/>
              <a:gd name="connsiteY7-400" fmla="*/ 1009216 h 1239068"/>
              <a:gd name="connsiteX0-401" fmla="*/ 0 w 346370"/>
              <a:gd name="connsiteY0-402" fmla="*/ 1009216 h 1239068"/>
              <a:gd name="connsiteX1-403" fmla="*/ 96150 w 346370"/>
              <a:gd name="connsiteY1-404" fmla="*/ 960813 h 1239068"/>
              <a:gd name="connsiteX2-405" fmla="*/ 58120 w 346370"/>
              <a:gd name="connsiteY2-406" fmla="*/ 0 h 1239068"/>
              <a:gd name="connsiteX3-407" fmla="*/ 62661 w 346370"/>
              <a:gd name="connsiteY3-408" fmla="*/ 5832 h 1239068"/>
              <a:gd name="connsiteX4-409" fmla="*/ 251939 w 346370"/>
              <a:gd name="connsiteY4-410" fmla="*/ 891483 h 1239068"/>
              <a:gd name="connsiteX5-411" fmla="*/ 346370 w 346370"/>
              <a:gd name="connsiteY5-412" fmla="*/ 841427 h 1239068"/>
              <a:gd name="connsiteX6-413" fmla="*/ 317569 w 346370"/>
              <a:gd name="connsiteY6-414" fmla="*/ 1239068 h 1239068"/>
              <a:gd name="connsiteX7-415" fmla="*/ 0 w 346370"/>
              <a:gd name="connsiteY7-416" fmla="*/ 1009216 h 1239068"/>
              <a:gd name="connsiteX0-417" fmla="*/ 0 w 346370"/>
              <a:gd name="connsiteY0-418" fmla="*/ 1012785 h 1242637"/>
              <a:gd name="connsiteX1-419" fmla="*/ 96150 w 346370"/>
              <a:gd name="connsiteY1-420" fmla="*/ 964382 h 1242637"/>
              <a:gd name="connsiteX2-421" fmla="*/ 58120 w 346370"/>
              <a:gd name="connsiteY2-422" fmla="*/ 3569 h 1242637"/>
              <a:gd name="connsiteX3-423" fmla="*/ 114690 w 346370"/>
              <a:gd name="connsiteY3-424" fmla="*/ 0 h 1242637"/>
              <a:gd name="connsiteX4-425" fmla="*/ 251939 w 346370"/>
              <a:gd name="connsiteY4-426" fmla="*/ 895052 h 1242637"/>
              <a:gd name="connsiteX5-427" fmla="*/ 346370 w 346370"/>
              <a:gd name="connsiteY5-428" fmla="*/ 844996 h 1242637"/>
              <a:gd name="connsiteX6-429" fmla="*/ 317569 w 346370"/>
              <a:gd name="connsiteY6-430" fmla="*/ 1242637 h 1242637"/>
              <a:gd name="connsiteX7-431" fmla="*/ 0 w 346370"/>
              <a:gd name="connsiteY7-432" fmla="*/ 1012785 h 1242637"/>
              <a:gd name="connsiteX0-433" fmla="*/ 0 w 346370"/>
              <a:gd name="connsiteY0-434" fmla="*/ 1012785 h 1242637"/>
              <a:gd name="connsiteX1-435" fmla="*/ 96150 w 346370"/>
              <a:gd name="connsiteY1-436" fmla="*/ 964382 h 1242637"/>
              <a:gd name="connsiteX2-437" fmla="*/ 58120 w 346370"/>
              <a:gd name="connsiteY2-438" fmla="*/ 3569 h 1242637"/>
              <a:gd name="connsiteX3-439" fmla="*/ 114690 w 346370"/>
              <a:gd name="connsiteY3-440" fmla="*/ 0 h 1242637"/>
              <a:gd name="connsiteX4-441" fmla="*/ 251939 w 346370"/>
              <a:gd name="connsiteY4-442" fmla="*/ 895052 h 1242637"/>
              <a:gd name="connsiteX5-443" fmla="*/ 346370 w 346370"/>
              <a:gd name="connsiteY5-444" fmla="*/ 844996 h 1242637"/>
              <a:gd name="connsiteX6-445" fmla="*/ 317569 w 346370"/>
              <a:gd name="connsiteY6-446" fmla="*/ 1242637 h 1242637"/>
              <a:gd name="connsiteX7-447" fmla="*/ 0 w 346370"/>
              <a:gd name="connsiteY7-448" fmla="*/ 1012785 h 1242637"/>
              <a:gd name="connsiteX0-449" fmla="*/ 0 w 346370"/>
              <a:gd name="connsiteY0-450" fmla="*/ 1009216 h 1239068"/>
              <a:gd name="connsiteX1-451" fmla="*/ 96150 w 346370"/>
              <a:gd name="connsiteY1-452" fmla="*/ 960813 h 1239068"/>
              <a:gd name="connsiteX2-453" fmla="*/ 58120 w 346370"/>
              <a:gd name="connsiteY2-454" fmla="*/ 0 h 1239068"/>
              <a:gd name="connsiteX3-455" fmla="*/ 69331 w 346370"/>
              <a:gd name="connsiteY3-456" fmla="*/ 2339 h 1239068"/>
              <a:gd name="connsiteX4-457" fmla="*/ 251939 w 346370"/>
              <a:gd name="connsiteY4-458" fmla="*/ 891483 h 1239068"/>
              <a:gd name="connsiteX5-459" fmla="*/ 346370 w 346370"/>
              <a:gd name="connsiteY5-460" fmla="*/ 841427 h 1239068"/>
              <a:gd name="connsiteX6-461" fmla="*/ 317569 w 346370"/>
              <a:gd name="connsiteY6-462" fmla="*/ 1239068 h 1239068"/>
              <a:gd name="connsiteX7-463" fmla="*/ 0 w 346370"/>
              <a:gd name="connsiteY7-464" fmla="*/ 1009216 h 1239068"/>
              <a:gd name="connsiteX0-465" fmla="*/ 0 w 346370"/>
              <a:gd name="connsiteY0-466" fmla="*/ 1009216 h 1239068"/>
              <a:gd name="connsiteX1-467" fmla="*/ 96150 w 346370"/>
              <a:gd name="connsiteY1-468" fmla="*/ 960813 h 1239068"/>
              <a:gd name="connsiteX2-469" fmla="*/ 58120 w 346370"/>
              <a:gd name="connsiteY2-470" fmla="*/ 0 h 1239068"/>
              <a:gd name="connsiteX3-471" fmla="*/ 69331 w 346370"/>
              <a:gd name="connsiteY3-472" fmla="*/ 2339 h 1239068"/>
              <a:gd name="connsiteX4-473" fmla="*/ 251939 w 346370"/>
              <a:gd name="connsiteY4-474" fmla="*/ 891483 h 1239068"/>
              <a:gd name="connsiteX5-475" fmla="*/ 346370 w 346370"/>
              <a:gd name="connsiteY5-476" fmla="*/ 841427 h 1239068"/>
              <a:gd name="connsiteX6-477" fmla="*/ 317569 w 346370"/>
              <a:gd name="connsiteY6-478" fmla="*/ 1239068 h 1239068"/>
              <a:gd name="connsiteX7-479" fmla="*/ 0 w 346370"/>
              <a:gd name="connsiteY7-480" fmla="*/ 1009216 h 1239068"/>
              <a:gd name="connsiteX0-481" fmla="*/ 0 w 346370"/>
              <a:gd name="connsiteY0-482" fmla="*/ 1009216 h 1239068"/>
              <a:gd name="connsiteX1-483" fmla="*/ 96150 w 346370"/>
              <a:gd name="connsiteY1-484" fmla="*/ 960813 h 1239068"/>
              <a:gd name="connsiteX2-485" fmla="*/ 58120 w 346370"/>
              <a:gd name="connsiteY2-486" fmla="*/ 0 h 1239068"/>
              <a:gd name="connsiteX3-487" fmla="*/ 69331 w 346370"/>
              <a:gd name="connsiteY3-488" fmla="*/ 2339 h 1239068"/>
              <a:gd name="connsiteX4-489" fmla="*/ 251939 w 346370"/>
              <a:gd name="connsiteY4-490" fmla="*/ 891483 h 1239068"/>
              <a:gd name="connsiteX5-491" fmla="*/ 346370 w 346370"/>
              <a:gd name="connsiteY5-492" fmla="*/ 841427 h 1239068"/>
              <a:gd name="connsiteX6-493" fmla="*/ 317569 w 346370"/>
              <a:gd name="connsiteY6-494" fmla="*/ 1239068 h 1239068"/>
              <a:gd name="connsiteX7-495" fmla="*/ 0 w 346370"/>
              <a:gd name="connsiteY7-496" fmla="*/ 1009216 h 1239068"/>
              <a:gd name="connsiteX0-497" fmla="*/ 0 w 346370"/>
              <a:gd name="connsiteY0-498" fmla="*/ 1009216 h 1239068"/>
              <a:gd name="connsiteX1-499" fmla="*/ 96150 w 346370"/>
              <a:gd name="connsiteY1-500" fmla="*/ 960813 h 1239068"/>
              <a:gd name="connsiteX2-501" fmla="*/ 58120 w 346370"/>
              <a:gd name="connsiteY2-502" fmla="*/ 0 h 1239068"/>
              <a:gd name="connsiteX3-503" fmla="*/ 69331 w 346370"/>
              <a:gd name="connsiteY3-504" fmla="*/ 2339 h 1239068"/>
              <a:gd name="connsiteX4-505" fmla="*/ 251939 w 346370"/>
              <a:gd name="connsiteY4-506" fmla="*/ 891483 h 1239068"/>
              <a:gd name="connsiteX5-507" fmla="*/ 346370 w 346370"/>
              <a:gd name="connsiteY5-508" fmla="*/ 841427 h 1239068"/>
              <a:gd name="connsiteX6-509" fmla="*/ 317569 w 346370"/>
              <a:gd name="connsiteY6-510" fmla="*/ 1239068 h 1239068"/>
              <a:gd name="connsiteX7-511" fmla="*/ 0 w 346370"/>
              <a:gd name="connsiteY7-512" fmla="*/ 1009216 h 1239068"/>
              <a:gd name="connsiteX0-513" fmla="*/ 0 w 346370"/>
              <a:gd name="connsiteY0-514" fmla="*/ 1009216 h 1239068"/>
              <a:gd name="connsiteX1-515" fmla="*/ 96150 w 346370"/>
              <a:gd name="connsiteY1-516" fmla="*/ 960813 h 1239068"/>
              <a:gd name="connsiteX2-517" fmla="*/ 58120 w 346370"/>
              <a:gd name="connsiteY2-518" fmla="*/ 0 h 1239068"/>
              <a:gd name="connsiteX3-519" fmla="*/ 69331 w 346370"/>
              <a:gd name="connsiteY3-520" fmla="*/ 2339 h 1239068"/>
              <a:gd name="connsiteX4-521" fmla="*/ 251939 w 346370"/>
              <a:gd name="connsiteY4-522" fmla="*/ 891483 h 1239068"/>
              <a:gd name="connsiteX5-523" fmla="*/ 346370 w 346370"/>
              <a:gd name="connsiteY5-524" fmla="*/ 841427 h 1239068"/>
              <a:gd name="connsiteX6-525" fmla="*/ 317569 w 346370"/>
              <a:gd name="connsiteY6-526" fmla="*/ 1239068 h 1239068"/>
              <a:gd name="connsiteX7-527" fmla="*/ 0 w 346370"/>
              <a:gd name="connsiteY7-528" fmla="*/ 1009216 h 1239068"/>
              <a:gd name="connsiteX0-529" fmla="*/ 0 w 346370"/>
              <a:gd name="connsiteY0-530" fmla="*/ 1009216 h 1239068"/>
              <a:gd name="connsiteX1-531" fmla="*/ 96150 w 346370"/>
              <a:gd name="connsiteY1-532" fmla="*/ 960813 h 1239068"/>
              <a:gd name="connsiteX2-533" fmla="*/ 58120 w 346370"/>
              <a:gd name="connsiteY2-534" fmla="*/ 0 h 1239068"/>
              <a:gd name="connsiteX3-535" fmla="*/ 69331 w 346370"/>
              <a:gd name="connsiteY3-536" fmla="*/ 2339 h 1239068"/>
              <a:gd name="connsiteX4-537" fmla="*/ 251939 w 346370"/>
              <a:gd name="connsiteY4-538" fmla="*/ 891483 h 1239068"/>
              <a:gd name="connsiteX5-539" fmla="*/ 346370 w 346370"/>
              <a:gd name="connsiteY5-540" fmla="*/ 841427 h 1239068"/>
              <a:gd name="connsiteX6-541" fmla="*/ 317569 w 346370"/>
              <a:gd name="connsiteY6-542" fmla="*/ 1239068 h 1239068"/>
              <a:gd name="connsiteX7-543" fmla="*/ 0 w 346370"/>
              <a:gd name="connsiteY7-544" fmla="*/ 1009216 h 1239068"/>
              <a:gd name="connsiteX0-545" fmla="*/ 1210 w 347580"/>
              <a:gd name="connsiteY0-546" fmla="*/ 1009216 h 1239068"/>
              <a:gd name="connsiteX1-547" fmla="*/ 97360 w 347580"/>
              <a:gd name="connsiteY1-548" fmla="*/ 960813 h 1239068"/>
              <a:gd name="connsiteX2-549" fmla="*/ 59330 w 347580"/>
              <a:gd name="connsiteY2-550" fmla="*/ 0 h 1239068"/>
              <a:gd name="connsiteX3-551" fmla="*/ 70541 w 347580"/>
              <a:gd name="connsiteY3-552" fmla="*/ 2339 h 1239068"/>
              <a:gd name="connsiteX4-553" fmla="*/ 253149 w 347580"/>
              <a:gd name="connsiteY4-554" fmla="*/ 891483 h 1239068"/>
              <a:gd name="connsiteX5-555" fmla="*/ 347580 w 347580"/>
              <a:gd name="connsiteY5-556" fmla="*/ 841427 h 1239068"/>
              <a:gd name="connsiteX6-557" fmla="*/ 318779 w 347580"/>
              <a:gd name="connsiteY6-558" fmla="*/ 1239068 h 1239068"/>
              <a:gd name="connsiteX7-559" fmla="*/ 1210 w 347580"/>
              <a:gd name="connsiteY7-560" fmla="*/ 1009216 h 1239068"/>
              <a:gd name="connsiteX0-561" fmla="*/ 1210 w 347580"/>
              <a:gd name="connsiteY0-562" fmla="*/ 1009216 h 1239068"/>
              <a:gd name="connsiteX1-563" fmla="*/ 97360 w 347580"/>
              <a:gd name="connsiteY1-564" fmla="*/ 960813 h 1239068"/>
              <a:gd name="connsiteX2-565" fmla="*/ 59330 w 347580"/>
              <a:gd name="connsiteY2-566" fmla="*/ 0 h 1239068"/>
              <a:gd name="connsiteX3-567" fmla="*/ 70541 w 347580"/>
              <a:gd name="connsiteY3-568" fmla="*/ 2339 h 1239068"/>
              <a:gd name="connsiteX4-569" fmla="*/ 253149 w 347580"/>
              <a:gd name="connsiteY4-570" fmla="*/ 891483 h 1239068"/>
              <a:gd name="connsiteX5-571" fmla="*/ 347580 w 347580"/>
              <a:gd name="connsiteY5-572" fmla="*/ 841427 h 1239068"/>
              <a:gd name="connsiteX6-573" fmla="*/ 318779 w 347580"/>
              <a:gd name="connsiteY6-574" fmla="*/ 1239068 h 1239068"/>
              <a:gd name="connsiteX7-575" fmla="*/ 1210 w 347580"/>
              <a:gd name="connsiteY7-576" fmla="*/ 1009216 h 1239068"/>
              <a:gd name="connsiteX0-577" fmla="*/ 1210 w 347580"/>
              <a:gd name="connsiteY0-578" fmla="*/ 1009216 h 1239068"/>
              <a:gd name="connsiteX1-579" fmla="*/ 97360 w 347580"/>
              <a:gd name="connsiteY1-580" fmla="*/ 960813 h 1239068"/>
              <a:gd name="connsiteX2-581" fmla="*/ 59330 w 347580"/>
              <a:gd name="connsiteY2-582" fmla="*/ 0 h 1239068"/>
              <a:gd name="connsiteX3-583" fmla="*/ 70541 w 347580"/>
              <a:gd name="connsiteY3-584" fmla="*/ 2339 h 1239068"/>
              <a:gd name="connsiteX4-585" fmla="*/ 239554 w 347580"/>
              <a:gd name="connsiteY4-586" fmla="*/ 885002 h 1239068"/>
              <a:gd name="connsiteX5-587" fmla="*/ 347580 w 347580"/>
              <a:gd name="connsiteY5-588" fmla="*/ 841427 h 1239068"/>
              <a:gd name="connsiteX6-589" fmla="*/ 318779 w 347580"/>
              <a:gd name="connsiteY6-590" fmla="*/ 1239068 h 1239068"/>
              <a:gd name="connsiteX7-591" fmla="*/ 1210 w 347580"/>
              <a:gd name="connsiteY7-592" fmla="*/ 1009216 h 1239068"/>
              <a:gd name="connsiteX0-593" fmla="*/ 1210 w 347580"/>
              <a:gd name="connsiteY0-594" fmla="*/ 1009216 h 1239068"/>
              <a:gd name="connsiteX1-595" fmla="*/ 97360 w 347580"/>
              <a:gd name="connsiteY1-596" fmla="*/ 960813 h 1239068"/>
              <a:gd name="connsiteX2-597" fmla="*/ 59330 w 347580"/>
              <a:gd name="connsiteY2-598" fmla="*/ 0 h 1239068"/>
              <a:gd name="connsiteX3-599" fmla="*/ 70541 w 347580"/>
              <a:gd name="connsiteY3-600" fmla="*/ 2339 h 1239068"/>
              <a:gd name="connsiteX4-601" fmla="*/ 236504 w 347580"/>
              <a:gd name="connsiteY4-602" fmla="*/ 901901 h 1239068"/>
              <a:gd name="connsiteX5-603" fmla="*/ 347580 w 347580"/>
              <a:gd name="connsiteY5-604" fmla="*/ 841427 h 1239068"/>
              <a:gd name="connsiteX6-605" fmla="*/ 318779 w 347580"/>
              <a:gd name="connsiteY6-606" fmla="*/ 1239068 h 1239068"/>
              <a:gd name="connsiteX7-607" fmla="*/ 1210 w 347580"/>
              <a:gd name="connsiteY7-608" fmla="*/ 1009216 h 1239068"/>
              <a:gd name="connsiteX0-609" fmla="*/ 9832 w 356202"/>
              <a:gd name="connsiteY0-610" fmla="*/ 1009216 h 1239068"/>
              <a:gd name="connsiteX1-611" fmla="*/ 105982 w 356202"/>
              <a:gd name="connsiteY1-612" fmla="*/ 960813 h 1239068"/>
              <a:gd name="connsiteX2-613" fmla="*/ 67952 w 356202"/>
              <a:gd name="connsiteY2-614" fmla="*/ 0 h 1239068"/>
              <a:gd name="connsiteX3-615" fmla="*/ 79163 w 356202"/>
              <a:gd name="connsiteY3-616" fmla="*/ 2339 h 1239068"/>
              <a:gd name="connsiteX4-617" fmla="*/ 245126 w 356202"/>
              <a:gd name="connsiteY4-618" fmla="*/ 901901 h 1239068"/>
              <a:gd name="connsiteX5-619" fmla="*/ 356202 w 356202"/>
              <a:gd name="connsiteY5-620" fmla="*/ 841427 h 1239068"/>
              <a:gd name="connsiteX6-621" fmla="*/ 327401 w 356202"/>
              <a:gd name="connsiteY6-622" fmla="*/ 1239068 h 1239068"/>
              <a:gd name="connsiteX7-623" fmla="*/ 9832 w 356202"/>
              <a:gd name="connsiteY7-624" fmla="*/ 1009216 h 1239068"/>
              <a:gd name="connsiteX0-625" fmla="*/ 9832 w 356202"/>
              <a:gd name="connsiteY0-626" fmla="*/ 1009216 h 1239068"/>
              <a:gd name="connsiteX1-627" fmla="*/ 105982 w 356202"/>
              <a:gd name="connsiteY1-628" fmla="*/ 960813 h 1239068"/>
              <a:gd name="connsiteX2-629" fmla="*/ 67952 w 356202"/>
              <a:gd name="connsiteY2-630" fmla="*/ 0 h 1239068"/>
              <a:gd name="connsiteX3-631" fmla="*/ 81002 w 356202"/>
              <a:gd name="connsiteY3-632" fmla="*/ 278496 h 1239068"/>
              <a:gd name="connsiteX4-633" fmla="*/ 245126 w 356202"/>
              <a:gd name="connsiteY4-634" fmla="*/ 901901 h 1239068"/>
              <a:gd name="connsiteX5-635" fmla="*/ 356202 w 356202"/>
              <a:gd name="connsiteY5-636" fmla="*/ 841427 h 1239068"/>
              <a:gd name="connsiteX6-637" fmla="*/ 327401 w 356202"/>
              <a:gd name="connsiteY6-638" fmla="*/ 1239068 h 1239068"/>
              <a:gd name="connsiteX7-639" fmla="*/ 9832 w 356202"/>
              <a:gd name="connsiteY7-640" fmla="*/ 1009216 h 1239068"/>
              <a:gd name="connsiteX0-641" fmla="*/ 9832 w 356202"/>
              <a:gd name="connsiteY0-642" fmla="*/ 1009216 h 1239068"/>
              <a:gd name="connsiteX1-643" fmla="*/ 105982 w 356202"/>
              <a:gd name="connsiteY1-644" fmla="*/ 960813 h 1239068"/>
              <a:gd name="connsiteX2-645" fmla="*/ 67952 w 356202"/>
              <a:gd name="connsiteY2-646" fmla="*/ 0 h 1239068"/>
              <a:gd name="connsiteX3-647" fmla="*/ 85894 w 356202"/>
              <a:gd name="connsiteY3-648" fmla="*/ 269984 h 1239068"/>
              <a:gd name="connsiteX4-649" fmla="*/ 245126 w 356202"/>
              <a:gd name="connsiteY4-650" fmla="*/ 901901 h 1239068"/>
              <a:gd name="connsiteX5-651" fmla="*/ 356202 w 356202"/>
              <a:gd name="connsiteY5-652" fmla="*/ 841427 h 1239068"/>
              <a:gd name="connsiteX6-653" fmla="*/ 327401 w 356202"/>
              <a:gd name="connsiteY6-654" fmla="*/ 1239068 h 1239068"/>
              <a:gd name="connsiteX7-655" fmla="*/ 9832 w 356202"/>
              <a:gd name="connsiteY7-656" fmla="*/ 1009216 h 1239068"/>
              <a:gd name="connsiteX0-657" fmla="*/ 9832 w 356202"/>
              <a:gd name="connsiteY0-658" fmla="*/ 1009216 h 1239068"/>
              <a:gd name="connsiteX1-659" fmla="*/ 105982 w 356202"/>
              <a:gd name="connsiteY1-660" fmla="*/ 960813 h 1239068"/>
              <a:gd name="connsiteX2-661" fmla="*/ 67952 w 356202"/>
              <a:gd name="connsiteY2-662" fmla="*/ 0 h 1239068"/>
              <a:gd name="connsiteX3-663" fmla="*/ 85894 w 356202"/>
              <a:gd name="connsiteY3-664" fmla="*/ 269984 h 1239068"/>
              <a:gd name="connsiteX4-665" fmla="*/ 245126 w 356202"/>
              <a:gd name="connsiteY4-666" fmla="*/ 901901 h 1239068"/>
              <a:gd name="connsiteX5-667" fmla="*/ 356202 w 356202"/>
              <a:gd name="connsiteY5-668" fmla="*/ 841427 h 1239068"/>
              <a:gd name="connsiteX6-669" fmla="*/ 327401 w 356202"/>
              <a:gd name="connsiteY6-670" fmla="*/ 1239068 h 1239068"/>
              <a:gd name="connsiteX7-671" fmla="*/ 9832 w 356202"/>
              <a:gd name="connsiteY7-672" fmla="*/ 1009216 h 1239068"/>
              <a:gd name="connsiteX0-673" fmla="*/ 1827 w 348197"/>
              <a:gd name="connsiteY0-674" fmla="*/ 965826 h 1195678"/>
              <a:gd name="connsiteX1-675" fmla="*/ 97977 w 348197"/>
              <a:gd name="connsiteY1-676" fmla="*/ 917423 h 1195678"/>
              <a:gd name="connsiteX2-677" fmla="*/ 80974 w 348197"/>
              <a:gd name="connsiteY2-678" fmla="*/ 0 h 1195678"/>
              <a:gd name="connsiteX3-679" fmla="*/ 77889 w 348197"/>
              <a:gd name="connsiteY3-680" fmla="*/ 226594 h 1195678"/>
              <a:gd name="connsiteX4-681" fmla="*/ 237121 w 348197"/>
              <a:gd name="connsiteY4-682" fmla="*/ 858511 h 1195678"/>
              <a:gd name="connsiteX5-683" fmla="*/ 348197 w 348197"/>
              <a:gd name="connsiteY5-684" fmla="*/ 798037 h 1195678"/>
              <a:gd name="connsiteX6-685" fmla="*/ 319396 w 348197"/>
              <a:gd name="connsiteY6-686" fmla="*/ 1195678 h 1195678"/>
              <a:gd name="connsiteX7-687" fmla="*/ 1827 w 348197"/>
              <a:gd name="connsiteY7-688" fmla="*/ 965826 h 1195678"/>
              <a:gd name="connsiteX0-689" fmla="*/ 1827 w 348197"/>
              <a:gd name="connsiteY0-690" fmla="*/ 965826 h 1195678"/>
              <a:gd name="connsiteX1-691" fmla="*/ 97977 w 348197"/>
              <a:gd name="connsiteY1-692" fmla="*/ 917423 h 1195678"/>
              <a:gd name="connsiteX2-693" fmla="*/ 80974 w 348197"/>
              <a:gd name="connsiteY2-694" fmla="*/ 0 h 1195678"/>
              <a:gd name="connsiteX3-695" fmla="*/ 77889 w 348197"/>
              <a:gd name="connsiteY3-696" fmla="*/ 226594 h 1195678"/>
              <a:gd name="connsiteX4-697" fmla="*/ 237121 w 348197"/>
              <a:gd name="connsiteY4-698" fmla="*/ 858511 h 1195678"/>
              <a:gd name="connsiteX5-699" fmla="*/ 348197 w 348197"/>
              <a:gd name="connsiteY5-700" fmla="*/ 798037 h 1195678"/>
              <a:gd name="connsiteX6-701" fmla="*/ 319396 w 348197"/>
              <a:gd name="connsiteY6-702" fmla="*/ 1195678 h 1195678"/>
              <a:gd name="connsiteX7-703" fmla="*/ 1827 w 348197"/>
              <a:gd name="connsiteY7-704" fmla="*/ 965826 h 1195678"/>
              <a:gd name="connsiteX0-705" fmla="*/ 1827 w 348197"/>
              <a:gd name="connsiteY0-706" fmla="*/ 965826 h 1195678"/>
              <a:gd name="connsiteX1-707" fmla="*/ 97977 w 348197"/>
              <a:gd name="connsiteY1-708" fmla="*/ 917423 h 1195678"/>
              <a:gd name="connsiteX2-709" fmla="*/ 80974 w 348197"/>
              <a:gd name="connsiteY2-710" fmla="*/ 0 h 1195678"/>
              <a:gd name="connsiteX3-711" fmla="*/ 77889 w 348197"/>
              <a:gd name="connsiteY3-712" fmla="*/ 226594 h 1195678"/>
              <a:gd name="connsiteX4-713" fmla="*/ 237121 w 348197"/>
              <a:gd name="connsiteY4-714" fmla="*/ 858511 h 1195678"/>
              <a:gd name="connsiteX5-715" fmla="*/ 348197 w 348197"/>
              <a:gd name="connsiteY5-716" fmla="*/ 798037 h 1195678"/>
              <a:gd name="connsiteX6-717" fmla="*/ 319396 w 348197"/>
              <a:gd name="connsiteY6-718" fmla="*/ 1195678 h 1195678"/>
              <a:gd name="connsiteX7-719" fmla="*/ 1827 w 348197"/>
              <a:gd name="connsiteY7-720" fmla="*/ 965826 h 1195678"/>
              <a:gd name="connsiteX0-721" fmla="*/ 0 w 346370"/>
              <a:gd name="connsiteY0-722" fmla="*/ 965826 h 1195678"/>
              <a:gd name="connsiteX1-723" fmla="*/ 96150 w 346370"/>
              <a:gd name="connsiteY1-724" fmla="*/ 917423 h 1195678"/>
              <a:gd name="connsiteX2-725" fmla="*/ 79147 w 346370"/>
              <a:gd name="connsiteY2-726" fmla="*/ 0 h 1195678"/>
              <a:gd name="connsiteX3-727" fmla="*/ 76062 w 346370"/>
              <a:gd name="connsiteY3-728" fmla="*/ 226594 h 1195678"/>
              <a:gd name="connsiteX4-729" fmla="*/ 235294 w 346370"/>
              <a:gd name="connsiteY4-730" fmla="*/ 858511 h 1195678"/>
              <a:gd name="connsiteX5-731" fmla="*/ 346370 w 346370"/>
              <a:gd name="connsiteY5-732" fmla="*/ 798037 h 1195678"/>
              <a:gd name="connsiteX6-733" fmla="*/ 317569 w 346370"/>
              <a:gd name="connsiteY6-734" fmla="*/ 1195678 h 1195678"/>
              <a:gd name="connsiteX7-735" fmla="*/ 0 w 346370"/>
              <a:gd name="connsiteY7-736" fmla="*/ 965826 h 1195678"/>
              <a:gd name="connsiteX0-737" fmla="*/ 0 w 346370"/>
              <a:gd name="connsiteY0-738" fmla="*/ 965826 h 1195678"/>
              <a:gd name="connsiteX1-739" fmla="*/ 96150 w 346370"/>
              <a:gd name="connsiteY1-740" fmla="*/ 917423 h 1195678"/>
              <a:gd name="connsiteX2-741" fmla="*/ 79147 w 346370"/>
              <a:gd name="connsiteY2-742" fmla="*/ 0 h 1195678"/>
              <a:gd name="connsiteX3-743" fmla="*/ 76062 w 346370"/>
              <a:gd name="connsiteY3-744" fmla="*/ 226594 h 1195678"/>
              <a:gd name="connsiteX4-745" fmla="*/ 235294 w 346370"/>
              <a:gd name="connsiteY4-746" fmla="*/ 858511 h 1195678"/>
              <a:gd name="connsiteX5-747" fmla="*/ 346370 w 346370"/>
              <a:gd name="connsiteY5-748" fmla="*/ 798037 h 1195678"/>
              <a:gd name="connsiteX6-749" fmla="*/ 317569 w 346370"/>
              <a:gd name="connsiteY6-750" fmla="*/ 1195678 h 1195678"/>
              <a:gd name="connsiteX7-751" fmla="*/ 0 w 346370"/>
              <a:gd name="connsiteY7-752" fmla="*/ 965826 h 1195678"/>
              <a:gd name="connsiteX0-753" fmla="*/ 0 w 346370"/>
              <a:gd name="connsiteY0-754" fmla="*/ 965826 h 1195678"/>
              <a:gd name="connsiteX1-755" fmla="*/ 96150 w 346370"/>
              <a:gd name="connsiteY1-756" fmla="*/ 917423 h 1195678"/>
              <a:gd name="connsiteX2-757" fmla="*/ 79147 w 346370"/>
              <a:gd name="connsiteY2-758" fmla="*/ 0 h 1195678"/>
              <a:gd name="connsiteX3-759" fmla="*/ 66468 w 346370"/>
              <a:gd name="connsiteY3-760" fmla="*/ 342978 h 1195678"/>
              <a:gd name="connsiteX4-761" fmla="*/ 235294 w 346370"/>
              <a:gd name="connsiteY4-762" fmla="*/ 858511 h 1195678"/>
              <a:gd name="connsiteX5-763" fmla="*/ 346370 w 346370"/>
              <a:gd name="connsiteY5-764" fmla="*/ 798037 h 1195678"/>
              <a:gd name="connsiteX6-765" fmla="*/ 317569 w 346370"/>
              <a:gd name="connsiteY6-766" fmla="*/ 1195678 h 1195678"/>
              <a:gd name="connsiteX7-767" fmla="*/ 0 w 346370"/>
              <a:gd name="connsiteY7-768" fmla="*/ 965826 h 1195678"/>
              <a:gd name="connsiteX0-769" fmla="*/ 0 w 346370"/>
              <a:gd name="connsiteY0-770" fmla="*/ 965826 h 1195678"/>
              <a:gd name="connsiteX1-771" fmla="*/ 96150 w 346370"/>
              <a:gd name="connsiteY1-772" fmla="*/ 917423 h 1195678"/>
              <a:gd name="connsiteX2-773" fmla="*/ 79147 w 346370"/>
              <a:gd name="connsiteY2-774" fmla="*/ 0 h 1195678"/>
              <a:gd name="connsiteX3-775" fmla="*/ 66468 w 346370"/>
              <a:gd name="connsiteY3-776" fmla="*/ 342978 h 1195678"/>
              <a:gd name="connsiteX4-777" fmla="*/ 235294 w 346370"/>
              <a:gd name="connsiteY4-778" fmla="*/ 858511 h 1195678"/>
              <a:gd name="connsiteX5-779" fmla="*/ 346370 w 346370"/>
              <a:gd name="connsiteY5-780" fmla="*/ 798037 h 1195678"/>
              <a:gd name="connsiteX6-781" fmla="*/ 317569 w 346370"/>
              <a:gd name="connsiteY6-782" fmla="*/ 1195678 h 1195678"/>
              <a:gd name="connsiteX7-783" fmla="*/ 0 w 346370"/>
              <a:gd name="connsiteY7-784" fmla="*/ 965826 h 1195678"/>
              <a:gd name="connsiteX0-785" fmla="*/ 0 w 346370"/>
              <a:gd name="connsiteY0-786" fmla="*/ 965826 h 1195678"/>
              <a:gd name="connsiteX1-787" fmla="*/ 96150 w 346370"/>
              <a:gd name="connsiteY1-788" fmla="*/ 917423 h 1195678"/>
              <a:gd name="connsiteX2-789" fmla="*/ 79147 w 346370"/>
              <a:gd name="connsiteY2-790" fmla="*/ 0 h 1195678"/>
              <a:gd name="connsiteX3-791" fmla="*/ 67992 w 346370"/>
              <a:gd name="connsiteY3-792" fmla="*/ 423786 h 1195678"/>
              <a:gd name="connsiteX4-793" fmla="*/ 235294 w 346370"/>
              <a:gd name="connsiteY4-794" fmla="*/ 858511 h 1195678"/>
              <a:gd name="connsiteX5-795" fmla="*/ 346370 w 346370"/>
              <a:gd name="connsiteY5-796" fmla="*/ 798037 h 1195678"/>
              <a:gd name="connsiteX6-797" fmla="*/ 317569 w 346370"/>
              <a:gd name="connsiteY6-798" fmla="*/ 1195678 h 1195678"/>
              <a:gd name="connsiteX7-799" fmla="*/ 0 w 346370"/>
              <a:gd name="connsiteY7-800" fmla="*/ 965826 h 1195678"/>
              <a:gd name="connsiteX0-801" fmla="*/ 0 w 346370"/>
              <a:gd name="connsiteY0-802" fmla="*/ 965826 h 1195678"/>
              <a:gd name="connsiteX1-803" fmla="*/ 96150 w 346370"/>
              <a:gd name="connsiteY1-804" fmla="*/ 917423 h 1195678"/>
              <a:gd name="connsiteX2-805" fmla="*/ 79147 w 346370"/>
              <a:gd name="connsiteY2-806" fmla="*/ 0 h 1195678"/>
              <a:gd name="connsiteX3-807" fmla="*/ 67992 w 346370"/>
              <a:gd name="connsiteY3-808" fmla="*/ 423786 h 1195678"/>
              <a:gd name="connsiteX4-809" fmla="*/ 235294 w 346370"/>
              <a:gd name="connsiteY4-810" fmla="*/ 858511 h 1195678"/>
              <a:gd name="connsiteX5-811" fmla="*/ 346370 w 346370"/>
              <a:gd name="connsiteY5-812" fmla="*/ 798037 h 1195678"/>
              <a:gd name="connsiteX6-813" fmla="*/ 317569 w 346370"/>
              <a:gd name="connsiteY6-814" fmla="*/ 1195678 h 1195678"/>
              <a:gd name="connsiteX7-815" fmla="*/ 0 w 346370"/>
              <a:gd name="connsiteY7-816" fmla="*/ 965826 h 1195678"/>
              <a:gd name="connsiteX0-817" fmla="*/ 0 w 346370"/>
              <a:gd name="connsiteY0-818" fmla="*/ 965826 h 1195678"/>
              <a:gd name="connsiteX1-819" fmla="*/ 96150 w 346370"/>
              <a:gd name="connsiteY1-820" fmla="*/ 917423 h 1195678"/>
              <a:gd name="connsiteX2-821" fmla="*/ 79147 w 346370"/>
              <a:gd name="connsiteY2-822" fmla="*/ 0 h 1195678"/>
              <a:gd name="connsiteX3-823" fmla="*/ 74662 w 346370"/>
              <a:gd name="connsiteY3-824" fmla="*/ 420291 h 1195678"/>
              <a:gd name="connsiteX4-825" fmla="*/ 235294 w 346370"/>
              <a:gd name="connsiteY4-826" fmla="*/ 858511 h 1195678"/>
              <a:gd name="connsiteX5-827" fmla="*/ 346370 w 346370"/>
              <a:gd name="connsiteY5-828" fmla="*/ 798037 h 1195678"/>
              <a:gd name="connsiteX6-829" fmla="*/ 317569 w 346370"/>
              <a:gd name="connsiteY6-830" fmla="*/ 1195678 h 1195678"/>
              <a:gd name="connsiteX7-831" fmla="*/ 0 w 346370"/>
              <a:gd name="connsiteY7-832" fmla="*/ 965826 h 1195678"/>
              <a:gd name="connsiteX0-833" fmla="*/ 0 w 346370"/>
              <a:gd name="connsiteY0-834" fmla="*/ 965826 h 1195678"/>
              <a:gd name="connsiteX1-835" fmla="*/ 96150 w 346370"/>
              <a:gd name="connsiteY1-836" fmla="*/ 917423 h 1195678"/>
              <a:gd name="connsiteX2-837" fmla="*/ 79147 w 346370"/>
              <a:gd name="connsiteY2-838" fmla="*/ 0 h 1195678"/>
              <a:gd name="connsiteX3-839" fmla="*/ 74662 w 346370"/>
              <a:gd name="connsiteY3-840" fmla="*/ 420291 h 1195678"/>
              <a:gd name="connsiteX4-841" fmla="*/ 235294 w 346370"/>
              <a:gd name="connsiteY4-842" fmla="*/ 858511 h 1195678"/>
              <a:gd name="connsiteX5-843" fmla="*/ 346370 w 346370"/>
              <a:gd name="connsiteY5-844" fmla="*/ 798037 h 1195678"/>
              <a:gd name="connsiteX6-845" fmla="*/ 317569 w 346370"/>
              <a:gd name="connsiteY6-846" fmla="*/ 1195678 h 1195678"/>
              <a:gd name="connsiteX7-847" fmla="*/ 0 w 346370"/>
              <a:gd name="connsiteY7-848" fmla="*/ 965826 h 1195678"/>
              <a:gd name="connsiteX0-849" fmla="*/ 0 w 346370"/>
              <a:gd name="connsiteY0-850" fmla="*/ 965826 h 1195678"/>
              <a:gd name="connsiteX1-851" fmla="*/ 96150 w 346370"/>
              <a:gd name="connsiteY1-852" fmla="*/ 917423 h 1195678"/>
              <a:gd name="connsiteX2-853" fmla="*/ 79147 w 346370"/>
              <a:gd name="connsiteY2-854" fmla="*/ 0 h 1195678"/>
              <a:gd name="connsiteX3-855" fmla="*/ 74662 w 346370"/>
              <a:gd name="connsiteY3-856" fmla="*/ 420291 h 1195678"/>
              <a:gd name="connsiteX4-857" fmla="*/ 235294 w 346370"/>
              <a:gd name="connsiteY4-858" fmla="*/ 858511 h 1195678"/>
              <a:gd name="connsiteX5-859" fmla="*/ 346370 w 346370"/>
              <a:gd name="connsiteY5-860" fmla="*/ 798037 h 1195678"/>
              <a:gd name="connsiteX6-861" fmla="*/ 317569 w 346370"/>
              <a:gd name="connsiteY6-862" fmla="*/ 1195678 h 1195678"/>
              <a:gd name="connsiteX7-863" fmla="*/ 0 w 346370"/>
              <a:gd name="connsiteY7-864" fmla="*/ 965826 h 1195678"/>
              <a:gd name="connsiteX0-865" fmla="*/ 0 w 346370"/>
              <a:gd name="connsiteY0-866" fmla="*/ 965826 h 1195678"/>
              <a:gd name="connsiteX1-867" fmla="*/ 96150 w 346370"/>
              <a:gd name="connsiteY1-868" fmla="*/ 917423 h 1195678"/>
              <a:gd name="connsiteX2-869" fmla="*/ 79147 w 346370"/>
              <a:gd name="connsiteY2-870" fmla="*/ 0 h 1195678"/>
              <a:gd name="connsiteX3-871" fmla="*/ 74662 w 346370"/>
              <a:gd name="connsiteY3-872" fmla="*/ 420291 h 1195678"/>
              <a:gd name="connsiteX4-873" fmla="*/ 231927 w 346370"/>
              <a:gd name="connsiteY4-874" fmla="*/ 858576 h 1195678"/>
              <a:gd name="connsiteX5-875" fmla="*/ 346370 w 346370"/>
              <a:gd name="connsiteY5-876" fmla="*/ 798037 h 1195678"/>
              <a:gd name="connsiteX6-877" fmla="*/ 317569 w 346370"/>
              <a:gd name="connsiteY6-878" fmla="*/ 1195678 h 1195678"/>
              <a:gd name="connsiteX7-879" fmla="*/ 0 w 346370"/>
              <a:gd name="connsiteY7-880" fmla="*/ 965826 h 1195678"/>
              <a:gd name="connsiteX0-881" fmla="*/ 0 w 346370"/>
              <a:gd name="connsiteY0-882" fmla="*/ 965826 h 1195678"/>
              <a:gd name="connsiteX1-883" fmla="*/ 96150 w 346370"/>
              <a:gd name="connsiteY1-884" fmla="*/ 917423 h 1195678"/>
              <a:gd name="connsiteX2-885" fmla="*/ 79147 w 346370"/>
              <a:gd name="connsiteY2-886" fmla="*/ 0 h 1195678"/>
              <a:gd name="connsiteX3-887" fmla="*/ 74662 w 346370"/>
              <a:gd name="connsiteY3-888" fmla="*/ 420291 h 1195678"/>
              <a:gd name="connsiteX4-889" fmla="*/ 257185 w 346370"/>
              <a:gd name="connsiteY4-890" fmla="*/ 840054 h 1195678"/>
              <a:gd name="connsiteX5-891" fmla="*/ 346370 w 346370"/>
              <a:gd name="connsiteY5-892" fmla="*/ 798037 h 1195678"/>
              <a:gd name="connsiteX6-893" fmla="*/ 317569 w 346370"/>
              <a:gd name="connsiteY6-894" fmla="*/ 1195678 h 1195678"/>
              <a:gd name="connsiteX7-895" fmla="*/ 0 w 346370"/>
              <a:gd name="connsiteY7-896" fmla="*/ 965826 h 1195678"/>
              <a:gd name="connsiteX0-897" fmla="*/ 20484 w 366854"/>
              <a:gd name="connsiteY0-898" fmla="*/ 965826 h 1195678"/>
              <a:gd name="connsiteX1-899" fmla="*/ 86326 w 366854"/>
              <a:gd name="connsiteY1-900" fmla="*/ 934261 h 1195678"/>
              <a:gd name="connsiteX2-901" fmla="*/ 99631 w 366854"/>
              <a:gd name="connsiteY2-902" fmla="*/ 0 h 1195678"/>
              <a:gd name="connsiteX3-903" fmla="*/ 95146 w 366854"/>
              <a:gd name="connsiteY3-904" fmla="*/ 420291 h 1195678"/>
              <a:gd name="connsiteX4-905" fmla="*/ 277669 w 366854"/>
              <a:gd name="connsiteY4-906" fmla="*/ 840054 h 1195678"/>
              <a:gd name="connsiteX5-907" fmla="*/ 366854 w 366854"/>
              <a:gd name="connsiteY5-908" fmla="*/ 798037 h 1195678"/>
              <a:gd name="connsiteX6-909" fmla="*/ 338053 w 366854"/>
              <a:gd name="connsiteY6-910" fmla="*/ 1195678 h 1195678"/>
              <a:gd name="connsiteX7-911" fmla="*/ 20484 w 366854"/>
              <a:gd name="connsiteY7-912" fmla="*/ 965826 h 1195678"/>
              <a:gd name="connsiteX0-913" fmla="*/ 20484 w 366854"/>
              <a:gd name="connsiteY0-914" fmla="*/ 965826 h 1195678"/>
              <a:gd name="connsiteX1-915" fmla="*/ 86326 w 366854"/>
              <a:gd name="connsiteY1-916" fmla="*/ 934261 h 1195678"/>
              <a:gd name="connsiteX2-917" fmla="*/ 99631 w 366854"/>
              <a:gd name="connsiteY2-918" fmla="*/ 0 h 1195678"/>
              <a:gd name="connsiteX3-919" fmla="*/ 128821 w 366854"/>
              <a:gd name="connsiteY3-920" fmla="*/ 427026 h 1195678"/>
              <a:gd name="connsiteX4-921" fmla="*/ 277669 w 366854"/>
              <a:gd name="connsiteY4-922" fmla="*/ 840054 h 1195678"/>
              <a:gd name="connsiteX5-923" fmla="*/ 366854 w 366854"/>
              <a:gd name="connsiteY5-924" fmla="*/ 798037 h 1195678"/>
              <a:gd name="connsiteX6-925" fmla="*/ 338053 w 366854"/>
              <a:gd name="connsiteY6-926" fmla="*/ 1195678 h 1195678"/>
              <a:gd name="connsiteX7-927" fmla="*/ 20484 w 366854"/>
              <a:gd name="connsiteY7-928" fmla="*/ 965826 h 1195678"/>
              <a:gd name="connsiteX0-929" fmla="*/ 9187 w 355557"/>
              <a:gd name="connsiteY0-930" fmla="*/ 980980 h 1210832"/>
              <a:gd name="connsiteX1-931" fmla="*/ 75029 w 355557"/>
              <a:gd name="connsiteY1-932" fmla="*/ 949415 h 1210832"/>
              <a:gd name="connsiteX2-933" fmla="*/ 133797 w 355557"/>
              <a:gd name="connsiteY2-934" fmla="*/ 0 h 1210832"/>
              <a:gd name="connsiteX3-935" fmla="*/ 117524 w 355557"/>
              <a:gd name="connsiteY3-936" fmla="*/ 442180 h 1210832"/>
              <a:gd name="connsiteX4-937" fmla="*/ 266372 w 355557"/>
              <a:gd name="connsiteY4-938" fmla="*/ 855208 h 1210832"/>
              <a:gd name="connsiteX5-939" fmla="*/ 355557 w 355557"/>
              <a:gd name="connsiteY5-940" fmla="*/ 813191 h 1210832"/>
              <a:gd name="connsiteX6-941" fmla="*/ 326756 w 355557"/>
              <a:gd name="connsiteY6-942" fmla="*/ 1210832 h 1210832"/>
              <a:gd name="connsiteX7-943" fmla="*/ 9187 w 355557"/>
              <a:gd name="connsiteY7-944" fmla="*/ 980980 h 1210832"/>
              <a:gd name="connsiteX0-945" fmla="*/ 9187 w 355557"/>
              <a:gd name="connsiteY0-946" fmla="*/ 980980 h 1210832"/>
              <a:gd name="connsiteX1-947" fmla="*/ 75029 w 355557"/>
              <a:gd name="connsiteY1-948" fmla="*/ 949415 h 1210832"/>
              <a:gd name="connsiteX2-949" fmla="*/ 133797 w 355557"/>
              <a:gd name="connsiteY2-950" fmla="*/ 0 h 1210832"/>
              <a:gd name="connsiteX3-951" fmla="*/ 117524 w 355557"/>
              <a:gd name="connsiteY3-952" fmla="*/ 442180 h 1210832"/>
              <a:gd name="connsiteX4-953" fmla="*/ 266372 w 355557"/>
              <a:gd name="connsiteY4-954" fmla="*/ 855208 h 1210832"/>
              <a:gd name="connsiteX5-955" fmla="*/ 355557 w 355557"/>
              <a:gd name="connsiteY5-956" fmla="*/ 813191 h 1210832"/>
              <a:gd name="connsiteX6-957" fmla="*/ 326756 w 355557"/>
              <a:gd name="connsiteY6-958" fmla="*/ 1210832 h 1210832"/>
              <a:gd name="connsiteX7-959" fmla="*/ 9187 w 355557"/>
              <a:gd name="connsiteY7-960" fmla="*/ 980980 h 1210832"/>
              <a:gd name="connsiteX0-961" fmla="*/ 9187 w 355557"/>
              <a:gd name="connsiteY0-962" fmla="*/ 980980 h 1210832"/>
              <a:gd name="connsiteX1-963" fmla="*/ 75029 w 355557"/>
              <a:gd name="connsiteY1-964" fmla="*/ 949415 h 1210832"/>
              <a:gd name="connsiteX2-965" fmla="*/ 133797 w 355557"/>
              <a:gd name="connsiteY2-966" fmla="*/ 0 h 1210832"/>
              <a:gd name="connsiteX3-967" fmla="*/ 117524 w 355557"/>
              <a:gd name="connsiteY3-968" fmla="*/ 442180 h 1210832"/>
              <a:gd name="connsiteX4-969" fmla="*/ 266372 w 355557"/>
              <a:gd name="connsiteY4-970" fmla="*/ 855208 h 1210832"/>
              <a:gd name="connsiteX5-971" fmla="*/ 355557 w 355557"/>
              <a:gd name="connsiteY5-972" fmla="*/ 813191 h 1210832"/>
              <a:gd name="connsiteX6-973" fmla="*/ 326756 w 355557"/>
              <a:gd name="connsiteY6-974" fmla="*/ 1210832 h 1210832"/>
              <a:gd name="connsiteX7-975" fmla="*/ 9187 w 355557"/>
              <a:gd name="connsiteY7-976" fmla="*/ 980980 h 1210832"/>
              <a:gd name="connsiteX0-977" fmla="*/ 9187 w 355557"/>
              <a:gd name="connsiteY0-978" fmla="*/ 980980 h 1210832"/>
              <a:gd name="connsiteX1-979" fmla="*/ 75029 w 355557"/>
              <a:gd name="connsiteY1-980" fmla="*/ 949415 h 1210832"/>
              <a:gd name="connsiteX2-981" fmla="*/ 133797 w 355557"/>
              <a:gd name="connsiteY2-982" fmla="*/ 0 h 1210832"/>
              <a:gd name="connsiteX3-983" fmla="*/ 117524 w 355557"/>
              <a:gd name="connsiteY3-984" fmla="*/ 442180 h 1210832"/>
              <a:gd name="connsiteX4-985" fmla="*/ 266372 w 355557"/>
              <a:gd name="connsiteY4-986" fmla="*/ 855208 h 1210832"/>
              <a:gd name="connsiteX5-987" fmla="*/ 355557 w 355557"/>
              <a:gd name="connsiteY5-988" fmla="*/ 813191 h 1210832"/>
              <a:gd name="connsiteX6-989" fmla="*/ 326756 w 355557"/>
              <a:gd name="connsiteY6-990" fmla="*/ 1210832 h 1210832"/>
              <a:gd name="connsiteX7-991" fmla="*/ 9187 w 355557"/>
              <a:gd name="connsiteY7-992" fmla="*/ 980980 h 1210832"/>
              <a:gd name="connsiteX0-993" fmla="*/ 9187 w 355557"/>
              <a:gd name="connsiteY0-994" fmla="*/ 980980 h 1210832"/>
              <a:gd name="connsiteX1-995" fmla="*/ 75029 w 355557"/>
              <a:gd name="connsiteY1-996" fmla="*/ 949415 h 1210832"/>
              <a:gd name="connsiteX2-997" fmla="*/ 133797 w 355557"/>
              <a:gd name="connsiteY2-998" fmla="*/ 0 h 1210832"/>
              <a:gd name="connsiteX3-999" fmla="*/ 117524 w 355557"/>
              <a:gd name="connsiteY3-1000" fmla="*/ 442180 h 1210832"/>
              <a:gd name="connsiteX4-1001" fmla="*/ 266372 w 355557"/>
              <a:gd name="connsiteY4-1002" fmla="*/ 855208 h 1210832"/>
              <a:gd name="connsiteX5-1003" fmla="*/ 355557 w 355557"/>
              <a:gd name="connsiteY5-1004" fmla="*/ 813191 h 1210832"/>
              <a:gd name="connsiteX6-1005" fmla="*/ 326756 w 355557"/>
              <a:gd name="connsiteY6-1006" fmla="*/ 1210832 h 1210832"/>
              <a:gd name="connsiteX7-1007" fmla="*/ 9187 w 355557"/>
              <a:gd name="connsiteY7-1008" fmla="*/ 980980 h 1210832"/>
              <a:gd name="connsiteX0-1009" fmla="*/ 9187 w 355557"/>
              <a:gd name="connsiteY0-1010" fmla="*/ 980980 h 1210832"/>
              <a:gd name="connsiteX1-1011" fmla="*/ 75029 w 355557"/>
              <a:gd name="connsiteY1-1012" fmla="*/ 949415 h 1210832"/>
              <a:gd name="connsiteX2-1013" fmla="*/ 133797 w 355557"/>
              <a:gd name="connsiteY2-1014" fmla="*/ 0 h 1210832"/>
              <a:gd name="connsiteX3-1015" fmla="*/ 117524 w 355557"/>
              <a:gd name="connsiteY3-1016" fmla="*/ 442180 h 1210832"/>
              <a:gd name="connsiteX4-1017" fmla="*/ 266372 w 355557"/>
              <a:gd name="connsiteY4-1018" fmla="*/ 855208 h 1210832"/>
              <a:gd name="connsiteX5-1019" fmla="*/ 355557 w 355557"/>
              <a:gd name="connsiteY5-1020" fmla="*/ 813191 h 1210832"/>
              <a:gd name="connsiteX6-1021" fmla="*/ 326756 w 355557"/>
              <a:gd name="connsiteY6-1022" fmla="*/ 1210832 h 1210832"/>
              <a:gd name="connsiteX7-1023" fmla="*/ 9187 w 355557"/>
              <a:gd name="connsiteY7-1024" fmla="*/ 980980 h 1210832"/>
              <a:gd name="connsiteX0-1025" fmla="*/ 3944 w 350314"/>
              <a:gd name="connsiteY0-1026" fmla="*/ 980980 h 1210832"/>
              <a:gd name="connsiteX1-1027" fmla="*/ 76521 w 350314"/>
              <a:gd name="connsiteY1-1028" fmla="*/ 942680 h 1210832"/>
              <a:gd name="connsiteX2-1029" fmla="*/ 128554 w 350314"/>
              <a:gd name="connsiteY2-1030" fmla="*/ 0 h 1210832"/>
              <a:gd name="connsiteX3-1031" fmla="*/ 112281 w 350314"/>
              <a:gd name="connsiteY3-1032" fmla="*/ 442180 h 1210832"/>
              <a:gd name="connsiteX4-1033" fmla="*/ 261129 w 350314"/>
              <a:gd name="connsiteY4-1034" fmla="*/ 855208 h 1210832"/>
              <a:gd name="connsiteX5-1035" fmla="*/ 350314 w 350314"/>
              <a:gd name="connsiteY5-1036" fmla="*/ 813191 h 1210832"/>
              <a:gd name="connsiteX6-1037" fmla="*/ 321513 w 350314"/>
              <a:gd name="connsiteY6-1038" fmla="*/ 1210832 h 1210832"/>
              <a:gd name="connsiteX7-1039" fmla="*/ 3944 w 350314"/>
              <a:gd name="connsiteY7-1040" fmla="*/ 980980 h 1210832"/>
              <a:gd name="connsiteX0-1041" fmla="*/ 0 w 346370"/>
              <a:gd name="connsiteY0-1042" fmla="*/ 980980 h 1210832"/>
              <a:gd name="connsiteX1-1043" fmla="*/ 79312 w 346370"/>
              <a:gd name="connsiteY1-1044" fmla="*/ 949415 h 1210832"/>
              <a:gd name="connsiteX2-1045" fmla="*/ 124610 w 346370"/>
              <a:gd name="connsiteY2-1046" fmla="*/ 0 h 1210832"/>
              <a:gd name="connsiteX3-1047" fmla="*/ 108337 w 346370"/>
              <a:gd name="connsiteY3-1048" fmla="*/ 442180 h 1210832"/>
              <a:gd name="connsiteX4-1049" fmla="*/ 257185 w 346370"/>
              <a:gd name="connsiteY4-1050" fmla="*/ 855208 h 1210832"/>
              <a:gd name="connsiteX5-1051" fmla="*/ 346370 w 346370"/>
              <a:gd name="connsiteY5-1052" fmla="*/ 813191 h 1210832"/>
              <a:gd name="connsiteX6-1053" fmla="*/ 317569 w 346370"/>
              <a:gd name="connsiteY6-1054" fmla="*/ 1210832 h 1210832"/>
              <a:gd name="connsiteX7-1055" fmla="*/ 0 w 346370"/>
              <a:gd name="connsiteY7-1056" fmla="*/ 980980 h 1210832"/>
              <a:gd name="connsiteX0-1057" fmla="*/ 4917 w 351287"/>
              <a:gd name="connsiteY0-1058" fmla="*/ 980980 h 1210832"/>
              <a:gd name="connsiteX1-1059" fmla="*/ 84229 w 351287"/>
              <a:gd name="connsiteY1-1060" fmla="*/ 949415 h 1210832"/>
              <a:gd name="connsiteX2-1061" fmla="*/ 129527 w 351287"/>
              <a:gd name="connsiteY2-1062" fmla="*/ 0 h 1210832"/>
              <a:gd name="connsiteX3-1063" fmla="*/ 113254 w 351287"/>
              <a:gd name="connsiteY3-1064" fmla="*/ 442180 h 1210832"/>
              <a:gd name="connsiteX4-1065" fmla="*/ 262102 w 351287"/>
              <a:gd name="connsiteY4-1066" fmla="*/ 855208 h 1210832"/>
              <a:gd name="connsiteX5-1067" fmla="*/ 351287 w 351287"/>
              <a:gd name="connsiteY5-1068" fmla="*/ 813191 h 1210832"/>
              <a:gd name="connsiteX6-1069" fmla="*/ 322486 w 351287"/>
              <a:gd name="connsiteY6-1070" fmla="*/ 1210832 h 1210832"/>
              <a:gd name="connsiteX7-1071" fmla="*/ 4917 w 351287"/>
              <a:gd name="connsiteY7-1072" fmla="*/ 980980 h 1210832"/>
              <a:gd name="connsiteX0-1073" fmla="*/ 8160 w 354530"/>
              <a:gd name="connsiteY0-1074" fmla="*/ 908576 h 1138428"/>
              <a:gd name="connsiteX1-1075" fmla="*/ 87472 w 354530"/>
              <a:gd name="connsiteY1-1076" fmla="*/ 877011 h 1138428"/>
              <a:gd name="connsiteX2-1077" fmla="*/ 120984 w 354530"/>
              <a:gd name="connsiteY2-1078" fmla="*/ 0 h 1138428"/>
              <a:gd name="connsiteX3-1079" fmla="*/ 116497 w 354530"/>
              <a:gd name="connsiteY3-1080" fmla="*/ 369776 h 1138428"/>
              <a:gd name="connsiteX4-1081" fmla="*/ 265345 w 354530"/>
              <a:gd name="connsiteY4-1082" fmla="*/ 782804 h 1138428"/>
              <a:gd name="connsiteX5-1083" fmla="*/ 354530 w 354530"/>
              <a:gd name="connsiteY5-1084" fmla="*/ 740787 h 1138428"/>
              <a:gd name="connsiteX6-1085" fmla="*/ 325729 w 354530"/>
              <a:gd name="connsiteY6-1086" fmla="*/ 1138428 h 1138428"/>
              <a:gd name="connsiteX7-1087" fmla="*/ 8160 w 354530"/>
              <a:gd name="connsiteY7-1088" fmla="*/ 908576 h 1138428"/>
              <a:gd name="connsiteX0-1089" fmla="*/ 6743 w 353113"/>
              <a:gd name="connsiteY0-1090" fmla="*/ 910260 h 1140112"/>
              <a:gd name="connsiteX1-1091" fmla="*/ 86055 w 353113"/>
              <a:gd name="connsiteY1-1092" fmla="*/ 878695 h 1140112"/>
              <a:gd name="connsiteX2-1093" fmla="*/ 124619 w 353113"/>
              <a:gd name="connsiteY2-1094" fmla="*/ 0 h 1140112"/>
              <a:gd name="connsiteX3-1095" fmla="*/ 115080 w 353113"/>
              <a:gd name="connsiteY3-1096" fmla="*/ 371460 h 1140112"/>
              <a:gd name="connsiteX4-1097" fmla="*/ 263928 w 353113"/>
              <a:gd name="connsiteY4-1098" fmla="*/ 784488 h 1140112"/>
              <a:gd name="connsiteX5-1099" fmla="*/ 353113 w 353113"/>
              <a:gd name="connsiteY5-1100" fmla="*/ 742471 h 1140112"/>
              <a:gd name="connsiteX6-1101" fmla="*/ 324312 w 353113"/>
              <a:gd name="connsiteY6-1102" fmla="*/ 1140112 h 1140112"/>
              <a:gd name="connsiteX7-1103" fmla="*/ 6743 w 353113"/>
              <a:gd name="connsiteY7-1104" fmla="*/ 910260 h 1140112"/>
              <a:gd name="connsiteX0-1105" fmla="*/ 6743 w 346378"/>
              <a:gd name="connsiteY0-1106" fmla="*/ 910260 h 1140112"/>
              <a:gd name="connsiteX1-1107" fmla="*/ 86055 w 346378"/>
              <a:gd name="connsiteY1-1108" fmla="*/ 878695 h 1140112"/>
              <a:gd name="connsiteX2-1109" fmla="*/ 124619 w 346378"/>
              <a:gd name="connsiteY2-1110" fmla="*/ 0 h 1140112"/>
              <a:gd name="connsiteX3-1111" fmla="*/ 115080 w 346378"/>
              <a:gd name="connsiteY3-1112" fmla="*/ 371460 h 1140112"/>
              <a:gd name="connsiteX4-1113" fmla="*/ 263928 w 346378"/>
              <a:gd name="connsiteY4-1114" fmla="*/ 784488 h 1140112"/>
              <a:gd name="connsiteX5-1115" fmla="*/ 346378 w 346378"/>
              <a:gd name="connsiteY5-1116" fmla="*/ 722265 h 1140112"/>
              <a:gd name="connsiteX6-1117" fmla="*/ 324312 w 346378"/>
              <a:gd name="connsiteY6-1118" fmla="*/ 1140112 h 1140112"/>
              <a:gd name="connsiteX7-1119" fmla="*/ 6743 w 346378"/>
              <a:gd name="connsiteY7-1120" fmla="*/ 910260 h 1140112"/>
              <a:gd name="connsiteX0-1121" fmla="*/ 1691 w 346378"/>
              <a:gd name="connsiteY0-1122" fmla="*/ 928782 h 1140112"/>
              <a:gd name="connsiteX1-1123" fmla="*/ 86055 w 346378"/>
              <a:gd name="connsiteY1-1124" fmla="*/ 878695 h 1140112"/>
              <a:gd name="connsiteX2-1125" fmla="*/ 124619 w 346378"/>
              <a:gd name="connsiteY2-1126" fmla="*/ 0 h 1140112"/>
              <a:gd name="connsiteX3-1127" fmla="*/ 115080 w 346378"/>
              <a:gd name="connsiteY3-1128" fmla="*/ 371460 h 1140112"/>
              <a:gd name="connsiteX4-1129" fmla="*/ 263928 w 346378"/>
              <a:gd name="connsiteY4-1130" fmla="*/ 784488 h 1140112"/>
              <a:gd name="connsiteX5-1131" fmla="*/ 346378 w 346378"/>
              <a:gd name="connsiteY5-1132" fmla="*/ 722265 h 1140112"/>
              <a:gd name="connsiteX6-1133" fmla="*/ 324312 w 346378"/>
              <a:gd name="connsiteY6-1134" fmla="*/ 1140112 h 1140112"/>
              <a:gd name="connsiteX7-1135" fmla="*/ 1691 w 346378"/>
              <a:gd name="connsiteY7-1136" fmla="*/ 928782 h 1140112"/>
              <a:gd name="connsiteX0-1137" fmla="*/ 1691 w 346378"/>
              <a:gd name="connsiteY0-1138" fmla="*/ 928782 h 1140112"/>
              <a:gd name="connsiteX1-1139" fmla="*/ 86055 w 346378"/>
              <a:gd name="connsiteY1-1140" fmla="*/ 878695 h 1140112"/>
              <a:gd name="connsiteX2-1141" fmla="*/ 124619 w 346378"/>
              <a:gd name="connsiteY2-1142" fmla="*/ 0 h 1140112"/>
              <a:gd name="connsiteX3-1143" fmla="*/ 115080 w 346378"/>
              <a:gd name="connsiteY3-1144" fmla="*/ 371460 h 1140112"/>
              <a:gd name="connsiteX4-1145" fmla="*/ 258875 w 346378"/>
              <a:gd name="connsiteY4-1146" fmla="*/ 782804 h 1140112"/>
              <a:gd name="connsiteX5-1147" fmla="*/ 346378 w 346378"/>
              <a:gd name="connsiteY5-1148" fmla="*/ 722265 h 1140112"/>
              <a:gd name="connsiteX6-1149" fmla="*/ 324312 w 346378"/>
              <a:gd name="connsiteY6-1150" fmla="*/ 1140112 h 1140112"/>
              <a:gd name="connsiteX7-1151" fmla="*/ 1691 w 346378"/>
              <a:gd name="connsiteY7-1152" fmla="*/ 928782 h 1140112"/>
              <a:gd name="connsiteX0-1153" fmla="*/ 1691 w 346378"/>
              <a:gd name="connsiteY0-1154" fmla="*/ 928782 h 1140112"/>
              <a:gd name="connsiteX1-1155" fmla="*/ 86055 w 346378"/>
              <a:gd name="connsiteY1-1156" fmla="*/ 878695 h 1140112"/>
              <a:gd name="connsiteX2-1157" fmla="*/ 124619 w 346378"/>
              <a:gd name="connsiteY2-1158" fmla="*/ 0 h 1140112"/>
              <a:gd name="connsiteX3-1159" fmla="*/ 115080 w 346378"/>
              <a:gd name="connsiteY3-1160" fmla="*/ 371460 h 1140112"/>
              <a:gd name="connsiteX4-1161" fmla="*/ 255508 w 346378"/>
              <a:gd name="connsiteY4-1162" fmla="*/ 779437 h 1140112"/>
              <a:gd name="connsiteX5-1163" fmla="*/ 346378 w 346378"/>
              <a:gd name="connsiteY5-1164" fmla="*/ 722265 h 1140112"/>
              <a:gd name="connsiteX6-1165" fmla="*/ 324312 w 346378"/>
              <a:gd name="connsiteY6-1166" fmla="*/ 1140112 h 1140112"/>
              <a:gd name="connsiteX7-1167" fmla="*/ 1691 w 346378"/>
              <a:gd name="connsiteY7-1168" fmla="*/ 928782 h 1140112"/>
              <a:gd name="connsiteX0-1169" fmla="*/ 0 w 344687"/>
              <a:gd name="connsiteY0-1170" fmla="*/ 1044964 h 1256294"/>
              <a:gd name="connsiteX1-1171" fmla="*/ 84364 w 344687"/>
              <a:gd name="connsiteY1-1172" fmla="*/ 994877 h 1256294"/>
              <a:gd name="connsiteX2-1173" fmla="*/ 154920 w 344687"/>
              <a:gd name="connsiteY2-1174" fmla="*/ 0 h 1256294"/>
              <a:gd name="connsiteX3-1175" fmla="*/ 113389 w 344687"/>
              <a:gd name="connsiteY3-1176" fmla="*/ 487642 h 1256294"/>
              <a:gd name="connsiteX4-1177" fmla="*/ 253817 w 344687"/>
              <a:gd name="connsiteY4-1178" fmla="*/ 895619 h 1256294"/>
              <a:gd name="connsiteX5-1179" fmla="*/ 344687 w 344687"/>
              <a:gd name="connsiteY5-1180" fmla="*/ 838447 h 1256294"/>
              <a:gd name="connsiteX6-1181" fmla="*/ 322621 w 344687"/>
              <a:gd name="connsiteY6-1182" fmla="*/ 1256294 h 1256294"/>
              <a:gd name="connsiteX7-1183" fmla="*/ 0 w 344687"/>
              <a:gd name="connsiteY7-1184" fmla="*/ 1044964 h 12562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4687" h="1256294">
                <a:moveTo>
                  <a:pt x="0" y="1044964"/>
                </a:moveTo>
                <a:cubicBezTo>
                  <a:pt x="32050" y="1028830"/>
                  <a:pt x="48884" y="1007708"/>
                  <a:pt x="84364" y="994877"/>
                </a:cubicBezTo>
                <a:cubicBezTo>
                  <a:pt x="-98460" y="447547"/>
                  <a:pt x="88751" y="163497"/>
                  <a:pt x="154920" y="0"/>
                </a:cubicBezTo>
                <a:cubicBezTo>
                  <a:pt x="133624" y="161804"/>
                  <a:pt x="94152" y="319868"/>
                  <a:pt x="113389" y="487642"/>
                </a:cubicBezTo>
                <a:cubicBezTo>
                  <a:pt x="134239" y="621709"/>
                  <a:pt x="141514" y="692225"/>
                  <a:pt x="253817" y="895619"/>
                </a:cubicBezTo>
                <a:lnTo>
                  <a:pt x="344687" y="838447"/>
                </a:lnTo>
                <a:lnTo>
                  <a:pt x="322621" y="1256294"/>
                </a:lnTo>
                <a:lnTo>
                  <a:pt x="0" y="1044964"/>
                </a:lnTo>
                <a:close/>
              </a:path>
            </a:pathLst>
          </a:custGeom>
          <a:gradFill>
            <a:gsLst>
              <a:gs pos="30000">
                <a:srgbClr val="FB7D7E">
                  <a:alpha val="80000"/>
                </a:srgbClr>
              </a:gs>
              <a:gs pos="0">
                <a:schemeClr val="accent1">
                  <a:lumMod val="5000"/>
                  <a:lumOff val="95000"/>
                  <a:alpha val="30000"/>
                </a:schemeClr>
              </a:gs>
              <a:gs pos="80000">
                <a:srgbClr val="FF0000"/>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1417" tIns="25713" rIns="51417" bIns="25713"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514350" eaLnBrk="0" fontAlgn="base" hangingPunct="0">
              <a:spcBef>
                <a:spcPct val="0"/>
              </a:spcBef>
              <a:spcAft>
                <a:spcPct val="0"/>
              </a:spcAft>
              <a:defRPr/>
            </a:pPr>
            <a:endParaRPr lang="zh-CN" altLang="en-US" sz="525" dirty="0">
              <a:solidFill>
                <a:prstClr val="white"/>
              </a:solidFill>
              <a:latin typeface="微软雅黑" panose="020B0503020204020204" pitchFamily="34" charset="-122"/>
              <a:ea typeface="微软雅黑" panose="020B0503020204020204" pitchFamily="34" charset="-122"/>
              <a:cs typeface="+mn-ea"/>
              <a:sym typeface="+mn-lt"/>
            </a:endParaRPr>
          </a:p>
        </p:txBody>
      </p:sp>
      <p:graphicFrame>
        <p:nvGraphicFramePr>
          <p:cNvPr id="120" name="图表 119" descr="7b0a202020202263686172745265734964223a202234363130333534220a7d0a"/>
          <p:cNvGraphicFramePr/>
          <p:nvPr/>
        </p:nvGraphicFramePr>
        <p:xfrm>
          <a:off x="4367530" y="3157220"/>
          <a:ext cx="2385695" cy="1250950"/>
        </p:xfrm>
        <a:graphic>
          <a:graphicData uri="http://schemas.openxmlformats.org/drawingml/2006/chart">
            <c:chart xmlns:c="http://schemas.openxmlformats.org/drawingml/2006/chart" xmlns:r="http://schemas.openxmlformats.org/officeDocument/2006/relationships" r:id="rId4"/>
          </a:graphicData>
        </a:graphic>
      </p:graphicFrame>
      <p:sp>
        <p:nvSpPr>
          <p:cNvPr id="121" name="文本框 120"/>
          <p:cNvSpPr txBox="1"/>
          <p:nvPr/>
        </p:nvSpPr>
        <p:spPr>
          <a:xfrm>
            <a:off x="4944110" y="2615565"/>
            <a:ext cx="2982595" cy="398780"/>
          </a:xfrm>
          <a:prstGeom prst="rect">
            <a:avLst/>
          </a:prstGeom>
          <a:noFill/>
        </p:spPr>
        <p:txBody>
          <a:bodyPr wrap="square" rtlCol="0" anchor="t">
            <a:spAutoFit/>
          </a:bodyPr>
          <a:p>
            <a:r>
              <a:rPr lang="zh-CN" altLang="en-US" sz="1000">
                <a:latin typeface="微软雅黑" panose="020B0503020204020204" pitchFamily="34" charset="-122"/>
                <a:ea typeface="微软雅黑" panose="020B0503020204020204" pitchFamily="34" charset="-122"/>
                <a:sym typeface="+mn-ea"/>
              </a:rPr>
              <a:t>月进驻覆盖重叠率高，低渗透集团进驻少。</a:t>
            </a:r>
            <a:r>
              <a:rPr lang="zh-CN" altLang="en-US" sz="1000">
                <a:latin typeface="微软雅黑" panose="020B0503020204020204" pitchFamily="34" charset="-122"/>
                <a:ea typeface="微软雅黑" panose="020B0503020204020204" pitchFamily="34" charset="-122"/>
                <a:sym typeface="+mn-ea"/>
              </a:rPr>
              <a:t>三季度月均</a:t>
            </a:r>
            <a:r>
              <a:rPr lang="en-US" altLang="zh-CN" sz="1000">
                <a:latin typeface="微软雅黑" panose="020B0503020204020204" pitchFamily="34" charset="-122"/>
                <a:ea typeface="微软雅黑" panose="020B0503020204020204" pitchFamily="34" charset="-122"/>
                <a:sym typeface="+mn-ea"/>
              </a:rPr>
              <a:t>20</a:t>
            </a:r>
            <a:r>
              <a:rPr lang="zh-CN" altLang="en-US" sz="1000">
                <a:latin typeface="微软雅黑" panose="020B0503020204020204" pitchFamily="34" charset="-122"/>
                <a:ea typeface="微软雅黑" panose="020B0503020204020204" pitchFamily="34" charset="-122"/>
                <a:sym typeface="+mn-ea"/>
              </a:rPr>
              <a:t>笔以上绩优进驻场次下降明显。</a:t>
            </a:r>
            <a:endParaRPr lang="zh-CN" altLang="en-US" sz="1000">
              <a:latin typeface="微软雅黑" panose="020B0503020204020204" pitchFamily="34" charset="-122"/>
              <a:ea typeface="微软雅黑" panose="020B0503020204020204" pitchFamily="34" charset="-122"/>
              <a:sym typeface="+mn-ea"/>
            </a:endParaRPr>
          </a:p>
        </p:txBody>
      </p:sp>
      <p:sp>
        <p:nvSpPr>
          <p:cNvPr id="122" name="文本框 121"/>
          <p:cNvSpPr txBox="1"/>
          <p:nvPr/>
        </p:nvSpPr>
        <p:spPr>
          <a:xfrm>
            <a:off x="407035" y="692785"/>
            <a:ext cx="11432540" cy="473710"/>
          </a:xfrm>
          <a:prstGeom prst="rect">
            <a:avLst/>
          </a:prstGeom>
          <a:noFill/>
        </p:spPr>
        <p:txBody>
          <a:bodyPr wrap="square" rtlCol="0" anchor="t">
            <a:noAutofit/>
          </a:bodyPr>
          <a:p>
            <a:pPr marL="285750" indent="-285750" fontAlgn="auto">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当前情况：战客集团成员成员价值保有率</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106.4%</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，全省第</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。规模保有率</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99.3%</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，全省第</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6.</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fontAlgn="auto">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存在问题：行业集团成员一高两低问题，</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25</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降大8增加较多（</a:t>
            </a:r>
            <a:r>
              <a:rPr lang="zh-CN"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海宁、平湖、海盐基比提升超2PP）</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；市政队伍攻坚求易避难问题仍凸显，执行穿透不足</a:t>
            </a:r>
            <a:r>
              <a:rPr lang="zh-CN"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（低渗透目标集团海盐进驻率不足40%）</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；三类成员</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XC</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查询预警关注力度不足，</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合约渗透嘉禾、海盐、嘉善、平湖呈负增长。</a:t>
            </a:r>
            <a:endPar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408305" y="4580890"/>
            <a:ext cx="4031615" cy="245110"/>
          </a:xfrm>
          <a:prstGeom prst="rect">
            <a:avLst/>
          </a:prstGeom>
          <a:noFill/>
        </p:spPr>
        <p:txBody>
          <a:bodyPr wrap="square" rtlCol="0" anchor="t">
            <a:spAutoFit/>
          </a:bodyPr>
          <a:p>
            <a:pPr algn="ctr"/>
            <a:r>
              <a:rPr lang="zh-CN" altLang="en-US" sz="1000">
                <a:latin typeface="微软雅黑" panose="020B0503020204020204" pitchFamily="34" charset="-122"/>
                <a:ea typeface="微软雅黑" panose="020B0503020204020204" pitchFamily="34" charset="-122"/>
                <a:sym typeface="+mn-ea"/>
              </a:rPr>
              <a:t>行业</a:t>
            </a:r>
            <a:r>
              <a:rPr lang="zh-CN" sz="1000">
                <a:latin typeface="微软雅黑" panose="020B0503020204020204" pitchFamily="34" charset="-122"/>
                <a:ea typeface="微软雅黑" panose="020B0503020204020204" pitchFamily="34" charset="-122"/>
                <a:sym typeface="+mn-ea"/>
              </a:rPr>
              <a:t>降</a:t>
            </a:r>
            <a:r>
              <a:rPr lang="en-US" altLang="zh-CN" sz="1000">
                <a:latin typeface="微软雅黑" panose="020B0503020204020204" pitchFamily="34" charset="-122"/>
                <a:ea typeface="微软雅黑" panose="020B0503020204020204" pitchFamily="34" charset="-122"/>
                <a:sym typeface="+mn-ea"/>
              </a:rPr>
              <a:t>8</a:t>
            </a:r>
            <a:r>
              <a:rPr lang="zh-CN" altLang="en-US" sz="1000">
                <a:latin typeface="微软雅黑" panose="020B0503020204020204" pitchFamily="34" charset="-122"/>
                <a:ea typeface="微软雅黑" panose="020B0503020204020204" pitchFamily="34" charset="-122"/>
                <a:sym typeface="+mn-ea"/>
              </a:rPr>
              <a:t>用户</a:t>
            </a:r>
            <a:r>
              <a:rPr lang="en-US" altLang="zh-CN" sz="1000">
                <a:latin typeface="微软雅黑" panose="020B0503020204020204" pitchFamily="34" charset="-122"/>
                <a:ea typeface="微软雅黑" panose="020B0503020204020204" pitchFamily="34" charset="-122"/>
                <a:sym typeface="+mn-ea"/>
              </a:rPr>
              <a:t>3553</a:t>
            </a:r>
            <a:r>
              <a:rPr lang="zh-CN" altLang="en-US" sz="1000">
                <a:latin typeface="微软雅黑" panose="020B0503020204020204" pitchFamily="34" charset="-122"/>
                <a:ea typeface="微软雅黑" panose="020B0503020204020204" pitchFamily="34" charset="-122"/>
                <a:sym typeface="+mn-ea"/>
              </a:rPr>
              <a:t>户，其中</a:t>
            </a:r>
            <a:r>
              <a:rPr lang="zh-CN" altLang="en-US" sz="1000">
                <a:solidFill>
                  <a:srgbClr val="FF0000"/>
                </a:solidFill>
                <a:latin typeface="微软雅黑" panose="020B0503020204020204" pitchFamily="34" charset="-122"/>
                <a:ea typeface="微软雅黑" panose="020B0503020204020204" pitchFamily="34" charset="-122"/>
                <a:sym typeface="+mn-ea"/>
              </a:rPr>
              <a:t>海宁、平湖</a:t>
            </a:r>
            <a:r>
              <a:rPr lang="zh-CN" altLang="en-US" sz="1000">
                <a:latin typeface="微软雅黑" panose="020B0503020204020204" pitchFamily="34" charset="-122"/>
                <a:ea typeface="微软雅黑" panose="020B0503020204020204" pitchFamily="34" charset="-122"/>
                <a:sym typeface="+mn-ea"/>
              </a:rPr>
              <a:t>基比增幅较高</a:t>
            </a:r>
            <a:endParaRPr lang="zh-CN" altLang="en-US" sz="1000">
              <a:solidFill>
                <a:srgbClr val="FF0000"/>
              </a:solidFill>
              <a:latin typeface="微软雅黑" panose="020B0503020204020204" pitchFamily="34" charset="-122"/>
              <a:ea typeface="微软雅黑" panose="020B0503020204020204" pitchFamily="34" charset="-122"/>
              <a:sym typeface="+mn-ea"/>
            </a:endParaRPr>
          </a:p>
        </p:txBody>
      </p:sp>
      <p:graphicFrame>
        <p:nvGraphicFramePr>
          <p:cNvPr id="7" name="图表 6"/>
          <p:cNvGraphicFramePr/>
          <p:nvPr/>
        </p:nvGraphicFramePr>
        <p:xfrm>
          <a:off x="263525" y="4845685"/>
          <a:ext cx="3992245" cy="190309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图表 1" descr="7b0a202020202263686172745265734964223a202234363130333534220a7d0a"/>
          <p:cNvGraphicFramePr/>
          <p:nvPr/>
        </p:nvGraphicFramePr>
        <p:xfrm>
          <a:off x="4368165" y="4972050"/>
          <a:ext cx="3815080" cy="1373505"/>
        </p:xfrm>
        <a:graphic>
          <a:graphicData uri="http://schemas.openxmlformats.org/drawingml/2006/chart">
            <c:chart xmlns:c="http://schemas.openxmlformats.org/drawingml/2006/chart" xmlns:r="http://schemas.openxmlformats.org/officeDocument/2006/relationships" r:id="rId6"/>
          </a:graphicData>
        </a:graphic>
      </p:graphicFrame>
      <p:sp>
        <p:nvSpPr>
          <p:cNvPr id="4" name="文本框 3"/>
          <p:cNvSpPr txBox="1"/>
          <p:nvPr/>
        </p:nvSpPr>
        <p:spPr>
          <a:xfrm>
            <a:off x="4255770" y="4580890"/>
            <a:ext cx="4031615" cy="245110"/>
          </a:xfrm>
          <a:prstGeom prst="rect">
            <a:avLst/>
          </a:prstGeom>
          <a:noFill/>
        </p:spPr>
        <p:txBody>
          <a:bodyPr wrap="square" rtlCol="0" anchor="t">
            <a:spAutoFit/>
          </a:bodyPr>
          <a:p>
            <a:pPr algn="ctr"/>
            <a:r>
              <a:rPr lang="zh-CN" sz="1000">
                <a:latin typeface="微软雅黑" panose="020B0503020204020204" pitchFamily="34" charset="-122"/>
                <a:ea typeface="微软雅黑" panose="020B0503020204020204" pitchFamily="34" charset="-122"/>
                <a:sym typeface="+mn-ea"/>
              </a:rPr>
              <a:t>低渗透目标集团进驻执行不足，嘉禾相对领先，</a:t>
            </a:r>
            <a:r>
              <a:rPr lang="zh-CN" sz="1000">
                <a:solidFill>
                  <a:srgbClr val="FF0000"/>
                </a:solidFill>
                <a:latin typeface="微软雅黑" panose="020B0503020204020204" pitchFamily="34" charset="-122"/>
                <a:ea typeface="微软雅黑" panose="020B0503020204020204" pitchFamily="34" charset="-122"/>
                <a:sym typeface="+mn-ea"/>
              </a:rPr>
              <a:t>海盐不足</a:t>
            </a:r>
            <a:r>
              <a:rPr lang="en-US" altLang="zh-CN" sz="1000">
                <a:solidFill>
                  <a:srgbClr val="FF0000"/>
                </a:solidFill>
                <a:latin typeface="微软雅黑" panose="020B0503020204020204" pitchFamily="34" charset="-122"/>
                <a:ea typeface="微软雅黑" panose="020B0503020204020204" pitchFamily="34" charset="-122"/>
                <a:sym typeface="+mn-ea"/>
              </a:rPr>
              <a:t>40%</a:t>
            </a:r>
            <a:endParaRPr lang="en-US" altLang="zh-CN" sz="1000">
              <a:solidFill>
                <a:srgbClr val="FF0000"/>
              </a:solidFill>
              <a:latin typeface="微软雅黑" panose="020B0503020204020204" pitchFamily="34" charset="-122"/>
              <a:ea typeface="微软雅黑" panose="020B0503020204020204" pitchFamily="34" charset="-122"/>
              <a:sym typeface="+mn-ea"/>
            </a:endParaRPr>
          </a:p>
        </p:txBody>
      </p:sp>
      <p:graphicFrame>
        <p:nvGraphicFramePr>
          <p:cNvPr id="5" name="图表 4" descr="7b0a202020202263686172745265734964223a202234363130333534220a7d0a"/>
          <p:cNvGraphicFramePr/>
          <p:nvPr/>
        </p:nvGraphicFramePr>
        <p:xfrm>
          <a:off x="8610600" y="3119755"/>
          <a:ext cx="1623060" cy="11988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图表 7" descr="7b0a202020202263686172745265734964223a202234363130333534220a7d0a"/>
          <p:cNvGraphicFramePr/>
          <p:nvPr/>
        </p:nvGraphicFramePr>
        <p:xfrm>
          <a:off x="10345420" y="3120390"/>
          <a:ext cx="1623060" cy="1198880"/>
        </p:xfrm>
        <a:graphic>
          <a:graphicData uri="http://schemas.openxmlformats.org/drawingml/2006/chart">
            <c:chart xmlns:c="http://schemas.openxmlformats.org/drawingml/2006/chart" xmlns:r="http://schemas.openxmlformats.org/officeDocument/2006/relationships" r:id="rId8"/>
          </a:graphicData>
        </a:graphic>
      </p:graphicFrame>
      <p:sp>
        <p:nvSpPr>
          <p:cNvPr id="9" name="文本框 8"/>
          <p:cNvSpPr txBox="1"/>
          <p:nvPr/>
        </p:nvSpPr>
        <p:spPr>
          <a:xfrm>
            <a:off x="7103745" y="4255135"/>
            <a:ext cx="949960" cy="213995"/>
          </a:xfrm>
          <a:prstGeom prst="rect">
            <a:avLst/>
          </a:prstGeom>
          <a:noFill/>
        </p:spPr>
        <p:txBody>
          <a:bodyPr wrap="square" rtlCol="0" anchor="t">
            <a:spAutoFit/>
          </a:bodyPr>
          <a:p>
            <a:pPr algn="ctr"/>
            <a:r>
              <a:rPr lang="zh-CN" altLang="en-US" sz="800" b="1">
                <a:latin typeface="微软雅黑" panose="020B0503020204020204" pitchFamily="34" charset="-122"/>
                <a:ea typeface="微软雅黑" panose="020B0503020204020204" pitchFamily="34" charset="-122"/>
                <a:sym typeface="+mn-ea"/>
              </a:rPr>
              <a:t>绩优进驻</a:t>
            </a:r>
            <a:endParaRPr lang="zh-CN" altLang="en-US" sz="800" b="1">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8976995" y="4292600"/>
            <a:ext cx="949960" cy="213995"/>
          </a:xfrm>
          <a:prstGeom prst="rect">
            <a:avLst/>
          </a:prstGeom>
          <a:noFill/>
        </p:spPr>
        <p:txBody>
          <a:bodyPr wrap="square" rtlCol="0" anchor="t">
            <a:spAutoFit/>
          </a:bodyPr>
          <a:p>
            <a:pPr algn="ctr"/>
            <a:r>
              <a:rPr lang="zh-CN" altLang="en-US" sz="800" b="1">
                <a:latin typeface="微软雅黑" panose="020B0503020204020204" pitchFamily="34" charset="-122"/>
                <a:ea typeface="微软雅黑" panose="020B0503020204020204" pitchFamily="34" charset="-122"/>
                <a:sym typeface="+mn-ea"/>
              </a:rPr>
              <a:t>三类合约渗透</a:t>
            </a:r>
            <a:endParaRPr lang="zh-CN" altLang="en-US" sz="800" b="1">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8547735" y="2633980"/>
            <a:ext cx="3420745" cy="245110"/>
          </a:xfrm>
          <a:prstGeom prst="rect">
            <a:avLst/>
          </a:prstGeom>
          <a:noFill/>
        </p:spPr>
        <p:txBody>
          <a:bodyPr wrap="square" rtlCol="0" anchor="t">
            <a:spAutoFit/>
          </a:bodyPr>
          <a:p>
            <a:r>
              <a:rPr lang="zh-CN" sz="1000">
                <a:latin typeface="微软雅黑" panose="020B0503020204020204" pitchFamily="34" charset="-122"/>
                <a:ea typeface="微软雅黑" panose="020B0503020204020204" pitchFamily="34" charset="-122"/>
                <a:sym typeface="+mn-ea"/>
              </a:rPr>
              <a:t>三类合约渗透无增长，</a:t>
            </a:r>
            <a:r>
              <a:rPr lang="en-US" altLang="zh-CN" sz="1000">
                <a:latin typeface="微软雅黑" panose="020B0503020204020204" pitchFamily="34" charset="-122"/>
                <a:ea typeface="微软雅黑" panose="020B0503020204020204" pitchFamily="34" charset="-122"/>
                <a:sym typeface="+mn-ea"/>
              </a:rPr>
              <a:t>XC</a:t>
            </a:r>
            <a:r>
              <a:rPr lang="zh-CN" altLang="en-US" sz="1000">
                <a:latin typeface="微软雅黑" panose="020B0503020204020204" pitchFamily="34" charset="-122"/>
                <a:ea typeface="微软雅黑" panose="020B0503020204020204" pitchFamily="34" charset="-122"/>
                <a:sym typeface="+mn-ea"/>
              </a:rPr>
              <a:t>查询客户经理跟进不足。</a:t>
            </a:r>
            <a:endParaRPr lang="zh-CN" altLang="en-US" sz="1000">
              <a:latin typeface="微软雅黑" panose="020B0503020204020204" pitchFamily="34" charset="-122"/>
              <a:ea typeface="微软雅黑" panose="020B0503020204020204" pitchFamily="34" charset="-122"/>
              <a:sym typeface="+mn-ea"/>
            </a:endParaRPr>
          </a:p>
        </p:txBody>
      </p:sp>
      <p:sp>
        <p:nvSpPr>
          <p:cNvPr id="15" name="文本框 14"/>
          <p:cNvSpPr txBox="1"/>
          <p:nvPr/>
        </p:nvSpPr>
        <p:spPr>
          <a:xfrm>
            <a:off x="8242300" y="4599305"/>
            <a:ext cx="4031615" cy="245110"/>
          </a:xfrm>
          <a:prstGeom prst="rect">
            <a:avLst/>
          </a:prstGeom>
          <a:noFill/>
        </p:spPr>
        <p:txBody>
          <a:bodyPr wrap="square" rtlCol="0" anchor="t">
            <a:spAutoFit/>
          </a:bodyPr>
          <a:p>
            <a:pPr algn="ctr"/>
            <a:r>
              <a:rPr lang="zh-CN" sz="1000">
                <a:solidFill>
                  <a:srgbClr val="FF0000"/>
                </a:solidFill>
                <a:latin typeface="微软雅黑" panose="020B0503020204020204" pitchFamily="34" charset="-122"/>
                <a:ea typeface="微软雅黑" panose="020B0503020204020204" pitchFamily="34" charset="-122"/>
                <a:sym typeface="+mn-ea"/>
              </a:rPr>
              <a:t>嘉禾、海盐、嘉善、平湖</a:t>
            </a:r>
            <a:r>
              <a:rPr lang="zh-CN" sz="1000">
                <a:latin typeface="微软雅黑" panose="020B0503020204020204" pitchFamily="34" charset="-122"/>
                <a:ea typeface="微软雅黑" panose="020B0503020204020204" pitchFamily="34" charset="-122"/>
                <a:sym typeface="+mn-ea"/>
              </a:rPr>
              <a:t>三类合约渗透呈</a:t>
            </a:r>
            <a:r>
              <a:rPr lang="zh-CN" sz="1000">
                <a:solidFill>
                  <a:srgbClr val="FF0000"/>
                </a:solidFill>
                <a:latin typeface="微软雅黑" panose="020B0503020204020204" pitchFamily="34" charset="-122"/>
                <a:ea typeface="微软雅黑" panose="020B0503020204020204" pitchFamily="34" charset="-122"/>
                <a:sym typeface="+mn-ea"/>
              </a:rPr>
              <a:t>负增长</a:t>
            </a:r>
            <a:endParaRPr lang="zh-CN" sz="1000">
              <a:solidFill>
                <a:srgbClr val="FF0000"/>
              </a:solidFill>
              <a:latin typeface="微软雅黑" panose="020B0503020204020204" pitchFamily="34" charset="-122"/>
              <a:ea typeface="微软雅黑" panose="020B0503020204020204" pitchFamily="34" charset="-122"/>
              <a:sym typeface="+mn-ea"/>
            </a:endParaRPr>
          </a:p>
        </p:txBody>
      </p:sp>
      <p:graphicFrame>
        <p:nvGraphicFramePr>
          <p:cNvPr id="17" name="图表 16" descr="7b0a202020202263686172745265734964223a202234363130333534220a7d0a"/>
          <p:cNvGraphicFramePr/>
          <p:nvPr/>
        </p:nvGraphicFramePr>
        <p:xfrm>
          <a:off x="8256270" y="5012690"/>
          <a:ext cx="3815080" cy="1670685"/>
        </p:xfrm>
        <a:graphic>
          <a:graphicData uri="http://schemas.openxmlformats.org/drawingml/2006/chart">
            <c:chart xmlns:c="http://schemas.openxmlformats.org/drawingml/2006/chart" xmlns:r="http://schemas.openxmlformats.org/officeDocument/2006/relationships" r:id="rId9"/>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custDataLst>
              <p:tags r:id="rId1"/>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35280" y="297180"/>
            <a:ext cx="11930380" cy="460375"/>
          </a:xfrm>
          <a:prstGeom prst="rect">
            <a:avLst/>
          </a:prstGeom>
          <a:noFill/>
        </p:spPr>
        <p:txBody>
          <a:bodyPr wrap="square" rtlCol="0" anchor="t">
            <a:spAutoFit/>
          </a:bodyPr>
          <a:lstStyle/>
          <a:p>
            <a:pPr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一、坚定不移强化客群运营</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路径④：集团成员精细运营（</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2</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/2</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圆角矩形 39"/>
          <p:cNvSpPr/>
          <p:nvPr>
            <p:custDataLst>
              <p:tags r:id="rId2"/>
            </p:custDataLst>
          </p:nvPr>
        </p:nvSpPr>
        <p:spPr>
          <a:xfrm>
            <a:off x="335280" y="1952625"/>
            <a:ext cx="5400040" cy="4426585"/>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1477645" y="1772285"/>
            <a:ext cx="3033395" cy="306705"/>
          </a:xfrm>
          <a:prstGeom prst="rect">
            <a:avLst/>
          </a:prstGeom>
          <a:solidFill>
            <a:srgbClr val="1184CF"/>
          </a:solidFill>
        </p:spPr>
        <p:txBody>
          <a:bodyPr wrap="square" rtlCol="0">
            <a:spAutoFit/>
          </a:bodyPr>
          <a:p>
            <a:pPr lvl="0" indent="0" algn="ctr" fontAlgn="auto">
              <a:buClrTx/>
              <a:buSzTx/>
              <a:buFontTx/>
            </a:pP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优化行业攻坚体系</a:t>
            </a:r>
            <a:endPar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2103120" y="6454140"/>
            <a:ext cx="7964805" cy="330835"/>
          </a:xfrm>
          <a:prstGeom prst="rect">
            <a:avLst/>
          </a:prstGeom>
          <a:noFill/>
        </p:spPr>
        <p:txBody>
          <a:bodyPr wrap="square" rtlCol="0" anchor="t">
            <a:spAutoFit/>
          </a:bodyPr>
          <a:p>
            <a:pPr indent="0" algn="ctr" fontAlgn="auto">
              <a:lnSpc>
                <a:spcPct val="130000"/>
              </a:lnSpc>
              <a:spcBef>
                <a:spcPct val="0"/>
              </a:spcBef>
              <a:spcAft>
                <a:spcPts val="0"/>
              </a:spcAft>
              <a:buFont typeface="Wingdings" panose="05000000000000000000" charset="0"/>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目标：</a:t>
            </a:r>
            <a:r>
              <a:rPr 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战客集团成员规模及价值保有率</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97%</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，行业集团续签率</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85%</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，低渗集团业务攻坚</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3</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万笔。</a:t>
            </a:r>
            <a:endPar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22" name="文本框 121"/>
          <p:cNvSpPr txBox="1"/>
          <p:nvPr/>
        </p:nvSpPr>
        <p:spPr>
          <a:xfrm>
            <a:off x="407035" y="836295"/>
            <a:ext cx="11127105" cy="473710"/>
          </a:xfrm>
          <a:prstGeom prst="rect">
            <a:avLst/>
          </a:prstGeom>
          <a:noFill/>
        </p:spPr>
        <p:txBody>
          <a:bodyPr wrap="square" rtlCol="0" anchor="t">
            <a:noAutofit/>
          </a:bodyPr>
          <a:p>
            <a:pPr marL="285750" indent="-285750" fontAlgn="auto">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集团成员市场，进一步优化行业攻坚体系，针对性</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扩大</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行业政策覆盖范围，</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聚焦</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低渗透集团，</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狠抓执行穿透。</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坚持多举措多方面探索成员保拓新</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路径，通过统谈统签深挖成员粘性和价值。</a:t>
            </a:r>
            <a:endPar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圆角矩形 6"/>
          <p:cNvSpPr/>
          <p:nvPr>
            <p:custDataLst>
              <p:tags r:id="rId3"/>
            </p:custDataLst>
          </p:nvPr>
        </p:nvSpPr>
        <p:spPr>
          <a:xfrm>
            <a:off x="6024245" y="1932305"/>
            <a:ext cx="5400040" cy="4446270"/>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66610" y="1751965"/>
            <a:ext cx="3033395" cy="306705"/>
          </a:xfrm>
          <a:prstGeom prst="rect">
            <a:avLst/>
          </a:prstGeom>
          <a:solidFill>
            <a:srgbClr val="1184CF"/>
          </a:solidFill>
        </p:spPr>
        <p:txBody>
          <a:bodyPr wrap="square" rtlCol="0">
            <a:spAutoFit/>
          </a:bodyPr>
          <a:p>
            <a:pPr lvl="0" indent="0" algn="ctr" fontAlgn="auto">
              <a:buClrTx/>
              <a:buSzTx/>
              <a:buFontTx/>
            </a:pP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强化统谈统签体系</a:t>
            </a:r>
            <a:endPar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文本框 9"/>
          <p:cNvSpPr txBox="1"/>
          <p:nvPr>
            <p:custDataLst>
              <p:tags r:id="rId4"/>
            </p:custDataLst>
          </p:nvPr>
        </p:nvSpPr>
        <p:spPr>
          <a:xfrm>
            <a:off x="533400" y="2277110"/>
            <a:ext cx="3977640" cy="275590"/>
          </a:xfrm>
          <a:prstGeom prst="rect">
            <a:avLst/>
          </a:prstGeom>
          <a:noFill/>
        </p:spPr>
        <p:txBody>
          <a:bodyPr wrap="square" rtlCol="0" anchor="t">
            <a:spAutoFit/>
          </a:bodyPr>
          <a:p>
            <a:pPr marL="171450" lvl="0" indent="-171450" algn="l">
              <a:buClrTx/>
              <a:buSzTx/>
              <a:buFont typeface="Wingdings" panose="05000000000000000000" charset="0"/>
              <a:buChar char="Ø"/>
            </a:pPr>
            <a:r>
              <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扩大行业优惠，守牢价值</a:t>
            </a:r>
            <a:endPar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文本框 11"/>
          <p:cNvSpPr txBox="1"/>
          <p:nvPr/>
        </p:nvSpPr>
        <p:spPr>
          <a:xfrm>
            <a:off x="551815" y="2523490"/>
            <a:ext cx="5112385" cy="783590"/>
          </a:xfrm>
          <a:prstGeom prst="rect">
            <a:avLst/>
          </a:prstGeom>
          <a:noFill/>
        </p:spPr>
        <p:txBody>
          <a:bodyPr wrap="square" rtlCol="0" anchor="t">
            <a:spAutoFit/>
          </a:bodyPr>
          <a:p>
            <a:pPr marL="171450" indent="-171450" fontAlgn="auto">
              <a:lnSpc>
                <a:spcPct val="150000"/>
              </a:lnSpc>
              <a:buFont typeface="Arial" panose="020B0604020202020204" pitchFamily="34" charset="0"/>
              <a:buChar char="•"/>
            </a:pPr>
            <a:r>
              <a:rPr lang="zh-CN" altLang="en-US" sz="1000" b="1">
                <a:latin typeface="微软雅黑" panose="020B0503020204020204" pitchFamily="34" charset="-122"/>
                <a:ea typeface="微软雅黑" panose="020B0503020204020204" pitchFamily="34" charset="-122"/>
                <a:sym typeface="+mn-ea"/>
              </a:rPr>
              <a:t>完善行业政策：</a:t>
            </a:r>
            <a:r>
              <a:rPr lang="zh-CN" sz="1000" spc="-5" dirty="0">
                <a:latin typeface="微软雅黑" panose="020B0503020204020204" pitchFamily="34" charset="-122"/>
                <a:ea typeface="微软雅黑" panose="020B0503020204020204" pitchFamily="34" charset="-122"/>
                <a:cs typeface="微软雅黑" panose="020B0503020204020204" pitchFamily="34" charset="-122"/>
                <a:sym typeface="+mn-ea"/>
              </a:rPr>
              <a:t>以友商频繁进攻的党政、教卫，金融、国资及头部企业等集团为重点目标，以平台数据支撑，推进专属合约覆盖面，</a:t>
            </a:r>
            <a:r>
              <a:rPr lang="zh-CN" sz="1000" spc="-5"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扩大至垂直行业等大型企业和增加长周期优惠活动</a:t>
            </a:r>
            <a:r>
              <a:rPr lang="zh-CN" sz="1000" spc="-5" dirty="0">
                <a:latin typeface="微软雅黑" panose="020B0503020204020204" pitchFamily="34" charset="-122"/>
                <a:ea typeface="微软雅黑" panose="020B0503020204020204" pitchFamily="34" charset="-122"/>
                <a:cs typeface="微软雅黑" panose="020B0503020204020204" pitchFamily="34" charset="-122"/>
                <a:sym typeface="+mn-ea"/>
              </a:rPr>
              <a:t>，保价值同时强宽带增粘性、做焕新降风险。</a:t>
            </a:r>
            <a:endParaRPr lang="zh-CN" altLang="en-US" sz="1000" spc="-5"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7" name="文本框 16"/>
          <p:cNvSpPr txBox="1"/>
          <p:nvPr/>
        </p:nvSpPr>
        <p:spPr>
          <a:xfrm>
            <a:off x="537845" y="3392170"/>
            <a:ext cx="648000" cy="252000"/>
          </a:xfrm>
          <a:prstGeom prst="rect">
            <a:avLst/>
          </a:prstGeom>
          <a:noFill/>
          <a:ln w="6350">
            <a:solidFill>
              <a:srgbClr val="1184CF"/>
            </a:solidFill>
            <a:prstDash val="dash"/>
          </a:ln>
          <a:extLst>
            <a:ext uri="{909E8E84-426E-40DD-AFC4-6F175D3DCCD1}">
              <a14:hiddenFill xmlns:a14="http://schemas.microsoft.com/office/drawing/2010/main">
                <a:solidFill>
                  <a:schemeClr val="accent1">
                    <a:lumMod val="20000"/>
                    <a:lumOff val="80000"/>
                  </a:schemeClr>
                </a:solidFill>
              </a14:hiddenFill>
            </a:ext>
          </a:extLst>
        </p:spPr>
        <p:txBody>
          <a:bodyPr wrap="square" rtlCol="0" anchor="ctr" anchorCtr="0">
            <a:noAutofit/>
          </a:bodyPr>
          <a:p>
            <a:pPr algn="ctr">
              <a:spcBef>
                <a:spcPts val="0"/>
              </a:spcBef>
              <a:spcAft>
                <a:spcPts val="0"/>
              </a:spcAft>
            </a:pPr>
            <a:r>
              <a:rPr lang="zh-CN" sz="900" dirty="0">
                <a:latin typeface="微软雅黑" panose="020B0503020204020204" pitchFamily="34" charset="-122"/>
                <a:ea typeface="微软雅黑" panose="020B0503020204020204" pitchFamily="34" charset="-122"/>
                <a:cs typeface="微软雅黑" panose="020B0503020204020204" pitchFamily="34" charset="-122"/>
              </a:rPr>
              <a:t>党政军</a:t>
            </a:r>
            <a:endParaRPr lang="zh-CN" sz="9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nvSpPr>
        <p:spPr>
          <a:xfrm>
            <a:off x="1261215" y="3392170"/>
            <a:ext cx="648000" cy="252000"/>
          </a:xfrm>
          <a:prstGeom prst="rect">
            <a:avLst/>
          </a:prstGeom>
          <a:noFill/>
          <a:ln w="6350">
            <a:solidFill>
              <a:srgbClr val="1184CF"/>
            </a:solidFill>
            <a:prstDash val="dash"/>
          </a:ln>
          <a:extLst>
            <a:ext uri="{909E8E84-426E-40DD-AFC4-6F175D3DCCD1}">
              <a14:hiddenFill xmlns:a14="http://schemas.microsoft.com/office/drawing/2010/main">
                <a:solidFill>
                  <a:schemeClr val="accent1">
                    <a:lumMod val="20000"/>
                    <a:lumOff val="80000"/>
                  </a:schemeClr>
                </a:solidFill>
              </a14:hiddenFill>
            </a:ext>
          </a:extLst>
        </p:spPr>
        <p:txBody>
          <a:bodyPr wrap="square" rtlCol="0" anchor="ctr" anchorCtr="0">
            <a:noAutofit/>
          </a:bodyPr>
          <a:p>
            <a:pPr algn="ctr">
              <a:spcBef>
                <a:spcPts val="0"/>
              </a:spcBef>
              <a:spcAft>
                <a:spcPts val="0"/>
              </a:spcAft>
            </a:pPr>
            <a:r>
              <a:rPr lang="zh-CN" sz="900" dirty="0">
                <a:latin typeface="微软雅黑" panose="020B0503020204020204" pitchFamily="34" charset="-122"/>
                <a:ea typeface="微软雅黑" panose="020B0503020204020204" pitchFamily="34" charset="-122"/>
                <a:cs typeface="微软雅黑" panose="020B0503020204020204" pitchFamily="34" charset="-122"/>
              </a:rPr>
              <a:t>教育卫生</a:t>
            </a:r>
            <a:endParaRPr lang="zh-CN" sz="9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2340715" y="3392170"/>
            <a:ext cx="648000" cy="252000"/>
          </a:xfrm>
          <a:prstGeom prst="rect">
            <a:avLst/>
          </a:prstGeom>
          <a:noFill/>
          <a:ln w="6350">
            <a:solidFill>
              <a:srgbClr val="1184CF"/>
            </a:solidFill>
            <a:prstDash val="dash"/>
          </a:ln>
          <a:extLst>
            <a:ext uri="{909E8E84-426E-40DD-AFC4-6F175D3DCCD1}">
              <a14:hiddenFill xmlns:a14="http://schemas.microsoft.com/office/drawing/2010/main">
                <a:solidFill>
                  <a:schemeClr val="accent1">
                    <a:lumMod val="20000"/>
                    <a:lumOff val="80000"/>
                  </a:schemeClr>
                </a:solidFill>
              </a14:hiddenFill>
            </a:ext>
          </a:extLst>
        </p:spPr>
        <p:txBody>
          <a:bodyPr wrap="square" rtlCol="0" anchor="ctr" anchorCtr="0">
            <a:noAutofit/>
          </a:bodyPr>
          <a:p>
            <a:pPr algn="ctr">
              <a:spcBef>
                <a:spcPts val="0"/>
              </a:spcBef>
              <a:spcAft>
                <a:spcPts val="0"/>
              </a:spcAft>
            </a:pPr>
            <a:r>
              <a:rPr lang="zh-CN" sz="900" dirty="0">
                <a:latin typeface="微软雅黑" panose="020B0503020204020204" pitchFamily="34" charset="-122"/>
                <a:ea typeface="微软雅黑" panose="020B0503020204020204" pitchFamily="34" charset="-122"/>
                <a:cs typeface="微软雅黑" panose="020B0503020204020204" pitchFamily="34" charset="-122"/>
              </a:rPr>
              <a:t>金融保险</a:t>
            </a:r>
            <a:endParaRPr lang="zh-CN" sz="9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文本框 20"/>
          <p:cNvSpPr txBox="1"/>
          <p:nvPr/>
        </p:nvSpPr>
        <p:spPr>
          <a:xfrm>
            <a:off x="3054455" y="3392170"/>
            <a:ext cx="648000" cy="252000"/>
          </a:xfrm>
          <a:prstGeom prst="rect">
            <a:avLst/>
          </a:prstGeom>
          <a:noFill/>
          <a:ln w="6350">
            <a:solidFill>
              <a:srgbClr val="1184CF"/>
            </a:solidFill>
            <a:prstDash val="dash"/>
          </a:ln>
          <a:extLst>
            <a:ext uri="{909E8E84-426E-40DD-AFC4-6F175D3DCCD1}">
              <a14:hiddenFill xmlns:a14="http://schemas.microsoft.com/office/drawing/2010/main">
                <a:solidFill>
                  <a:schemeClr val="accent1">
                    <a:lumMod val="20000"/>
                    <a:lumOff val="80000"/>
                  </a:schemeClr>
                </a:solidFill>
              </a14:hiddenFill>
            </a:ext>
          </a:extLst>
        </p:spPr>
        <p:txBody>
          <a:bodyPr wrap="square" rtlCol="0" anchor="ctr" anchorCtr="0">
            <a:noAutofit/>
          </a:bodyPr>
          <a:p>
            <a:pPr algn="ctr">
              <a:spcBef>
                <a:spcPts val="0"/>
              </a:spcBef>
              <a:spcAft>
                <a:spcPts val="0"/>
              </a:spcAft>
            </a:pPr>
            <a:r>
              <a:rPr lang="zh-CN" sz="900" dirty="0">
                <a:latin typeface="微软雅黑" panose="020B0503020204020204" pitchFamily="34" charset="-122"/>
                <a:ea typeface="微软雅黑" panose="020B0503020204020204" pitchFamily="34" charset="-122"/>
                <a:cs typeface="微软雅黑" panose="020B0503020204020204" pitchFamily="34" charset="-122"/>
              </a:rPr>
              <a:t>国资企业</a:t>
            </a:r>
            <a:endParaRPr lang="zh-CN" sz="9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文本框 21"/>
          <p:cNvSpPr txBox="1"/>
          <p:nvPr/>
        </p:nvSpPr>
        <p:spPr>
          <a:xfrm>
            <a:off x="3766290" y="3392170"/>
            <a:ext cx="648000" cy="252000"/>
          </a:xfrm>
          <a:prstGeom prst="rect">
            <a:avLst/>
          </a:prstGeom>
          <a:noFill/>
          <a:ln w="6350">
            <a:solidFill>
              <a:srgbClr val="1184CF"/>
            </a:solidFill>
            <a:prstDash val="dash"/>
          </a:ln>
          <a:extLst>
            <a:ext uri="{909E8E84-426E-40DD-AFC4-6F175D3DCCD1}">
              <a14:hiddenFill xmlns:a14="http://schemas.microsoft.com/office/drawing/2010/main">
                <a:solidFill>
                  <a:schemeClr val="accent1">
                    <a:lumMod val="20000"/>
                    <a:lumOff val="80000"/>
                  </a:schemeClr>
                </a:solidFill>
              </a14:hiddenFill>
            </a:ext>
          </a:extLst>
        </p:spPr>
        <p:txBody>
          <a:bodyPr wrap="square" rtlCol="0" anchor="ctr" anchorCtr="0">
            <a:noAutofit/>
          </a:bodyPr>
          <a:p>
            <a:pPr algn="ctr">
              <a:spcBef>
                <a:spcPts val="0"/>
              </a:spcBef>
              <a:spcAft>
                <a:spcPts val="0"/>
              </a:spcAft>
            </a:pPr>
            <a:r>
              <a:rPr lang="zh-CN" sz="900" dirty="0">
                <a:latin typeface="微软雅黑" panose="020B0503020204020204" pitchFamily="34" charset="-122"/>
                <a:ea typeface="微软雅黑" panose="020B0503020204020204" pitchFamily="34" charset="-122"/>
                <a:cs typeface="微软雅黑" panose="020B0503020204020204" pitchFamily="34" charset="-122"/>
              </a:rPr>
              <a:t>头部企业</a:t>
            </a:r>
            <a:endParaRPr lang="zh-CN" sz="9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文本框 22"/>
          <p:cNvSpPr txBox="1"/>
          <p:nvPr/>
        </p:nvSpPr>
        <p:spPr>
          <a:xfrm>
            <a:off x="556260" y="3644265"/>
            <a:ext cx="629285" cy="363220"/>
          </a:xfrm>
          <a:prstGeom prst="rect">
            <a:avLst/>
          </a:prstGeom>
          <a:noFill/>
        </p:spPr>
        <p:txBody>
          <a:bodyPr wrap="square" rtlCol="0" anchor="t">
            <a:spAutoFit/>
          </a:bodyPr>
          <a:p>
            <a:pPr indent="0" algn="ctr" fontAlgn="auto">
              <a:lnSpc>
                <a:spcPct val="130000"/>
              </a:lnSpc>
            </a:pPr>
            <a:r>
              <a:rPr lang="en-US" sz="675"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1385</a:t>
            </a:r>
            <a:r>
              <a:rPr lang="zh-CN" altLang="en-US" sz="675"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家</a:t>
            </a:r>
            <a:endParaRPr lang="zh-CN" altLang="en-US"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fontAlgn="auto">
              <a:lnSpc>
                <a:spcPct val="130000"/>
              </a:lnSpc>
            </a:pPr>
            <a:r>
              <a:rPr lang="en-US" altLang="zh-CN"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9.5</a:t>
            </a:r>
            <a:r>
              <a:rPr lang="zh-CN" altLang="en-US"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万户</a:t>
            </a:r>
            <a:endParaRPr lang="zh-CN" altLang="en-US"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4" name="文本框 23"/>
          <p:cNvSpPr txBox="1"/>
          <p:nvPr/>
        </p:nvSpPr>
        <p:spPr>
          <a:xfrm>
            <a:off x="1281430" y="3644265"/>
            <a:ext cx="629285" cy="363220"/>
          </a:xfrm>
          <a:prstGeom prst="rect">
            <a:avLst/>
          </a:prstGeom>
          <a:noFill/>
        </p:spPr>
        <p:txBody>
          <a:bodyPr wrap="square" rtlCol="0" anchor="t">
            <a:spAutoFit/>
          </a:bodyPr>
          <a:p>
            <a:pPr indent="0" algn="ctr" fontAlgn="auto">
              <a:lnSpc>
                <a:spcPct val="130000"/>
              </a:lnSpc>
            </a:pPr>
            <a:r>
              <a:rPr lang="en-US" sz="675"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929</a:t>
            </a:r>
            <a:r>
              <a:rPr lang="zh-CN" altLang="en-US" sz="675"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家</a:t>
            </a:r>
            <a:endParaRPr lang="zh-CN" altLang="en-US" sz="675"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fontAlgn="auto">
              <a:lnSpc>
                <a:spcPct val="130000"/>
              </a:lnSpc>
            </a:pPr>
            <a:r>
              <a:rPr lang="en-US" altLang="zh-CN"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9.7</a:t>
            </a:r>
            <a:r>
              <a:rPr lang="zh-CN" altLang="en-US"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万户</a:t>
            </a:r>
            <a:endParaRPr lang="zh-CN" altLang="en-US"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5" name="文本框 24"/>
          <p:cNvSpPr txBox="1"/>
          <p:nvPr/>
        </p:nvSpPr>
        <p:spPr>
          <a:xfrm>
            <a:off x="2333625" y="3644265"/>
            <a:ext cx="629285" cy="363220"/>
          </a:xfrm>
          <a:prstGeom prst="rect">
            <a:avLst/>
          </a:prstGeom>
          <a:noFill/>
        </p:spPr>
        <p:txBody>
          <a:bodyPr wrap="square" rtlCol="0" anchor="t">
            <a:spAutoFit/>
          </a:bodyPr>
          <a:p>
            <a:pPr indent="0" algn="ctr" fontAlgn="auto">
              <a:lnSpc>
                <a:spcPct val="130000"/>
              </a:lnSpc>
            </a:pPr>
            <a:r>
              <a:rPr lang="en-US" sz="675"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519</a:t>
            </a:r>
            <a:r>
              <a:rPr lang="zh-CN" altLang="en-US" sz="675"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家</a:t>
            </a:r>
            <a:endParaRPr lang="en-US" sz="675"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fontAlgn="auto">
              <a:lnSpc>
                <a:spcPct val="130000"/>
              </a:lnSpc>
            </a:pPr>
            <a:r>
              <a:rPr lang="en-US" altLang="zh-CN"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2.2</a:t>
            </a:r>
            <a:r>
              <a:rPr lang="zh-CN" altLang="en-US"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万户</a:t>
            </a:r>
            <a:endParaRPr lang="zh-CN" altLang="en-US"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6" name="文本框 25"/>
          <p:cNvSpPr txBox="1"/>
          <p:nvPr/>
        </p:nvSpPr>
        <p:spPr>
          <a:xfrm>
            <a:off x="3073400" y="3644265"/>
            <a:ext cx="629285" cy="363220"/>
          </a:xfrm>
          <a:prstGeom prst="rect">
            <a:avLst/>
          </a:prstGeom>
          <a:noFill/>
        </p:spPr>
        <p:txBody>
          <a:bodyPr wrap="square" rtlCol="0" anchor="t">
            <a:spAutoFit/>
          </a:bodyPr>
          <a:p>
            <a:pPr indent="0" algn="ctr" fontAlgn="auto">
              <a:lnSpc>
                <a:spcPct val="130000"/>
              </a:lnSpc>
            </a:pPr>
            <a:r>
              <a:rPr lang="en-US" sz="675"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328</a:t>
            </a:r>
            <a:r>
              <a:rPr lang="zh-CN" altLang="en-US" sz="675"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家</a:t>
            </a:r>
            <a:endParaRPr lang="en-US" sz="675"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fontAlgn="auto">
              <a:lnSpc>
                <a:spcPct val="130000"/>
              </a:lnSpc>
            </a:pPr>
            <a:r>
              <a:rPr lang="en-US" altLang="zh-CN"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1.4</a:t>
            </a:r>
            <a:r>
              <a:rPr lang="zh-CN" altLang="en-US"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万户</a:t>
            </a:r>
            <a:endParaRPr lang="zh-CN" altLang="en-US"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7" name="文本框 26"/>
          <p:cNvSpPr txBox="1"/>
          <p:nvPr/>
        </p:nvSpPr>
        <p:spPr>
          <a:xfrm>
            <a:off x="3766185" y="3644265"/>
            <a:ext cx="629285" cy="363220"/>
          </a:xfrm>
          <a:prstGeom prst="rect">
            <a:avLst/>
          </a:prstGeom>
          <a:noFill/>
        </p:spPr>
        <p:txBody>
          <a:bodyPr wrap="square" rtlCol="0" anchor="t">
            <a:spAutoFit/>
          </a:bodyPr>
          <a:p>
            <a:pPr indent="0" algn="ctr" fontAlgn="auto">
              <a:lnSpc>
                <a:spcPct val="130000"/>
              </a:lnSpc>
            </a:pPr>
            <a:r>
              <a:rPr lang="en-US" altLang="zh-CN"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10</a:t>
            </a:r>
            <a:r>
              <a:rPr lang="zh-CN" altLang="en-US"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家</a:t>
            </a:r>
            <a:endParaRPr lang="zh-CN" altLang="en-US"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fontAlgn="auto">
              <a:lnSpc>
                <a:spcPct val="130000"/>
              </a:lnSpc>
            </a:pPr>
            <a:r>
              <a:rPr lang="en-US"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5000</a:t>
            </a:r>
            <a:r>
              <a:rPr lang="zh-CN" altLang="en-US"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户</a:t>
            </a:r>
            <a:endParaRPr lang="zh-CN" altLang="en-US"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6" name="右箭头 35"/>
          <p:cNvSpPr/>
          <p:nvPr/>
        </p:nvSpPr>
        <p:spPr>
          <a:xfrm>
            <a:off x="2072005" y="3463290"/>
            <a:ext cx="205740" cy="163195"/>
          </a:xfrm>
          <a:prstGeom prst="rightArrow">
            <a:avLst/>
          </a:prstGeom>
          <a:solidFill>
            <a:srgbClr val="7BBDE3"/>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endParaRPr lang="zh-CN" altLang="en-US"/>
          </a:p>
        </p:txBody>
      </p:sp>
      <p:sp>
        <p:nvSpPr>
          <p:cNvPr id="28" name="文本框 27"/>
          <p:cNvSpPr txBox="1"/>
          <p:nvPr/>
        </p:nvSpPr>
        <p:spPr>
          <a:xfrm>
            <a:off x="1950720" y="3283585"/>
            <a:ext cx="479425" cy="245110"/>
          </a:xfrm>
          <a:prstGeom prst="rect">
            <a:avLst/>
          </a:prstGeom>
          <a:noFill/>
        </p:spPr>
        <p:txBody>
          <a:bodyPr wrap="square" rtlCol="0">
            <a:spAutoFit/>
          </a:bodyPr>
          <a:p>
            <a:r>
              <a:rPr lang="zh-CN" altLang="en-US" sz="1000">
                <a:solidFill>
                  <a:srgbClr val="FF0000"/>
                </a:solidFill>
                <a:latin typeface="方正魏碑简体" panose="02000000000000000000" charset="-122"/>
                <a:ea typeface="方正魏碑简体" panose="02000000000000000000" charset="-122"/>
              </a:rPr>
              <a:t>扩大</a:t>
            </a:r>
            <a:endParaRPr lang="zh-CN" altLang="en-US" sz="1000">
              <a:solidFill>
                <a:srgbClr val="FF0000"/>
              </a:solidFill>
              <a:latin typeface="方正魏碑简体" panose="02000000000000000000" charset="-122"/>
              <a:ea typeface="方正魏碑简体" panose="02000000000000000000" charset="-122"/>
            </a:endParaRPr>
          </a:p>
        </p:txBody>
      </p:sp>
      <p:sp>
        <p:nvSpPr>
          <p:cNvPr id="29" name="文本框 28"/>
          <p:cNvSpPr txBox="1"/>
          <p:nvPr/>
        </p:nvSpPr>
        <p:spPr>
          <a:xfrm>
            <a:off x="4412615" y="3334385"/>
            <a:ext cx="642620" cy="245110"/>
          </a:xfrm>
          <a:prstGeom prst="rect">
            <a:avLst/>
          </a:prstGeom>
          <a:noFill/>
        </p:spPr>
        <p:txBody>
          <a:bodyPr wrap="square" rtlCol="0">
            <a:spAutoFit/>
          </a:bodyPr>
          <a:p>
            <a:r>
              <a:rPr lang="zh-CN" altLang="en-US" sz="1000">
                <a:solidFill>
                  <a:srgbClr val="FF0000"/>
                </a:solidFill>
                <a:latin typeface="方正魏碑简体" panose="02000000000000000000" charset="-122"/>
                <a:ea typeface="方正魏碑简体" panose="02000000000000000000" charset="-122"/>
              </a:rPr>
              <a:t>再扩大</a:t>
            </a:r>
            <a:endParaRPr lang="zh-CN" altLang="en-US" sz="1000">
              <a:solidFill>
                <a:srgbClr val="FF0000"/>
              </a:solidFill>
              <a:latin typeface="方正魏碑简体" panose="02000000000000000000" charset="-122"/>
              <a:ea typeface="方正魏碑简体" panose="02000000000000000000" charset="-122"/>
            </a:endParaRPr>
          </a:p>
        </p:txBody>
      </p:sp>
      <p:sp>
        <p:nvSpPr>
          <p:cNvPr id="30" name="右箭头 29"/>
          <p:cNvSpPr/>
          <p:nvPr/>
        </p:nvSpPr>
        <p:spPr>
          <a:xfrm>
            <a:off x="4582795" y="3500120"/>
            <a:ext cx="205740" cy="163195"/>
          </a:xfrm>
          <a:prstGeom prst="rightArrow">
            <a:avLst/>
          </a:prstGeom>
          <a:solidFill>
            <a:srgbClr val="7BBDE3"/>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endParaRPr lang="zh-CN" altLang="en-US"/>
          </a:p>
        </p:txBody>
      </p:sp>
      <p:sp>
        <p:nvSpPr>
          <p:cNvPr id="31" name="文本框 30"/>
          <p:cNvSpPr txBox="1"/>
          <p:nvPr/>
        </p:nvSpPr>
        <p:spPr>
          <a:xfrm>
            <a:off x="4944215" y="3392170"/>
            <a:ext cx="648000" cy="252000"/>
          </a:xfrm>
          <a:prstGeom prst="rect">
            <a:avLst/>
          </a:prstGeom>
          <a:noFill/>
          <a:ln w="6350">
            <a:solidFill>
              <a:srgbClr val="1184CF"/>
            </a:solidFill>
            <a:prstDash val="dash"/>
          </a:ln>
          <a:extLst>
            <a:ext uri="{909E8E84-426E-40DD-AFC4-6F175D3DCCD1}">
              <a14:hiddenFill xmlns:a14="http://schemas.microsoft.com/office/drawing/2010/main">
                <a:solidFill>
                  <a:schemeClr val="accent1">
                    <a:lumMod val="20000"/>
                    <a:lumOff val="80000"/>
                  </a:schemeClr>
                </a:solidFill>
              </a14:hiddenFill>
            </a:ext>
          </a:extLst>
        </p:spPr>
        <p:txBody>
          <a:bodyPr wrap="square" rtlCol="0" anchor="ctr" anchorCtr="0">
            <a:noAutofit/>
          </a:bodyPr>
          <a:p>
            <a:pPr algn="ctr">
              <a:spcBef>
                <a:spcPts val="0"/>
              </a:spcBef>
              <a:spcAft>
                <a:spcPts val="0"/>
              </a:spcAft>
            </a:pPr>
            <a:r>
              <a:rPr lang="zh-CN" sz="900" dirty="0">
                <a:latin typeface="微软雅黑" panose="020B0503020204020204" pitchFamily="34" charset="-122"/>
                <a:ea typeface="微软雅黑" panose="020B0503020204020204" pitchFamily="34" charset="-122"/>
                <a:cs typeface="微软雅黑" panose="020B0503020204020204" pitchFamily="34" charset="-122"/>
              </a:rPr>
              <a:t>大型企业</a:t>
            </a:r>
            <a:endParaRPr lang="zh-CN" sz="9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文本框 31"/>
          <p:cNvSpPr txBox="1"/>
          <p:nvPr/>
        </p:nvSpPr>
        <p:spPr>
          <a:xfrm>
            <a:off x="4930775" y="3634740"/>
            <a:ext cx="629285" cy="363220"/>
          </a:xfrm>
          <a:prstGeom prst="rect">
            <a:avLst/>
          </a:prstGeom>
          <a:noFill/>
        </p:spPr>
        <p:txBody>
          <a:bodyPr wrap="square" rtlCol="0" anchor="t">
            <a:spAutoFit/>
          </a:bodyPr>
          <a:p>
            <a:pPr indent="0" algn="ctr" fontAlgn="auto">
              <a:lnSpc>
                <a:spcPct val="130000"/>
              </a:lnSpc>
            </a:pPr>
            <a:r>
              <a:rPr lang="en-US" altLang="zh-CN"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466</a:t>
            </a:r>
            <a:r>
              <a:rPr lang="zh-CN" altLang="en-US"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家</a:t>
            </a:r>
            <a:endParaRPr lang="zh-CN" altLang="en-US"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fontAlgn="auto">
              <a:lnSpc>
                <a:spcPct val="130000"/>
              </a:lnSpc>
            </a:pPr>
            <a:r>
              <a:rPr lang="en-US" altLang="zh-CN"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6.2</a:t>
            </a:r>
            <a:r>
              <a:rPr lang="zh-CN" altLang="en-US"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万户</a:t>
            </a:r>
            <a:endParaRPr lang="zh-CN" altLang="en-US" sz="67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4" name="文本框 33"/>
          <p:cNvSpPr txBox="1"/>
          <p:nvPr>
            <p:custDataLst>
              <p:tags r:id="rId5"/>
            </p:custDataLst>
          </p:nvPr>
        </p:nvSpPr>
        <p:spPr>
          <a:xfrm>
            <a:off x="533400" y="4294505"/>
            <a:ext cx="3977640" cy="275590"/>
          </a:xfrm>
          <a:prstGeom prst="rect">
            <a:avLst/>
          </a:prstGeom>
          <a:noFill/>
        </p:spPr>
        <p:txBody>
          <a:bodyPr wrap="square" rtlCol="0" anchor="t">
            <a:spAutoFit/>
          </a:bodyPr>
          <a:p>
            <a:pPr marL="171450" indent="-171450" algn="l">
              <a:buFont typeface="Wingdings" panose="05000000000000000000" charset="0"/>
              <a:buChar char="Ø"/>
            </a:pPr>
            <a:r>
              <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强化执行路径，聚焦难点</a:t>
            </a:r>
            <a:endParaRPr lang="zh-CN" altLang="en-US" sz="1200" b="1">
              <a:solidFill>
                <a:schemeClr val="accent1"/>
              </a:solidFill>
              <a:latin typeface="微软雅黑" panose="020B0503020204020204" pitchFamily="34" charset="-122"/>
              <a:ea typeface="微软雅黑" panose="020B0503020204020204" pitchFamily="34" charset="-122"/>
              <a:sym typeface="+mn-ea"/>
            </a:endParaRPr>
          </a:p>
        </p:txBody>
      </p:sp>
      <p:sp>
        <p:nvSpPr>
          <p:cNvPr id="37" name="文本框 36"/>
          <p:cNvSpPr txBox="1"/>
          <p:nvPr>
            <p:custDataLst>
              <p:tags r:id="rId6"/>
            </p:custDataLst>
          </p:nvPr>
        </p:nvSpPr>
        <p:spPr>
          <a:xfrm>
            <a:off x="556260" y="5133340"/>
            <a:ext cx="5035550" cy="553085"/>
          </a:xfrm>
          <a:prstGeom prst="rect">
            <a:avLst/>
          </a:prstGeom>
          <a:noFill/>
        </p:spPr>
        <p:txBody>
          <a:bodyPr wrap="square" rtlCol="0" anchor="t">
            <a:spAutoFit/>
          </a:bodyPr>
          <a:p>
            <a:pPr marL="171450" indent="-171450">
              <a:lnSpc>
                <a:spcPct val="150000"/>
              </a:lnSpc>
              <a:buFont typeface="Arial" panose="020B0604020202020204" pitchFamily="34" charset="0"/>
              <a:buChar char="•"/>
            </a:pPr>
            <a:r>
              <a:rPr lang="zh-CN" altLang="en-US" sz="1000" b="1">
                <a:solidFill>
                  <a:schemeClr val="tx1"/>
                </a:solidFill>
                <a:latin typeface="微软雅黑" panose="020B0503020204020204" pitchFamily="34" charset="-122"/>
                <a:ea typeface="微软雅黑" panose="020B0503020204020204" pitchFamily="34" charset="-122"/>
                <a:sym typeface="+mn-ea"/>
              </a:rPr>
              <a:t>聚焦低渗攻坚：</a:t>
            </a:r>
            <a:r>
              <a:rPr lang="zh-CN" altLang="en-US" sz="1000">
                <a:solidFill>
                  <a:schemeClr val="tx1"/>
                </a:solidFill>
                <a:latin typeface="微软雅黑" panose="020B0503020204020204" pitchFamily="34" charset="-122"/>
                <a:ea typeface="微软雅黑" panose="020B0503020204020204" pitchFamily="34" charset="-122"/>
                <a:sym typeface="+mn-ea"/>
              </a:rPr>
              <a:t>开展</a:t>
            </a:r>
            <a:r>
              <a:rPr lang="zh-CN" altLang="en-US" sz="1000">
                <a:solidFill>
                  <a:schemeClr val="tx1"/>
                </a:solidFill>
                <a:latin typeface="微软雅黑" panose="020B0503020204020204" pitchFamily="34" charset="-122"/>
                <a:ea typeface="微软雅黑" panose="020B0503020204020204" pitchFamily="34" charset="-122"/>
                <a:sym typeface="+mn-ea"/>
              </a:rPr>
              <a:t>“</a:t>
            </a:r>
            <a:r>
              <a:rPr lang="zh-CN" altLang="en-US" sz="1000">
                <a:solidFill>
                  <a:srgbClr val="FF0000"/>
                </a:solidFill>
                <a:latin typeface="微软雅黑" panose="020B0503020204020204" pitchFamily="34" charset="-122"/>
                <a:ea typeface="微软雅黑" panose="020B0503020204020204" pitchFamily="34" charset="-122"/>
                <a:sym typeface="+mn-ea"/>
              </a:rPr>
              <a:t>一高两低</a:t>
            </a:r>
            <a:r>
              <a:rPr lang="zh-CN" altLang="en-US" sz="1000">
                <a:solidFill>
                  <a:schemeClr val="tx1"/>
                </a:solidFill>
                <a:latin typeface="微软雅黑" panose="020B0503020204020204" pitchFamily="34" charset="-122"/>
                <a:ea typeface="微软雅黑" panose="020B0503020204020204" pitchFamily="34" charset="-122"/>
                <a:sym typeface="+mn-ea"/>
              </a:rPr>
              <a:t>”难点集团形成专项攻坚，啃</a:t>
            </a:r>
            <a:r>
              <a:rPr lang="en-US" altLang="zh-CN" sz="1000">
                <a:latin typeface="微软雅黑" panose="020B0503020204020204" pitchFamily="34" charset="-122"/>
                <a:ea typeface="微软雅黑" panose="020B0503020204020204" pitchFamily="34" charset="-122"/>
                <a:sym typeface="+mn-ea"/>
              </a:rPr>
              <a:t>“</a:t>
            </a:r>
            <a:r>
              <a:rPr lang="zh-CN" altLang="en-US" sz="1000">
                <a:solidFill>
                  <a:schemeClr val="tx1"/>
                </a:solidFill>
                <a:latin typeface="微软雅黑" panose="020B0503020204020204" pitchFamily="34" charset="-122"/>
                <a:ea typeface="微软雅黑" panose="020B0503020204020204" pitchFamily="34" charset="-122"/>
                <a:sym typeface="+mn-ea"/>
              </a:rPr>
              <a:t>难啃的骨头</a:t>
            </a:r>
            <a:r>
              <a:rPr lang="en-US" altLang="zh-CN" sz="1000">
                <a:solidFill>
                  <a:schemeClr val="tx1"/>
                </a:solidFill>
                <a:latin typeface="微软雅黑" panose="020B0503020204020204" pitchFamily="34" charset="-122"/>
                <a:ea typeface="微软雅黑" panose="020B0503020204020204" pitchFamily="34" charset="-122"/>
                <a:sym typeface="+mn-ea"/>
              </a:rPr>
              <a:t>”</a:t>
            </a:r>
            <a:r>
              <a:rPr lang="zh-CN" altLang="en-US" sz="1000">
                <a:solidFill>
                  <a:schemeClr val="tx1"/>
                </a:solidFill>
                <a:latin typeface="微软雅黑" panose="020B0503020204020204" pitchFamily="34" charset="-122"/>
                <a:ea typeface="微软雅黑" panose="020B0503020204020204" pitchFamily="34" charset="-122"/>
                <a:sym typeface="+mn-ea"/>
              </a:rPr>
              <a:t>，对友商形成有效打击。</a:t>
            </a:r>
            <a:endParaRPr lang="zh-CN" altLang="en-US" sz="1000">
              <a:solidFill>
                <a:schemeClr val="tx1"/>
              </a:solidFill>
              <a:latin typeface="微软雅黑" panose="020B0503020204020204" pitchFamily="34" charset="-122"/>
              <a:ea typeface="微软雅黑" panose="020B0503020204020204" pitchFamily="34" charset="-122"/>
              <a:sym typeface="+mn-ea"/>
            </a:endParaRPr>
          </a:p>
        </p:txBody>
      </p:sp>
      <p:sp>
        <p:nvSpPr>
          <p:cNvPr id="38" name="文本框 37"/>
          <p:cNvSpPr txBox="1"/>
          <p:nvPr>
            <p:custDataLst>
              <p:tags r:id="rId7"/>
            </p:custDataLst>
          </p:nvPr>
        </p:nvSpPr>
        <p:spPr>
          <a:xfrm>
            <a:off x="772160" y="5730875"/>
            <a:ext cx="1332000" cy="252000"/>
          </a:xfrm>
          <a:prstGeom prst="rect">
            <a:avLst/>
          </a:prstGeom>
          <a:noFill/>
          <a:ln>
            <a:solidFill>
              <a:schemeClr val="accent1"/>
            </a:solidFill>
          </a:ln>
        </p:spPr>
        <p:txBody>
          <a:bodyPr wrap="square" rtlCol="0">
            <a:noAutofit/>
          </a:bodyPr>
          <a:p>
            <a:pPr algn="ctr"/>
            <a:r>
              <a:rPr lang="zh-CN" altLang="en-US" sz="900">
                <a:latin typeface="微软雅黑" panose="020B0503020204020204" pitchFamily="34" charset="-122"/>
                <a:ea typeface="微软雅黑" panose="020B0503020204020204" pitchFamily="34" charset="-122"/>
                <a:sym typeface="+mn-ea"/>
              </a:rPr>
              <a:t>老套餐占比高</a:t>
            </a:r>
            <a:endParaRPr lang="zh-CN" altLang="en-US" sz="900">
              <a:latin typeface="微软雅黑" panose="020B0503020204020204" pitchFamily="34" charset="-122"/>
              <a:ea typeface="微软雅黑" panose="020B0503020204020204" pitchFamily="34" charset="-122"/>
            </a:endParaRPr>
          </a:p>
        </p:txBody>
      </p:sp>
      <p:sp>
        <p:nvSpPr>
          <p:cNvPr id="39" name="文本框 38"/>
          <p:cNvSpPr txBox="1"/>
          <p:nvPr>
            <p:custDataLst>
              <p:tags r:id="rId8"/>
            </p:custDataLst>
          </p:nvPr>
        </p:nvSpPr>
        <p:spPr>
          <a:xfrm>
            <a:off x="2462935" y="5730875"/>
            <a:ext cx="1331595" cy="252000"/>
          </a:xfrm>
          <a:prstGeom prst="rect">
            <a:avLst/>
          </a:prstGeom>
          <a:noFill/>
          <a:ln>
            <a:solidFill>
              <a:schemeClr val="accent1"/>
            </a:solidFill>
          </a:ln>
        </p:spPr>
        <p:txBody>
          <a:bodyPr wrap="square" rtlCol="0">
            <a:noAutofit/>
          </a:bodyPr>
          <a:p>
            <a:pPr algn="ctr"/>
            <a:r>
              <a:rPr lang="zh-CN" altLang="en-US" sz="900">
                <a:latin typeface="微软雅黑" panose="020B0503020204020204" pitchFamily="34" charset="-122"/>
                <a:ea typeface="微软雅黑" panose="020B0503020204020204" pitchFamily="34" charset="-122"/>
              </a:rPr>
              <a:t>行业合约渗透低</a:t>
            </a:r>
            <a:endParaRPr lang="zh-CN" altLang="en-US" sz="900">
              <a:latin typeface="微软雅黑" panose="020B0503020204020204" pitchFamily="34" charset="-122"/>
              <a:ea typeface="微软雅黑" panose="020B0503020204020204" pitchFamily="34" charset="-122"/>
            </a:endParaRPr>
          </a:p>
        </p:txBody>
      </p:sp>
      <p:sp>
        <p:nvSpPr>
          <p:cNvPr id="41" name="文本框 40"/>
          <p:cNvSpPr txBox="1"/>
          <p:nvPr>
            <p:custDataLst>
              <p:tags r:id="rId9"/>
            </p:custDataLst>
          </p:nvPr>
        </p:nvSpPr>
        <p:spPr>
          <a:xfrm>
            <a:off x="4153305" y="5730875"/>
            <a:ext cx="1331595" cy="252000"/>
          </a:xfrm>
          <a:prstGeom prst="rect">
            <a:avLst/>
          </a:prstGeom>
          <a:noFill/>
          <a:ln>
            <a:solidFill>
              <a:schemeClr val="accent1"/>
            </a:solidFill>
          </a:ln>
        </p:spPr>
        <p:txBody>
          <a:bodyPr wrap="square" rtlCol="0">
            <a:noAutofit/>
          </a:bodyPr>
          <a:p>
            <a:pPr algn="ctr"/>
            <a:r>
              <a:rPr lang="zh-CN" altLang="en-US" sz="900">
                <a:latin typeface="微软雅黑" panose="020B0503020204020204" pitchFamily="34" charset="-122"/>
                <a:ea typeface="微软雅黑" panose="020B0503020204020204" pitchFamily="34" charset="-122"/>
              </a:rPr>
              <a:t>宽带渗透低</a:t>
            </a:r>
            <a:endParaRPr lang="zh-CN" altLang="en-US" sz="900">
              <a:latin typeface="微软雅黑" panose="020B0503020204020204" pitchFamily="34" charset="-122"/>
              <a:ea typeface="微软雅黑" panose="020B0503020204020204" pitchFamily="34" charset="-122"/>
            </a:endParaRPr>
          </a:p>
        </p:txBody>
      </p:sp>
      <p:sp>
        <p:nvSpPr>
          <p:cNvPr id="42" name="文本框 41"/>
          <p:cNvSpPr txBox="1"/>
          <p:nvPr/>
        </p:nvSpPr>
        <p:spPr>
          <a:xfrm>
            <a:off x="915670" y="6014085"/>
            <a:ext cx="1073150" cy="398780"/>
          </a:xfrm>
          <a:prstGeom prst="rect">
            <a:avLst/>
          </a:prstGeom>
          <a:noFill/>
        </p:spPr>
        <p:txBody>
          <a:bodyPr wrap="square" rtlCol="0">
            <a:spAutoFit/>
          </a:bodyPr>
          <a:p>
            <a:pPr algn="ct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≥40%</a:t>
            </a:r>
            <a:endPar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529</a:t>
            </a:r>
            <a:r>
              <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家</a:t>
            </a:r>
            <a:endPar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文本框 42"/>
          <p:cNvSpPr txBox="1"/>
          <p:nvPr/>
        </p:nvSpPr>
        <p:spPr>
          <a:xfrm>
            <a:off x="2590165" y="6014085"/>
            <a:ext cx="1073150" cy="398780"/>
          </a:xfrm>
          <a:prstGeom prst="rect">
            <a:avLst/>
          </a:prstGeom>
          <a:noFill/>
        </p:spPr>
        <p:txBody>
          <a:bodyPr wrap="square" rtlCol="0">
            <a:spAutoFit/>
          </a:bodyPr>
          <a:p>
            <a:pPr algn="ct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≤40%</a:t>
            </a:r>
            <a:endPar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801</a:t>
            </a:r>
            <a:r>
              <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家</a:t>
            </a:r>
            <a:endPar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文本框 43"/>
          <p:cNvSpPr txBox="1"/>
          <p:nvPr/>
        </p:nvSpPr>
        <p:spPr>
          <a:xfrm>
            <a:off x="4264660" y="6014085"/>
            <a:ext cx="1073150" cy="398780"/>
          </a:xfrm>
          <a:prstGeom prst="rect">
            <a:avLst/>
          </a:prstGeom>
          <a:noFill/>
        </p:spPr>
        <p:txBody>
          <a:bodyPr wrap="square" rtlCol="0">
            <a:spAutoFit/>
          </a:bodyPr>
          <a:p>
            <a:pPr algn="ct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≤40%</a:t>
            </a:r>
            <a:endPar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491</a:t>
            </a:r>
            <a:r>
              <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家</a:t>
            </a:r>
            <a:endPar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5" name="文本框 44"/>
          <p:cNvSpPr txBox="1"/>
          <p:nvPr>
            <p:custDataLst>
              <p:tags r:id="rId10"/>
            </p:custDataLst>
          </p:nvPr>
        </p:nvSpPr>
        <p:spPr>
          <a:xfrm>
            <a:off x="551815" y="4575175"/>
            <a:ext cx="5035550" cy="553085"/>
          </a:xfrm>
          <a:prstGeom prst="rect">
            <a:avLst/>
          </a:prstGeom>
          <a:noFill/>
        </p:spPr>
        <p:txBody>
          <a:bodyPr wrap="square" rtlCol="0" anchor="t">
            <a:spAutoFit/>
          </a:bodyPr>
          <a:p>
            <a:pPr marL="171450" indent="-171450">
              <a:lnSpc>
                <a:spcPct val="150000"/>
              </a:lnSpc>
              <a:buFont typeface="Arial" panose="020B0604020202020204" pitchFamily="34" charset="0"/>
              <a:buChar char="•"/>
            </a:pPr>
            <a:r>
              <a:rPr lang="zh-CN" altLang="en-US" sz="1000" b="1">
                <a:solidFill>
                  <a:schemeClr val="tx1"/>
                </a:solidFill>
                <a:latin typeface="微软雅黑" panose="020B0503020204020204" pitchFamily="34" charset="-122"/>
                <a:ea typeface="微软雅黑" panose="020B0503020204020204" pitchFamily="34" charset="-122"/>
                <a:sym typeface="+mn-ea"/>
              </a:rPr>
              <a:t>深化市政协同：</a:t>
            </a:r>
            <a:r>
              <a:rPr lang="zh-CN" altLang="en-US" sz="1000">
                <a:solidFill>
                  <a:schemeClr val="tx1"/>
                </a:solidFill>
                <a:latin typeface="微软雅黑" panose="020B0503020204020204" pitchFamily="34" charset="-122"/>
                <a:ea typeface="微软雅黑" panose="020B0503020204020204" pitchFamily="34" charset="-122"/>
                <a:sym typeface="+mn-ea"/>
              </a:rPr>
              <a:t>不断</a:t>
            </a:r>
            <a:r>
              <a:rPr lang="zh-CN" altLang="en-US" sz="1000">
                <a:latin typeface="微软雅黑" panose="020B0503020204020204" pitchFamily="34" charset="-122"/>
                <a:ea typeface="微软雅黑" panose="020B0503020204020204" pitchFamily="34" charset="-122"/>
                <a:sym typeface="+mn-ea"/>
              </a:rPr>
              <a:t>强化市政队伍职责和</a:t>
            </a:r>
            <a:r>
              <a:rPr lang="zh-CN" altLang="en-US" sz="1000">
                <a:solidFill>
                  <a:schemeClr val="tx1"/>
                </a:solidFill>
                <a:latin typeface="微软雅黑" panose="020B0503020204020204" pitchFamily="34" charset="-122"/>
                <a:ea typeface="微软雅黑" panose="020B0503020204020204" pitchFamily="34" charset="-122"/>
                <a:sym typeface="+mn-ea"/>
              </a:rPr>
              <a:t>优化平台精准运营支撑能力，重点推进</a:t>
            </a:r>
            <a:r>
              <a:rPr lang="en-US" altLang="zh-CN" sz="1000">
                <a:solidFill>
                  <a:schemeClr val="tx1"/>
                </a:solidFill>
                <a:latin typeface="微软雅黑" panose="020B0503020204020204" pitchFamily="34" charset="-122"/>
                <a:ea typeface="微软雅黑" panose="020B0503020204020204" pitchFamily="34" charset="-122"/>
                <a:sym typeface="+mn-ea"/>
              </a:rPr>
              <a:t>“1+1+1+N”</a:t>
            </a:r>
            <a:r>
              <a:rPr lang="zh-CN" altLang="en-US" sz="1000">
                <a:solidFill>
                  <a:schemeClr val="tx1"/>
                </a:solidFill>
                <a:latin typeface="微软雅黑" panose="020B0503020204020204" pitchFamily="34" charset="-122"/>
                <a:ea typeface="微软雅黑" panose="020B0503020204020204" pitchFamily="34" charset="-122"/>
                <a:sym typeface="+mn-ea"/>
              </a:rPr>
              <a:t>队伍结对实效性，固化</a:t>
            </a:r>
            <a:r>
              <a:rPr lang="zh-CN" altLang="en-US" sz="1000">
                <a:latin typeface="微软雅黑" panose="020B0503020204020204" pitchFamily="34" charset="-122"/>
                <a:ea typeface="微软雅黑" panose="020B0503020204020204" pitchFamily="34" charset="-122"/>
                <a:sym typeface="+mn-ea"/>
              </a:rPr>
              <a:t>标杆进驻规定动作，提升进驻效能。</a:t>
            </a:r>
            <a:endParaRPr lang="zh-CN" altLang="en-US" sz="1000">
              <a:solidFill>
                <a:schemeClr val="tx1"/>
              </a:solidFill>
              <a:latin typeface="微软雅黑" panose="020B0503020204020204" pitchFamily="34" charset="-122"/>
              <a:ea typeface="微软雅黑" panose="020B0503020204020204" pitchFamily="34" charset="-122"/>
              <a:sym typeface="+mn-ea"/>
            </a:endParaRPr>
          </a:p>
        </p:txBody>
      </p:sp>
      <p:sp>
        <p:nvSpPr>
          <p:cNvPr id="47" name="文本框 46"/>
          <p:cNvSpPr txBox="1"/>
          <p:nvPr>
            <p:custDataLst>
              <p:tags r:id="rId11"/>
            </p:custDataLst>
          </p:nvPr>
        </p:nvSpPr>
        <p:spPr>
          <a:xfrm>
            <a:off x="6149340" y="2245995"/>
            <a:ext cx="3977640" cy="275590"/>
          </a:xfrm>
          <a:prstGeom prst="rect">
            <a:avLst/>
          </a:prstGeom>
          <a:noFill/>
        </p:spPr>
        <p:txBody>
          <a:bodyPr wrap="square" rtlCol="0" anchor="t">
            <a:spAutoFit/>
          </a:bodyPr>
          <a:p>
            <a:pPr marL="171450" lvl="0" indent="-171450" algn="l">
              <a:buClrTx/>
              <a:buSzTx/>
              <a:buFont typeface="Wingdings" panose="05000000000000000000" charset="0"/>
              <a:buChar char="Ø"/>
            </a:pPr>
            <a:r>
              <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融合成员</a:t>
            </a:r>
            <a:r>
              <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业务，增加粘性</a:t>
            </a:r>
            <a:endPar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8" name="文本框 47"/>
          <p:cNvSpPr txBox="1"/>
          <p:nvPr/>
        </p:nvSpPr>
        <p:spPr>
          <a:xfrm>
            <a:off x="6167755" y="2492375"/>
            <a:ext cx="5112385" cy="783590"/>
          </a:xfrm>
          <a:prstGeom prst="rect">
            <a:avLst/>
          </a:prstGeom>
          <a:noFill/>
        </p:spPr>
        <p:txBody>
          <a:bodyPr wrap="square" rtlCol="0" anchor="t">
            <a:spAutoFit/>
          </a:bodyPr>
          <a:p>
            <a:pPr marL="171450" indent="-171450" fontAlgn="auto">
              <a:lnSpc>
                <a:spcPct val="150000"/>
              </a:lnSpc>
              <a:buFont typeface="Arial" panose="020B0604020202020204" pitchFamily="34" charset="0"/>
              <a:buChar char="•"/>
            </a:pPr>
            <a:r>
              <a:rPr lang="en-US" altLang="zh-CN" sz="1000" b="1">
                <a:latin typeface="微软雅黑" panose="020B0503020204020204" pitchFamily="34" charset="-122"/>
                <a:ea typeface="微软雅黑" panose="020B0503020204020204" pitchFamily="34" charset="-122"/>
                <a:sym typeface="+mn-ea"/>
              </a:rPr>
              <a:t>“</a:t>
            </a:r>
            <a:r>
              <a:rPr lang="en-US" altLang="zh-CN" sz="1000" b="1">
                <a:latin typeface="微软雅黑" panose="020B0503020204020204" pitchFamily="34" charset="-122"/>
                <a:ea typeface="微软雅黑" panose="020B0503020204020204" pitchFamily="34" charset="-122"/>
                <a:sym typeface="+mn-ea"/>
              </a:rPr>
              <a:t>CHBN</a:t>
            </a:r>
            <a:r>
              <a:rPr lang="en-US" altLang="zh-CN" sz="1000" b="1">
                <a:latin typeface="微软雅黑" panose="020B0503020204020204" pitchFamily="34" charset="-122"/>
                <a:ea typeface="微软雅黑" panose="020B0503020204020204" pitchFamily="34" charset="-122"/>
                <a:sym typeface="+mn-ea"/>
              </a:rPr>
              <a:t>”</a:t>
            </a:r>
            <a:r>
              <a:rPr lang="zh-CN" altLang="en-US" sz="1000" b="1">
                <a:latin typeface="微软雅黑" panose="020B0503020204020204" pitchFamily="34" charset="-122"/>
                <a:ea typeface="微软雅黑" panose="020B0503020204020204" pitchFamily="34" charset="-122"/>
                <a:sym typeface="+mn-ea"/>
              </a:rPr>
              <a:t>充分融合：</a:t>
            </a:r>
            <a:r>
              <a:rPr lang="zh-CN" sz="1000" spc="-5" dirty="0">
                <a:latin typeface="微软雅黑" panose="020B0503020204020204" pitchFamily="34" charset="-122"/>
                <a:ea typeface="微软雅黑" panose="020B0503020204020204" pitchFamily="34" charset="-122"/>
                <a:cs typeface="微软雅黑" panose="020B0503020204020204" pitchFamily="34" charset="-122"/>
                <a:sym typeface="+mn-ea"/>
              </a:rPr>
              <a:t>发挥客户经理统谈统签能力，</a:t>
            </a:r>
            <a:r>
              <a:rPr lang="zh-CN" sz="1000" spc="-5" dirty="0">
                <a:latin typeface="微软雅黑" panose="020B0503020204020204" pitchFamily="34" charset="-122"/>
                <a:ea typeface="微软雅黑" panose="020B0503020204020204" pitchFamily="34" charset="-122"/>
                <a:cs typeface="微软雅黑" panose="020B0503020204020204" pitchFamily="34" charset="-122"/>
                <a:sym typeface="+mn-ea"/>
              </a:rPr>
              <a:t>在不断提升个人粘性业务渗透基础上，挖掘</a:t>
            </a:r>
            <a:r>
              <a:rPr lang="en-US" altLang="zh-CN" sz="1000" spc="-5"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5" dirty="0">
                <a:latin typeface="微软雅黑" panose="020B0503020204020204" pitchFamily="34" charset="-122"/>
                <a:ea typeface="微软雅黑" panose="020B0503020204020204" pitchFamily="34" charset="-122"/>
                <a:cs typeface="微软雅黑" panose="020B0503020204020204" pitchFamily="34" charset="-122"/>
                <a:sym typeface="+mn-ea"/>
              </a:rPr>
              <a:t>成员类</a:t>
            </a:r>
            <a:r>
              <a:rPr lang="en-US" altLang="zh-CN" sz="1000" spc="-5" dirty="0">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sz="1000" spc="-5" dirty="0">
                <a:latin typeface="微软雅黑" panose="020B0503020204020204" pitchFamily="34" charset="-122"/>
                <a:ea typeface="微软雅黑" panose="020B0503020204020204" pitchFamily="34" charset="-122"/>
                <a:cs typeface="微软雅黑" panose="020B0503020204020204" pitchFamily="34" charset="-122"/>
                <a:sym typeface="+mn-ea"/>
              </a:rPr>
              <a:t>产品发展，通过企业员工类信息化应用，</a:t>
            </a:r>
            <a:r>
              <a:rPr lang="zh-CN" altLang="en-US" sz="1000" spc="-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从企业</a:t>
            </a:r>
            <a:r>
              <a:rPr lang="en-US" altLang="zh-CN" sz="1000" spc="-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上</a:t>
            </a:r>
            <a:r>
              <a:rPr lang="en-US" altLang="zh-CN" sz="1000" spc="-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级要求加强员工</a:t>
            </a:r>
            <a:r>
              <a:rPr lang="en-US" altLang="zh-CN" sz="1000" spc="-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下</a:t>
            </a:r>
            <a:r>
              <a:rPr lang="en-US" altLang="zh-CN" sz="1000" spc="-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级号码粘性</a:t>
            </a:r>
            <a:r>
              <a:rPr lang="zh-CN" altLang="en-US" sz="1000" spc="-5"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000" spc="-5"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9" name="文本框 48"/>
          <p:cNvSpPr txBox="1"/>
          <p:nvPr>
            <p:custDataLst>
              <p:tags r:id="rId12"/>
            </p:custDataLst>
          </p:nvPr>
        </p:nvSpPr>
        <p:spPr>
          <a:xfrm>
            <a:off x="6168390" y="4335780"/>
            <a:ext cx="3977640" cy="275590"/>
          </a:xfrm>
          <a:prstGeom prst="rect">
            <a:avLst/>
          </a:prstGeom>
          <a:noFill/>
        </p:spPr>
        <p:txBody>
          <a:bodyPr wrap="square" rtlCol="0" anchor="t">
            <a:spAutoFit/>
          </a:bodyPr>
          <a:p>
            <a:pPr marL="171450" lvl="0" indent="-171450" algn="l">
              <a:buClrTx/>
              <a:buSzTx/>
              <a:buFont typeface="Wingdings" panose="05000000000000000000" charset="0"/>
              <a:buChar char="Ø"/>
            </a:pPr>
            <a:r>
              <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探索统付新路径</a:t>
            </a:r>
            <a:r>
              <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，深度介入</a:t>
            </a:r>
            <a:endPar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0" name="文本框 49"/>
          <p:cNvSpPr txBox="1"/>
          <p:nvPr/>
        </p:nvSpPr>
        <p:spPr>
          <a:xfrm>
            <a:off x="6407890" y="3614420"/>
            <a:ext cx="648000" cy="252000"/>
          </a:xfrm>
          <a:prstGeom prst="rect">
            <a:avLst/>
          </a:prstGeom>
          <a:noFill/>
          <a:ln w="6350">
            <a:solidFill>
              <a:srgbClr val="1184CF"/>
            </a:solidFill>
            <a:prstDash val="dash"/>
          </a:ln>
          <a:extLst>
            <a:ext uri="{909E8E84-426E-40DD-AFC4-6F175D3DCCD1}">
              <a14:hiddenFill xmlns:a14="http://schemas.microsoft.com/office/drawing/2010/main">
                <a:solidFill>
                  <a:schemeClr val="accent1">
                    <a:lumMod val="20000"/>
                    <a:lumOff val="80000"/>
                  </a:schemeClr>
                </a:solidFill>
              </a14:hiddenFill>
            </a:ext>
          </a:extLst>
        </p:spPr>
        <p:txBody>
          <a:bodyPr wrap="square" rtlCol="0" anchor="ctr" anchorCtr="0">
            <a:noAutofit/>
          </a:bodyPr>
          <a:p>
            <a:pPr algn="ctr">
              <a:spcBef>
                <a:spcPts val="0"/>
              </a:spcBef>
              <a:spcAft>
                <a:spcPts val="0"/>
              </a:spcAft>
            </a:pPr>
            <a:r>
              <a:rPr lang="zh-CN" sz="900" dirty="0">
                <a:latin typeface="微软雅黑" panose="020B0503020204020204" pitchFamily="34" charset="-122"/>
                <a:ea typeface="微软雅黑" panose="020B0503020204020204" pitchFamily="34" charset="-122"/>
                <a:cs typeface="微软雅黑" panose="020B0503020204020204" pitchFamily="34" charset="-122"/>
              </a:rPr>
              <a:t>套餐</a:t>
            </a:r>
            <a:endParaRPr lang="zh-CN" sz="9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 name="文本框 50"/>
          <p:cNvSpPr txBox="1"/>
          <p:nvPr/>
        </p:nvSpPr>
        <p:spPr>
          <a:xfrm>
            <a:off x="7121630" y="3614420"/>
            <a:ext cx="648000" cy="252000"/>
          </a:xfrm>
          <a:prstGeom prst="rect">
            <a:avLst/>
          </a:prstGeom>
          <a:noFill/>
          <a:ln w="6350">
            <a:solidFill>
              <a:srgbClr val="1184CF"/>
            </a:solidFill>
            <a:prstDash val="dash"/>
          </a:ln>
          <a:extLst>
            <a:ext uri="{909E8E84-426E-40DD-AFC4-6F175D3DCCD1}">
              <a14:hiddenFill xmlns:a14="http://schemas.microsoft.com/office/drawing/2010/main">
                <a:solidFill>
                  <a:schemeClr val="accent1">
                    <a:lumMod val="20000"/>
                    <a:lumOff val="80000"/>
                  </a:schemeClr>
                </a:solidFill>
              </a14:hiddenFill>
            </a:ext>
          </a:extLst>
        </p:spPr>
        <p:txBody>
          <a:bodyPr wrap="square" rtlCol="0" anchor="ctr" anchorCtr="0">
            <a:noAutofit/>
          </a:bodyPr>
          <a:p>
            <a:pPr algn="ctr">
              <a:spcBef>
                <a:spcPts val="0"/>
              </a:spcBef>
              <a:spcAft>
                <a:spcPts val="0"/>
              </a:spcAft>
            </a:pPr>
            <a:r>
              <a:rPr lang="zh-CN" sz="900" dirty="0">
                <a:latin typeface="微软雅黑" panose="020B0503020204020204" pitchFamily="34" charset="-122"/>
                <a:ea typeface="微软雅黑" panose="020B0503020204020204" pitchFamily="34" charset="-122"/>
                <a:cs typeface="微软雅黑" panose="020B0503020204020204" pitchFamily="34" charset="-122"/>
              </a:rPr>
              <a:t>流量</a:t>
            </a:r>
            <a:endParaRPr lang="zh-CN" sz="9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文本框 51"/>
          <p:cNvSpPr txBox="1"/>
          <p:nvPr/>
        </p:nvSpPr>
        <p:spPr>
          <a:xfrm>
            <a:off x="7833465" y="3614420"/>
            <a:ext cx="648000" cy="252000"/>
          </a:xfrm>
          <a:prstGeom prst="rect">
            <a:avLst/>
          </a:prstGeom>
          <a:noFill/>
          <a:ln w="6350">
            <a:solidFill>
              <a:srgbClr val="1184CF"/>
            </a:solidFill>
            <a:prstDash val="dash"/>
          </a:ln>
          <a:extLst>
            <a:ext uri="{909E8E84-426E-40DD-AFC4-6F175D3DCCD1}">
              <a14:hiddenFill xmlns:a14="http://schemas.microsoft.com/office/drawing/2010/main">
                <a:solidFill>
                  <a:schemeClr val="accent1">
                    <a:lumMod val="20000"/>
                    <a:lumOff val="80000"/>
                  </a:schemeClr>
                </a:solidFill>
              </a14:hiddenFill>
            </a:ext>
          </a:extLst>
        </p:spPr>
        <p:txBody>
          <a:bodyPr wrap="square" rtlCol="0" anchor="ctr" anchorCtr="0">
            <a:noAutofit/>
          </a:bodyPr>
          <a:p>
            <a:pPr algn="ctr">
              <a:spcBef>
                <a:spcPts val="0"/>
              </a:spcBef>
              <a:spcAft>
                <a:spcPts val="0"/>
              </a:spcAft>
            </a:pPr>
            <a:r>
              <a:rPr lang="zh-CN" sz="900" dirty="0">
                <a:latin typeface="微软雅黑" panose="020B0503020204020204" pitchFamily="34" charset="-122"/>
                <a:ea typeface="微软雅黑" panose="020B0503020204020204" pitchFamily="34" charset="-122"/>
                <a:cs typeface="微软雅黑" panose="020B0503020204020204" pitchFamily="34" charset="-122"/>
              </a:rPr>
              <a:t>语音</a:t>
            </a:r>
            <a:endParaRPr lang="zh-CN" sz="9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加号 52"/>
          <p:cNvSpPr/>
          <p:nvPr/>
        </p:nvSpPr>
        <p:spPr>
          <a:xfrm>
            <a:off x="8616315" y="3893820"/>
            <a:ext cx="288290" cy="287655"/>
          </a:xfrm>
          <a:prstGeom prst="mathPlus">
            <a:avLst/>
          </a:prstGeom>
          <a:solidFill>
            <a:schemeClr val="accent5"/>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4" name="文本框 53"/>
          <p:cNvSpPr txBox="1"/>
          <p:nvPr/>
        </p:nvSpPr>
        <p:spPr>
          <a:xfrm>
            <a:off x="6408525" y="3993515"/>
            <a:ext cx="648000" cy="252000"/>
          </a:xfrm>
          <a:prstGeom prst="rect">
            <a:avLst/>
          </a:prstGeom>
          <a:noFill/>
          <a:ln w="6350">
            <a:solidFill>
              <a:srgbClr val="1184CF"/>
            </a:solidFill>
            <a:prstDash val="dash"/>
          </a:ln>
          <a:extLst>
            <a:ext uri="{909E8E84-426E-40DD-AFC4-6F175D3DCCD1}">
              <a14:hiddenFill xmlns:a14="http://schemas.microsoft.com/office/drawing/2010/main">
                <a:solidFill>
                  <a:schemeClr val="accent1">
                    <a:lumMod val="20000"/>
                    <a:lumOff val="80000"/>
                  </a:schemeClr>
                </a:solidFill>
              </a14:hiddenFill>
            </a:ext>
          </a:extLst>
        </p:spPr>
        <p:txBody>
          <a:bodyPr wrap="square" rtlCol="0" anchor="ctr" anchorCtr="0">
            <a:noAutofit/>
          </a:bodyPr>
          <a:p>
            <a:pPr algn="ctr">
              <a:spcBef>
                <a:spcPts val="0"/>
              </a:spcBef>
              <a:spcAft>
                <a:spcPts val="0"/>
              </a:spcAft>
            </a:pPr>
            <a:r>
              <a:rPr lang="zh-CN" sz="900" dirty="0">
                <a:latin typeface="微软雅黑" panose="020B0503020204020204" pitchFamily="34" charset="-122"/>
                <a:ea typeface="微软雅黑" panose="020B0503020204020204" pitchFamily="34" charset="-122"/>
                <a:cs typeface="微软雅黑" panose="020B0503020204020204" pitchFamily="34" charset="-122"/>
              </a:rPr>
              <a:t>家宽</a:t>
            </a:r>
            <a:endParaRPr lang="zh-CN" sz="9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文本框 54"/>
          <p:cNvSpPr txBox="1"/>
          <p:nvPr/>
        </p:nvSpPr>
        <p:spPr>
          <a:xfrm>
            <a:off x="7122265" y="3993515"/>
            <a:ext cx="648000" cy="252000"/>
          </a:xfrm>
          <a:prstGeom prst="rect">
            <a:avLst/>
          </a:prstGeom>
          <a:noFill/>
          <a:ln w="6350">
            <a:solidFill>
              <a:srgbClr val="1184CF"/>
            </a:solidFill>
            <a:prstDash val="dash"/>
          </a:ln>
          <a:extLst>
            <a:ext uri="{909E8E84-426E-40DD-AFC4-6F175D3DCCD1}">
              <a14:hiddenFill xmlns:a14="http://schemas.microsoft.com/office/drawing/2010/main">
                <a:solidFill>
                  <a:schemeClr val="accent1">
                    <a:lumMod val="20000"/>
                    <a:lumOff val="80000"/>
                  </a:schemeClr>
                </a:solidFill>
              </a14:hiddenFill>
            </a:ext>
          </a:extLst>
        </p:spPr>
        <p:txBody>
          <a:bodyPr wrap="square" rtlCol="0" anchor="ctr" anchorCtr="0">
            <a:noAutofit/>
          </a:bodyPr>
          <a:p>
            <a:pPr algn="ctr">
              <a:spcBef>
                <a:spcPts val="0"/>
              </a:spcBef>
              <a:spcAft>
                <a:spcPts val="0"/>
              </a:spcAft>
            </a:pPr>
            <a:r>
              <a:rPr lang="zh-CN" sz="900" dirty="0">
                <a:latin typeface="微软雅黑" panose="020B0503020204020204" pitchFamily="34" charset="-122"/>
                <a:ea typeface="微软雅黑" panose="020B0503020204020204" pitchFamily="34" charset="-122"/>
                <a:cs typeface="微软雅黑" panose="020B0503020204020204" pitchFamily="34" charset="-122"/>
              </a:rPr>
              <a:t>权益</a:t>
            </a:r>
            <a:endParaRPr lang="zh-CN" sz="9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文本框 55"/>
          <p:cNvSpPr txBox="1"/>
          <p:nvPr/>
        </p:nvSpPr>
        <p:spPr>
          <a:xfrm>
            <a:off x="7834100" y="3993515"/>
            <a:ext cx="648000" cy="252000"/>
          </a:xfrm>
          <a:prstGeom prst="rect">
            <a:avLst/>
          </a:prstGeom>
          <a:noFill/>
          <a:ln w="6350">
            <a:solidFill>
              <a:srgbClr val="1184CF"/>
            </a:solidFill>
            <a:prstDash val="dash"/>
          </a:ln>
          <a:extLst>
            <a:ext uri="{909E8E84-426E-40DD-AFC4-6F175D3DCCD1}">
              <a14:hiddenFill xmlns:a14="http://schemas.microsoft.com/office/drawing/2010/main">
                <a:solidFill>
                  <a:schemeClr val="accent1">
                    <a:lumMod val="20000"/>
                    <a:lumOff val="80000"/>
                  </a:schemeClr>
                </a:solidFill>
              </a14:hiddenFill>
            </a:ext>
          </a:extLst>
        </p:spPr>
        <p:txBody>
          <a:bodyPr wrap="square" rtlCol="0" anchor="ctr" anchorCtr="0">
            <a:noAutofit/>
          </a:bodyPr>
          <a:p>
            <a:pPr algn="ctr">
              <a:spcBef>
                <a:spcPts val="0"/>
              </a:spcBef>
              <a:spcAft>
                <a:spcPts val="0"/>
              </a:spcAft>
            </a:pPr>
            <a:r>
              <a:rPr lang="en-US" altLang="zh-CN" sz="900" dirty="0">
                <a:latin typeface="微软雅黑" panose="020B0503020204020204" pitchFamily="34" charset="-122"/>
                <a:ea typeface="微软雅黑" panose="020B0503020204020204" pitchFamily="34" charset="-122"/>
                <a:cs typeface="微软雅黑" panose="020B0503020204020204" pitchFamily="34" charset="-122"/>
              </a:rPr>
              <a:t>VIP</a:t>
            </a:r>
            <a:endParaRPr lang="en-US" altLang="zh-CN" sz="9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7" name="文本框 56"/>
          <p:cNvSpPr txBox="1"/>
          <p:nvPr/>
        </p:nvSpPr>
        <p:spPr>
          <a:xfrm>
            <a:off x="9062825" y="3614420"/>
            <a:ext cx="648000" cy="252000"/>
          </a:xfrm>
          <a:prstGeom prst="rect">
            <a:avLst/>
          </a:prstGeom>
          <a:noFill/>
          <a:ln w="6350">
            <a:solidFill>
              <a:srgbClr val="1184CF"/>
            </a:solidFill>
            <a:prstDash val="dash"/>
          </a:ln>
          <a:extLst>
            <a:ext uri="{909E8E84-426E-40DD-AFC4-6F175D3DCCD1}">
              <a14:hiddenFill xmlns:a14="http://schemas.microsoft.com/office/drawing/2010/main">
                <a:solidFill>
                  <a:schemeClr val="accent1">
                    <a:lumMod val="20000"/>
                    <a:lumOff val="80000"/>
                  </a:schemeClr>
                </a:solidFill>
              </a14:hiddenFill>
            </a:ext>
          </a:extLst>
        </p:spPr>
        <p:txBody>
          <a:bodyPr wrap="square" rtlCol="0" anchor="ctr" anchorCtr="0">
            <a:noAutofit/>
          </a:bodyPr>
          <a:p>
            <a:pPr algn="ctr"/>
            <a:r>
              <a:rPr lang="zh-CN" altLang="en-US" sz="900">
                <a:latin typeface="微软雅黑" panose="020B0503020204020204" pitchFamily="34" charset="-122"/>
                <a:ea typeface="微软雅黑" panose="020B0503020204020204" pitchFamily="34" charset="-122"/>
                <a:sym typeface="+mn-ea"/>
              </a:rPr>
              <a:t>企业学陪</a:t>
            </a:r>
            <a:endParaRPr lang="zh-CN" altLang="en-US" sz="9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8" name="文本框 57"/>
          <p:cNvSpPr txBox="1"/>
          <p:nvPr/>
        </p:nvSpPr>
        <p:spPr>
          <a:xfrm>
            <a:off x="9776565" y="3614420"/>
            <a:ext cx="648000" cy="252000"/>
          </a:xfrm>
          <a:prstGeom prst="rect">
            <a:avLst/>
          </a:prstGeom>
          <a:noFill/>
          <a:ln w="6350">
            <a:solidFill>
              <a:srgbClr val="1184CF"/>
            </a:solidFill>
            <a:prstDash val="dash"/>
          </a:ln>
          <a:extLst>
            <a:ext uri="{909E8E84-426E-40DD-AFC4-6F175D3DCCD1}">
              <a14:hiddenFill xmlns:a14="http://schemas.microsoft.com/office/drawing/2010/main">
                <a:solidFill>
                  <a:schemeClr val="accent1">
                    <a:lumMod val="20000"/>
                    <a:lumOff val="80000"/>
                  </a:schemeClr>
                </a:solidFill>
              </a14:hiddenFill>
            </a:ext>
          </a:extLst>
        </p:spPr>
        <p:txBody>
          <a:bodyPr wrap="square" rtlCol="0" anchor="ctr" anchorCtr="0">
            <a:noAutofit/>
          </a:bodyPr>
          <a:p>
            <a:pPr algn="ctr">
              <a:spcBef>
                <a:spcPts val="0"/>
              </a:spcBef>
              <a:spcAft>
                <a:spcPts val="0"/>
              </a:spcAft>
            </a:pPr>
            <a:r>
              <a:rPr lang="zh-CN" sz="900" dirty="0">
                <a:latin typeface="微软雅黑" panose="020B0503020204020204" pitchFamily="34" charset="-122"/>
                <a:ea typeface="微软雅黑" panose="020B0503020204020204" pitchFamily="34" charset="-122"/>
                <a:cs typeface="微软雅黑" panose="020B0503020204020204" pitchFamily="34" charset="-122"/>
              </a:rPr>
              <a:t>视频彩铃</a:t>
            </a:r>
            <a:endParaRPr lang="zh-CN" sz="9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p:nvSpPr>
        <p:spPr>
          <a:xfrm>
            <a:off x="10488400" y="3614420"/>
            <a:ext cx="648000" cy="252000"/>
          </a:xfrm>
          <a:prstGeom prst="rect">
            <a:avLst/>
          </a:prstGeom>
          <a:noFill/>
          <a:ln w="6350">
            <a:solidFill>
              <a:srgbClr val="1184CF"/>
            </a:solidFill>
            <a:prstDash val="dash"/>
          </a:ln>
          <a:extLst>
            <a:ext uri="{909E8E84-426E-40DD-AFC4-6F175D3DCCD1}">
              <a14:hiddenFill xmlns:a14="http://schemas.microsoft.com/office/drawing/2010/main">
                <a:solidFill>
                  <a:schemeClr val="accent1">
                    <a:lumMod val="20000"/>
                    <a:lumOff val="80000"/>
                  </a:schemeClr>
                </a:solidFill>
              </a14:hiddenFill>
            </a:ext>
          </a:extLst>
        </p:spPr>
        <p:txBody>
          <a:bodyPr wrap="square" rtlCol="0" anchor="ctr" anchorCtr="0">
            <a:noAutofit/>
          </a:bodyPr>
          <a:p>
            <a:pPr algn="ctr">
              <a:spcBef>
                <a:spcPts val="0"/>
              </a:spcBef>
              <a:spcAft>
                <a:spcPts val="0"/>
              </a:spcAft>
            </a:pPr>
            <a:r>
              <a:rPr lang="zh-CN" sz="900" dirty="0">
                <a:latin typeface="微软雅黑" panose="020B0503020204020204" pitchFamily="34" charset="-122"/>
                <a:ea typeface="微软雅黑" panose="020B0503020204020204" pitchFamily="34" charset="-122"/>
                <a:cs typeface="微软雅黑" panose="020B0503020204020204" pitchFamily="34" charset="-122"/>
              </a:rPr>
              <a:t>移动办公</a:t>
            </a:r>
            <a:endParaRPr lang="zh-CN" sz="9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文本框 59"/>
          <p:cNvSpPr txBox="1"/>
          <p:nvPr/>
        </p:nvSpPr>
        <p:spPr>
          <a:xfrm>
            <a:off x="9063460" y="3993515"/>
            <a:ext cx="648000" cy="252000"/>
          </a:xfrm>
          <a:prstGeom prst="rect">
            <a:avLst/>
          </a:prstGeom>
          <a:noFill/>
          <a:ln w="6350">
            <a:solidFill>
              <a:srgbClr val="1184CF"/>
            </a:solidFill>
            <a:prstDash val="dash"/>
          </a:ln>
          <a:extLst>
            <a:ext uri="{909E8E84-426E-40DD-AFC4-6F175D3DCCD1}">
              <a14:hiddenFill xmlns:a14="http://schemas.microsoft.com/office/drawing/2010/main">
                <a:solidFill>
                  <a:schemeClr val="accent1">
                    <a:lumMod val="20000"/>
                    <a:lumOff val="80000"/>
                  </a:schemeClr>
                </a:solidFill>
              </a14:hiddenFill>
            </a:ext>
          </a:extLst>
        </p:spPr>
        <p:txBody>
          <a:bodyPr wrap="square" rtlCol="0" anchor="ctr" anchorCtr="0">
            <a:noAutofit/>
          </a:bodyPr>
          <a:p>
            <a:pPr algn="ctr">
              <a:spcBef>
                <a:spcPts val="0"/>
              </a:spcBef>
              <a:spcAft>
                <a:spcPts val="0"/>
              </a:spcAft>
            </a:pPr>
            <a:r>
              <a:rPr lang="zh-CN"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和对讲</a:t>
            </a:r>
            <a:endParaRPr lang="zh-CN"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 name="文本框 60"/>
          <p:cNvSpPr txBox="1"/>
          <p:nvPr/>
        </p:nvSpPr>
        <p:spPr>
          <a:xfrm>
            <a:off x="9777200" y="3993515"/>
            <a:ext cx="648000" cy="252000"/>
          </a:xfrm>
          <a:prstGeom prst="rect">
            <a:avLst/>
          </a:prstGeom>
          <a:noFill/>
          <a:ln w="6350">
            <a:solidFill>
              <a:srgbClr val="1184CF"/>
            </a:solidFill>
            <a:prstDash val="dash"/>
          </a:ln>
          <a:extLst>
            <a:ext uri="{909E8E84-426E-40DD-AFC4-6F175D3DCCD1}">
              <a14:hiddenFill xmlns:a14="http://schemas.microsoft.com/office/drawing/2010/main">
                <a:solidFill>
                  <a:schemeClr val="accent1">
                    <a:lumMod val="20000"/>
                    <a:lumOff val="80000"/>
                  </a:schemeClr>
                </a:solidFill>
              </a14:hiddenFill>
            </a:ext>
          </a:extLst>
        </p:spPr>
        <p:txBody>
          <a:bodyPr wrap="square" rtlCol="0" anchor="ctr" anchorCtr="0">
            <a:noAutofit/>
          </a:bodyPr>
          <a:p>
            <a:pPr algn="ctr">
              <a:spcBef>
                <a:spcPts val="0"/>
              </a:spcBef>
              <a:spcAft>
                <a:spcPts val="0"/>
              </a:spcAft>
            </a:pPr>
            <a:r>
              <a:rPr lang="zh-CN" sz="900" dirty="0">
                <a:latin typeface="微软雅黑" panose="020B0503020204020204" pitchFamily="34" charset="-122"/>
                <a:ea typeface="微软雅黑" panose="020B0503020204020204" pitchFamily="34" charset="-122"/>
                <a:cs typeface="微软雅黑" panose="020B0503020204020204" pitchFamily="34" charset="-122"/>
              </a:rPr>
              <a:t>虚拟网</a:t>
            </a:r>
            <a:endParaRPr lang="zh-CN" sz="9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2" name="文本框 61"/>
          <p:cNvSpPr txBox="1"/>
          <p:nvPr/>
        </p:nvSpPr>
        <p:spPr>
          <a:xfrm>
            <a:off x="10489035" y="3993515"/>
            <a:ext cx="648000" cy="252000"/>
          </a:xfrm>
          <a:prstGeom prst="rect">
            <a:avLst/>
          </a:prstGeom>
          <a:noFill/>
          <a:ln w="6350">
            <a:solidFill>
              <a:srgbClr val="1184CF"/>
            </a:solidFill>
            <a:prstDash val="dash"/>
          </a:ln>
          <a:extLst>
            <a:ext uri="{909E8E84-426E-40DD-AFC4-6F175D3DCCD1}">
              <a14:hiddenFill xmlns:a14="http://schemas.microsoft.com/office/drawing/2010/main">
                <a:solidFill>
                  <a:schemeClr val="accent1">
                    <a:lumMod val="20000"/>
                    <a:lumOff val="80000"/>
                  </a:schemeClr>
                </a:solidFill>
              </a14:hiddenFill>
            </a:ext>
          </a:extLst>
        </p:spPr>
        <p:txBody>
          <a:bodyPr wrap="square" rtlCol="0" anchor="ctr" anchorCtr="0">
            <a:noAutofit/>
          </a:bodyPr>
          <a:p>
            <a:pPr algn="ctr">
              <a:spcBef>
                <a:spcPts val="0"/>
              </a:spcBef>
              <a:spcAft>
                <a:spcPts val="0"/>
              </a:spcAft>
            </a:pPr>
            <a:r>
              <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集团名片</a:t>
            </a:r>
            <a:endPar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3" name="文本框 62"/>
          <p:cNvSpPr txBox="1"/>
          <p:nvPr/>
        </p:nvSpPr>
        <p:spPr>
          <a:xfrm>
            <a:off x="7176135" y="3245485"/>
            <a:ext cx="698500" cy="306705"/>
          </a:xfrm>
          <a:prstGeom prst="rect">
            <a:avLst/>
          </a:prstGeom>
          <a:noFill/>
        </p:spPr>
        <p:txBody>
          <a:bodyPr wrap="square" rtlCol="0">
            <a:spAutoFit/>
          </a:bodyPr>
          <a:p>
            <a:r>
              <a:rPr lang="en-US" altLang="zh-CN" sz="1400" b="1">
                <a:solidFill>
                  <a:srgbClr val="FF0000"/>
                </a:solidFill>
                <a:latin typeface="方正魏碑简体" panose="02000000000000000000" charset="-122"/>
                <a:ea typeface="方正魏碑简体" panose="02000000000000000000" charset="-122"/>
              </a:rPr>
              <a:t>CHN</a:t>
            </a:r>
            <a:endParaRPr lang="en-US" altLang="zh-CN" sz="1400" b="1">
              <a:solidFill>
                <a:srgbClr val="FF0000"/>
              </a:solidFill>
              <a:latin typeface="方正魏碑简体" panose="02000000000000000000" charset="-122"/>
              <a:ea typeface="方正魏碑简体" panose="02000000000000000000" charset="-122"/>
            </a:endParaRPr>
          </a:p>
        </p:txBody>
      </p:sp>
      <p:sp>
        <p:nvSpPr>
          <p:cNvPr id="64" name="文本框 63"/>
          <p:cNvSpPr txBox="1"/>
          <p:nvPr/>
        </p:nvSpPr>
        <p:spPr>
          <a:xfrm>
            <a:off x="9840595" y="3245485"/>
            <a:ext cx="698500" cy="306705"/>
          </a:xfrm>
          <a:prstGeom prst="rect">
            <a:avLst/>
          </a:prstGeom>
          <a:noFill/>
        </p:spPr>
        <p:txBody>
          <a:bodyPr wrap="square" rtlCol="0">
            <a:spAutoFit/>
          </a:bodyPr>
          <a:p>
            <a:pPr algn="ctr"/>
            <a:r>
              <a:rPr lang="en-US" altLang="zh-CN" sz="1400" b="1">
                <a:solidFill>
                  <a:srgbClr val="FF0000"/>
                </a:solidFill>
                <a:latin typeface="方正魏碑简体" panose="02000000000000000000" charset="-122"/>
                <a:ea typeface="方正魏碑简体" panose="02000000000000000000" charset="-122"/>
              </a:rPr>
              <a:t>B</a:t>
            </a:r>
            <a:endParaRPr lang="en-US" altLang="zh-CN" sz="1400" b="1">
              <a:solidFill>
                <a:srgbClr val="FF0000"/>
              </a:solidFill>
              <a:latin typeface="方正魏碑简体" panose="02000000000000000000" charset="-122"/>
              <a:ea typeface="方正魏碑简体" panose="02000000000000000000" charset="-122"/>
            </a:endParaRPr>
          </a:p>
        </p:txBody>
      </p:sp>
      <p:sp>
        <p:nvSpPr>
          <p:cNvPr id="65" name="文本框 64"/>
          <p:cNvSpPr txBox="1"/>
          <p:nvPr/>
        </p:nvSpPr>
        <p:spPr>
          <a:xfrm>
            <a:off x="8400415" y="3651250"/>
            <a:ext cx="642620" cy="275590"/>
          </a:xfrm>
          <a:prstGeom prst="rect">
            <a:avLst/>
          </a:prstGeom>
          <a:noFill/>
        </p:spPr>
        <p:txBody>
          <a:bodyPr wrap="square" rtlCol="0">
            <a:spAutoFit/>
          </a:bodyPr>
          <a:p>
            <a:pPr algn="ctr"/>
            <a:r>
              <a:rPr lang="zh-CN" altLang="en-US" sz="1200">
                <a:solidFill>
                  <a:srgbClr val="FF0000"/>
                </a:solidFill>
                <a:latin typeface="方正魏碑简体" panose="02000000000000000000" charset="-122"/>
                <a:ea typeface="方正魏碑简体" panose="02000000000000000000" charset="-122"/>
              </a:rPr>
              <a:t>融合</a:t>
            </a:r>
            <a:endParaRPr lang="zh-CN" altLang="en-US" sz="1200">
              <a:solidFill>
                <a:srgbClr val="FF0000"/>
              </a:solidFill>
              <a:latin typeface="方正魏碑简体" panose="02000000000000000000" charset="-122"/>
              <a:ea typeface="方正魏碑简体" panose="02000000000000000000" charset="-122"/>
            </a:endParaRPr>
          </a:p>
        </p:txBody>
      </p:sp>
      <p:sp>
        <p:nvSpPr>
          <p:cNvPr id="66" name="文本框 65"/>
          <p:cNvSpPr txBox="1"/>
          <p:nvPr/>
        </p:nvSpPr>
        <p:spPr>
          <a:xfrm>
            <a:off x="7931150" y="3261043"/>
            <a:ext cx="1953260" cy="275590"/>
          </a:xfrm>
          <a:prstGeom prst="rect">
            <a:avLst/>
          </a:prstGeom>
          <a:noFill/>
        </p:spPr>
        <p:txBody>
          <a:bodyPr wrap="square" rtlCol="0" anchor="t">
            <a:spAutoFit/>
          </a:bodyPr>
          <a:p>
            <a:pPr algn="ctr"/>
            <a:r>
              <a:rPr lang="zh-CN" altLang="en-US" sz="1200" b="1" spc="-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非</a:t>
            </a:r>
            <a:r>
              <a:rPr lang="en-US" altLang="zh-CN" sz="1200" b="1" spc="-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YD</a:t>
            </a:r>
            <a:r>
              <a:rPr lang="zh-CN" altLang="en-US" sz="1200" b="1" spc="-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用户无法使用</a:t>
            </a:r>
            <a:endParaRPr lang="zh-CN" altLang="en-US" sz="1200" b="1" spc="-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7" name="文本框 66"/>
          <p:cNvSpPr txBox="1"/>
          <p:nvPr/>
        </p:nvSpPr>
        <p:spPr>
          <a:xfrm>
            <a:off x="6240145" y="4713605"/>
            <a:ext cx="5085080" cy="783590"/>
          </a:xfrm>
          <a:prstGeom prst="rect">
            <a:avLst/>
          </a:prstGeom>
          <a:noFill/>
        </p:spPr>
        <p:txBody>
          <a:bodyPr wrap="square" rtlCol="0" anchor="t">
            <a:spAutoFit/>
          </a:bodyPr>
          <a:p>
            <a:pPr marL="171450" indent="-171450" algn="l">
              <a:lnSpc>
                <a:spcPct val="150000"/>
              </a:lnSpc>
              <a:buClrTx/>
              <a:buSzTx/>
              <a:buFont typeface="Arial" panose="020B0604020202020204" pitchFamily="34" charset="0"/>
              <a:buChar char="•"/>
            </a:pPr>
            <a:r>
              <a:rPr lang="zh-CN" altLang="en-US" sz="1000" b="1">
                <a:latin typeface="微软雅黑" panose="020B0503020204020204" pitchFamily="34" charset="-122"/>
                <a:ea typeface="微软雅黑" panose="020B0503020204020204" pitchFamily="34" charset="-122"/>
                <a:sym typeface="+mn-ea"/>
              </a:rPr>
              <a:t>党政机关</a:t>
            </a:r>
            <a:r>
              <a:rPr lang="en-US" altLang="zh-CN" sz="1000" b="1">
                <a:latin typeface="微软雅黑" panose="020B0503020204020204" pitchFamily="34" charset="-122"/>
                <a:ea typeface="微软雅黑" panose="020B0503020204020204" pitchFamily="34" charset="-122"/>
                <a:sym typeface="+mn-ea"/>
              </a:rPr>
              <a:t>“</a:t>
            </a:r>
            <a:r>
              <a:rPr lang="zh-CN" altLang="en-US" sz="1000" b="1">
                <a:latin typeface="微软雅黑" panose="020B0503020204020204" pitchFamily="34" charset="-122"/>
                <a:ea typeface="微软雅黑" panose="020B0503020204020204" pitchFamily="34" charset="-122"/>
                <a:sym typeface="+mn-ea"/>
              </a:rPr>
              <a:t>食堂</a:t>
            </a:r>
            <a:r>
              <a:rPr lang="en-US" altLang="zh-CN" sz="1000" b="1">
                <a:latin typeface="微软雅黑" panose="020B0503020204020204" pitchFamily="34" charset="-122"/>
                <a:ea typeface="微软雅黑" panose="020B0503020204020204" pitchFamily="34" charset="-122"/>
                <a:sym typeface="+mn-ea"/>
              </a:rPr>
              <a:t>”</a:t>
            </a:r>
            <a:r>
              <a:rPr lang="zh-CN" altLang="en-US" sz="1000" b="1">
                <a:latin typeface="微软雅黑" panose="020B0503020204020204" pitchFamily="34" charset="-122"/>
                <a:ea typeface="微软雅黑" panose="020B0503020204020204" pitchFamily="34" charset="-122"/>
                <a:sym typeface="+mn-ea"/>
              </a:rPr>
              <a:t>统付：</a:t>
            </a:r>
            <a:r>
              <a:rPr lang="zh-CN" altLang="en-US" sz="1000">
                <a:latin typeface="微软雅黑" panose="020B0503020204020204" pitchFamily="34" charset="-122"/>
                <a:ea typeface="微软雅黑" panose="020B0503020204020204" pitchFamily="34" charset="-122"/>
                <a:sym typeface="+mn-ea"/>
              </a:rPr>
              <a:t>结合客户单位</a:t>
            </a:r>
            <a:r>
              <a:rPr lang="en-US" altLang="zh-CN" sz="1000">
                <a:solidFill>
                  <a:srgbClr val="FF0000"/>
                </a:solidFill>
                <a:latin typeface="微软雅黑" panose="020B0503020204020204" pitchFamily="34" charset="-122"/>
                <a:ea typeface="微软雅黑" panose="020B0503020204020204" pitchFamily="34" charset="-122"/>
                <a:sym typeface="+mn-ea"/>
              </a:rPr>
              <a:t>“</a:t>
            </a:r>
            <a:r>
              <a:rPr lang="zh-CN" altLang="en-US" sz="1000">
                <a:solidFill>
                  <a:srgbClr val="FF0000"/>
                </a:solidFill>
                <a:latin typeface="微软雅黑" panose="020B0503020204020204" pitchFamily="34" charset="-122"/>
                <a:ea typeface="微软雅黑" panose="020B0503020204020204" pitchFamily="34" charset="-122"/>
                <a:sym typeface="+mn-ea"/>
              </a:rPr>
              <a:t>食堂</a:t>
            </a:r>
            <a:r>
              <a:rPr lang="en-US" altLang="zh-CN" sz="1000">
                <a:solidFill>
                  <a:srgbClr val="FF0000"/>
                </a:solidFill>
                <a:latin typeface="微软雅黑" panose="020B0503020204020204" pitchFamily="34" charset="-122"/>
                <a:ea typeface="微软雅黑" panose="020B0503020204020204" pitchFamily="34" charset="-122"/>
                <a:sym typeface="+mn-ea"/>
              </a:rPr>
              <a:t>”</a:t>
            </a:r>
            <a:r>
              <a:rPr lang="zh-CN" altLang="en-US" sz="1000">
                <a:solidFill>
                  <a:srgbClr val="FF0000"/>
                </a:solidFill>
                <a:latin typeface="微软雅黑" panose="020B0503020204020204" pitchFamily="34" charset="-122"/>
                <a:ea typeface="微软雅黑" panose="020B0503020204020204" pitchFamily="34" charset="-122"/>
                <a:sym typeface="+mn-ea"/>
              </a:rPr>
              <a:t>余额</a:t>
            </a:r>
            <a:r>
              <a:rPr lang="zh-CN" altLang="en-US" sz="1000">
                <a:latin typeface="微软雅黑" panose="020B0503020204020204" pitchFamily="34" charset="-122"/>
                <a:ea typeface="微软雅黑" panose="020B0503020204020204" pitchFamily="34" charset="-122"/>
                <a:sym typeface="+mn-ea"/>
              </a:rPr>
              <a:t>使用刚需</a:t>
            </a:r>
            <a:r>
              <a:rPr lang="zh-CN" altLang="en-US" sz="1000">
                <a:solidFill>
                  <a:srgbClr val="FF0000"/>
                </a:solidFill>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开展成员话费统付，通过洽谈</a:t>
            </a:r>
            <a:r>
              <a:rPr lang="en-US" altLang="zh-CN" sz="1000">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固定周期独家</a:t>
            </a:r>
            <a:r>
              <a:rPr lang="en-US" altLang="zh-CN" sz="1000">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优势，快速推进</a:t>
            </a:r>
            <a:r>
              <a:rPr lang="en-US" altLang="zh-CN" sz="1000">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余额</a:t>
            </a:r>
            <a:r>
              <a:rPr lang="en-US" altLang="zh-CN" sz="1000">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年度统付，在</a:t>
            </a:r>
            <a:r>
              <a:rPr lang="en-US" altLang="zh-CN" sz="1000">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保有</a:t>
            </a:r>
            <a:r>
              <a:rPr lang="en-US" altLang="zh-CN" sz="1000">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a:t>
            </a:r>
            <a:r>
              <a:rPr lang="en-US" altLang="zh-CN" sz="1000">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迎回</a:t>
            </a:r>
            <a:r>
              <a:rPr lang="en-US" altLang="zh-CN" sz="1000">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上抢先一步。（</a:t>
            </a:r>
            <a:r>
              <a:rPr lang="zh-CN" altLang="en-US" sz="1000">
                <a:solidFill>
                  <a:srgbClr val="FF0000"/>
                </a:solidFill>
                <a:latin typeface="微软雅黑" panose="020B0503020204020204" pitchFamily="34" charset="-122"/>
                <a:ea typeface="微软雅黑" panose="020B0503020204020204" pitchFamily="34" charset="-122"/>
                <a:sym typeface="+mn-ea"/>
              </a:rPr>
              <a:t>案例：海宁机关事业食堂已完成统谈</a:t>
            </a:r>
            <a:r>
              <a:rPr lang="zh-CN" altLang="en-US" sz="1000">
                <a:latin typeface="微软雅黑" panose="020B0503020204020204" pitchFamily="34" charset="-122"/>
                <a:ea typeface="微软雅黑" panose="020B0503020204020204" pitchFamily="34" charset="-122"/>
                <a:sym typeface="+mn-ea"/>
              </a:rPr>
              <a:t>）</a:t>
            </a:r>
            <a:endParaRPr lang="zh-CN" altLang="en-US" sz="1000">
              <a:latin typeface="微软雅黑" panose="020B0503020204020204" pitchFamily="34" charset="-122"/>
              <a:ea typeface="微软雅黑" panose="020B0503020204020204" pitchFamily="34" charset="-122"/>
              <a:sym typeface="+mn-ea"/>
            </a:endParaRPr>
          </a:p>
        </p:txBody>
      </p:sp>
      <p:sp>
        <p:nvSpPr>
          <p:cNvPr id="68" name="文本框 67"/>
          <p:cNvSpPr txBox="1"/>
          <p:nvPr/>
        </p:nvSpPr>
        <p:spPr>
          <a:xfrm>
            <a:off x="6240145" y="5373370"/>
            <a:ext cx="5122545" cy="553085"/>
          </a:xfrm>
          <a:prstGeom prst="rect">
            <a:avLst/>
          </a:prstGeom>
          <a:noFill/>
        </p:spPr>
        <p:txBody>
          <a:bodyPr wrap="square" rtlCol="0" anchor="t">
            <a:spAutoFit/>
          </a:bodyPr>
          <a:p>
            <a:pPr marL="171450" indent="-171450" algn="l">
              <a:lnSpc>
                <a:spcPct val="150000"/>
              </a:lnSpc>
              <a:buClrTx/>
              <a:buSzTx/>
              <a:buFont typeface="Arial" panose="020B0604020202020204" pitchFamily="34" charset="0"/>
              <a:buChar char="•"/>
            </a:pPr>
            <a:r>
              <a:rPr lang="zh-CN" altLang="en-US" sz="1000" b="1">
                <a:latin typeface="微软雅黑" panose="020B0503020204020204" pitchFamily="34" charset="-122"/>
                <a:ea typeface="微软雅黑" panose="020B0503020204020204" pitchFamily="34" charset="-122"/>
                <a:sym typeface="+mn-ea"/>
              </a:rPr>
              <a:t>大型企业</a:t>
            </a:r>
            <a:r>
              <a:rPr lang="en-US" altLang="zh-CN" sz="1000" b="1">
                <a:latin typeface="微软雅黑" panose="020B0503020204020204" pitchFamily="34" charset="-122"/>
                <a:ea typeface="微软雅黑" panose="020B0503020204020204" pitchFamily="34" charset="-122"/>
                <a:sym typeface="+mn-ea"/>
              </a:rPr>
              <a:t>“</a:t>
            </a:r>
            <a:r>
              <a:rPr lang="zh-CN" altLang="en-US" sz="1000" b="1">
                <a:latin typeface="微软雅黑" panose="020B0503020204020204" pitchFamily="34" charset="-122"/>
                <a:ea typeface="微软雅黑" panose="020B0503020204020204" pitchFamily="34" charset="-122"/>
                <a:sym typeface="+mn-ea"/>
              </a:rPr>
              <a:t>食堂</a:t>
            </a:r>
            <a:r>
              <a:rPr lang="en-US" altLang="zh-CN" sz="1000" b="1">
                <a:latin typeface="微软雅黑" panose="020B0503020204020204" pitchFamily="34" charset="-122"/>
                <a:ea typeface="微软雅黑" panose="020B0503020204020204" pitchFamily="34" charset="-122"/>
                <a:sym typeface="+mn-ea"/>
              </a:rPr>
              <a:t>”</a:t>
            </a:r>
            <a:r>
              <a:rPr lang="zh-CN" altLang="en-US" sz="1000" b="1">
                <a:latin typeface="微软雅黑" panose="020B0503020204020204" pitchFamily="34" charset="-122"/>
                <a:ea typeface="微软雅黑" panose="020B0503020204020204" pitchFamily="34" charset="-122"/>
                <a:sym typeface="+mn-ea"/>
              </a:rPr>
              <a:t>统付：</a:t>
            </a:r>
            <a:r>
              <a:rPr lang="zh-CN" altLang="en-US" sz="1000">
                <a:latin typeface="微软雅黑" panose="020B0503020204020204" pitchFamily="34" charset="-122"/>
                <a:ea typeface="微软雅黑" panose="020B0503020204020204" pitchFamily="34" charset="-122"/>
                <a:sym typeface="+mn-ea"/>
              </a:rPr>
              <a:t>通过食堂设备投入，以</a:t>
            </a:r>
            <a:r>
              <a:rPr lang="en-US" altLang="zh-CN" sz="1000">
                <a:solidFill>
                  <a:srgbClr val="FF0000"/>
                </a:solidFill>
                <a:latin typeface="微软雅黑" panose="020B0503020204020204" pitchFamily="34" charset="-122"/>
                <a:ea typeface="微软雅黑" panose="020B0503020204020204" pitchFamily="34" charset="-122"/>
                <a:sym typeface="+mn-ea"/>
              </a:rPr>
              <a:t>“</a:t>
            </a:r>
            <a:r>
              <a:rPr lang="zh-CN" altLang="en-US" sz="1000">
                <a:solidFill>
                  <a:srgbClr val="FF0000"/>
                </a:solidFill>
                <a:latin typeface="微软雅黑" panose="020B0503020204020204" pitchFamily="34" charset="-122"/>
                <a:ea typeface="微软雅黑" panose="020B0503020204020204" pitchFamily="34" charset="-122"/>
                <a:sym typeface="+mn-ea"/>
              </a:rPr>
              <a:t>食堂和包</a:t>
            </a:r>
            <a:r>
              <a:rPr lang="en-US" altLang="zh-CN" sz="1000">
                <a:solidFill>
                  <a:srgbClr val="FF0000"/>
                </a:solidFill>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开展成员号码与食堂消费深度结合，加快漫入用户转嘉。</a:t>
            </a:r>
            <a:endParaRPr lang="zh-CN" altLang="en-US" sz="1000">
              <a:latin typeface="微软雅黑" panose="020B0503020204020204" pitchFamily="34" charset="-122"/>
              <a:ea typeface="微软雅黑" panose="020B0503020204020204" pitchFamily="34" charset="-122"/>
              <a:sym typeface="+mn-ea"/>
            </a:endParaRPr>
          </a:p>
        </p:txBody>
      </p:sp>
      <p:sp>
        <p:nvSpPr>
          <p:cNvPr id="69" name="文本框 68"/>
          <p:cNvSpPr txBox="1"/>
          <p:nvPr>
            <p:custDataLst>
              <p:tags r:id="rId13"/>
            </p:custDataLst>
          </p:nvPr>
        </p:nvSpPr>
        <p:spPr>
          <a:xfrm>
            <a:off x="6503035" y="6020435"/>
            <a:ext cx="1332000" cy="252000"/>
          </a:xfrm>
          <a:prstGeom prst="rect">
            <a:avLst/>
          </a:prstGeom>
          <a:noFill/>
          <a:ln>
            <a:solidFill>
              <a:schemeClr val="accent1"/>
            </a:solidFill>
          </a:ln>
        </p:spPr>
        <p:txBody>
          <a:bodyPr wrap="square" rtlCol="0">
            <a:noAutofit/>
          </a:bodyPr>
          <a:p>
            <a:pPr algn="ctr"/>
            <a:r>
              <a:rPr lang="zh-CN" altLang="en-US" sz="900">
                <a:latin typeface="微软雅黑" panose="020B0503020204020204" pitchFamily="34" charset="-122"/>
                <a:ea typeface="微软雅黑" panose="020B0503020204020204" pitchFamily="34" charset="-122"/>
                <a:sym typeface="+mn-ea"/>
              </a:rPr>
              <a:t>食堂刷卡用移动</a:t>
            </a:r>
            <a:endParaRPr lang="zh-CN" altLang="en-US" sz="900">
              <a:latin typeface="微软雅黑" panose="020B0503020204020204" pitchFamily="34" charset="-122"/>
              <a:ea typeface="微软雅黑" panose="020B0503020204020204" pitchFamily="34" charset="-122"/>
            </a:endParaRPr>
          </a:p>
        </p:txBody>
      </p:sp>
      <p:sp>
        <p:nvSpPr>
          <p:cNvPr id="72" name="文本框 71"/>
          <p:cNvSpPr txBox="1"/>
          <p:nvPr>
            <p:custDataLst>
              <p:tags r:id="rId14"/>
            </p:custDataLst>
          </p:nvPr>
        </p:nvSpPr>
        <p:spPr>
          <a:xfrm>
            <a:off x="8193810" y="6020435"/>
            <a:ext cx="1331595" cy="252000"/>
          </a:xfrm>
          <a:prstGeom prst="rect">
            <a:avLst/>
          </a:prstGeom>
          <a:noFill/>
          <a:ln>
            <a:solidFill>
              <a:schemeClr val="accent1"/>
            </a:solidFill>
          </a:ln>
        </p:spPr>
        <p:txBody>
          <a:bodyPr wrap="square" rtlCol="0">
            <a:noAutofit/>
          </a:bodyPr>
          <a:p>
            <a:pPr algn="ctr"/>
            <a:r>
              <a:rPr lang="zh-CN" altLang="en-US" sz="900">
                <a:latin typeface="微软雅黑" panose="020B0503020204020204" pitchFamily="34" charset="-122"/>
                <a:ea typeface="微软雅黑" panose="020B0503020204020204" pitchFamily="34" charset="-122"/>
              </a:rPr>
              <a:t>新放号充值送</a:t>
            </a:r>
            <a:r>
              <a:rPr lang="en-US" altLang="zh-CN" sz="900">
                <a:latin typeface="微软雅黑" panose="020B0503020204020204" pitchFamily="34" charset="-122"/>
                <a:ea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rPr>
              <a:t>余额</a:t>
            </a:r>
            <a:r>
              <a:rPr lang="en-US" altLang="zh-CN" sz="900">
                <a:latin typeface="微软雅黑" panose="020B0503020204020204" pitchFamily="34" charset="-122"/>
                <a:ea typeface="微软雅黑" panose="020B0503020204020204" pitchFamily="34" charset="-122"/>
              </a:rPr>
              <a:t>”</a:t>
            </a:r>
            <a:endParaRPr lang="en-US" altLang="zh-CN" sz="900">
              <a:latin typeface="微软雅黑" panose="020B0503020204020204" pitchFamily="34" charset="-122"/>
              <a:ea typeface="微软雅黑" panose="020B0503020204020204" pitchFamily="34" charset="-122"/>
            </a:endParaRPr>
          </a:p>
        </p:txBody>
      </p:sp>
      <p:sp>
        <p:nvSpPr>
          <p:cNvPr id="73" name="文本框 72"/>
          <p:cNvSpPr txBox="1"/>
          <p:nvPr>
            <p:custDataLst>
              <p:tags r:id="rId15"/>
            </p:custDataLst>
          </p:nvPr>
        </p:nvSpPr>
        <p:spPr>
          <a:xfrm>
            <a:off x="9884180" y="6020435"/>
            <a:ext cx="1331595" cy="252000"/>
          </a:xfrm>
          <a:prstGeom prst="rect">
            <a:avLst/>
          </a:prstGeom>
          <a:noFill/>
          <a:ln>
            <a:solidFill>
              <a:schemeClr val="accent1"/>
            </a:solidFill>
          </a:ln>
        </p:spPr>
        <p:txBody>
          <a:bodyPr wrap="square" rtlCol="0">
            <a:noAutofit/>
          </a:bodyPr>
          <a:p>
            <a:pPr algn="ctr"/>
            <a:r>
              <a:rPr lang="zh-CN" altLang="en-US" sz="900">
                <a:latin typeface="微软雅黑" panose="020B0503020204020204" pitchFamily="34" charset="-122"/>
                <a:ea typeface="微软雅黑" panose="020B0503020204020204" pitchFamily="34" charset="-122"/>
              </a:rPr>
              <a:t>招工礼包放号强介入</a:t>
            </a:r>
            <a:endParaRPr lang="zh-CN" altLang="en-US" sz="900">
              <a:latin typeface="微软雅黑" panose="020B0503020204020204" pitchFamily="34" charset="-122"/>
              <a:ea typeface="微软雅黑" panose="020B0503020204020204" pitchFamily="34" charset="-122"/>
            </a:endParaRPr>
          </a:p>
        </p:txBody>
      </p:sp>
      <p:sp>
        <p:nvSpPr>
          <p:cNvPr id="74" name="文本框 73"/>
          <p:cNvSpPr txBox="1"/>
          <p:nvPr/>
        </p:nvSpPr>
        <p:spPr>
          <a:xfrm>
            <a:off x="1778635" y="4064635"/>
            <a:ext cx="2258695" cy="229870"/>
          </a:xfrm>
          <a:prstGeom prst="rect">
            <a:avLst/>
          </a:prstGeom>
          <a:noFill/>
        </p:spPr>
        <p:txBody>
          <a:bodyPr wrap="square" rtlCol="0" anchor="t">
            <a:spAutoFit/>
          </a:bodyPr>
          <a:p>
            <a:r>
              <a:rPr lang="zh-CN" altLang="en-US" sz="9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行业集团成员人均优后收入：</a:t>
            </a:r>
            <a:r>
              <a:rPr lang="en-US" altLang="zh-CN" sz="9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82</a:t>
            </a:r>
            <a:r>
              <a:rPr lang="zh-CN" altLang="en-US" sz="9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元</a:t>
            </a:r>
            <a:endParaRPr lang="zh-CN" altLang="en-US" sz="9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5" name="Freeform 8"/>
          <p:cNvSpPr/>
          <p:nvPr>
            <p:custDataLst>
              <p:tags r:id="rId16"/>
            </p:custDataLst>
          </p:nvPr>
        </p:nvSpPr>
        <p:spPr bwMode="auto">
          <a:xfrm rot="9840000" flipH="1" flipV="1">
            <a:off x="3697605" y="4166870"/>
            <a:ext cx="147320" cy="77470"/>
          </a:xfrm>
          <a:custGeom>
            <a:avLst/>
            <a:gdLst>
              <a:gd name="T0" fmla="*/ 181 w 219"/>
              <a:gd name="T1" fmla="*/ 84 h 121"/>
              <a:gd name="T2" fmla="*/ 0 w 219"/>
              <a:gd name="T3" fmla="*/ 53 h 121"/>
              <a:gd name="T4" fmla="*/ 158 w 219"/>
              <a:gd name="T5" fmla="*/ 60 h 121"/>
              <a:gd name="T6" fmla="*/ 138 w 219"/>
              <a:gd name="T7" fmla="*/ 39 h 121"/>
              <a:gd name="T8" fmla="*/ 218 w 219"/>
              <a:gd name="T9" fmla="*/ 0 h 121"/>
              <a:gd name="T10" fmla="*/ 201 w 219"/>
              <a:gd name="T11" fmla="*/ 104 h 121"/>
              <a:gd name="T12" fmla="*/ 181 w 219"/>
              <a:gd name="T13" fmla="*/ 84 h 121"/>
            </a:gdLst>
            <a:ahLst/>
            <a:cxnLst>
              <a:cxn ang="0">
                <a:pos x="T0" y="T1"/>
              </a:cxn>
              <a:cxn ang="0">
                <a:pos x="T2" y="T3"/>
              </a:cxn>
              <a:cxn ang="0">
                <a:pos x="T4" y="T5"/>
              </a:cxn>
              <a:cxn ang="0">
                <a:pos x="T6" y="T7"/>
              </a:cxn>
              <a:cxn ang="0">
                <a:pos x="T8" y="T9"/>
              </a:cxn>
              <a:cxn ang="0">
                <a:pos x="T10" y="T11"/>
              </a:cxn>
              <a:cxn ang="0">
                <a:pos x="T12" y="T13"/>
              </a:cxn>
            </a:cxnLst>
            <a:rect l="0" t="0" r="r" b="b"/>
            <a:pathLst>
              <a:path w="219" h="121">
                <a:moveTo>
                  <a:pt x="181" y="84"/>
                </a:moveTo>
                <a:cubicBezTo>
                  <a:pt x="124" y="121"/>
                  <a:pt x="47" y="113"/>
                  <a:pt x="0" y="53"/>
                </a:cubicBezTo>
                <a:cubicBezTo>
                  <a:pt x="49" y="99"/>
                  <a:pt x="115" y="96"/>
                  <a:pt x="158" y="60"/>
                </a:cubicBezTo>
                <a:cubicBezTo>
                  <a:pt x="151" y="53"/>
                  <a:pt x="144" y="46"/>
                  <a:pt x="138" y="39"/>
                </a:cubicBezTo>
                <a:cubicBezTo>
                  <a:pt x="161" y="34"/>
                  <a:pt x="189" y="24"/>
                  <a:pt x="218" y="0"/>
                </a:cubicBezTo>
                <a:cubicBezTo>
                  <a:pt x="219" y="43"/>
                  <a:pt x="215" y="72"/>
                  <a:pt x="201" y="104"/>
                </a:cubicBezTo>
                <a:cubicBezTo>
                  <a:pt x="194" y="97"/>
                  <a:pt x="187" y="90"/>
                  <a:pt x="181" y="84"/>
                </a:cubicBez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68574" tIns="34287" rIns="68574" bIns="34287" numCol="1" anchor="t" anchorCtr="0" compatLnSpc="1"/>
          <a:p>
            <a:endParaRPr lang="zh-CN" altLang="en-US" sz="600">
              <a:latin typeface="微软雅黑" panose="020B0503020204020204" pitchFamily="34" charset="-122"/>
              <a:ea typeface="微软雅黑" panose="020B0503020204020204" pitchFamily="34" charset="-122"/>
            </a:endParaRPr>
          </a:p>
        </p:txBody>
      </p:sp>
      <p:sp>
        <p:nvSpPr>
          <p:cNvPr id="76" name="文本框 75"/>
          <p:cNvSpPr txBox="1"/>
          <p:nvPr/>
        </p:nvSpPr>
        <p:spPr>
          <a:xfrm>
            <a:off x="3874135" y="4076700"/>
            <a:ext cx="645795" cy="229870"/>
          </a:xfrm>
          <a:prstGeom prst="rect">
            <a:avLst/>
          </a:prstGeom>
          <a:noFill/>
        </p:spPr>
        <p:txBody>
          <a:bodyPr wrap="square" rtlCol="0" anchor="t">
            <a:spAutoFit/>
          </a:bodyPr>
          <a:p>
            <a:pPr algn="ctr"/>
            <a:r>
              <a:rPr lang="en-US" altLang="zh-CN" sz="9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83.6元</a:t>
            </a:r>
            <a:endParaRPr lang="en-US" altLang="zh-CN" sz="9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7" name="文本框 76"/>
          <p:cNvSpPr txBox="1"/>
          <p:nvPr/>
        </p:nvSpPr>
        <p:spPr>
          <a:xfrm>
            <a:off x="6408420" y="4575175"/>
            <a:ext cx="6096000" cy="275590"/>
          </a:xfrm>
          <a:prstGeom prst="rect">
            <a:avLst/>
          </a:prstGeom>
          <a:noFill/>
        </p:spPr>
        <p:txBody>
          <a:bodyPr wrap="square" rtlCol="0" anchor="t">
            <a:spAutoFit/>
          </a:bodyPr>
          <a:p>
            <a:r>
              <a:rPr 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以</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食堂统付</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为案例</a:t>
            </a:r>
            <a:endPar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custDataLst>
              <p:tags r:id="rId6"/>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312420" y="836294"/>
            <a:ext cx="11482563" cy="725169"/>
          </a:xfrm>
          <a:prstGeom prst="rect">
            <a:avLst/>
          </a:prstGeom>
          <a:noFill/>
        </p:spPr>
        <p:txBody>
          <a:bodyPr wrap="square" rtlCol="0" anchor="t">
            <a:noAutofit/>
          </a:bodyPr>
          <a:lstStyle/>
          <a:p>
            <a:pPr marL="285750" lvl="0" indent="-285750" algn="l">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全市商</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客市场</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发展情况，截止</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月商客客户净增</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1.02</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万</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户，时间进度完成率</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119%</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，商客客户</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ARPU</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增幅</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18%</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，整体赶超省</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公司</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月度发展目标</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但同时依旧存在融合套餐发展不及预期、</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商务楼宇等重点</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场景渗透率提升缓慢等短板。</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lvl="0" indent="-285750" algn="l">
              <a:lnSpc>
                <a:spcPct val="150000"/>
              </a:lnSpc>
              <a:buClrTx/>
              <a:buSzTx/>
              <a:buFont typeface="Arial" panose="020B0604020202020204" pitchFamily="34" charset="0"/>
              <a:buChar char="•"/>
            </a:pP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335280" y="297180"/>
            <a:ext cx="10129520" cy="460375"/>
          </a:xfrm>
          <a:prstGeom prst="rect">
            <a:avLst/>
          </a:prstGeom>
          <a:noFill/>
        </p:spPr>
        <p:txBody>
          <a:bodyPr wrap="square" rtlCol="0" anchor="t">
            <a:spAutoFit/>
          </a:bodyPr>
          <a:lstStyle/>
          <a:p>
            <a:pPr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一、坚定不移强化客群运营</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路径⑤：商客精细运营（</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1/5</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4"/>
          <p:cNvSpPr/>
          <p:nvPr/>
        </p:nvSpPr>
        <p:spPr>
          <a:xfrm>
            <a:off x="312420" y="1772816"/>
            <a:ext cx="11471910" cy="2101212"/>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8" name="文本框 107"/>
          <p:cNvSpPr txBox="1"/>
          <p:nvPr/>
        </p:nvSpPr>
        <p:spPr>
          <a:xfrm>
            <a:off x="636829" y="1928543"/>
            <a:ext cx="3226923" cy="460375"/>
          </a:xfrm>
          <a:prstGeom prst="rect">
            <a:avLst/>
          </a:prstGeom>
          <a:noFill/>
        </p:spPr>
        <p:txBody>
          <a:bodyPr wrap="square" rtlCol="0" anchor="t">
            <a:spAutoFit/>
          </a:bodyPr>
          <a:lstStyle/>
          <a:p>
            <a:r>
              <a:rPr lang="zh-CN" altLang="en-US" sz="1200" b="1" dirty="0" smtClean="0">
                <a:solidFill>
                  <a:srgbClr val="C00000"/>
                </a:solidFill>
                <a:latin typeface="微软雅黑" panose="020B0503020204020204" pitchFamily="34" charset="-122"/>
                <a:ea typeface="微软雅黑" panose="020B0503020204020204" pitchFamily="34" charset="-122"/>
                <a:sym typeface="+mn-ea"/>
              </a:rPr>
              <a:t>存在问题</a:t>
            </a:r>
            <a:r>
              <a:rPr lang="en-US" altLang="zh-CN" sz="1200" b="1" dirty="0" smtClean="0">
                <a:solidFill>
                  <a:srgbClr val="C00000"/>
                </a:solidFill>
                <a:latin typeface="微软雅黑" panose="020B0503020204020204" pitchFamily="34" charset="-122"/>
                <a:ea typeface="微软雅黑" panose="020B0503020204020204" pitchFamily="34" charset="-122"/>
                <a:sym typeface="+mn-ea"/>
              </a:rPr>
              <a:t>1</a:t>
            </a:r>
            <a:r>
              <a:rPr lang="zh-CN" altLang="en-US" sz="1200" b="1" dirty="0" smtClean="0">
                <a:solidFill>
                  <a:srgbClr val="C00000"/>
                </a:solidFill>
                <a:latin typeface="微软雅黑" panose="020B0503020204020204" pitchFamily="34" charset="-122"/>
                <a:ea typeface="微软雅黑" panose="020B0503020204020204" pitchFamily="34" charset="-122"/>
                <a:sym typeface="+mn-ea"/>
              </a:rPr>
              <a:t>、</a:t>
            </a:r>
            <a:r>
              <a:rPr lang="zh-CN" altLang="en-US" sz="1200" b="1" dirty="0">
                <a:solidFill>
                  <a:srgbClr val="C00000"/>
                </a:solidFill>
                <a:latin typeface="微软雅黑" panose="020B0503020204020204" pitchFamily="34" charset="-122"/>
                <a:ea typeface="微软雅黑" panose="020B0503020204020204" pitchFamily="34" charset="-122"/>
                <a:sym typeface="+mn-ea"/>
              </a:rPr>
              <a:t>嘉兴</a:t>
            </a:r>
            <a:r>
              <a:rPr lang="zh-CN" altLang="en-US" sz="1200" b="1" dirty="0" smtClean="0">
                <a:solidFill>
                  <a:srgbClr val="C00000"/>
                </a:solidFill>
                <a:latin typeface="微软雅黑" panose="020B0503020204020204" pitchFamily="34" charset="-122"/>
                <a:ea typeface="微软雅黑" panose="020B0503020204020204" pitchFamily="34" charset="-122"/>
                <a:sym typeface="+mn-ea"/>
              </a:rPr>
              <a:t>标准套餐落后省公司时间进度</a:t>
            </a:r>
            <a:r>
              <a:rPr lang="en-US" altLang="zh-CN" sz="1200" b="1" dirty="0" smtClean="0">
                <a:solidFill>
                  <a:srgbClr val="C00000"/>
                </a:solidFill>
                <a:latin typeface="微软雅黑" panose="020B0503020204020204" pitchFamily="34" charset="-122"/>
                <a:ea typeface="微软雅黑" panose="020B0503020204020204" pitchFamily="34" charset="-122"/>
                <a:sym typeface="+mn-ea"/>
              </a:rPr>
              <a:t>12pp</a:t>
            </a:r>
            <a:r>
              <a:rPr lang="zh-CN" altLang="en-US" sz="1200" b="1" dirty="0" smtClean="0">
                <a:solidFill>
                  <a:srgbClr val="C00000"/>
                </a:solidFill>
                <a:latin typeface="微软雅黑" panose="020B0503020204020204" pitchFamily="34" charset="-122"/>
                <a:ea typeface="微软雅黑" panose="020B0503020204020204" pitchFamily="34" charset="-122"/>
                <a:sym typeface="+mn-ea"/>
              </a:rPr>
              <a:t>，县市中嘉禾、嘉善、海宁相对落后。</a:t>
            </a:r>
            <a:endParaRPr lang="zh-CN" altLang="en-US" sz="1200" b="1" dirty="0">
              <a:solidFill>
                <a:srgbClr val="C00000"/>
              </a:solidFill>
              <a:latin typeface="微软雅黑" panose="020B0503020204020204" pitchFamily="34" charset="-122"/>
              <a:ea typeface="微软雅黑" panose="020B0503020204020204" pitchFamily="34" charset="-122"/>
              <a:sym typeface="+mn-ea"/>
            </a:endParaRPr>
          </a:p>
        </p:txBody>
      </p:sp>
      <p:sp>
        <p:nvSpPr>
          <p:cNvPr id="139" name="文本框 138"/>
          <p:cNvSpPr txBox="1"/>
          <p:nvPr/>
        </p:nvSpPr>
        <p:spPr>
          <a:xfrm>
            <a:off x="8400255" y="1928543"/>
            <a:ext cx="3240361" cy="461665"/>
          </a:xfrm>
          <a:prstGeom prst="rect">
            <a:avLst/>
          </a:prstGeom>
          <a:noFill/>
        </p:spPr>
        <p:txBody>
          <a:bodyPr wrap="square" rtlCol="0" anchor="t">
            <a:spAutoFit/>
          </a:bodyPr>
          <a:lstStyle>
            <a:defPPr>
              <a:defRPr lang="zh-CN"/>
            </a:defPPr>
            <a:lvl1pPr marL="171450" indent="-171450">
              <a:buFont typeface="Arial" panose="020B0604020202020204" pitchFamily="34" charset="0"/>
              <a:buChar char="•"/>
              <a:defRPr sz="1200" b="1">
                <a:solidFill>
                  <a:srgbClr val="C00000"/>
                </a:solidFill>
                <a:latin typeface="微软雅黑" panose="020B0503020204020204" pitchFamily="34" charset="-122"/>
                <a:ea typeface="微软雅黑" panose="020B0503020204020204" pitchFamily="34" charset="-122"/>
              </a:defRPr>
            </a:lvl1pPr>
          </a:lstStyle>
          <a:p>
            <a:pPr marL="0" indent="0">
              <a:buNone/>
            </a:pPr>
            <a:r>
              <a:rPr lang="zh-CN" altLang="en-US" dirty="0" smtClean="0">
                <a:solidFill>
                  <a:schemeClr val="tx1"/>
                </a:solidFill>
                <a:sym typeface="+mn-ea"/>
              </a:rPr>
              <a:t>原因</a:t>
            </a:r>
            <a:r>
              <a:rPr lang="en-US" altLang="zh-CN" dirty="0" smtClean="0">
                <a:solidFill>
                  <a:schemeClr val="tx1"/>
                </a:solidFill>
                <a:sym typeface="+mn-ea"/>
              </a:rPr>
              <a:t>2</a:t>
            </a:r>
            <a:r>
              <a:rPr lang="zh-CN" altLang="en-US" dirty="0" smtClean="0">
                <a:solidFill>
                  <a:schemeClr val="tx1"/>
                </a:solidFill>
                <a:sym typeface="+mn-ea"/>
              </a:rPr>
              <a:t>、商</a:t>
            </a:r>
            <a:r>
              <a:rPr lang="zh-CN" altLang="en-US" dirty="0">
                <a:solidFill>
                  <a:schemeClr val="tx1"/>
                </a:solidFill>
                <a:sym typeface="+mn-ea"/>
              </a:rPr>
              <a:t>客队</a:t>
            </a:r>
            <a:r>
              <a:rPr lang="zh-CN" altLang="en-US" dirty="0" smtClean="0">
                <a:solidFill>
                  <a:schemeClr val="tx1"/>
                </a:solidFill>
                <a:sym typeface="+mn-ea"/>
              </a:rPr>
              <a:t>伍融合套餐产</a:t>
            </a:r>
            <a:r>
              <a:rPr lang="zh-CN" altLang="en-US" dirty="0">
                <a:solidFill>
                  <a:schemeClr val="tx1"/>
                </a:solidFill>
                <a:sym typeface="+mn-ea"/>
              </a:rPr>
              <a:t>能</a:t>
            </a:r>
            <a:r>
              <a:rPr lang="zh-CN" altLang="en-US" dirty="0" smtClean="0">
                <a:solidFill>
                  <a:schemeClr val="tx1"/>
                </a:solidFill>
                <a:sym typeface="+mn-ea"/>
              </a:rPr>
              <a:t>同比提升</a:t>
            </a:r>
            <a:r>
              <a:rPr lang="en-US" altLang="zh-CN" dirty="0" smtClean="0">
                <a:solidFill>
                  <a:schemeClr val="tx1"/>
                </a:solidFill>
                <a:sym typeface="+mn-ea"/>
              </a:rPr>
              <a:t>30</a:t>
            </a:r>
            <a:r>
              <a:rPr lang="en-US" altLang="zh-CN" dirty="0">
                <a:solidFill>
                  <a:schemeClr val="tx1"/>
                </a:solidFill>
                <a:sym typeface="+mn-ea"/>
              </a:rPr>
              <a:t>%</a:t>
            </a:r>
            <a:r>
              <a:rPr lang="zh-CN" altLang="en-US" dirty="0" smtClean="0">
                <a:solidFill>
                  <a:schemeClr val="tx1"/>
                </a:solidFill>
                <a:sym typeface="+mn-ea"/>
              </a:rPr>
              <a:t>以上，但距人均</a:t>
            </a:r>
            <a:r>
              <a:rPr lang="en-US" altLang="zh-CN" dirty="0" smtClean="0">
                <a:solidFill>
                  <a:schemeClr val="tx1"/>
                </a:solidFill>
                <a:sym typeface="+mn-ea"/>
              </a:rPr>
              <a:t>15</a:t>
            </a:r>
            <a:r>
              <a:rPr lang="zh-CN" altLang="en-US" dirty="0" smtClean="0">
                <a:solidFill>
                  <a:schemeClr val="tx1"/>
                </a:solidFill>
                <a:sym typeface="+mn-ea"/>
              </a:rPr>
              <a:t>笔目标存在差距。</a:t>
            </a:r>
            <a:endParaRPr lang="zh-CN" altLang="en-US" dirty="0" smtClean="0">
              <a:solidFill>
                <a:schemeClr val="tx1"/>
              </a:solidFill>
              <a:sym typeface="+mn-ea"/>
            </a:endParaRPr>
          </a:p>
        </p:txBody>
      </p:sp>
      <p:graphicFrame>
        <p:nvGraphicFramePr>
          <p:cNvPr id="8" name="图表 7"/>
          <p:cNvGraphicFramePr/>
          <p:nvPr/>
        </p:nvGraphicFramePr>
        <p:xfrm>
          <a:off x="722276" y="2543221"/>
          <a:ext cx="2983880" cy="1182473"/>
        </p:xfrm>
        <a:graphic>
          <a:graphicData uri="http://schemas.openxmlformats.org/drawingml/2006/chart">
            <c:chart xmlns:c="http://schemas.openxmlformats.org/drawingml/2006/chart" xmlns:r="http://schemas.openxmlformats.org/officeDocument/2006/relationships" r:id="rId1"/>
          </a:graphicData>
        </a:graphic>
      </p:graphicFrame>
      <p:sp>
        <p:nvSpPr>
          <p:cNvPr id="66" name="矩形 65"/>
          <p:cNvSpPr/>
          <p:nvPr/>
        </p:nvSpPr>
        <p:spPr>
          <a:xfrm>
            <a:off x="312420" y="4365104"/>
            <a:ext cx="11471910" cy="2101212"/>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67" name="图表 66"/>
          <p:cNvGraphicFramePr/>
          <p:nvPr/>
        </p:nvGraphicFramePr>
        <p:xfrm>
          <a:off x="722276" y="5085184"/>
          <a:ext cx="2983880" cy="1182473"/>
        </p:xfrm>
        <a:graphic>
          <a:graphicData uri="http://schemas.openxmlformats.org/drawingml/2006/chart">
            <c:chart xmlns:c="http://schemas.openxmlformats.org/drawingml/2006/chart" xmlns:r="http://schemas.openxmlformats.org/officeDocument/2006/relationships" r:id="rId2"/>
          </a:graphicData>
        </a:graphic>
      </p:graphicFrame>
      <p:sp>
        <p:nvSpPr>
          <p:cNvPr id="68" name="文本框 67"/>
          <p:cNvSpPr txBox="1"/>
          <p:nvPr/>
        </p:nvSpPr>
        <p:spPr>
          <a:xfrm>
            <a:off x="636905" y="4509135"/>
            <a:ext cx="3389630" cy="460375"/>
          </a:xfrm>
          <a:prstGeom prst="rect">
            <a:avLst/>
          </a:prstGeom>
          <a:noFill/>
        </p:spPr>
        <p:txBody>
          <a:bodyPr wrap="square" rtlCol="0" anchor="t">
            <a:spAutoFit/>
          </a:bodyPr>
          <a:lstStyle/>
          <a:p>
            <a:r>
              <a:rPr lang="zh-CN" altLang="en-US" sz="1200" b="1" dirty="0" smtClean="0">
                <a:solidFill>
                  <a:srgbClr val="C00000"/>
                </a:solidFill>
                <a:latin typeface="微软雅黑" panose="020B0503020204020204" pitchFamily="34" charset="-122"/>
                <a:ea typeface="微软雅黑" panose="020B0503020204020204" pitchFamily="34" charset="-122"/>
                <a:sym typeface="+mn-ea"/>
              </a:rPr>
              <a:t>存在</a:t>
            </a:r>
            <a:r>
              <a:rPr lang="zh-CN" altLang="en-US" sz="1200" b="1" dirty="0" smtClean="0">
                <a:solidFill>
                  <a:srgbClr val="C00000"/>
                </a:solidFill>
                <a:latin typeface="微软雅黑" panose="020B0503020204020204" pitchFamily="34" charset="-122"/>
                <a:ea typeface="微软雅黑" panose="020B0503020204020204" pitchFamily="34" charset="-122"/>
                <a:sym typeface="+mn-ea"/>
              </a:rPr>
              <a:t>问题</a:t>
            </a:r>
            <a:r>
              <a:rPr lang="en-US" altLang="zh-CN" sz="1200" b="1" dirty="0">
                <a:solidFill>
                  <a:srgbClr val="C00000"/>
                </a:solidFill>
                <a:latin typeface="微软雅黑" panose="020B0503020204020204" pitchFamily="34" charset="-122"/>
                <a:ea typeface="微软雅黑" panose="020B0503020204020204" pitchFamily="34" charset="-122"/>
                <a:sym typeface="+mn-ea"/>
              </a:rPr>
              <a:t>2</a:t>
            </a:r>
            <a:r>
              <a:rPr lang="zh-CN" altLang="en-US" sz="1200" b="1" dirty="0" smtClean="0">
                <a:solidFill>
                  <a:srgbClr val="C00000"/>
                </a:solidFill>
                <a:latin typeface="微软雅黑" panose="020B0503020204020204" pitchFamily="34" charset="-122"/>
                <a:ea typeface="微软雅黑" panose="020B0503020204020204" pitchFamily="34" charset="-122"/>
                <a:sym typeface="+mn-ea"/>
              </a:rPr>
              <a:t>、商务楼宇线路</a:t>
            </a:r>
            <a:r>
              <a:rPr lang="zh-CN" altLang="en-US" sz="1200" b="1" dirty="0">
                <a:solidFill>
                  <a:srgbClr val="C00000"/>
                </a:solidFill>
                <a:latin typeface="微软雅黑" panose="020B0503020204020204" pitchFamily="34" charset="-122"/>
                <a:ea typeface="微软雅黑" panose="020B0503020204020204" pitchFamily="34" charset="-122"/>
                <a:sym typeface="+mn-ea"/>
              </a:rPr>
              <a:t>渗透基比提升</a:t>
            </a:r>
            <a:r>
              <a:rPr lang="en-US" altLang="zh-CN" sz="1200" b="1" dirty="0">
                <a:solidFill>
                  <a:srgbClr val="C00000"/>
                </a:solidFill>
                <a:latin typeface="微软雅黑" panose="020B0503020204020204" pitchFamily="34" charset="-122"/>
                <a:ea typeface="微软雅黑" panose="020B0503020204020204" pitchFamily="34" charset="-122"/>
                <a:sym typeface="+mn-ea"/>
              </a:rPr>
              <a:t>3.3PP</a:t>
            </a:r>
            <a:r>
              <a:rPr lang="zh-CN" altLang="en-US" sz="1200" b="1" dirty="0">
                <a:solidFill>
                  <a:srgbClr val="C00000"/>
                </a:solidFill>
                <a:latin typeface="微软雅黑" panose="020B0503020204020204" pitchFamily="34" charset="-122"/>
                <a:ea typeface="微软雅黑" panose="020B0503020204020204" pitchFamily="34" charset="-122"/>
                <a:sym typeface="+mn-ea"/>
              </a:rPr>
              <a:t>，</a:t>
            </a:r>
            <a:r>
              <a:rPr lang="zh-CN" altLang="en-US" sz="1200" b="1" dirty="0" smtClean="0">
                <a:solidFill>
                  <a:srgbClr val="C00000"/>
                </a:solidFill>
                <a:latin typeface="微软雅黑" panose="020B0503020204020204" pitchFamily="34" charset="-122"/>
                <a:ea typeface="微软雅黑" panose="020B0503020204020204" pitchFamily="34" charset="-122"/>
                <a:sym typeface="+mn-ea"/>
              </a:rPr>
              <a:t>但全市渗透率仍只有</a:t>
            </a:r>
            <a:r>
              <a:rPr lang="en-US" altLang="zh-CN" sz="1200" b="1" dirty="0" smtClean="0">
                <a:solidFill>
                  <a:srgbClr val="C00000"/>
                </a:solidFill>
                <a:latin typeface="微软雅黑" panose="020B0503020204020204" pitchFamily="34" charset="-122"/>
                <a:ea typeface="微软雅黑" panose="020B0503020204020204" pitchFamily="34" charset="-122"/>
                <a:sym typeface="+mn-ea"/>
              </a:rPr>
              <a:t>36.5%</a:t>
            </a:r>
            <a:r>
              <a:rPr lang="zh-CN" altLang="en-US" sz="1200" b="1" dirty="0" smtClean="0">
                <a:solidFill>
                  <a:srgbClr val="C00000"/>
                </a:solidFill>
                <a:latin typeface="微软雅黑" panose="020B0503020204020204" pitchFamily="34" charset="-122"/>
                <a:ea typeface="微软雅黑" panose="020B0503020204020204" pitchFamily="34" charset="-122"/>
                <a:sym typeface="+mn-ea"/>
              </a:rPr>
              <a:t>，不足</a:t>
            </a:r>
            <a:r>
              <a:rPr lang="en-US" altLang="zh-CN" sz="1200" b="1" dirty="0" smtClean="0">
                <a:solidFill>
                  <a:srgbClr val="C00000"/>
                </a:solidFill>
                <a:latin typeface="微软雅黑" panose="020B0503020204020204" pitchFamily="34" charset="-122"/>
                <a:ea typeface="微软雅黑" panose="020B0503020204020204" pitchFamily="34" charset="-122"/>
                <a:sym typeface="+mn-ea"/>
              </a:rPr>
              <a:t>4</a:t>
            </a:r>
            <a:r>
              <a:rPr lang="zh-CN" altLang="en-US" sz="1200" b="1" dirty="0" smtClean="0">
                <a:solidFill>
                  <a:srgbClr val="C00000"/>
                </a:solidFill>
                <a:latin typeface="微软雅黑" panose="020B0503020204020204" pitchFamily="34" charset="-122"/>
                <a:ea typeface="微软雅黑" panose="020B0503020204020204" pitchFamily="34" charset="-122"/>
                <a:sym typeface="+mn-ea"/>
              </a:rPr>
              <a:t>成。</a:t>
            </a:r>
            <a:endParaRPr lang="zh-CN" altLang="en-US" sz="1200" b="1" dirty="0">
              <a:solidFill>
                <a:srgbClr val="C00000"/>
              </a:solidFill>
              <a:latin typeface="微软雅黑" panose="020B0503020204020204" pitchFamily="34" charset="-122"/>
              <a:ea typeface="微软雅黑" panose="020B0503020204020204" pitchFamily="34" charset="-122"/>
              <a:sym typeface="+mn-ea"/>
            </a:endParaRPr>
          </a:p>
        </p:txBody>
      </p:sp>
      <p:sp>
        <p:nvSpPr>
          <p:cNvPr id="69" name="右箭头 68"/>
          <p:cNvSpPr/>
          <p:nvPr/>
        </p:nvSpPr>
        <p:spPr>
          <a:xfrm>
            <a:off x="4223792" y="5172822"/>
            <a:ext cx="299085" cy="485775"/>
          </a:xfrm>
          <a:prstGeom prst="rightArrow">
            <a:avLst/>
          </a:prstGeom>
          <a:solidFill>
            <a:schemeClr val="accent1">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0" name="右箭头 69"/>
          <p:cNvSpPr/>
          <p:nvPr/>
        </p:nvSpPr>
        <p:spPr>
          <a:xfrm>
            <a:off x="4237751" y="2580534"/>
            <a:ext cx="299085" cy="485775"/>
          </a:xfrm>
          <a:prstGeom prst="rightArrow">
            <a:avLst/>
          </a:prstGeom>
          <a:solidFill>
            <a:schemeClr val="accent1">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1" name="文本框 70"/>
          <p:cNvSpPr txBox="1"/>
          <p:nvPr/>
        </p:nvSpPr>
        <p:spPr>
          <a:xfrm>
            <a:off x="4871864" y="4509120"/>
            <a:ext cx="3159556" cy="461665"/>
          </a:xfrm>
          <a:prstGeom prst="rect">
            <a:avLst/>
          </a:prstGeom>
          <a:noFill/>
        </p:spPr>
        <p:txBody>
          <a:bodyPr wrap="square" rtlCol="0" anchor="t">
            <a:spAutoFit/>
          </a:bodyPr>
          <a:lstStyle/>
          <a:p>
            <a:r>
              <a:rPr lang="zh-CN" altLang="en-US" sz="1200" b="1" dirty="0" smtClean="0">
                <a:solidFill>
                  <a:schemeClr val="tx1"/>
                </a:solidFill>
                <a:latin typeface="微软雅黑" panose="020B0503020204020204" pitchFamily="34" charset="-122"/>
                <a:ea typeface="微软雅黑" panose="020B0503020204020204" pitchFamily="34" charset="-122"/>
                <a:sym typeface="+mn-ea"/>
              </a:rPr>
              <a:t>原因</a:t>
            </a:r>
            <a:r>
              <a:rPr lang="en-US" altLang="zh-CN" sz="1200" b="1" dirty="0" smtClean="0">
                <a:solidFill>
                  <a:schemeClr val="tx1"/>
                </a:solidFill>
                <a:latin typeface="微软雅黑" panose="020B0503020204020204" pitchFamily="34" charset="-122"/>
                <a:ea typeface="微软雅黑" panose="020B0503020204020204" pitchFamily="34" charset="-122"/>
                <a:sym typeface="+mn-ea"/>
              </a:rPr>
              <a:t>1</a:t>
            </a:r>
            <a:r>
              <a:rPr lang="zh-CN" altLang="en-US" sz="1200" b="1" dirty="0" smtClean="0">
                <a:solidFill>
                  <a:schemeClr val="tx1"/>
                </a:solidFill>
                <a:latin typeface="微软雅黑" panose="020B0503020204020204" pitchFamily="34" charset="-122"/>
                <a:ea typeface="微软雅黑" panose="020B0503020204020204" pitchFamily="34" charset="-122"/>
                <a:sym typeface="+mn-ea"/>
              </a:rPr>
              <a:t>、对业务到期时间排摸和跟进不足，楼宇纳管企业仅</a:t>
            </a:r>
            <a:r>
              <a:rPr lang="en-US" altLang="zh-CN" sz="1200" b="1" dirty="0" smtClean="0">
                <a:solidFill>
                  <a:schemeClr val="tx1"/>
                </a:solidFill>
                <a:latin typeface="微软雅黑" panose="020B0503020204020204" pitchFamily="34" charset="-122"/>
                <a:ea typeface="微软雅黑" panose="020B0503020204020204" pitchFamily="34" charset="-122"/>
                <a:sym typeface="+mn-ea"/>
              </a:rPr>
              <a:t>34.5%</a:t>
            </a:r>
            <a:r>
              <a:rPr lang="zh-CN" altLang="en-US" sz="1200" b="1" dirty="0" smtClean="0">
                <a:solidFill>
                  <a:schemeClr val="tx1"/>
                </a:solidFill>
                <a:latin typeface="微软雅黑" panose="020B0503020204020204" pitchFamily="34" charset="-122"/>
                <a:ea typeface="微软雅黑" panose="020B0503020204020204" pitchFamily="34" charset="-122"/>
                <a:sym typeface="+mn-ea"/>
              </a:rPr>
              <a:t>获取运营商信息。</a:t>
            </a:r>
            <a:endParaRPr lang="zh-CN" altLang="en-US" sz="1200" b="1" dirty="0" smtClean="0">
              <a:solidFill>
                <a:schemeClr val="tx1"/>
              </a:solidFill>
              <a:latin typeface="微软雅黑" panose="020B0503020204020204" pitchFamily="34" charset="-122"/>
              <a:ea typeface="微软雅黑" panose="020B0503020204020204" pitchFamily="34" charset="-122"/>
              <a:sym typeface="+mn-ea"/>
            </a:endParaRPr>
          </a:p>
        </p:txBody>
      </p:sp>
      <p:graphicFrame>
        <p:nvGraphicFramePr>
          <p:cNvPr id="72" name="图表 71"/>
          <p:cNvGraphicFramePr/>
          <p:nvPr/>
        </p:nvGraphicFramePr>
        <p:xfrm>
          <a:off x="4817448" y="5083821"/>
          <a:ext cx="2983880" cy="1182473"/>
        </p:xfrm>
        <a:graphic>
          <a:graphicData uri="http://schemas.openxmlformats.org/drawingml/2006/chart">
            <c:chart xmlns:c="http://schemas.openxmlformats.org/drawingml/2006/chart" xmlns:r="http://schemas.openxmlformats.org/officeDocument/2006/relationships" r:id="rId3"/>
          </a:graphicData>
        </a:graphic>
      </p:graphicFrame>
      <p:sp>
        <p:nvSpPr>
          <p:cNvPr id="73" name="文本框 72"/>
          <p:cNvSpPr txBox="1"/>
          <p:nvPr/>
        </p:nvSpPr>
        <p:spPr>
          <a:xfrm>
            <a:off x="8328097" y="4509120"/>
            <a:ext cx="3159556" cy="461665"/>
          </a:xfrm>
          <a:prstGeom prst="rect">
            <a:avLst/>
          </a:prstGeom>
          <a:noFill/>
        </p:spPr>
        <p:txBody>
          <a:bodyPr wrap="square" rtlCol="0" anchor="t">
            <a:spAutoFit/>
          </a:bodyPr>
          <a:lstStyle/>
          <a:p>
            <a:r>
              <a:rPr lang="zh-CN" altLang="en-US" sz="1200" b="1" dirty="0" smtClean="0">
                <a:solidFill>
                  <a:schemeClr val="tx1"/>
                </a:solidFill>
                <a:latin typeface="微软雅黑" panose="020B0503020204020204" pitchFamily="34" charset="-122"/>
                <a:ea typeface="微软雅黑" panose="020B0503020204020204" pitchFamily="34" charset="-122"/>
                <a:sym typeface="+mn-ea"/>
              </a:rPr>
              <a:t>原因</a:t>
            </a:r>
            <a:r>
              <a:rPr lang="en-US" altLang="zh-CN" sz="1200" b="1" dirty="0" smtClean="0">
                <a:solidFill>
                  <a:schemeClr val="tx1"/>
                </a:solidFill>
                <a:latin typeface="微软雅黑" panose="020B0503020204020204" pitchFamily="34" charset="-122"/>
                <a:ea typeface="微软雅黑" panose="020B0503020204020204" pitchFamily="34" charset="-122"/>
                <a:sym typeface="+mn-ea"/>
              </a:rPr>
              <a:t>2</a:t>
            </a:r>
            <a:r>
              <a:rPr lang="zh-CN" altLang="en-US" sz="1200" b="1" dirty="0" smtClean="0">
                <a:solidFill>
                  <a:schemeClr val="tx1"/>
                </a:solidFill>
                <a:latin typeface="微软雅黑" panose="020B0503020204020204" pitchFamily="34" charset="-122"/>
                <a:ea typeface="微软雅黑" panose="020B0503020204020204" pitchFamily="34" charset="-122"/>
                <a:sym typeface="+mn-ea"/>
              </a:rPr>
              <a:t>、“线路</a:t>
            </a:r>
            <a:r>
              <a:rPr lang="en-US" altLang="zh-CN" sz="1200" b="1" dirty="0" smtClean="0">
                <a:solidFill>
                  <a:schemeClr val="tx1"/>
                </a:solidFill>
                <a:latin typeface="微软雅黑" panose="020B0503020204020204" pitchFamily="34" charset="-122"/>
                <a:ea typeface="微软雅黑" panose="020B0503020204020204" pitchFamily="34" charset="-122"/>
                <a:sym typeface="+mn-ea"/>
              </a:rPr>
              <a:t>+</a:t>
            </a:r>
            <a:r>
              <a:rPr lang="zh-CN" altLang="en-US" sz="1200" b="1" dirty="0" smtClean="0">
                <a:solidFill>
                  <a:schemeClr val="tx1"/>
                </a:solidFill>
                <a:latin typeface="微软雅黑" panose="020B0503020204020204" pitchFamily="34" charset="-122"/>
                <a:ea typeface="微软雅黑" panose="020B0503020204020204" pitchFamily="34" charset="-122"/>
                <a:sym typeface="+mn-ea"/>
              </a:rPr>
              <a:t>”的融合套餐发展不及预期，尤其</a:t>
            </a:r>
            <a:r>
              <a:rPr lang="en-US" altLang="zh-CN" sz="1200" b="1" dirty="0" smtClean="0">
                <a:solidFill>
                  <a:schemeClr val="tx1"/>
                </a:solidFill>
                <a:latin typeface="微软雅黑" panose="020B0503020204020204" pitchFamily="34" charset="-122"/>
                <a:ea typeface="微软雅黑" panose="020B0503020204020204" pitchFamily="34" charset="-122"/>
                <a:sym typeface="+mn-ea"/>
              </a:rPr>
              <a:t>CHB</a:t>
            </a:r>
            <a:r>
              <a:rPr lang="zh-CN" altLang="en-US" sz="1200" b="1" dirty="0" smtClean="0">
                <a:solidFill>
                  <a:schemeClr val="tx1"/>
                </a:solidFill>
                <a:latin typeface="微软雅黑" panose="020B0503020204020204" pitchFamily="34" charset="-122"/>
                <a:ea typeface="微软雅黑" panose="020B0503020204020204" pitchFamily="34" charset="-122"/>
                <a:sym typeface="+mn-ea"/>
              </a:rPr>
              <a:t>套餐楼宇版目前仍未全网格破零。</a:t>
            </a:r>
            <a:endParaRPr lang="zh-CN" altLang="en-US" sz="1200" b="1" dirty="0" smtClean="0">
              <a:solidFill>
                <a:schemeClr val="tx1"/>
              </a:solidFill>
              <a:latin typeface="微软雅黑" panose="020B0503020204020204" pitchFamily="34" charset="-122"/>
              <a:ea typeface="微软雅黑" panose="020B0503020204020204" pitchFamily="34" charset="-122"/>
              <a:sym typeface="+mn-ea"/>
            </a:endParaRPr>
          </a:p>
        </p:txBody>
      </p:sp>
      <p:graphicFrame>
        <p:nvGraphicFramePr>
          <p:cNvPr id="7" name="表格 6"/>
          <p:cNvGraphicFramePr>
            <a:graphicFrameLocks noGrp="1"/>
          </p:cNvGraphicFramePr>
          <p:nvPr/>
        </p:nvGraphicFramePr>
        <p:xfrm>
          <a:off x="8408804" y="5114801"/>
          <a:ext cx="2943779" cy="1082040"/>
        </p:xfrm>
        <a:graphic>
          <a:graphicData uri="http://schemas.openxmlformats.org/drawingml/2006/table">
            <a:tbl>
              <a:tblPr/>
              <a:tblGrid>
                <a:gridCol w="595429"/>
                <a:gridCol w="1157493"/>
                <a:gridCol w="1190857"/>
              </a:tblGrid>
              <a:tr h="0">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县市</a:t>
                      </a:r>
                      <a:endParaRPr lang="zh-CN" altLang="en-US" sz="1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dirty="0" smtClean="0">
                          <a:solidFill>
                            <a:srgbClr val="000000"/>
                          </a:solidFill>
                          <a:effectLst/>
                          <a:latin typeface="微软雅黑" panose="020B0503020204020204" pitchFamily="34" charset="-122"/>
                          <a:ea typeface="微软雅黑" panose="020B0503020204020204" pitchFamily="34" charset="-122"/>
                        </a:rPr>
                        <a:t>CHB</a:t>
                      </a:r>
                      <a:r>
                        <a:rPr lang="zh-CN" altLang="en-US" sz="1000" b="1" i="0" u="none" strike="noStrike" dirty="0" smtClean="0">
                          <a:solidFill>
                            <a:srgbClr val="000000"/>
                          </a:solidFill>
                          <a:effectLst/>
                          <a:latin typeface="微软雅黑" panose="020B0503020204020204" pitchFamily="34" charset="-122"/>
                          <a:ea typeface="微软雅黑" panose="020B0503020204020204" pitchFamily="34" charset="-122"/>
                        </a:rPr>
                        <a:t>发展量</a:t>
                      </a:r>
                      <a:endParaRPr lang="en-US" sz="1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网格破零率</a:t>
                      </a:r>
                      <a:endParaRPr lang="zh-CN" altLang="en-US" sz="1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0">
                <a:tc>
                  <a:txBody>
                    <a:bodyPr/>
                    <a:lstStyle/>
                    <a:p>
                      <a:pPr algn="ctr"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嘉禾</a:t>
                      </a:r>
                      <a:endParaRPr lang="zh-CN" altLang="en-US"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15</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75%</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r>
              <a:tr h="0">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嘉善</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12</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100%</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r>
              <a:tr h="0">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平湖</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22</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83%</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A7D"/>
                    </a:solidFill>
                  </a:tcPr>
                </a:tc>
              </a:tr>
              <a:tr h="0">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海盐</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6</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80%</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376"/>
                    </a:solidFill>
                  </a:tcPr>
                </a:tc>
              </a:tr>
              <a:tr h="0">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海宁</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14</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100%</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r>
              <a:tr h="0">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桐乡</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18</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89%</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E383"/>
                    </a:solidFill>
                  </a:tcPr>
                </a:tc>
              </a:tr>
              <a:tr h="0">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合计</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87</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87%</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78" name="文本框 77"/>
          <p:cNvSpPr txBox="1"/>
          <p:nvPr/>
        </p:nvSpPr>
        <p:spPr>
          <a:xfrm>
            <a:off x="4727848" y="1928543"/>
            <a:ext cx="3159557" cy="461665"/>
          </a:xfrm>
          <a:prstGeom prst="rect">
            <a:avLst/>
          </a:prstGeom>
          <a:noFill/>
        </p:spPr>
        <p:txBody>
          <a:bodyPr wrap="square" rtlCol="0" anchor="t">
            <a:spAutoFit/>
          </a:bodyPr>
          <a:lstStyle/>
          <a:p>
            <a:r>
              <a:rPr lang="zh-CN" altLang="en-US" sz="1200" b="1" dirty="0">
                <a:solidFill>
                  <a:schemeClr val="tx1"/>
                </a:solidFill>
                <a:latin typeface="微软雅黑" panose="020B0503020204020204" pitchFamily="34" charset="-122"/>
                <a:ea typeface="微软雅黑" panose="020B0503020204020204" pitchFamily="34" charset="-122"/>
                <a:sym typeface="+mn-ea"/>
              </a:rPr>
              <a:t>原因</a:t>
            </a:r>
            <a:r>
              <a:rPr lang="en-US" altLang="zh-CN" sz="1200" b="1" dirty="0" smtClean="0">
                <a:solidFill>
                  <a:schemeClr val="tx1"/>
                </a:solidFill>
                <a:latin typeface="微软雅黑" panose="020B0503020204020204" pitchFamily="34" charset="-122"/>
                <a:ea typeface="微软雅黑" panose="020B0503020204020204" pitchFamily="34" charset="-122"/>
                <a:sym typeface="+mn-ea"/>
              </a:rPr>
              <a:t>1</a:t>
            </a:r>
            <a:r>
              <a:rPr lang="zh-CN" altLang="en-US" sz="1200" b="1" dirty="0" smtClean="0">
                <a:solidFill>
                  <a:schemeClr val="tx1"/>
                </a:solidFill>
                <a:latin typeface="微软雅黑" panose="020B0503020204020204" pitchFamily="34" charset="-122"/>
                <a:ea typeface="微软雅黑" panose="020B0503020204020204" pitchFamily="34" charset="-122"/>
                <a:sym typeface="+mn-ea"/>
              </a:rPr>
              <a:t>、三个落后县市，专线的融合叠推率也列末</a:t>
            </a:r>
            <a:r>
              <a:rPr lang="en-US" altLang="zh-CN" sz="1200" b="1" dirty="0" smtClean="0">
                <a:solidFill>
                  <a:schemeClr val="tx1"/>
                </a:solidFill>
                <a:latin typeface="微软雅黑" panose="020B0503020204020204" pitchFamily="34" charset="-122"/>
                <a:ea typeface="微软雅黑" panose="020B0503020204020204" pitchFamily="34" charset="-122"/>
                <a:sym typeface="+mn-ea"/>
              </a:rPr>
              <a:t>3</a:t>
            </a:r>
            <a:r>
              <a:rPr lang="zh-CN" altLang="en-US" sz="1200" b="1" dirty="0" smtClean="0">
                <a:solidFill>
                  <a:schemeClr val="tx1"/>
                </a:solidFill>
                <a:latin typeface="微软雅黑" panose="020B0503020204020204" pitchFamily="34" charset="-122"/>
                <a:ea typeface="微软雅黑" panose="020B0503020204020204" pitchFamily="34" charset="-122"/>
                <a:sym typeface="+mn-ea"/>
              </a:rPr>
              <a:t>位均低于</a:t>
            </a:r>
            <a:r>
              <a:rPr lang="en-US" altLang="zh-CN" sz="1200" b="1" dirty="0" smtClean="0">
                <a:solidFill>
                  <a:schemeClr val="tx1"/>
                </a:solidFill>
                <a:latin typeface="微软雅黑" panose="020B0503020204020204" pitchFamily="34" charset="-122"/>
                <a:ea typeface="微软雅黑" panose="020B0503020204020204" pitchFamily="34" charset="-122"/>
                <a:sym typeface="+mn-ea"/>
              </a:rPr>
              <a:t>60%</a:t>
            </a:r>
            <a:r>
              <a:rPr lang="zh-CN" altLang="en-US" sz="1200" b="1" dirty="0" smtClean="0">
                <a:solidFill>
                  <a:schemeClr val="tx1"/>
                </a:solidFill>
                <a:latin typeface="微软雅黑" panose="020B0503020204020204" pitchFamily="34" charset="-122"/>
                <a:ea typeface="微软雅黑" panose="020B0503020204020204" pitchFamily="34" charset="-122"/>
                <a:sym typeface="+mn-ea"/>
              </a:rPr>
              <a:t>，叠推习惯需提升。</a:t>
            </a:r>
            <a:endParaRPr lang="zh-CN" altLang="en-US" sz="1200" b="1" dirty="0" smtClean="0">
              <a:solidFill>
                <a:schemeClr val="tx1"/>
              </a:solidFill>
              <a:latin typeface="微软雅黑" panose="020B0503020204020204" pitchFamily="34" charset="-122"/>
              <a:ea typeface="微软雅黑" panose="020B0503020204020204" pitchFamily="34" charset="-122"/>
              <a:sym typeface="+mn-ea"/>
            </a:endParaRPr>
          </a:p>
        </p:txBody>
      </p:sp>
      <p:graphicFrame>
        <p:nvGraphicFramePr>
          <p:cNvPr id="79" name="图表 78"/>
          <p:cNvGraphicFramePr/>
          <p:nvPr/>
        </p:nvGraphicFramePr>
        <p:xfrm>
          <a:off x="4813295" y="2543221"/>
          <a:ext cx="2983880" cy="118247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1" name="图表 80"/>
          <p:cNvGraphicFramePr/>
          <p:nvPr/>
        </p:nvGraphicFramePr>
        <p:xfrm>
          <a:off x="8328097" y="2580534"/>
          <a:ext cx="2983880" cy="1136498"/>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custDataLst>
              <p:tags r:id="rId2"/>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312420" y="836294"/>
            <a:ext cx="11482563" cy="725169"/>
          </a:xfrm>
          <a:prstGeom prst="rect">
            <a:avLst/>
          </a:prstGeom>
          <a:noFill/>
        </p:spPr>
        <p:txBody>
          <a:bodyPr wrap="square" rtlCol="0" anchor="t">
            <a:noAutofit/>
          </a:bodyPr>
          <a:lstStyle/>
          <a:p>
            <a:pPr marL="285750" lvl="0" indent="-285750" algn="l">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下半年围绕商客市场重点工作，一方面持续聚焦规模拓展和商客市场增收，另一方面深耕商务楼宇场景，并将楼宇看管经验和案例复制到其他重点商客场景，同时关注商客队伍产能提升，在核心业务拓展、楼宇</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CHB</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套餐突破方面做出贡献。</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 name="圆角矩形 39"/>
          <p:cNvSpPr/>
          <p:nvPr>
            <p:custDataLst>
              <p:tags r:id="rId3"/>
            </p:custDataLst>
          </p:nvPr>
        </p:nvSpPr>
        <p:spPr>
          <a:xfrm>
            <a:off x="335280" y="1740275"/>
            <a:ext cx="3718481" cy="4618608"/>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335360" y="1715346"/>
            <a:ext cx="3718399" cy="306705"/>
          </a:xfrm>
          <a:prstGeom prst="rect">
            <a:avLst/>
          </a:prstGeom>
          <a:solidFill>
            <a:srgbClr val="1184CF"/>
          </a:solidFill>
          <a:ln>
            <a:solidFill>
              <a:schemeClr val="accent1"/>
            </a:solidFill>
          </a:ln>
        </p:spPr>
        <p:txBody>
          <a:bodyPr wrap="square" rtlCol="0">
            <a:spAutoFit/>
          </a:bodyPr>
          <a:lstStyle/>
          <a:p>
            <a:pPr lvl="0" indent="0" algn="ctr" fontAlgn="auto">
              <a:buClrTx/>
              <a:buSzTx/>
              <a:buFontTx/>
            </a:pP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持续关注规模拓展、商客市场增收</a:t>
            </a:r>
            <a:endPar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2765155" y="6359955"/>
            <a:ext cx="6840760" cy="332399"/>
          </a:xfrm>
          <a:prstGeom prst="rect">
            <a:avLst/>
          </a:prstGeom>
          <a:noFill/>
        </p:spPr>
        <p:txBody>
          <a:bodyPr wrap="square" rtlCol="0" anchor="t">
            <a:spAutoFit/>
          </a:bodyPr>
          <a:lstStyle/>
          <a:p>
            <a:pPr indent="0" algn="ctr" fontAlgn="auto">
              <a:lnSpc>
                <a:spcPct val="130000"/>
              </a:lnSpc>
              <a:spcBef>
                <a:spcPct val="0"/>
              </a:spcBef>
              <a:spcAft>
                <a:spcPts val="0"/>
              </a:spcAft>
              <a:buFont typeface="Wingdings" panose="05000000000000000000" charset="0"/>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目标</a:t>
            </a:r>
            <a:r>
              <a:rPr lang="zh-CN" altLang="en-US" sz="12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：商客市场客户规模净增</a:t>
            </a:r>
            <a:r>
              <a:rPr lang="en-US" altLang="zh-CN" sz="12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1.47</a:t>
            </a:r>
            <a:r>
              <a:rPr lang="zh-CN" altLang="en-US" sz="12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万户，商客客户</a:t>
            </a:r>
            <a:r>
              <a:rPr lang="en-US" altLang="zh-CN" sz="12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ARPU</a:t>
            </a:r>
            <a:r>
              <a:rPr lang="zh-CN" altLang="en-US" sz="12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较</a:t>
            </a:r>
            <a:r>
              <a:rPr lang="en-US" altLang="zh-CN" sz="12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24</a:t>
            </a:r>
            <a:r>
              <a:rPr lang="zh-CN" altLang="en-US" sz="12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年提升</a:t>
            </a:r>
            <a:r>
              <a:rPr lang="en-US" altLang="zh-CN" sz="12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10%</a:t>
            </a:r>
            <a:r>
              <a:rPr lang="zh-CN" altLang="en-US" sz="12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以上</a:t>
            </a:r>
            <a:endPar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12" name="圆角矩形 111"/>
          <p:cNvSpPr/>
          <p:nvPr>
            <p:custDataLst>
              <p:tags r:id="rId4"/>
            </p:custDataLst>
          </p:nvPr>
        </p:nvSpPr>
        <p:spPr>
          <a:xfrm>
            <a:off x="8065851" y="1740275"/>
            <a:ext cx="3718481" cy="4618608"/>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113" name="文本框 112"/>
          <p:cNvSpPr txBox="1"/>
          <p:nvPr/>
        </p:nvSpPr>
        <p:spPr>
          <a:xfrm>
            <a:off x="8065931" y="1715346"/>
            <a:ext cx="3718399" cy="306705"/>
          </a:xfrm>
          <a:prstGeom prst="rect">
            <a:avLst/>
          </a:prstGeom>
          <a:solidFill>
            <a:srgbClr val="1184CF"/>
          </a:solidFill>
          <a:ln>
            <a:solidFill>
              <a:schemeClr val="accent1"/>
            </a:solidFill>
          </a:ln>
        </p:spPr>
        <p:txBody>
          <a:bodyPr wrap="square" rtlCol="0">
            <a:spAutoFit/>
          </a:bodyPr>
          <a:lstStyle/>
          <a:p>
            <a:pPr lvl="0" indent="0" algn="ctr" fontAlgn="auto">
              <a:buClrTx/>
              <a:buSzTx/>
              <a:buFontTx/>
            </a:pP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商</a:t>
            </a: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客队伍锚</a:t>
            </a: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定产能目标</a:t>
            </a: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，分层</a:t>
            </a: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分级</a:t>
            </a: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管理赋能</a:t>
            </a:r>
            <a:endPar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6" name="圆角矩形 115"/>
          <p:cNvSpPr/>
          <p:nvPr>
            <p:custDataLst>
              <p:tags r:id="rId5"/>
            </p:custDataLst>
          </p:nvPr>
        </p:nvSpPr>
        <p:spPr>
          <a:xfrm>
            <a:off x="4200445" y="1740275"/>
            <a:ext cx="3718481" cy="4618608"/>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118" name="文本框 117"/>
          <p:cNvSpPr txBox="1"/>
          <p:nvPr/>
        </p:nvSpPr>
        <p:spPr>
          <a:xfrm>
            <a:off x="4200525" y="1715346"/>
            <a:ext cx="3718399" cy="307777"/>
          </a:xfrm>
          <a:prstGeom prst="rect">
            <a:avLst/>
          </a:prstGeom>
          <a:solidFill>
            <a:srgbClr val="1184CF"/>
          </a:solidFill>
          <a:ln>
            <a:solidFill>
              <a:schemeClr val="accent1"/>
            </a:solidFill>
          </a:ln>
        </p:spPr>
        <p:txBody>
          <a:bodyPr wrap="square" rtlCol="0">
            <a:spAutoFit/>
          </a:bodyPr>
          <a:lstStyle/>
          <a:p>
            <a:pPr lvl="0" indent="0" algn="ctr" fontAlgn="auto">
              <a:buClrTx/>
              <a:buSzTx/>
              <a:buFontTx/>
            </a:pP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持续深耕楼宇场景，看管经验推广复制</a:t>
            </a:r>
            <a:endPar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55" name="图表 54"/>
          <p:cNvGraphicFramePr/>
          <p:nvPr/>
        </p:nvGraphicFramePr>
        <p:xfrm>
          <a:off x="551384" y="2636912"/>
          <a:ext cx="3240360" cy="981950"/>
        </p:xfrm>
        <a:graphic>
          <a:graphicData uri="http://schemas.openxmlformats.org/drawingml/2006/chart">
            <c:chart xmlns:c="http://schemas.openxmlformats.org/drawingml/2006/chart" xmlns:r="http://schemas.openxmlformats.org/officeDocument/2006/relationships" r:id="rId1"/>
          </a:graphicData>
        </a:graphic>
      </p:graphicFrame>
      <p:sp>
        <p:nvSpPr>
          <p:cNvPr id="56" name="文本框 55"/>
          <p:cNvSpPr txBox="1"/>
          <p:nvPr/>
        </p:nvSpPr>
        <p:spPr>
          <a:xfrm>
            <a:off x="335360" y="2113296"/>
            <a:ext cx="3718159" cy="429895"/>
          </a:xfrm>
          <a:prstGeom prst="rect">
            <a:avLst/>
          </a:prstGeom>
          <a:noFill/>
        </p:spPr>
        <p:txBody>
          <a:bodyPr wrap="square" rtlCol="0" anchor="t">
            <a:spAutoFit/>
          </a:bodyPr>
          <a:lstStyle/>
          <a:p>
            <a:pPr marL="171450" lvl="0" indent="-171450" algn="l">
              <a:buClrTx/>
              <a:buSzTx/>
              <a:buFont typeface="Wingdings" panose="05000000000000000000" charset="0"/>
              <a:buChar char="Ø"/>
            </a:pPr>
            <a:r>
              <a:rPr lang="zh-CN" altLang="en-US" sz="11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商</a:t>
            </a:r>
            <a:r>
              <a:rPr lang="zh-CN" altLang="en-US" sz="11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客客户新增净增比，嘉禾、海宁、桐乡偏高</a:t>
            </a:r>
            <a:r>
              <a:rPr lang="zh-CN" altLang="en-US" sz="11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1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1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1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1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，需进一步压制商客客户流失，缓解新增上的压力。</a:t>
            </a:r>
            <a:endParaRPr lang="zh-CN" altLang="en-US" sz="11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0" name="文本框 109"/>
          <p:cNvSpPr txBox="1"/>
          <p:nvPr/>
        </p:nvSpPr>
        <p:spPr>
          <a:xfrm>
            <a:off x="327864" y="3766445"/>
            <a:ext cx="3725655" cy="429895"/>
          </a:xfrm>
          <a:prstGeom prst="rect">
            <a:avLst/>
          </a:prstGeom>
          <a:noFill/>
        </p:spPr>
        <p:txBody>
          <a:bodyPr wrap="square" rtlCol="0" anchor="t">
            <a:spAutoFit/>
          </a:bodyPr>
          <a:lstStyle>
            <a:defPPr>
              <a:defRPr lang="zh-CN"/>
            </a:defPPr>
            <a:lvl1pPr marL="171450" indent="-171450">
              <a:buFont typeface="Wingdings" panose="05000000000000000000" pitchFamily="2" charset="2"/>
              <a:buChar char="Ø"/>
              <a:defRPr sz="1100" b="1">
                <a:solidFill>
                  <a:schemeClr val="accent2"/>
                </a:solidFill>
                <a:latin typeface="微软雅黑" panose="020B0503020204020204" pitchFamily="34" charset="-122"/>
                <a:ea typeface="微软雅黑" panose="020B0503020204020204" pitchFamily="34" charset="-122"/>
              </a:defRPr>
            </a:lvl1pPr>
          </a:lstStyle>
          <a:p>
            <a:pPr lvl="0" algn="l">
              <a:buClrTx/>
              <a:buSzTx/>
              <a:buFont typeface="Wingdings" panose="05000000000000000000" charset="0"/>
            </a:pPr>
            <a:r>
              <a:rPr lang="zh-CN" altLang="en-US" dirty="0">
                <a:solidFill>
                  <a:srgbClr val="1184CF"/>
                </a:solidFill>
                <a:cs typeface="微软雅黑" panose="020B0503020204020204" pitchFamily="34" charset="-122"/>
                <a:sym typeface="+mn-ea"/>
              </a:rPr>
              <a:t>聚焦</a:t>
            </a:r>
            <a:r>
              <a:rPr lang="zh-CN" altLang="en-US" dirty="0">
                <a:solidFill>
                  <a:srgbClr val="1184CF"/>
                </a:solidFill>
                <a:cs typeface="微软雅黑" panose="020B0503020204020204" pitchFamily="34" charset="-122"/>
                <a:sym typeface="+mn-ea"/>
              </a:rPr>
              <a:t>“行业-需求”</a:t>
            </a:r>
            <a:r>
              <a:rPr lang="zh-CN" altLang="en-US" dirty="0">
                <a:solidFill>
                  <a:srgbClr val="1184CF"/>
                </a:solidFill>
                <a:cs typeface="微软雅黑" panose="020B0503020204020204" pitchFamily="34" charset="-122"/>
                <a:sym typeface="+mn-ea"/>
              </a:rPr>
              <a:t>导向</a:t>
            </a:r>
            <a:r>
              <a:rPr lang="zh-CN" altLang="en-US" dirty="0">
                <a:solidFill>
                  <a:srgbClr val="1184CF"/>
                </a:solidFill>
                <a:cs typeface="微软雅黑" panose="020B0503020204020204" pitchFamily="34" charset="-122"/>
                <a:sym typeface="+mn-ea"/>
              </a:rPr>
              <a:t>，</a:t>
            </a:r>
            <a:r>
              <a:rPr lang="zh-CN" altLang="en-US" dirty="0">
                <a:solidFill>
                  <a:srgbClr val="1184CF"/>
                </a:solidFill>
                <a:cs typeface="微软雅黑" panose="020B0503020204020204" pitchFamily="34" charset="-122"/>
                <a:sym typeface="+mn-ea"/>
              </a:rPr>
              <a:t>构建</a:t>
            </a:r>
            <a:r>
              <a:rPr lang="zh-CN" altLang="en-US" dirty="0">
                <a:solidFill>
                  <a:srgbClr val="1184CF"/>
                </a:solidFill>
                <a:cs typeface="微软雅黑" panose="020B0503020204020204" pitchFamily="34" charset="-122"/>
                <a:sym typeface="+mn-ea"/>
              </a:rPr>
              <a:t>商客市场</a:t>
            </a:r>
            <a:r>
              <a:rPr lang="zh-CN" altLang="en-US" dirty="0">
                <a:solidFill>
                  <a:srgbClr val="1184CF"/>
                </a:solidFill>
                <a:cs typeface="微软雅黑" panose="020B0503020204020204" pitchFamily="34" charset="-122"/>
                <a:sym typeface="+mn-ea"/>
              </a:rPr>
              <a:t>“</a:t>
            </a:r>
            <a:r>
              <a:rPr lang="zh-CN" altLang="en-US" dirty="0">
                <a:solidFill>
                  <a:srgbClr val="1184CF"/>
                </a:solidFill>
                <a:cs typeface="微软雅黑" panose="020B0503020204020204" pitchFamily="34" charset="-122"/>
                <a:sym typeface="+mn-ea"/>
              </a:rPr>
              <a:t>重点标品</a:t>
            </a:r>
            <a:r>
              <a:rPr lang="zh-CN" altLang="en-US" dirty="0">
                <a:solidFill>
                  <a:srgbClr val="1184CF"/>
                </a:solidFill>
                <a:cs typeface="微软雅黑" panose="020B0503020204020204" pitchFamily="34" charset="-122"/>
                <a:sym typeface="+mn-ea"/>
              </a:rPr>
              <a:t>-</a:t>
            </a:r>
            <a:r>
              <a:rPr lang="zh-CN" altLang="en-US" dirty="0">
                <a:solidFill>
                  <a:srgbClr val="1184CF"/>
                </a:solidFill>
                <a:cs typeface="微软雅黑" panose="020B0503020204020204" pitchFamily="34" charset="-122"/>
                <a:sym typeface="+mn-ea"/>
              </a:rPr>
              <a:t>融合套餐</a:t>
            </a:r>
            <a:r>
              <a:rPr lang="zh-CN" altLang="en-US" dirty="0">
                <a:solidFill>
                  <a:srgbClr val="1184CF"/>
                </a:solidFill>
                <a:cs typeface="微软雅黑" panose="020B0503020204020204" pitchFamily="34" charset="-122"/>
                <a:sym typeface="+mn-ea"/>
              </a:rPr>
              <a:t>-</a:t>
            </a:r>
            <a:r>
              <a:rPr lang="zh-CN" altLang="en-US" dirty="0">
                <a:solidFill>
                  <a:srgbClr val="1184CF"/>
                </a:solidFill>
                <a:cs typeface="微软雅黑" panose="020B0503020204020204" pitchFamily="34" charset="-122"/>
                <a:sym typeface="+mn-ea"/>
              </a:rPr>
              <a:t>轻量化定制</a:t>
            </a:r>
            <a:r>
              <a:rPr lang="zh-CN" altLang="en-US" dirty="0">
                <a:solidFill>
                  <a:srgbClr val="1184CF"/>
                </a:solidFill>
                <a:cs typeface="微软雅黑" panose="020B0503020204020204" pitchFamily="34" charset="-122"/>
                <a:sym typeface="+mn-ea"/>
              </a:rPr>
              <a:t>”</a:t>
            </a:r>
            <a:r>
              <a:rPr lang="zh-CN" altLang="en-US" dirty="0">
                <a:solidFill>
                  <a:srgbClr val="1184CF"/>
                </a:solidFill>
                <a:cs typeface="微软雅黑" panose="020B0503020204020204" pitchFamily="34" charset="-122"/>
                <a:sym typeface="+mn-ea"/>
              </a:rPr>
              <a:t>产品拓展</a:t>
            </a:r>
            <a:r>
              <a:rPr lang="zh-CN" altLang="en-US" dirty="0">
                <a:solidFill>
                  <a:srgbClr val="1184CF"/>
                </a:solidFill>
                <a:cs typeface="微软雅黑" panose="020B0503020204020204" pitchFamily="34" charset="-122"/>
                <a:sym typeface="+mn-ea"/>
              </a:rPr>
              <a:t>体系</a:t>
            </a:r>
            <a:r>
              <a:rPr lang="zh-CN" altLang="en-US" dirty="0">
                <a:solidFill>
                  <a:srgbClr val="1184CF"/>
                </a:solidFill>
                <a:cs typeface="微软雅黑" panose="020B0503020204020204" pitchFamily="34" charset="-122"/>
                <a:sym typeface="+mn-ea"/>
              </a:rPr>
              <a:t>。</a:t>
            </a:r>
            <a:endParaRPr lang="zh-CN" altLang="en-US" dirty="0">
              <a:solidFill>
                <a:srgbClr val="1184CF"/>
              </a:solidFill>
              <a:cs typeface="微软雅黑" panose="020B0503020204020204" pitchFamily="34" charset="-122"/>
              <a:sym typeface="+mn-ea"/>
            </a:endParaRPr>
          </a:p>
        </p:txBody>
      </p:sp>
      <p:sp>
        <p:nvSpPr>
          <p:cNvPr id="111" name="矩形 110"/>
          <p:cNvSpPr/>
          <p:nvPr/>
        </p:nvSpPr>
        <p:spPr>
          <a:xfrm>
            <a:off x="478154" y="4290761"/>
            <a:ext cx="523403" cy="501338"/>
          </a:xfrm>
          <a:prstGeom prst="rect">
            <a:avLst/>
          </a:prstGeom>
          <a:solidFill>
            <a:srgbClr val="1184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重点标品</a:t>
            </a:r>
            <a:endParaRPr lang="zh-CN" altLang="en-US" sz="1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7" name="矩形 116"/>
          <p:cNvSpPr/>
          <p:nvPr/>
        </p:nvSpPr>
        <p:spPr>
          <a:xfrm>
            <a:off x="478154" y="4984903"/>
            <a:ext cx="523403" cy="469546"/>
          </a:xfrm>
          <a:prstGeom prst="rect">
            <a:avLst/>
          </a:prstGeom>
          <a:solidFill>
            <a:srgbClr val="1184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融合套餐</a:t>
            </a:r>
            <a:endParaRPr lang="zh-CN" altLang="en-US" sz="1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9" name="矩形 118"/>
          <p:cNvSpPr/>
          <p:nvPr/>
        </p:nvSpPr>
        <p:spPr>
          <a:xfrm>
            <a:off x="478154" y="5703879"/>
            <a:ext cx="523403" cy="586753"/>
          </a:xfrm>
          <a:prstGeom prst="rect">
            <a:avLst/>
          </a:prstGeom>
          <a:solidFill>
            <a:srgbClr val="1184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轻量化定制</a:t>
            </a:r>
            <a:endParaRPr lang="zh-CN" altLang="en-US" sz="1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0" name="右箭头 85"/>
          <p:cNvSpPr/>
          <p:nvPr/>
        </p:nvSpPr>
        <p:spPr>
          <a:xfrm rot="5400000">
            <a:off x="701754" y="4784549"/>
            <a:ext cx="76200" cy="260985"/>
          </a:xfrm>
          <a:prstGeom prst="rightArrow">
            <a:avLst/>
          </a:prstGeom>
          <a:solidFill>
            <a:srgbClr val="B0D2E6"/>
          </a:solidFill>
          <a:ln>
            <a:solidFill>
              <a:srgbClr val="B0D2E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0">
              <a:solidFill>
                <a:srgbClr val="0070C0"/>
              </a:solidFill>
            </a:endParaRPr>
          </a:p>
        </p:txBody>
      </p:sp>
      <p:sp>
        <p:nvSpPr>
          <p:cNvPr id="121" name="右箭头 85"/>
          <p:cNvSpPr/>
          <p:nvPr/>
        </p:nvSpPr>
        <p:spPr>
          <a:xfrm rot="5400000">
            <a:off x="699017" y="5471761"/>
            <a:ext cx="76200" cy="260985"/>
          </a:xfrm>
          <a:prstGeom prst="rightArrow">
            <a:avLst/>
          </a:prstGeom>
          <a:solidFill>
            <a:srgbClr val="B0D2E6"/>
          </a:solidFill>
          <a:ln>
            <a:solidFill>
              <a:srgbClr val="B0D2E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0">
              <a:solidFill>
                <a:srgbClr val="0070C0"/>
              </a:solidFill>
            </a:endParaRPr>
          </a:p>
        </p:txBody>
      </p:sp>
      <p:grpSp>
        <p:nvGrpSpPr>
          <p:cNvPr id="122" name="组合 121"/>
          <p:cNvGrpSpPr/>
          <p:nvPr/>
        </p:nvGrpSpPr>
        <p:grpSpPr>
          <a:xfrm>
            <a:off x="1089744" y="4593602"/>
            <a:ext cx="2820810" cy="198387"/>
            <a:chOff x="816" y="6507"/>
            <a:chExt cx="5237" cy="324"/>
          </a:xfrm>
        </p:grpSpPr>
        <p:sp>
          <p:nvSpPr>
            <p:cNvPr id="123" name="矩形 122"/>
            <p:cNvSpPr/>
            <p:nvPr/>
          </p:nvSpPr>
          <p:spPr>
            <a:xfrm>
              <a:off x="816" y="6507"/>
              <a:ext cx="1167" cy="324"/>
            </a:xfrm>
            <a:prstGeom prst="rect">
              <a:avLst/>
            </a:prstGeom>
            <a:noFill/>
            <a:ln w="12700" cmpd="sng">
              <a:solidFill>
                <a:schemeClr val="bg1">
                  <a:lumMod val="85000"/>
                </a:schemeClr>
              </a:solidFill>
              <a:prstDash val="solid"/>
            </a:ln>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700" dirty="0">
                  <a:solidFill>
                    <a:schemeClr val="tx1"/>
                  </a:solidFill>
                  <a:latin typeface="微软雅黑" panose="020B0503020204020204" pitchFamily="34" charset="-122"/>
                  <a:ea typeface="微软雅黑" panose="020B0503020204020204" pitchFamily="34" charset="-122"/>
                  <a:sym typeface="+mn-ea"/>
                </a:rPr>
                <a:t>上网专线</a:t>
              </a:r>
              <a:endParaRPr lang="zh-CN" altLang="en-US" sz="700" dirty="0">
                <a:solidFill>
                  <a:schemeClr val="tx1"/>
                </a:solidFill>
                <a:latin typeface="微软雅黑" panose="020B0503020204020204" pitchFamily="34" charset="-122"/>
                <a:ea typeface="微软雅黑" panose="020B0503020204020204" pitchFamily="34" charset="-122"/>
                <a:sym typeface="+mn-ea"/>
              </a:endParaRPr>
            </a:p>
          </p:txBody>
        </p:sp>
        <p:sp>
          <p:nvSpPr>
            <p:cNvPr id="124" name="矩形 123"/>
            <p:cNvSpPr/>
            <p:nvPr/>
          </p:nvSpPr>
          <p:spPr>
            <a:xfrm>
              <a:off x="2181" y="6507"/>
              <a:ext cx="1167" cy="324"/>
            </a:xfrm>
            <a:prstGeom prst="rect">
              <a:avLst/>
            </a:prstGeom>
            <a:noFill/>
            <a:ln w="12700" cmpd="sng">
              <a:solidFill>
                <a:schemeClr val="bg1">
                  <a:lumMod val="85000"/>
                </a:schemeClr>
              </a:solidFill>
              <a:prstDash val="solid"/>
            </a:ln>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700" dirty="0">
                  <a:solidFill>
                    <a:schemeClr val="tx1"/>
                  </a:solidFill>
                  <a:latin typeface="微软雅黑" panose="020B0503020204020204" pitchFamily="34" charset="-122"/>
                  <a:ea typeface="微软雅黑" panose="020B0503020204020204" pitchFamily="34" charset="-122"/>
                  <a:sym typeface="+mn-ea"/>
                </a:rPr>
                <a:t>视频监控</a:t>
              </a:r>
              <a:endParaRPr lang="zh-CN" altLang="en-US" sz="700" dirty="0">
                <a:solidFill>
                  <a:schemeClr val="tx1"/>
                </a:solidFill>
                <a:latin typeface="微软雅黑" panose="020B0503020204020204" pitchFamily="34" charset="-122"/>
                <a:ea typeface="微软雅黑" panose="020B0503020204020204" pitchFamily="34" charset="-122"/>
                <a:sym typeface="+mn-ea"/>
              </a:endParaRPr>
            </a:p>
          </p:txBody>
        </p:sp>
        <p:sp>
          <p:nvSpPr>
            <p:cNvPr id="125" name="矩形 124"/>
            <p:cNvSpPr/>
            <p:nvPr/>
          </p:nvSpPr>
          <p:spPr>
            <a:xfrm>
              <a:off x="3526" y="6507"/>
              <a:ext cx="1167" cy="324"/>
            </a:xfrm>
            <a:prstGeom prst="rect">
              <a:avLst/>
            </a:prstGeom>
            <a:noFill/>
            <a:ln w="12700" cmpd="sng">
              <a:solidFill>
                <a:schemeClr val="bg1">
                  <a:lumMod val="85000"/>
                </a:schemeClr>
              </a:solidFill>
              <a:prstDash val="solid"/>
            </a:ln>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700" dirty="0">
                  <a:solidFill>
                    <a:schemeClr val="tx1"/>
                  </a:solidFill>
                  <a:latin typeface="微软雅黑" panose="020B0503020204020204" pitchFamily="34" charset="-122"/>
                  <a:ea typeface="微软雅黑" panose="020B0503020204020204" pitchFamily="34" charset="-122"/>
                  <a:sym typeface="+mn-ea"/>
                </a:rPr>
                <a:t>短彩宣传</a:t>
              </a:r>
              <a:endParaRPr lang="zh-CN" altLang="en-US" sz="700" dirty="0">
                <a:solidFill>
                  <a:schemeClr val="tx1"/>
                </a:solidFill>
                <a:latin typeface="微软雅黑" panose="020B0503020204020204" pitchFamily="34" charset="-122"/>
                <a:ea typeface="微软雅黑" panose="020B0503020204020204" pitchFamily="34" charset="-122"/>
                <a:sym typeface="+mn-ea"/>
              </a:endParaRPr>
            </a:p>
          </p:txBody>
        </p:sp>
        <p:sp>
          <p:nvSpPr>
            <p:cNvPr id="126" name="矩形 125"/>
            <p:cNvSpPr/>
            <p:nvPr/>
          </p:nvSpPr>
          <p:spPr>
            <a:xfrm>
              <a:off x="4886" y="6507"/>
              <a:ext cx="1167" cy="324"/>
            </a:xfrm>
            <a:prstGeom prst="rect">
              <a:avLst/>
            </a:prstGeom>
            <a:noFill/>
            <a:ln w="12700" cmpd="sng">
              <a:solidFill>
                <a:schemeClr val="bg1">
                  <a:lumMod val="85000"/>
                </a:schemeClr>
              </a:solidFill>
              <a:prstDash val="solid"/>
            </a:ln>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700" dirty="0">
                  <a:solidFill>
                    <a:schemeClr val="tx1"/>
                  </a:solidFill>
                  <a:latin typeface="微软雅黑" panose="020B0503020204020204" pitchFamily="34" charset="-122"/>
                  <a:ea typeface="微软雅黑" panose="020B0503020204020204" pitchFamily="34" charset="-122"/>
                  <a:sym typeface="+mn-ea"/>
                </a:rPr>
                <a:t>组网产品</a:t>
              </a:r>
              <a:endParaRPr lang="zh-CN" altLang="en-US" sz="700" dirty="0">
                <a:solidFill>
                  <a:schemeClr val="tx1"/>
                </a:solidFill>
                <a:latin typeface="微软雅黑" panose="020B0503020204020204" pitchFamily="34" charset="-122"/>
                <a:ea typeface="微软雅黑" panose="020B0503020204020204" pitchFamily="34" charset="-122"/>
                <a:sym typeface="+mn-ea"/>
              </a:endParaRPr>
            </a:p>
          </p:txBody>
        </p:sp>
      </p:grpSp>
      <p:sp>
        <p:nvSpPr>
          <p:cNvPr id="127" name="文本框 126"/>
          <p:cNvSpPr txBox="1"/>
          <p:nvPr/>
        </p:nvSpPr>
        <p:spPr>
          <a:xfrm>
            <a:off x="1001558" y="4221088"/>
            <a:ext cx="3012172" cy="339873"/>
          </a:xfrm>
          <a:prstGeom prst="rect">
            <a:avLst/>
          </a:prstGeom>
        </p:spPr>
        <p:txBody>
          <a:bodyPr wrap="square" rtlCol="0" anchor="t">
            <a:noAutofit/>
          </a:bodyPr>
          <a:lstStyle/>
          <a:p>
            <a:pPr lvl="0" indent="0" algn="just" fontAlgn="auto">
              <a:buClrTx/>
              <a:buSzTx/>
              <a:buFont typeface="Arial" panose="020B0604020202020204" pitchFamily="34" charset="0"/>
              <a:buChar char="•"/>
            </a:pPr>
            <a:r>
              <a:rPr lang="en-US" sz="800" dirty="0" err="1" smtClean="0">
                <a:latin typeface="微软雅黑" panose="020B0503020204020204" pitchFamily="34" charset="-122"/>
                <a:ea typeface="微软雅黑" panose="020B0503020204020204" pitchFamily="34" charset="-122"/>
                <a:sym typeface="+mn-ea"/>
              </a:rPr>
              <a:t>保持</a:t>
            </a:r>
            <a:r>
              <a:rPr lang="zh-CN" altLang="en-US" sz="800" dirty="0" smtClean="0">
                <a:latin typeface="微软雅黑" panose="020B0503020204020204" pitchFamily="34" charset="-122"/>
                <a:ea typeface="微软雅黑" panose="020B0503020204020204" pitchFamily="34" charset="-122"/>
                <a:sym typeface="+mn-ea"/>
              </a:rPr>
              <a:t>核心产品发展</a:t>
            </a:r>
            <a:r>
              <a:rPr lang="zh-CN" altLang="en-US" sz="800" dirty="0" smtClean="0">
                <a:latin typeface="微软雅黑" panose="020B0503020204020204" pitchFamily="34" charset="-122"/>
                <a:ea typeface="微软雅黑" panose="020B0503020204020204" pitchFamily="34" charset="-122"/>
                <a:sym typeface="+mn-ea"/>
              </a:rPr>
              <a:t>习惯，坚持</a:t>
            </a:r>
            <a:r>
              <a:rPr lang="zh-CN" altLang="en-US" sz="800" dirty="0" smtClean="0">
                <a:latin typeface="微软雅黑" panose="020B0503020204020204" pitchFamily="34" charset="-122"/>
                <a:ea typeface="微软雅黑" panose="020B0503020204020204" pitchFamily="34" charset="-122"/>
                <a:sym typeface="+mn-ea"/>
              </a:rPr>
              <a:t>“一企一策”迎回团</a:t>
            </a:r>
            <a:r>
              <a:rPr lang="zh-CN" altLang="en-US" sz="800" dirty="0" smtClean="0">
                <a:latin typeface="微软雅黑" panose="020B0503020204020204" pitchFamily="34" charset="-122"/>
                <a:ea typeface="微软雅黑" panose="020B0503020204020204" pitchFamily="34" charset="-122"/>
                <a:sym typeface="+mn-ea"/>
              </a:rPr>
              <a:t>单，通过</a:t>
            </a:r>
            <a:r>
              <a:rPr lang="en-US" altLang="zh-CN" sz="800" dirty="0" err="1" smtClean="0">
                <a:latin typeface="微软雅黑" panose="020B0503020204020204" pitchFamily="34" charset="-122"/>
                <a:ea typeface="微软雅黑" panose="020B0503020204020204" pitchFamily="34" charset="-122"/>
                <a:sym typeface="+mn-ea"/>
              </a:rPr>
              <a:t>重点标品规模</a:t>
            </a:r>
            <a:r>
              <a:rPr lang="zh-CN" altLang="en-US" sz="800" dirty="0" smtClean="0">
                <a:latin typeface="微软雅黑" panose="020B0503020204020204" pitchFamily="34" charset="-122"/>
                <a:ea typeface="微软雅黑" panose="020B0503020204020204" pitchFamily="34" charset="-122"/>
                <a:sym typeface="+mn-ea"/>
              </a:rPr>
              <a:t>发展</a:t>
            </a:r>
            <a:r>
              <a:rPr lang="en-US" altLang="zh-CN" sz="800" dirty="0" err="1" smtClean="0">
                <a:latin typeface="微软雅黑" panose="020B0503020204020204" pitchFamily="34" charset="-122"/>
                <a:ea typeface="微软雅黑" panose="020B0503020204020204" pitchFamily="34" charset="-122"/>
                <a:sym typeface="+mn-ea"/>
              </a:rPr>
              <a:t>增收</a:t>
            </a:r>
            <a:r>
              <a:rPr lang="en-US" altLang="zh-CN" sz="800" dirty="0" smtClean="0">
                <a:latin typeface="微软雅黑" panose="020B0503020204020204" pitchFamily="34" charset="-122"/>
                <a:ea typeface="微软雅黑" panose="020B0503020204020204" pitchFamily="34" charset="-122"/>
                <a:sym typeface="+mn-ea"/>
              </a:rPr>
              <a:t> </a:t>
            </a:r>
            <a:r>
              <a:rPr lang="zh-CN" altLang="en-US" sz="800" dirty="0" smtClean="0">
                <a:latin typeface="微软雅黑" panose="020B0503020204020204" pitchFamily="34" charset="-122"/>
                <a:ea typeface="微软雅黑" panose="020B0503020204020204" pitchFamily="34" charset="-122"/>
                <a:sym typeface="+mn-ea"/>
              </a:rPr>
              <a:t>。</a:t>
            </a:r>
            <a:endParaRPr lang="zh-CN" altLang="en-US" sz="800" dirty="0">
              <a:latin typeface="微软雅黑" panose="020B0503020204020204" pitchFamily="34" charset="-122"/>
              <a:ea typeface="微软雅黑" panose="020B0503020204020204" pitchFamily="34" charset="-122"/>
              <a:sym typeface="+mn-ea"/>
            </a:endParaRPr>
          </a:p>
        </p:txBody>
      </p:sp>
      <p:sp>
        <p:nvSpPr>
          <p:cNvPr id="140" name="文本框 139"/>
          <p:cNvSpPr txBox="1"/>
          <p:nvPr/>
        </p:nvSpPr>
        <p:spPr>
          <a:xfrm>
            <a:off x="1005504" y="4958110"/>
            <a:ext cx="3055673" cy="206376"/>
          </a:xfrm>
          <a:prstGeom prst="rect">
            <a:avLst/>
          </a:prstGeom>
        </p:spPr>
        <p:txBody>
          <a:bodyPr wrap="square" rtlCol="0" anchor="t">
            <a:noAutofit/>
          </a:bodyPr>
          <a:lstStyle/>
          <a:p>
            <a:pPr lvl="0" indent="0" algn="just" fontAlgn="auto">
              <a:lnSpc>
                <a:spcPts val="1200"/>
              </a:lnSpc>
              <a:buClrTx/>
              <a:buSzTx/>
              <a:buFont typeface="Arial" panose="020B0604020202020204" pitchFamily="34" charset="0"/>
              <a:buChar char="•"/>
            </a:pPr>
            <a:r>
              <a:rPr lang="zh-CN" altLang="en-US" sz="800" dirty="0" smtClean="0">
                <a:latin typeface="微软雅黑" panose="020B0503020204020204" pitchFamily="34" charset="-122"/>
                <a:ea typeface="微软雅黑" panose="020B0503020204020204" pitchFamily="34" charset="-122"/>
                <a:sym typeface="+mn-ea"/>
              </a:rPr>
              <a:t>细分场景融合</a:t>
            </a:r>
            <a:r>
              <a:rPr lang="zh-CN" altLang="en-US" sz="800" dirty="0">
                <a:latin typeface="微软雅黑" panose="020B0503020204020204" pitchFamily="34" charset="-122"/>
                <a:ea typeface="微软雅黑" panose="020B0503020204020204" pitchFamily="34" charset="-122"/>
                <a:sym typeface="+mn-ea"/>
              </a:rPr>
              <a:t>推广</a:t>
            </a:r>
            <a:r>
              <a:rPr lang="zh-CN" altLang="en-US" sz="800" dirty="0" smtClean="0">
                <a:latin typeface="微软雅黑" panose="020B0503020204020204" pitchFamily="34" charset="-122"/>
                <a:ea typeface="微软雅黑" panose="020B0503020204020204" pitchFamily="34" charset="-122"/>
                <a:sym typeface="+mn-ea"/>
              </a:rPr>
              <a:t>，“线路</a:t>
            </a:r>
            <a:r>
              <a:rPr lang="en-US" altLang="zh-CN" sz="800" dirty="0" smtClean="0">
                <a:latin typeface="微软雅黑" panose="020B0503020204020204" pitchFamily="34" charset="-122"/>
                <a:ea typeface="微软雅黑" panose="020B0503020204020204" pitchFamily="34" charset="-122"/>
                <a:sym typeface="+mn-ea"/>
              </a:rPr>
              <a:t>+</a:t>
            </a:r>
            <a:r>
              <a:rPr lang="zh-CN" altLang="en-US" sz="800" dirty="0">
                <a:latin typeface="微软雅黑" panose="020B0503020204020204" pitchFamily="34" charset="-122"/>
                <a:ea typeface="微软雅黑" panose="020B0503020204020204" pitchFamily="34" charset="-122"/>
                <a:sym typeface="+mn-ea"/>
              </a:rPr>
              <a:t>”融合套餐叠推率目标</a:t>
            </a:r>
            <a:r>
              <a:rPr lang="en-US" altLang="zh-CN" sz="800" dirty="0">
                <a:latin typeface="微软雅黑" panose="020B0503020204020204" pitchFamily="34" charset="-122"/>
                <a:ea typeface="微软雅黑" panose="020B0503020204020204" pitchFamily="34" charset="-122"/>
                <a:sym typeface="+mn-ea"/>
              </a:rPr>
              <a:t>80%</a:t>
            </a:r>
            <a:endParaRPr lang="zh-CN" altLang="en-US" sz="800" dirty="0">
              <a:latin typeface="微软雅黑" panose="020B0503020204020204" pitchFamily="34" charset="-122"/>
              <a:ea typeface="微软雅黑" panose="020B0503020204020204" pitchFamily="34" charset="-122"/>
              <a:sym typeface="+mn-ea"/>
            </a:endParaRPr>
          </a:p>
        </p:txBody>
      </p:sp>
      <p:sp>
        <p:nvSpPr>
          <p:cNvPr id="147" name="矩形 146"/>
          <p:cNvSpPr/>
          <p:nvPr/>
        </p:nvSpPr>
        <p:spPr>
          <a:xfrm>
            <a:off x="1090745" y="5261213"/>
            <a:ext cx="536273" cy="189865"/>
          </a:xfrm>
          <a:prstGeom prst="rect">
            <a:avLst/>
          </a:prstGeom>
          <a:noFill/>
          <a:ln w="12700">
            <a:solidFill>
              <a:schemeClr val="bg1">
                <a:lumMod val="85000"/>
              </a:schemeClr>
            </a:solidFill>
            <a:prstDash val="solid"/>
          </a:ln>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ctr" anchorCtr="0" forceAA="0" compatLnSpc="1">
            <a:noAutofit/>
          </a:bodyPr>
          <a:lstStyle/>
          <a:p>
            <a:pPr lvl="0" algn="ctr">
              <a:buClrTx/>
              <a:buSzTx/>
              <a:buFontTx/>
              <a:defRPr/>
            </a:pPr>
            <a:r>
              <a:rPr lang="zh-CN" altLang="en-US" sz="800" b="1" dirty="0">
                <a:solidFill>
                  <a:schemeClr val="tx1"/>
                </a:solidFill>
                <a:latin typeface="微软雅黑" panose="020B0503020204020204" pitchFamily="34" charset="-122"/>
                <a:ea typeface="微软雅黑" panose="020B0503020204020204" pitchFamily="34" charset="-122"/>
                <a:sym typeface="+mn-ea"/>
              </a:rPr>
              <a:t>商企通</a:t>
            </a:r>
            <a:endParaRPr lang="zh-CN" altLang="en-US" sz="800" b="1" dirty="0">
              <a:solidFill>
                <a:schemeClr val="tx1"/>
              </a:solidFill>
              <a:latin typeface="微软雅黑" panose="020B0503020204020204" pitchFamily="34" charset="-122"/>
              <a:ea typeface="微软雅黑" panose="020B0503020204020204" pitchFamily="34" charset="-122"/>
              <a:sym typeface="+mn-ea"/>
            </a:endParaRPr>
          </a:p>
        </p:txBody>
      </p:sp>
      <p:sp>
        <p:nvSpPr>
          <p:cNvPr id="150" name="矩形 149"/>
          <p:cNvSpPr/>
          <p:nvPr/>
        </p:nvSpPr>
        <p:spPr>
          <a:xfrm>
            <a:off x="2661580" y="5274548"/>
            <a:ext cx="577850" cy="176530"/>
          </a:xfrm>
          <a:prstGeom prst="rect">
            <a:avLst/>
          </a:prstGeom>
          <a:noFill/>
          <a:ln w="12700">
            <a:solidFill>
              <a:schemeClr val="bg1">
                <a:lumMod val="85000"/>
              </a:schemeClr>
            </a:solidFill>
            <a:prstDash val="solid"/>
          </a:ln>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ctr" anchorCtr="0" forceAA="0" compatLnSpc="1">
            <a:noAutofit/>
          </a:bodyPr>
          <a:lstStyle/>
          <a:p>
            <a:pPr lvl="0" algn="ctr">
              <a:buClrTx/>
              <a:buSzTx/>
              <a:buFontTx/>
              <a:defRPr/>
            </a:pPr>
            <a:r>
              <a:rPr lang="zh-CN" altLang="en-US" sz="800" b="1" dirty="0">
                <a:solidFill>
                  <a:schemeClr val="tx1"/>
                </a:solidFill>
                <a:latin typeface="微软雅黑" panose="020B0503020204020204" pitchFamily="34" charset="-122"/>
                <a:ea typeface="微软雅黑" panose="020B0503020204020204" pitchFamily="34" charset="-122"/>
                <a:sym typeface="+mn-ea"/>
              </a:rPr>
              <a:t>智企通</a:t>
            </a:r>
            <a:endParaRPr lang="zh-CN" altLang="en-US" sz="800" b="1" dirty="0">
              <a:solidFill>
                <a:schemeClr val="tx1"/>
              </a:solidFill>
              <a:latin typeface="微软雅黑" panose="020B0503020204020204" pitchFamily="34" charset="-122"/>
              <a:ea typeface="微软雅黑" panose="020B0503020204020204" pitchFamily="34" charset="-122"/>
              <a:sym typeface="+mn-ea"/>
            </a:endParaRPr>
          </a:p>
        </p:txBody>
      </p:sp>
      <p:sp>
        <p:nvSpPr>
          <p:cNvPr id="153" name="文本框 152"/>
          <p:cNvSpPr txBox="1"/>
          <p:nvPr/>
        </p:nvSpPr>
        <p:spPr>
          <a:xfrm>
            <a:off x="1561587" y="5180996"/>
            <a:ext cx="936178" cy="299245"/>
          </a:xfrm>
          <a:prstGeom prst="rect">
            <a:avLst/>
          </a:prstGeom>
        </p:spPr>
        <p:txBody>
          <a:bodyPr wrap="square" anchor="t">
            <a:noAutofit/>
          </a:bodyPr>
          <a:lstStyle/>
          <a:p>
            <a:pPr indent="0" algn="ctr">
              <a:buNone/>
            </a:pPr>
            <a:r>
              <a:rPr lang="zh-CN" sz="8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号</a:t>
            </a:r>
            <a:r>
              <a:rPr lang="zh-CN" sz="8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卡</a:t>
            </a:r>
            <a:r>
              <a:rPr lang="en-US" altLang="zh-CN" sz="8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8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企宽</a:t>
            </a:r>
            <a:r>
              <a:rPr lang="en-US" altLang="zh-CN" sz="800" dirty="0" smtClean="0">
                <a:latin typeface="微软雅黑" panose="020B0503020204020204" pitchFamily="34" charset="-122"/>
                <a:ea typeface="微软雅黑" panose="020B0503020204020204" pitchFamily="34" charset="-122"/>
                <a:cs typeface="微软雅黑" panose="020B0503020204020204" pitchFamily="34" charset="-122"/>
                <a:sym typeface="+mn-ea"/>
              </a:rPr>
              <a:t>+FTTO+B</a:t>
            </a:r>
            <a:r>
              <a:rPr lang="zh-CN" altLang="en-US" sz="8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产品</a:t>
            </a:r>
            <a:endParaRPr lang="zh-CN" altLang="en-US" sz="8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4" name="文本框 153"/>
          <p:cNvSpPr txBox="1"/>
          <p:nvPr/>
        </p:nvSpPr>
        <p:spPr>
          <a:xfrm>
            <a:off x="3185431" y="5264705"/>
            <a:ext cx="762827" cy="226695"/>
          </a:xfrm>
          <a:prstGeom prst="rect">
            <a:avLst/>
          </a:prstGeom>
        </p:spPr>
        <p:txBody>
          <a:bodyPr wrap="square" anchor="t">
            <a:noAutofit/>
          </a:bodyPr>
          <a:lstStyle/>
          <a:p>
            <a:pPr indent="0" algn="ctr">
              <a:buNone/>
            </a:pPr>
            <a:r>
              <a:rPr lang="zh-CN" sz="800" dirty="0" smtClean="0">
                <a:latin typeface="微软雅黑" panose="020B0503020204020204" pitchFamily="34" charset="-122"/>
                <a:ea typeface="微软雅黑" panose="020B0503020204020204" pitchFamily="34" charset="-122"/>
                <a:cs typeface="微软雅黑" panose="020B0503020204020204" pitchFamily="34" charset="-122"/>
                <a:sym typeface="+mn-ea"/>
              </a:rPr>
              <a:t>线路</a:t>
            </a:r>
            <a:r>
              <a:rPr lang="en-US" altLang="zh-CN" sz="800" dirty="0" smtClean="0">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sz="8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产品</a:t>
            </a:r>
            <a:endParaRPr lang="zh-CN" altLang="en-US" sz="8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5" name="文本框 154"/>
          <p:cNvSpPr txBox="1"/>
          <p:nvPr/>
        </p:nvSpPr>
        <p:spPr>
          <a:xfrm>
            <a:off x="996081" y="5704748"/>
            <a:ext cx="2952178" cy="272084"/>
          </a:xfrm>
          <a:prstGeom prst="rect">
            <a:avLst/>
          </a:prstGeom>
        </p:spPr>
        <p:txBody>
          <a:bodyPr wrap="square" rtlCol="0" anchor="t">
            <a:noAutofit/>
          </a:bodyPr>
          <a:lstStyle/>
          <a:p>
            <a:pPr lvl="0" indent="0" algn="just" fontAlgn="auto">
              <a:lnSpc>
                <a:spcPts val="1200"/>
              </a:lnSpc>
              <a:buClrTx/>
              <a:buSzTx/>
              <a:buFont typeface="Arial" panose="020B0604020202020204" pitchFamily="34" charset="0"/>
              <a:buChar char="•"/>
            </a:pPr>
            <a:r>
              <a:rPr lang="zh-CN" altLang="en-US" sz="800" dirty="0" smtClean="0">
                <a:latin typeface="微软雅黑" panose="020B0503020204020204" pitchFamily="34" charset="-122"/>
                <a:ea typeface="微软雅黑" panose="020B0503020204020204" pitchFamily="34" charset="-122"/>
                <a:sym typeface="+mn-ea"/>
              </a:rPr>
              <a:t>契合场景特色、</a:t>
            </a:r>
            <a:r>
              <a:rPr lang="zh-CN" altLang="en-US" sz="800" dirty="0">
                <a:latin typeface="微软雅黑" panose="020B0503020204020204" pitchFamily="34" charset="-122"/>
                <a:ea typeface="微软雅黑" panose="020B0503020204020204" pitchFamily="34" charset="-122"/>
                <a:sym typeface="+mn-ea"/>
              </a:rPr>
              <a:t>高度适</a:t>
            </a:r>
            <a:r>
              <a:rPr lang="zh-CN" altLang="en-US" sz="800" dirty="0" smtClean="0">
                <a:latin typeface="微软雅黑" panose="020B0503020204020204" pitchFamily="34" charset="-122"/>
                <a:ea typeface="微软雅黑" panose="020B0503020204020204" pitchFamily="34" charset="-122"/>
                <a:sym typeface="+mn-ea"/>
              </a:rPr>
              <a:t>配客户需求，一体化</a:t>
            </a:r>
            <a:r>
              <a:rPr lang="zh-CN" altLang="en-US" sz="800" dirty="0">
                <a:latin typeface="微软雅黑" panose="020B0503020204020204" pitchFamily="34" charset="-122"/>
                <a:ea typeface="微软雅黑" panose="020B0503020204020204" pitchFamily="34" charset="-122"/>
                <a:sym typeface="+mn-ea"/>
              </a:rPr>
              <a:t>解决方案。</a:t>
            </a:r>
            <a:endParaRPr lang="zh-CN" altLang="en-US" sz="800" dirty="0">
              <a:latin typeface="微软雅黑" panose="020B0503020204020204" pitchFamily="34" charset="-122"/>
              <a:ea typeface="微软雅黑" panose="020B0503020204020204" pitchFamily="34" charset="-122"/>
              <a:sym typeface="+mn-ea"/>
            </a:endParaRPr>
          </a:p>
        </p:txBody>
      </p:sp>
      <p:sp>
        <p:nvSpPr>
          <p:cNvPr id="156" name="矩形 155"/>
          <p:cNvSpPr/>
          <p:nvPr/>
        </p:nvSpPr>
        <p:spPr>
          <a:xfrm>
            <a:off x="1041248" y="5966860"/>
            <a:ext cx="1159348" cy="291851"/>
          </a:xfrm>
          <a:prstGeom prst="rect">
            <a:avLst/>
          </a:prstGeom>
          <a:noFill/>
          <a:ln w="12700" cmpd="sng">
            <a:solidFill>
              <a:schemeClr val="bg1">
                <a:lumMod val="85000"/>
              </a:schemeClr>
            </a:solidFill>
            <a:prstDash val="solid"/>
          </a:ln>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800" dirty="0" smtClean="0">
                <a:solidFill>
                  <a:schemeClr val="tx1"/>
                </a:solidFill>
                <a:latin typeface="微软雅黑" panose="020B0503020204020204" pitchFamily="34" charset="-122"/>
                <a:ea typeface="微软雅黑" panose="020B0503020204020204" pitchFamily="34" charset="-122"/>
                <a:sym typeface="+mn-ea"/>
              </a:rPr>
              <a:t>三新集团（新装修、新入驻、新开业）</a:t>
            </a:r>
            <a:endParaRPr lang="zh-CN" altLang="en-US" sz="800" dirty="0">
              <a:solidFill>
                <a:schemeClr val="tx1"/>
              </a:solidFill>
              <a:latin typeface="微软雅黑" panose="020B0503020204020204" pitchFamily="34" charset="-122"/>
              <a:ea typeface="微软雅黑" panose="020B0503020204020204" pitchFamily="34" charset="-122"/>
              <a:sym typeface="+mn-ea"/>
            </a:endParaRPr>
          </a:p>
        </p:txBody>
      </p:sp>
      <p:sp>
        <p:nvSpPr>
          <p:cNvPr id="157" name="矩形 156"/>
          <p:cNvSpPr/>
          <p:nvPr/>
        </p:nvSpPr>
        <p:spPr>
          <a:xfrm>
            <a:off x="2265102" y="5970690"/>
            <a:ext cx="500053" cy="288021"/>
          </a:xfrm>
          <a:prstGeom prst="rect">
            <a:avLst/>
          </a:prstGeom>
          <a:noFill/>
          <a:ln w="12700" cmpd="sng">
            <a:solidFill>
              <a:schemeClr val="bg1">
                <a:lumMod val="85000"/>
              </a:schemeClr>
            </a:solidFill>
            <a:prstDash val="solid"/>
          </a:ln>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800" dirty="0" smtClean="0">
                <a:solidFill>
                  <a:schemeClr val="tx1"/>
                </a:solidFill>
                <a:latin typeface="微软雅黑" panose="020B0503020204020204" pitchFamily="34" charset="-122"/>
                <a:ea typeface="微软雅黑" panose="020B0503020204020204" pitchFamily="34" charset="-122"/>
                <a:sym typeface="+mn-ea"/>
              </a:rPr>
              <a:t>泛住宿</a:t>
            </a:r>
            <a:endParaRPr lang="en-US" altLang="zh-CN" sz="800" dirty="0" smtClean="0">
              <a:solidFill>
                <a:schemeClr val="tx1"/>
              </a:solidFill>
              <a:latin typeface="微软雅黑" panose="020B0503020204020204" pitchFamily="34" charset="-122"/>
              <a:ea typeface="微软雅黑" panose="020B0503020204020204" pitchFamily="34" charset="-122"/>
              <a:sym typeface="+mn-ea"/>
            </a:endParaRPr>
          </a:p>
          <a:p>
            <a:pPr lvl="0" algn="ctr">
              <a:buClrTx/>
              <a:buSzTx/>
              <a:buFontTx/>
            </a:pPr>
            <a:r>
              <a:rPr lang="zh-CN" altLang="en-US" sz="800" dirty="0" smtClean="0">
                <a:solidFill>
                  <a:schemeClr val="tx1"/>
                </a:solidFill>
                <a:latin typeface="微软雅黑" panose="020B0503020204020204" pitchFamily="34" charset="-122"/>
                <a:ea typeface="微软雅黑" panose="020B0503020204020204" pitchFamily="34" charset="-122"/>
                <a:sym typeface="+mn-ea"/>
              </a:rPr>
              <a:t>投影仪</a:t>
            </a:r>
            <a:endParaRPr lang="zh-CN" altLang="en-US" sz="800" dirty="0">
              <a:solidFill>
                <a:schemeClr val="tx1"/>
              </a:solidFill>
              <a:latin typeface="微软雅黑" panose="020B0503020204020204" pitchFamily="34" charset="-122"/>
              <a:ea typeface="微软雅黑" panose="020B0503020204020204" pitchFamily="34" charset="-122"/>
              <a:sym typeface="+mn-ea"/>
            </a:endParaRPr>
          </a:p>
        </p:txBody>
      </p:sp>
      <p:sp>
        <p:nvSpPr>
          <p:cNvPr id="158" name="矩形 157"/>
          <p:cNvSpPr/>
          <p:nvPr/>
        </p:nvSpPr>
        <p:spPr>
          <a:xfrm>
            <a:off x="2829661" y="5966172"/>
            <a:ext cx="602044" cy="292539"/>
          </a:xfrm>
          <a:prstGeom prst="rect">
            <a:avLst/>
          </a:prstGeom>
          <a:noFill/>
          <a:ln w="12700" cmpd="sng">
            <a:solidFill>
              <a:schemeClr val="bg1">
                <a:lumMod val="85000"/>
              </a:schemeClr>
            </a:solidFill>
            <a:prstDash val="solid"/>
          </a:ln>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800" dirty="0" smtClean="0">
                <a:solidFill>
                  <a:schemeClr val="tx1"/>
                </a:solidFill>
                <a:latin typeface="微软雅黑" panose="020B0503020204020204" pitchFamily="34" charset="-122"/>
                <a:ea typeface="微软雅黑" panose="020B0503020204020204" pitchFamily="34" charset="-122"/>
                <a:sym typeface="+mn-ea"/>
              </a:rPr>
              <a:t>AI</a:t>
            </a:r>
            <a:r>
              <a:rPr lang="zh-CN" altLang="en-US" sz="800" dirty="0" smtClean="0">
                <a:solidFill>
                  <a:schemeClr val="tx1"/>
                </a:solidFill>
                <a:latin typeface="微软雅黑" panose="020B0503020204020204" pitchFamily="34" charset="-122"/>
                <a:ea typeface="微软雅黑" panose="020B0503020204020204" pitchFamily="34" charset="-122"/>
                <a:sym typeface="+mn-ea"/>
              </a:rPr>
              <a:t>值守</a:t>
            </a:r>
            <a:endParaRPr lang="en-US" altLang="zh-CN" sz="800" dirty="0" smtClean="0">
              <a:solidFill>
                <a:schemeClr val="tx1"/>
              </a:solidFill>
              <a:latin typeface="微软雅黑" panose="020B0503020204020204" pitchFamily="34" charset="-122"/>
              <a:ea typeface="微软雅黑" panose="020B0503020204020204" pitchFamily="34" charset="-122"/>
              <a:sym typeface="+mn-ea"/>
            </a:endParaRPr>
          </a:p>
          <a:p>
            <a:pPr lvl="0" algn="ctr">
              <a:buClrTx/>
              <a:buSzTx/>
              <a:buFontTx/>
            </a:pPr>
            <a:r>
              <a:rPr lang="zh-CN" altLang="en-US" sz="800" dirty="0">
                <a:solidFill>
                  <a:schemeClr val="tx1"/>
                </a:solidFill>
                <a:latin typeface="微软雅黑" panose="020B0503020204020204" pitchFamily="34" charset="-122"/>
                <a:ea typeface="微软雅黑" panose="020B0503020204020204" pitchFamily="34" charset="-122"/>
                <a:sym typeface="+mn-ea"/>
              </a:rPr>
              <a:t>无人小店</a:t>
            </a:r>
            <a:endParaRPr lang="zh-CN" altLang="en-US" sz="800" dirty="0">
              <a:solidFill>
                <a:schemeClr val="tx1"/>
              </a:solidFill>
              <a:latin typeface="微软雅黑" panose="020B0503020204020204" pitchFamily="34" charset="-122"/>
              <a:ea typeface="微软雅黑" panose="020B0503020204020204" pitchFamily="34" charset="-122"/>
              <a:sym typeface="+mn-ea"/>
            </a:endParaRPr>
          </a:p>
        </p:txBody>
      </p:sp>
      <p:sp>
        <p:nvSpPr>
          <p:cNvPr id="159" name="矩形 158"/>
          <p:cNvSpPr/>
          <p:nvPr/>
        </p:nvSpPr>
        <p:spPr>
          <a:xfrm>
            <a:off x="3496211" y="5960209"/>
            <a:ext cx="414343" cy="298502"/>
          </a:xfrm>
          <a:prstGeom prst="rect">
            <a:avLst/>
          </a:prstGeom>
          <a:noFill/>
          <a:ln w="12700" cmpd="sng">
            <a:solidFill>
              <a:schemeClr val="bg1">
                <a:lumMod val="85000"/>
              </a:schemeClr>
            </a:solidFill>
            <a:prstDash val="solid"/>
          </a:ln>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ctr" anchorCtr="0" forceAA="0" compatLnSpc="1">
            <a:noAutofit/>
          </a:bodyPr>
          <a:lstStyle/>
          <a:p>
            <a:pPr algn="ctr"/>
            <a:r>
              <a:rPr lang="zh-CN" altLang="en-US" sz="800" dirty="0">
                <a:solidFill>
                  <a:schemeClr val="tx1"/>
                </a:solidFill>
                <a:latin typeface="微软雅黑" panose="020B0503020204020204" pitchFamily="34" charset="-122"/>
                <a:ea typeface="微软雅黑" panose="020B0503020204020204" pitchFamily="34" charset="-122"/>
                <a:sym typeface="+mn-ea"/>
              </a:rPr>
              <a:t>直播</a:t>
            </a:r>
            <a:endParaRPr lang="zh-CN" altLang="en-US" sz="800" dirty="0">
              <a:solidFill>
                <a:schemeClr val="tx1"/>
              </a:solidFill>
              <a:latin typeface="微软雅黑" panose="020B0503020204020204" pitchFamily="34" charset="-122"/>
              <a:ea typeface="微软雅黑" panose="020B0503020204020204" pitchFamily="34" charset="-122"/>
              <a:sym typeface="+mn-ea"/>
            </a:endParaRPr>
          </a:p>
        </p:txBody>
      </p:sp>
      <p:grpSp>
        <p:nvGrpSpPr>
          <p:cNvPr id="164" name="组合 163"/>
          <p:cNvGrpSpPr/>
          <p:nvPr/>
        </p:nvGrpSpPr>
        <p:grpSpPr>
          <a:xfrm>
            <a:off x="4367808" y="5564896"/>
            <a:ext cx="3456384" cy="312376"/>
            <a:chOff x="4446038" y="6148957"/>
            <a:chExt cx="4260875" cy="312376"/>
          </a:xfrm>
        </p:grpSpPr>
        <p:sp>
          <p:nvSpPr>
            <p:cNvPr id="165" name="矩形 164"/>
            <p:cNvSpPr/>
            <p:nvPr/>
          </p:nvSpPr>
          <p:spPr>
            <a:xfrm>
              <a:off x="4446038" y="6150480"/>
              <a:ext cx="673358" cy="30389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rPr>
                <a:t>楼园</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66" name="矩形 165"/>
            <p:cNvSpPr/>
            <p:nvPr/>
          </p:nvSpPr>
          <p:spPr>
            <a:xfrm>
              <a:off x="5163342" y="6148960"/>
              <a:ext cx="673358" cy="30389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rPr>
                <a:t>直播</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69" name="矩形 168"/>
            <p:cNvSpPr/>
            <p:nvPr/>
          </p:nvSpPr>
          <p:spPr>
            <a:xfrm>
              <a:off x="5880646" y="6148959"/>
              <a:ext cx="673358" cy="30389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rPr>
                <a:t>住宿</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70" name="矩形 169"/>
            <p:cNvSpPr/>
            <p:nvPr/>
          </p:nvSpPr>
          <p:spPr>
            <a:xfrm>
              <a:off x="6598947" y="6148958"/>
              <a:ext cx="673358" cy="30389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rPr>
                <a:t>餐饮</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80" name="矩形 179"/>
            <p:cNvSpPr/>
            <p:nvPr/>
          </p:nvSpPr>
          <p:spPr>
            <a:xfrm>
              <a:off x="7319244" y="6148957"/>
              <a:ext cx="673358" cy="30389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rPr>
                <a:t>零售</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81" name="矩形 180"/>
            <p:cNvSpPr/>
            <p:nvPr/>
          </p:nvSpPr>
          <p:spPr>
            <a:xfrm>
              <a:off x="8033555" y="6157442"/>
              <a:ext cx="673358" cy="30389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rPr>
                <a:t>药店</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sp>
        <p:nvSpPr>
          <p:cNvPr id="182" name="文本框 181"/>
          <p:cNvSpPr txBox="1"/>
          <p:nvPr/>
        </p:nvSpPr>
        <p:spPr>
          <a:xfrm>
            <a:off x="4200202" y="4224749"/>
            <a:ext cx="3718721" cy="726778"/>
          </a:xfrm>
          <a:prstGeom prst="rect">
            <a:avLst/>
          </a:prstGeom>
        </p:spPr>
        <p:txBody>
          <a:bodyPr wrap="square" rtlCol="0" anchor="t">
            <a:noAutofit/>
          </a:bodyPr>
          <a:lstStyle/>
          <a:p>
            <a:pPr marL="171450" lvl="0" indent="-171450" algn="l">
              <a:lnSpc>
                <a:spcPct val="100000"/>
              </a:lnSpc>
              <a:buClrTx/>
              <a:buSzTx/>
              <a:buFont typeface="Wingdings" panose="05000000000000000000" charset="0"/>
              <a:buChar char="Ø"/>
            </a:pPr>
            <a:r>
              <a:rPr lang="zh-CN" altLang="en-US" sz="11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新建楼宇跟踪覆盖：</a:t>
            </a:r>
            <a:endParaRPr lang="zh-CN" altLang="en-US" sz="11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just">
              <a:lnSpc>
                <a:spcPct val="150000"/>
              </a:lnSpc>
              <a:buClrTx/>
              <a:buSzTx/>
            </a:pPr>
            <a:r>
              <a:rPr lang="zh-CN" altLang="en-US" sz="1000" dirty="0" smtClean="0">
                <a:latin typeface="微软雅黑" panose="020B0503020204020204" pitchFamily="34" charset="-122"/>
                <a:ea typeface="微软雅黑" panose="020B0503020204020204" pitchFamily="34" charset="-122"/>
                <a:sym typeface="+mn-ea"/>
              </a:rPr>
              <a:t>关注新建楼宇</a:t>
            </a:r>
            <a:r>
              <a:rPr lang="en-US" altLang="zh-CN" sz="1000" dirty="0" smtClean="0">
                <a:solidFill>
                  <a:schemeClr val="accent2"/>
                </a:solidFill>
                <a:latin typeface="微软雅黑" panose="020B0503020204020204" pitchFamily="34" charset="-122"/>
                <a:ea typeface="微软雅黑" panose="020B0503020204020204" pitchFamily="34" charset="-122"/>
                <a:sym typeface="+mn-ea"/>
              </a:rPr>
              <a:t>“</a:t>
            </a:r>
            <a:r>
              <a:rPr lang="en-US" altLang="zh-CN" sz="1000" dirty="0" smtClean="0">
                <a:solidFill>
                  <a:schemeClr val="accent2"/>
                </a:solidFill>
                <a:latin typeface="微软雅黑" panose="020B0503020204020204" pitchFamily="34" charset="-122"/>
                <a:ea typeface="微软雅黑" panose="020B0503020204020204" pitchFamily="34" charset="-122"/>
                <a:sym typeface="+mn-ea"/>
              </a:rPr>
              <a:t>3个介</a:t>
            </a:r>
            <a:r>
              <a:rPr lang="zh-CN" altLang="en-US" sz="1000" dirty="0" smtClean="0">
                <a:solidFill>
                  <a:schemeClr val="accent2"/>
                </a:solidFill>
                <a:latin typeface="微软雅黑" panose="020B0503020204020204" pitchFamily="34" charset="-122"/>
                <a:ea typeface="微软雅黑" panose="020B0503020204020204" pitchFamily="34" charset="-122"/>
                <a:sym typeface="+mn-ea"/>
              </a:rPr>
              <a:t>入点</a:t>
            </a:r>
            <a:r>
              <a:rPr lang="en-US" altLang="zh-CN" sz="1000" dirty="0" smtClean="0">
                <a:solidFill>
                  <a:schemeClr val="accent2"/>
                </a:solidFill>
                <a:latin typeface="微软雅黑" panose="020B0503020204020204" pitchFamily="34" charset="-122"/>
                <a:ea typeface="微软雅黑" panose="020B0503020204020204" pitchFamily="34" charset="-122"/>
                <a:sym typeface="+mn-ea"/>
              </a:rPr>
              <a:t>+1</a:t>
            </a:r>
            <a:r>
              <a:rPr lang="zh-CN" altLang="en-US" sz="1000" dirty="0" smtClean="0">
                <a:solidFill>
                  <a:schemeClr val="accent2"/>
                </a:solidFill>
                <a:latin typeface="微软雅黑" panose="020B0503020204020204" pitchFamily="34" charset="-122"/>
                <a:ea typeface="微软雅黑" panose="020B0503020204020204" pitchFamily="34" charset="-122"/>
                <a:sym typeface="+mn-ea"/>
              </a:rPr>
              <a:t>个关键环节</a:t>
            </a:r>
            <a:r>
              <a:rPr lang="en-US" altLang="zh-CN" sz="1000" dirty="0" smtClean="0">
                <a:solidFill>
                  <a:schemeClr val="accent2"/>
                </a:solidFill>
                <a:latin typeface="微软雅黑" panose="020B0503020204020204" pitchFamily="34" charset="-122"/>
                <a:ea typeface="微软雅黑" panose="020B0503020204020204" pitchFamily="34" charset="-122"/>
                <a:sym typeface="+mn-ea"/>
              </a:rPr>
              <a:t>”</a:t>
            </a:r>
            <a:r>
              <a:rPr lang="zh-CN" altLang="en-US" sz="1000" dirty="0" smtClean="0">
                <a:latin typeface="微软雅黑" panose="020B0503020204020204" pitchFamily="34" charset="-122"/>
                <a:ea typeface="微软雅黑" panose="020B0503020204020204" pitchFamily="34" charset="-122"/>
                <a:sym typeface="+mn-ea"/>
              </a:rPr>
              <a:t>契机</a:t>
            </a:r>
            <a:r>
              <a:rPr lang="zh-CN" altLang="en-US" sz="1000" dirty="0" smtClean="0">
                <a:solidFill>
                  <a:schemeClr val="tx1"/>
                </a:solidFill>
                <a:latin typeface="微软雅黑" panose="020B0503020204020204" pitchFamily="34" charset="-122"/>
                <a:ea typeface="微软雅黑" panose="020B0503020204020204" pitchFamily="34" charset="-122"/>
                <a:sym typeface="+mn-ea"/>
              </a:rPr>
              <a:t>，提前介入，同步做好</a:t>
            </a:r>
            <a:r>
              <a:rPr lang="zh-CN" altLang="en-US" sz="1000" dirty="0" smtClean="0">
                <a:solidFill>
                  <a:schemeClr val="tx1"/>
                </a:solidFill>
                <a:latin typeface="微软雅黑" panose="020B0503020204020204" pitchFamily="34" charset="-122"/>
                <a:ea typeface="微软雅黑" panose="020B0503020204020204" pitchFamily="34" charset="-122"/>
                <a:sym typeface="+mn-ea"/>
              </a:rPr>
              <a:t>新建楼宇纳</a:t>
            </a:r>
            <a:r>
              <a:rPr lang="zh-CN" altLang="en-US" sz="1000" dirty="0" smtClean="0">
                <a:solidFill>
                  <a:schemeClr val="tx1"/>
                </a:solidFill>
                <a:latin typeface="微软雅黑" panose="020B0503020204020204" pitchFamily="34" charset="-122"/>
                <a:ea typeface="微软雅黑" panose="020B0503020204020204" pitchFamily="34" charset="-122"/>
                <a:sym typeface="+mn-ea"/>
              </a:rPr>
              <a:t>管，杜绝无看管情况下商机和业务流失</a:t>
            </a:r>
            <a:r>
              <a:rPr lang="zh-CN" altLang="en-US" sz="1000" dirty="0" smtClean="0">
                <a:latin typeface="微软雅黑" panose="020B0503020204020204" pitchFamily="34" charset="-122"/>
                <a:ea typeface="微软雅黑" panose="020B0503020204020204" pitchFamily="34" charset="-122"/>
                <a:sym typeface="+mn-ea"/>
              </a:rPr>
              <a:t>。</a:t>
            </a:r>
            <a:endParaRPr lang="en-US" altLang="zh-CN" sz="1000" dirty="0">
              <a:solidFill>
                <a:schemeClr val="tx1"/>
              </a:solidFill>
              <a:latin typeface="微软雅黑" panose="020B0503020204020204" pitchFamily="34" charset="-122"/>
              <a:ea typeface="微软雅黑" panose="020B0503020204020204" pitchFamily="34" charset="-122"/>
              <a:sym typeface="+mn-ea"/>
            </a:endParaRPr>
          </a:p>
        </p:txBody>
      </p:sp>
      <p:sp>
        <p:nvSpPr>
          <p:cNvPr id="183" name="矩形 182"/>
          <p:cNvSpPr/>
          <p:nvPr/>
        </p:nvSpPr>
        <p:spPr>
          <a:xfrm>
            <a:off x="4343080" y="2525005"/>
            <a:ext cx="669290" cy="244538"/>
          </a:xfrm>
          <a:prstGeom prst="rect">
            <a:avLst/>
          </a:prstGeom>
          <a:solidFill>
            <a:schemeClr val="accent6">
              <a:lumMod val="20000"/>
              <a:lumOff val="80000"/>
            </a:schemeClr>
          </a:solidFill>
          <a:ln w="3175" cap="flat" cmpd="sng" algn="ctr">
            <a:noFill/>
            <a:prstDash val="solid"/>
          </a:ln>
          <a:effectLst/>
        </p:spPr>
        <p:style>
          <a:lnRef idx="2">
            <a:schemeClr val="accent5"/>
          </a:lnRef>
          <a:fillRef idx="1">
            <a:schemeClr val="lt1"/>
          </a:fillRef>
          <a:effectRef idx="0">
            <a:schemeClr val="accent5"/>
          </a:effectRef>
          <a:fontRef idx="minor">
            <a:schemeClr val="dk1"/>
          </a:fontRef>
        </p:style>
        <p:txBody>
          <a:bodyPr rtlCol="0" anchor="ctr"/>
          <a:lstStyle/>
          <a:p>
            <a:pPr algn="ctr">
              <a:buClrTx/>
              <a:buSzTx/>
              <a:buFontTx/>
            </a:pPr>
            <a:r>
              <a:rPr lang="zh-CN" altLang="en-US" sz="900" dirty="0">
                <a:solidFill>
                  <a:schemeClr val="tx1"/>
                </a:solidFill>
                <a:latin typeface="微软雅黑" panose="020B0503020204020204" pitchFamily="34" charset="-122"/>
                <a:ea typeface="微软雅黑" panose="020B0503020204020204" pitchFamily="34" charset="-122"/>
                <a:sym typeface="+mn-ea"/>
              </a:rPr>
              <a:t>进驻营销</a:t>
            </a:r>
            <a:endParaRPr lang="zh-CN" altLang="en-US" sz="900" dirty="0">
              <a:solidFill>
                <a:schemeClr val="tx1"/>
              </a:solidFill>
              <a:latin typeface="微软雅黑" panose="020B0503020204020204" pitchFamily="34" charset="-122"/>
              <a:ea typeface="微软雅黑" panose="020B0503020204020204" pitchFamily="34" charset="-122"/>
              <a:sym typeface="+mn-ea"/>
            </a:endParaRPr>
          </a:p>
        </p:txBody>
      </p:sp>
      <p:sp>
        <p:nvSpPr>
          <p:cNvPr id="184" name="文本框 183"/>
          <p:cNvSpPr txBox="1"/>
          <p:nvPr/>
        </p:nvSpPr>
        <p:spPr>
          <a:xfrm>
            <a:off x="4225605" y="2742028"/>
            <a:ext cx="899795" cy="134634"/>
          </a:xfrm>
          <a:prstGeom prst="rect">
            <a:avLst/>
          </a:prstGeom>
          <a:noFill/>
        </p:spPr>
        <p:txBody>
          <a:bodyPr wrap="square" anchor="t">
            <a:noAutofit/>
          </a:bodyPr>
          <a:lstStyle/>
          <a:p>
            <a:pPr lvl="0" algn="l">
              <a:lnSpc>
                <a:spcPct val="120000"/>
              </a:lnSpc>
              <a:buClr>
                <a:srgbClr val="FF0000"/>
              </a:buClr>
              <a:buSzTx/>
              <a:buFont typeface="Arial" panose="020B0604020202020204" pitchFamily="34" charset="0"/>
            </a:pPr>
            <a:r>
              <a:rPr lang="zh-CN" altLang="en-US" sz="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楼宇营销主题服务</a:t>
            </a:r>
            <a:endParaRPr lang="zh-CN" altLang="en-US" sz="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5" name="矩形 184"/>
          <p:cNvSpPr/>
          <p:nvPr/>
        </p:nvSpPr>
        <p:spPr>
          <a:xfrm>
            <a:off x="6132830" y="2525005"/>
            <a:ext cx="669290" cy="250403"/>
          </a:xfrm>
          <a:prstGeom prst="rect">
            <a:avLst/>
          </a:prstGeom>
          <a:solidFill>
            <a:schemeClr val="accent6">
              <a:lumMod val="20000"/>
              <a:lumOff val="80000"/>
            </a:schemeClr>
          </a:solidFill>
          <a:ln w="3175" cap="flat" cmpd="sng" algn="ctr">
            <a:noFill/>
            <a:prstDash val="solid"/>
          </a:ln>
          <a:effectLst/>
        </p:spPr>
        <p:style>
          <a:lnRef idx="2">
            <a:schemeClr val="accent5"/>
          </a:lnRef>
          <a:fillRef idx="1">
            <a:schemeClr val="lt1"/>
          </a:fillRef>
          <a:effectRef idx="0">
            <a:schemeClr val="accent5"/>
          </a:effectRef>
          <a:fontRef idx="minor">
            <a:schemeClr val="dk1"/>
          </a:fontRef>
        </p:style>
        <p:txBody>
          <a:bodyPr rtlCol="0" anchor="ctr"/>
          <a:lstStyle/>
          <a:p>
            <a:pPr algn="ctr">
              <a:buClrTx/>
              <a:buSzTx/>
              <a:buFontTx/>
            </a:pPr>
            <a:r>
              <a:rPr lang="zh-CN" sz="900" dirty="0">
                <a:solidFill>
                  <a:schemeClr val="tx1"/>
                </a:solidFill>
                <a:latin typeface="微软雅黑" panose="020B0503020204020204" pitchFamily="34" charset="-122"/>
                <a:ea typeface="微软雅黑" panose="020B0503020204020204" pitchFamily="34" charset="-122"/>
                <a:sym typeface="+mn-ea"/>
              </a:rPr>
              <a:t>需求挖掘</a:t>
            </a:r>
            <a:endParaRPr lang="zh-CN" sz="900" dirty="0">
              <a:solidFill>
                <a:schemeClr val="tx1"/>
              </a:solidFill>
              <a:latin typeface="微软雅黑" panose="020B0503020204020204" pitchFamily="34" charset="-122"/>
              <a:ea typeface="微软雅黑" panose="020B0503020204020204" pitchFamily="34" charset="-122"/>
              <a:sym typeface="+mn-ea"/>
            </a:endParaRPr>
          </a:p>
        </p:txBody>
      </p:sp>
      <p:sp>
        <p:nvSpPr>
          <p:cNvPr id="186" name="矩形 185"/>
          <p:cNvSpPr/>
          <p:nvPr/>
        </p:nvSpPr>
        <p:spPr>
          <a:xfrm>
            <a:off x="5225048" y="2525005"/>
            <a:ext cx="669290" cy="244538"/>
          </a:xfrm>
          <a:prstGeom prst="rect">
            <a:avLst/>
          </a:prstGeom>
          <a:solidFill>
            <a:schemeClr val="accent6">
              <a:lumMod val="20000"/>
              <a:lumOff val="80000"/>
            </a:schemeClr>
          </a:solidFill>
          <a:ln w="3175" cap="flat" cmpd="sng" algn="ctr">
            <a:noFill/>
            <a:prstDash val="solid"/>
          </a:ln>
          <a:effectLst/>
        </p:spPr>
        <p:style>
          <a:lnRef idx="2">
            <a:schemeClr val="accent5"/>
          </a:lnRef>
          <a:fillRef idx="1">
            <a:schemeClr val="lt1"/>
          </a:fillRef>
          <a:effectRef idx="0">
            <a:schemeClr val="accent5"/>
          </a:effectRef>
          <a:fontRef idx="minor">
            <a:schemeClr val="dk1"/>
          </a:fontRef>
        </p:style>
        <p:txBody>
          <a:bodyPr rtlCol="0" anchor="ctr"/>
          <a:lstStyle/>
          <a:p>
            <a:pPr algn="ctr">
              <a:buClrTx/>
              <a:buSzTx/>
              <a:buFontTx/>
            </a:pPr>
            <a:r>
              <a:rPr lang="zh-CN" sz="900" dirty="0">
                <a:solidFill>
                  <a:schemeClr val="tx1"/>
                </a:solidFill>
                <a:latin typeface="微软雅黑" panose="020B0503020204020204" pitchFamily="34" charset="-122"/>
                <a:ea typeface="微软雅黑" panose="020B0503020204020204" pitchFamily="34" charset="-122"/>
                <a:sym typeface="+mn-ea"/>
              </a:rPr>
              <a:t>台账管理</a:t>
            </a:r>
            <a:endParaRPr lang="zh-CN" sz="900" dirty="0">
              <a:solidFill>
                <a:schemeClr val="tx1"/>
              </a:solidFill>
              <a:latin typeface="微软雅黑" panose="020B0503020204020204" pitchFamily="34" charset="-122"/>
              <a:ea typeface="微软雅黑" panose="020B0503020204020204" pitchFamily="34" charset="-122"/>
              <a:sym typeface="+mn-ea"/>
            </a:endParaRPr>
          </a:p>
        </p:txBody>
      </p:sp>
      <p:sp>
        <p:nvSpPr>
          <p:cNvPr id="187" name="文本框 186"/>
          <p:cNvSpPr txBox="1"/>
          <p:nvPr/>
        </p:nvSpPr>
        <p:spPr>
          <a:xfrm>
            <a:off x="5087888" y="2742028"/>
            <a:ext cx="1006475" cy="131699"/>
          </a:xfrm>
          <a:prstGeom prst="rect">
            <a:avLst/>
          </a:prstGeom>
          <a:noFill/>
        </p:spPr>
        <p:txBody>
          <a:bodyPr wrap="square" anchor="t">
            <a:noAutofit/>
          </a:bodyPr>
          <a:lstStyle/>
          <a:p>
            <a:pPr lvl="0" algn="l">
              <a:lnSpc>
                <a:spcPct val="120000"/>
              </a:lnSpc>
              <a:buClr>
                <a:srgbClr val="FF0000"/>
              </a:buClr>
              <a:buSzTx/>
              <a:buFont typeface="Arial" panose="020B0604020202020204" pitchFamily="34" charset="0"/>
            </a:pPr>
            <a:r>
              <a:rPr lang="zh-CN" altLang="en-US" sz="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物业</a:t>
            </a:r>
            <a:r>
              <a:rPr lang="en-US" altLang="zh-CN" sz="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企业</a:t>
            </a:r>
            <a:r>
              <a:rPr lang="en-US" altLang="zh-CN" sz="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业务清单</a:t>
            </a:r>
            <a:endParaRPr lang="zh-CN" altLang="en-US" sz="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8" name="文本框 187"/>
          <p:cNvSpPr txBox="1"/>
          <p:nvPr/>
        </p:nvSpPr>
        <p:spPr>
          <a:xfrm>
            <a:off x="6096000" y="2744592"/>
            <a:ext cx="1006475" cy="131699"/>
          </a:xfrm>
          <a:prstGeom prst="rect">
            <a:avLst/>
          </a:prstGeom>
          <a:noFill/>
        </p:spPr>
        <p:txBody>
          <a:bodyPr wrap="square" anchor="t">
            <a:noAutofit/>
          </a:bodyPr>
          <a:lstStyle/>
          <a:p>
            <a:pPr lvl="0" algn="l">
              <a:lnSpc>
                <a:spcPct val="120000"/>
              </a:lnSpc>
              <a:buClr>
                <a:srgbClr val="FF0000"/>
              </a:buClr>
              <a:buSzTx/>
              <a:buFont typeface="Arial" panose="020B0604020202020204" pitchFamily="34" charset="0"/>
            </a:pPr>
            <a:r>
              <a:rPr lang="zh-CN" altLang="en-US" sz="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办公</a:t>
            </a:r>
            <a:r>
              <a:rPr lang="en-US" altLang="zh-CN" sz="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宣传</a:t>
            </a:r>
            <a:r>
              <a:rPr lang="en-US" altLang="zh-CN" sz="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安防</a:t>
            </a:r>
            <a:r>
              <a:rPr lang="en-US" altLang="zh-CN" sz="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9" name="矩形 188"/>
          <p:cNvSpPr/>
          <p:nvPr/>
        </p:nvSpPr>
        <p:spPr>
          <a:xfrm>
            <a:off x="7076809" y="2525005"/>
            <a:ext cx="669290" cy="250403"/>
          </a:xfrm>
          <a:prstGeom prst="rect">
            <a:avLst/>
          </a:prstGeom>
          <a:solidFill>
            <a:schemeClr val="accent6">
              <a:lumMod val="20000"/>
              <a:lumOff val="80000"/>
            </a:schemeClr>
          </a:solidFill>
          <a:ln w="3175" cap="flat" cmpd="sng" algn="ctr">
            <a:noFill/>
            <a:prstDash val="solid"/>
          </a:ln>
          <a:effectLst/>
        </p:spPr>
        <p:style>
          <a:lnRef idx="2">
            <a:schemeClr val="accent5"/>
          </a:lnRef>
          <a:fillRef idx="1">
            <a:schemeClr val="lt1"/>
          </a:fillRef>
          <a:effectRef idx="0">
            <a:schemeClr val="accent5"/>
          </a:effectRef>
          <a:fontRef idx="minor">
            <a:schemeClr val="dk1"/>
          </a:fontRef>
        </p:style>
        <p:txBody>
          <a:bodyPr rtlCol="0" anchor="ctr"/>
          <a:lstStyle/>
          <a:p>
            <a:pPr algn="ctr">
              <a:buClrTx/>
              <a:buSzTx/>
              <a:buFontTx/>
            </a:pPr>
            <a:r>
              <a:rPr lang="zh-CN" sz="900" dirty="0">
                <a:solidFill>
                  <a:schemeClr val="tx1"/>
                </a:solidFill>
                <a:latin typeface="微软雅黑" panose="020B0503020204020204" pitchFamily="34" charset="-122"/>
                <a:ea typeface="微软雅黑" panose="020B0503020204020204" pitchFamily="34" charset="-122"/>
                <a:sym typeface="+mn-ea"/>
              </a:rPr>
              <a:t>产品适配</a:t>
            </a:r>
            <a:endParaRPr lang="zh-CN" sz="900" dirty="0">
              <a:solidFill>
                <a:schemeClr val="tx1"/>
              </a:solidFill>
              <a:latin typeface="微软雅黑" panose="020B0503020204020204" pitchFamily="34" charset="-122"/>
              <a:ea typeface="微软雅黑" panose="020B0503020204020204" pitchFamily="34" charset="-122"/>
              <a:sym typeface="+mn-ea"/>
            </a:endParaRPr>
          </a:p>
        </p:txBody>
      </p:sp>
      <p:sp>
        <p:nvSpPr>
          <p:cNvPr id="190" name="文本框 189"/>
          <p:cNvSpPr txBox="1"/>
          <p:nvPr/>
        </p:nvSpPr>
        <p:spPr>
          <a:xfrm>
            <a:off x="6934596" y="2744592"/>
            <a:ext cx="1006475" cy="131699"/>
          </a:xfrm>
          <a:prstGeom prst="rect">
            <a:avLst/>
          </a:prstGeom>
          <a:noFill/>
        </p:spPr>
        <p:txBody>
          <a:bodyPr wrap="square" anchor="t">
            <a:noAutofit/>
          </a:bodyPr>
          <a:lstStyle/>
          <a:p>
            <a:pPr lvl="0" algn="l">
              <a:lnSpc>
                <a:spcPct val="120000"/>
              </a:lnSpc>
              <a:buClr>
                <a:srgbClr val="FF0000"/>
              </a:buClr>
              <a:buSzTx/>
              <a:buFont typeface="Arial" panose="020B0604020202020204" pitchFamily="34" charset="0"/>
            </a:pPr>
            <a:r>
              <a:rPr lang="zh-CN" altLang="en-US" sz="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一楼一</a:t>
            </a:r>
            <a:r>
              <a:rPr lang="zh-CN" altLang="en-US" sz="7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企解决</a:t>
            </a:r>
            <a:r>
              <a:rPr lang="zh-CN" altLang="en-US" sz="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方案</a:t>
            </a:r>
            <a:r>
              <a:rPr lang="en-US" altLang="zh-CN" sz="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1" name="文本框 190"/>
          <p:cNvSpPr txBox="1"/>
          <p:nvPr/>
        </p:nvSpPr>
        <p:spPr>
          <a:xfrm>
            <a:off x="4207143" y="2147495"/>
            <a:ext cx="3538956" cy="321945"/>
          </a:xfrm>
          <a:prstGeom prst="rect">
            <a:avLst/>
          </a:prstGeom>
          <a:noFill/>
        </p:spPr>
        <p:txBody>
          <a:bodyPr wrap="square" rtlCol="0" anchor="t">
            <a:spAutoFit/>
          </a:bodyPr>
          <a:lstStyle/>
          <a:p>
            <a:pPr marL="171450" lvl="0" indent="-171450" algn="l">
              <a:buClrTx/>
              <a:buSzTx/>
              <a:buFont typeface="Wingdings" panose="05000000000000000000" charset="0"/>
              <a:buChar char="Ø"/>
            </a:pPr>
            <a:r>
              <a:rPr lang="zh-CN" altLang="en-US" sz="11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存量</a:t>
            </a:r>
            <a:r>
              <a:rPr lang="zh-CN" altLang="en-US" sz="11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楼宇，坚持“四步法”破局攻坚</a:t>
            </a:r>
            <a:endParaRPr lang="zh-CN" altLang="en-US" sz="11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2" name="文本框 191"/>
          <p:cNvSpPr txBox="1"/>
          <p:nvPr/>
        </p:nvSpPr>
        <p:spPr>
          <a:xfrm>
            <a:off x="4207142" y="5167818"/>
            <a:ext cx="3617049" cy="321945"/>
          </a:xfrm>
          <a:prstGeom prst="rect">
            <a:avLst/>
          </a:prstGeom>
          <a:noFill/>
        </p:spPr>
        <p:txBody>
          <a:bodyPr wrap="square" rtlCol="0" anchor="t">
            <a:spAutoFit/>
          </a:bodyPr>
          <a:lstStyle/>
          <a:p>
            <a:pPr marL="171450" lvl="0" indent="-171450" algn="l">
              <a:buClrTx/>
              <a:buSzTx/>
              <a:buFont typeface="Wingdings" panose="05000000000000000000" charset="0"/>
              <a:buChar char="Ø"/>
            </a:pPr>
            <a:r>
              <a:rPr lang="zh-CN" altLang="en-US" sz="11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商务楼宇看管经验和模式，持续向其他场景复制：</a:t>
            </a:r>
            <a:endParaRPr lang="zh-CN" altLang="en-US" sz="11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3" name="矩形 192"/>
          <p:cNvSpPr/>
          <p:nvPr/>
        </p:nvSpPr>
        <p:spPr>
          <a:xfrm>
            <a:off x="4367246" y="3095918"/>
            <a:ext cx="3384938" cy="1015663"/>
          </a:xfrm>
          <a:prstGeom prst="rect">
            <a:avLst/>
          </a:prstGeom>
          <a:ln>
            <a:solidFill>
              <a:schemeClr val="accent6"/>
            </a:solidFill>
          </a:ln>
        </p:spPr>
        <p:txBody>
          <a:bodyPr wrap="square">
            <a:spAutoFit/>
          </a:bodyPr>
          <a:lstStyle/>
          <a:p>
            <a:pPr marL="171450" indent="-171450">
              <a:lnSpc>
                <a:spcPct val="150000"/>
              </a:lnSpc>
              <a:buFont typeface="Wingdings" panose="05000000000000000000" pitchFamily="2" charset="2"/>
              <a:buChar char="ü"/>
            </a:pPr>
            <a:r>
              <a:rPr lang="zh-CN" altLang="en-US" sz="1000" b="1" dirty="0" smtClean="0">
                <a:latin typeface="微软雅黑" panose="020B0503020204020204" pitchFamily="34" charset="-122"/>
                <a:ea typeface="微软雅黑" panose="020B0503020204020204" pitchFamily="34" charset="-122"/>
              </a:rPr>
              <a:t>需</a:t>
            </a:r>
            <a:r>
              <a:rPr lang="zh-CN" altLang="en-US" sz="1000" b="1" dirty="0">
                <a:latin typeface="微软雅黑" panose="020B0503020204020204" pitchFamily="34" charset="-122"/>
                <a:ea typeface="微软雅黑" panose="020B0503020204020204" pitchFamily="34" charset="-122"/>
              </a:rPr>
              <a:t>改进的</a:t>
            </a:r>
            <a:r>
              <a:rPr lang="zh-CN" altLang="en-US" sz="1000" b="1" dirty="0" smtClean="0">
                <a:latin typeface="微软雅黑" panose="020B0503020204020204" pitchFamily="34" charset="-122"/>
                <a:ea typeface="微软雅黑" panose="020B0503020204020204" pitchFamily="34" charset="-122"/>
              </a:rPr>
              <a:t>问题和县市</a:t>
            </a:r>
            <a:r>
              <a:rPr lang="zh-CN" altLang="en-US" sz="1000" b="1" dirty="0" smtClean="0">
                <a:latin typeface="微软雅黑" panose="020B0503020204020204" pitchFamily="34" charset="-122"/>
                <a:ea typeface="微软雅黑" panose="020B0503020204020204" pitchFamily="34" charset="-122"/>
                <a:sym typeface="Wingdings" panose="05000000000000000000" pitchFamily="2" charset="2"/>
              </a:rPr>
              <a:t>：</a:t>
            </a:r>
            <a:endParaRPr lang="en-US" altLang="zh-CN" sz="1000" b="1" dirty="0" smtClean="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sz="1000" dirty="0" smtClean="0">
                <a:latin typeface="微软雅黑" panose="020B0503020204020204" pitchFamily="34" charset="-122"/>
                <a:ea typeface="微软雅黑" panose="020B0503020204020204" pitchFamily="34" charset="-122"/>
                <a:sym typeface="Wingdings" panose="05000000000000000000" pitchFamily="2" charset="2"/>
              </a:rPr>
              <a:t>（</a:t>
            </a:r>
            <a:r>
              <a:rPr lang="en-US" altLang="zh-CN" sz="1000" dirty="0" smtClean="0">
                <a:latin typeface="微软雅黑" panose="020B0503020204020204" pitchFamily="34" charset="-122"/>
                <a:ea typeface="微软雅黑" panose="020B0503020204020204" pitchFamily="34" charset="-122"/>
                <a:sym typeface="Wingdings" panose="05000000000000000000" pitchFamily="2" charset="2"/>
              </a:rPr>
              <a:t>1</a:t>
            </a:r>
            <a:r>
              <a:rPr lang="zh-CN" altLang="en-US" sz="1000" dirty="0" smtClean="0">
                <a:latin typeface="微软雅黑" panose="020B0503020204020204" pitchFamily="34" charset="-122"/>
                <a:ea typeface="微软雅黑" panose="020B0503020204020204" pitchFamily="34" charset="-122"/>
              </a:rPr>
              <a:t>）</a:t>
            </a:r>
            <a:r>
              <a:rPr lang="zh-CN" altLang="en-US" sz="1000" dirty="0" smtClean="0">
                <a:solidFill>
                  <a:srgbClr val="FF0000"/>
                </a:solidFill>
                <a:latin typeface="微软雅黑" panose="020B0503020204020204" pitchFamily="34" charset="-122"/>
                <a:ea typeface="微软雅黑" panose="020B0503020204020204" pitchFamily="34" charset="-122"/>
              </a:rPr>
              <a:t>嘉禾</a:t>
            </a:r>
            <a:r>
              <a:rPr lang="zh-CN" altLang="en-US" sz="1000" dirty="0">
                <a:latin typeface="微软雅黑" panose="020B0503020204020204" pitchFamily="34" charset="-122"/>
                <a:ea typeface="微软雅黑" panose="020B0503020204020204" pitchFamily="34" charset="-122"/>
              </a:rPr>
              <a:t>楼</a:t>
            </a:r>
            <a:r>
              <a:rPr lang="zh-CN" altLang="en-US" sz="1000" dirty="0" smtClean="0">
                <a:latin typeface="微软雅黑" panose="020B0503020204020204" pitchFamily="34" charset="-122"/>
                <a:ea typeface="微软雅黑" panose="020B0503020204020204" pitchFamily="34" charset="-122"/>
              </a:rPr>
              <a:t>长配置率</a:t>
            </a:r>
            <a:r>
              <a:rPr lang="en-US" altLang="zh-CN" sz="1000" dirty="0" smtClean="0">
                <a:latin typeface="微软雅黑" panose="020B0503020204020204" pitchFamily="34" charset="-122"/>
                <a:ea typeface="微软雅黑" panose="020B0503020204020204" pitchFamily="34" charset="-122"/>
              </a:rPr>
              <a:t>79%</a:t>
            </a:r>
            <a:r>
              <a:rPr lang="zh-CN" altLang="en-US" sz="1000" dirty="0" smtClean="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楼</a:t>
            </a:r>
            <a:r>
              <a:rPr lang="zh-CN" altLang="en-US" sz="1000" dirty="0" smtClean="0">
                <a:latin typeface="微软雅黑" panose="020B0503020204020204" pitchFamily="34" charset="-122"/>
                <a:ea typeface="微软雅黑" panose="020B0503020204020204" pitchFamily="34" charset="-122"/>
              </a:rPr>
              <a:t>长</a:t>
            </a:r>
            <a:r>
              <a:rPr lang="zh-CN" altLang="en-US" sz="1000" dirty="0" smtClean="0">
                <a:latin typeface="微软雅黑" panose="020B0503020204020204" pitchFamily="34" charset="-122"/>
                <a:ea typeface="微软雅黑" panose="020B0503020204020204" pitchFamily="34" charset="-122"/>
              </a:rPr>
              <a:t>缺编请尽快</a:t>
            </a:r>
            <a:r>
              <a:rPr lang="zh-CN" altLang="en-US" sz="1000" dirty="0" smtClean="0">
                <a:latin typeface="微软雅黑" panose="020B0503020204020204" pitchFamily="34" charset="-122"/>
                <a:ea typeface="微软雅黑" panose="020B0503020204020204" pitchFamily="34" charset="-122"/>
              </a:rPr>
              <a:t>配置到位；</a:t>
            </a:r>
            <a:endParaRPr lang="en-US" altLang="zh-CN" sz="1000" dirty="0" smtClean="0">
              <a:latin typeface="微软雅黑" panose="020B0503020204020204" pitchFamily="34" charset="-122"/>
              <a:ea typeface="微软雅黑" panose="020B0503020204020204" pitchFamily="34" charset="-122"/>
            </a:endParaRPr>
          </a:p>
          <a:p>
            <a:pPr>
              <a:lnSpc>
                <a:spcPct val="150000"/>
              </a:lnSpc>
            </a:pPr>
            <a:r>
              <a:rPr lang="zh-CN" altLang="en-US" sz="1000" dirty="0" smtClean="0">
                <a:latin typeface="微软雅黑" panose="020B0503020204020204" pitchFamily="34" charset="-122"/>
                <a:ea typeface="微软雅黑" panose="020B0503020204020204" pitchFamily="34" charset="-122"/>
              </a:rPr>
              <a:t>（</a:t>
            </a:r>
            <a:r>
              <a:rPr lang="en-US" altLang="zh-CN" sz="1000" dirty="0" smtClean="0">
                <a:latin typeface="微软雅黑" panose="020B0503020204020204" pitchFamily="34" charset="-122"/>
                <a:ea typeface="微软雅黑" panose="020B0503020204020204" pitchFamily="34" charset="-122"/>
              </a:rPr>
              <a:t>2</a:t>
            </a:r>
            <a:r>
              <a:rPr lang="zh-CN" altLang="en-US" sz="1000" dirty="0" smtClean="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近期</a:t>
            </a:r>
            <a:r>
              <a:rPr lang="zh-CN" altLang="en-US" sz="1000" dirty="0" smtClean="0">
                <a:latin typeface="微软雅黑" panose="020B0503020204020204" pitchFamily="34" charset="-122"/>
                <a:ea typeface="微软雅黑" panose="020B0503020204020204" pitchFamily="34" charset="-122"/>
              </a:rPr>
              <a:t>飞检中发现，</a:t>
            </a:r>
            <a:r>
              <a:rPr lang="zh-CN" altLang="en-US" sz="1000" dirty="0">
                <a:solidFill>
                  <a:srgbClr val="FF0000"/>
                </a:solidFill>
                <a:latin typeface="微软雅黑" panose="020B0503020204020204" pitchFamily="34" charset="-122"/>
                <a:ea typeface="微软雅黑" panose="020B0503020204020204" pitchFamily="34" charset="-122"/>
              </a:rPr>
              <a:t>海盐、海宁、桐</a:t>
            </a:r>
            <a:r>
              <a:rPr lang="zh-CN" altLang="en-US" sz="1000" dirty="0" smtClean="0">
                <a:solidFill>
                  <a:srgbClr val="FF0000"/>
                </a:solidFill>
                <a:latin typeface="微软雅黑" panose="020B0503020204020204" pitchFamily="34" charset="-122"/>
                <a:ea typeface="微软雅黑" panose="020B0503020204020204" pitchFamily="34" charset="-122"/>
              </a:rPr>
              <a:t>乡</a:t>
            </a:r>
            <a:r>
              <a:rPr lang="zh-CN" altLang="en-US" sz="1000" dirty="0" smtClean="0">
                <a:latin typeface="微软雅黑" panose="020B0503020204020204" pitchFamily="34" charset="-122"/>
                <a:ea typeface="微软雅黑" panose="020B0503020204020204" pitchFamily="34" charset="-122"/>
              </a:rPr>
              <a:t>仍存在企业信息未更新的情况，需</a:t>
            </a:r>
            <a:r>
              <a:rPr lang="zh-CN" altLang="en-US" sz="1000" dirty="0">
                <a:latin typeface="微软雅黑" panose="020B0503020204020204" pitchFamily="34" charset="-122"/>
                <a:ea typeface="微软雅黑" panose="020B0503020204020204" pitchFamily="34" charset="-122"/>
              </a:rPr>
              <a:t>尽快维护</a:t>
            </a:r>
            <a:r>
              <a:rPr lang="zh-CN" altLang="en-US" sz="1000" dirty="0" smtClean="0">
                <a:latin typeface="微软雅黑" panose="020B0503020204020204" pitchFamily="34" charset="-122"/>
                <a:ea typeface="微软雅黑" panose="020B0503020204020204" pitchFamily="34" charset="-122"/>
              </a:rPr>
              <a:t>更新；</a:t>
            </a:r>
            <a:endParaRPr lang="zh-CN" altLang="en-US" sz="1000" dirty="0">
              <a:latin typeface="微软雅黑" panose="020B0503020204020204" pitchFamily="34" charset="-122"/>
              <a:ea typeface="微软雅黑" panose="020B0503020204020204" pitchFamily="34" charset="-122"/>
            </a:endParaRPr>
          </a:p>
        </p:txBody>
      </p:sp>
      <p:cxnSp>
        <p:nvCxnSpPr>
          <p:cNvPr id="4" name="直接箭头连接符 3"/>
          <p:cNvCxnSpPr/>
          <p:nvPr/>
        </p:nvCxnSpPr>
        <p:spPr>
          <a:xfrm>
            <a:off x="4225605" y="6109460"/>
            <a:ext cx="3715466"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416997" y="5910047"/>
            <a:ext cx="447844" cy="400110"/>
          </a:xfrm>
          <a:prstGeom prst="rect">
            <a:avLst/>
          </a:prstGeom>
        </p:spPr>
        <p:txBody>
          <a:bodyPr wrap="square">
            <a:spAutoFit/>
          </a:bodyPr>
          <a:lstStyle/>
          <a:p>
            <a:r>
              <a:rPr lang="zh-CN" altLang="en-US" sz="1000" dirty="0">
                <a:latin typeface="微软雅黑" panose="020B0503020204020204" pitchFamily="34" charset="-122"/>
                <a:ea typeface="微软雅黑" panose="020B0503020204020204" pitchFamily="34" charset="-122"/>
              </a:rPr>
              <a:t>理清</a:t>
            </a:r>
            <a:endParaRPr lang="zh-CN" altLang="en-US" sz="1000" dirty="0">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客户</a:t>
            </a:r>
            <a:endParaRPr lang="zh-CN" altLang="en-US" sz="1000" dirty="0">
              <a:latin typeface="微软雅黑" panose="020B0503020204020204" pitchFamily="34" charset="-122"/>
              <a:ea typeface="微软雅黑" panose="020B0503020204020204" pitchFamily="34" charset="-122"/>
            </a:endParaRPr>
          </a:p>
        </p:txBody>
      </p:sp>
      <p:sp>
        <p:nvSpPr>
          <p:cNvPr id="194" name="矩形 193"/>
          <p:cNvSpPr/>
          <p:nvPr/>
        </p:nvSpPr>
        <p:spPr>
          <a:xfrm>
            <a:off x="4996698" y="5910047"/>
            <a:ext cx="447844" cy="400110"/>
          </a:xfrm>
          <a:prstGeom prst="rect">
            <a:avLst/>
          </a:prstGeom>
        </p:spPr>
        <p:txBody>
          <a:bodyPr wrap="square">
            <a:spAutoFit/>
          </a:bodyPr>
          <a:lstStyle/>
          <a:p>
            <a:r>
              <a:rPr lang="zh-CN" altLang="en-US" sz="1000" dirty="0" smtClean="0">
                <a:latin typeface="微软雅黑" panose="020B0503020204020204" pitchFamily="34" charset="-122"/>
                <a:ea typeface="微软雅黑" panose="020B0503020204020204" pitchFamily="34" charset="-122"/>
              </a:rPr>
              <a:t>需求洞察</a:t>
            </a:r>
            <a:endParaRPr lang="zh-CN" altLang="en-US" sz="1000" dirty="0">
              <a:latin typeface="微软雅黑" panose="020B0503020204020204" pitchFamily="34" charset="-122"/>
              <a:ea typeface="微软雅黑" panose="020B0503020204020204" pitchFamily="34" charset="-122"/>
            </a:endParaRPr>
          </a:p>
        </p:txBody>
      </p:sp>
      <p:sp>
        <p:nvSpPr>
          <p:cNvPr id="195" name="矩形 194"/>
          <p:cNvSpPr/>
          <p:nvPr/>
        </p:nvSpPr>
        <p:spPr>
          <a:xfrm>
            <a:off x="5575480" y="5910047"/>
            <a:ext cx="447844" cy="400110"/>
          </a:xfrm>
          <a:prstGeom prst="rect">
            <a:avLst/>
          </a:prstGeom>
        </p:spPr>
        <p:txBody>
          <a:bodyPr wrap="square">
            <a:spAutoFit/>
          </a:bodyPr>
          <a:lstStyle/>
          <a:p>
            <a:r>
              <a:rPr lang="zh-CN" altLang="en-US" sz="1000" dirty="0" smtClean="0">
                <a:latin typeface="微软雅黑" panose="020B0503020204020204" pitchFamily="34" charset="-122"/>
                <a:ea typeface="微软雅黑" panose="020B0503020204020204" pitchFamily="34" charset="-122"/>
              </a:rPr>
              <a:t>产品适配</a:t>
            </a:r>
            <a:endParaRPr lang="zh-CN" altLang="en-US" sz="1000" dirty="0">
              <a:latin typeface="微软雅黑" panose="020B0503020204020204" pitchFamily="34" charset="-122"/>
              <a:ea typeface="微软雅黑" panose="020B0503020204020204" pitchFamily="34" charset="-122"/>
            </a:endParaRPr>
          </a:p>
        </p:txBody>
      </p:sp>
      <p:sp>
        <p:nvSpPr>
          <p:cNvPr id="196" name="矩形 195"/>
          <p:cNvSpPr/>
          <p:nvPr/>
        </p:nvSpPr>
        <p:spPr>
          <a:xfrm>
            <a:off x="6152971" y="5910047"/>
            <a:ext cx="447844" cy="400110"/>
          </a:xfrm>
          <a:prstGeom prst="rect">
            <a:avLst/>
          </a:prstGeom>
        </p:spPr>
        <p:txBody>
          <a:bodyPr wrap="square">
            <a:spAutoFit/>
          </a:bodyPr>
          <a:lstStyle/>
          <a:p>
            <a:r>
              <a:rPr lang="zh-CN" altLang="en-US" sz="1000" dirty="0" smtClean="0">
                <a:latin typeface="微软雅黑" panose="020B0503020204020204" pitchFamily="34" charset="-122"/>
                <a:ea typeface="微软雅黑" panose="020B0503020204020204" pitchFamily="34" charset="-122"/>
              </a:rPr>
              <a:t>营销打法</a:t>
            </a:r>
            <a:endParaRPr lang="zh-CN" altLang="en-US" sz="1000" dirty="0">
              <a:latin typeface="微软雅黑" panose="020B0503020204020204" pitchFamily="34" charset="-122"/>
              <a:ea typeface="微软雅黑" panose="020B0503020204020204" pitchFamily="34" charset="-122"/>
            </a:endParaRPr>
          </a:p>
        </p:txBody>
      </p:sp>
      <p:sp>
        <p:nvSpPr>
          <p:cNvPr id="197" name="矩形 196"/>
          <p:cNvSpPr/>
          <p:nvPr/>
        </p:nvSpPr>
        <p:spPr>
          <a:xfrm>
            <a:off x="6731842" y="5910047"/>
            <a:ext cx="447844" cy="400110"/>
          </a:xfrm>
          <a:prstGeom prst="rect">
            <a:avLst/>
          </a:prstGeom>
        </p:spPr>
        <p:txBody>
          <a:bodyPr wrap="square">
            <a:spAutoFit/>
          </a:bodyPr>
          <a:lstStyle/>
          <a:p>
            <a:r>
              <a:rPr lang="zh-CN" altLang="en-US" sz="1000" dirty="0" smtClean="0">
                <a:latin typeface="微软雅黑" panose="020B0503020204020204" pitchFamily="34" charset="-122"/>
                <a:ea typeface="微软雅黑" panose="020B0503020204020204" pitchFamily="34" charset="-122"/>
              </a:rPr>
              <a:t>通路建设</a:t>
            </a:r>
            <a:endParaRPr lang="zh-CN" altLang="en-US" sz="1000" dirty="0">
              <a:latin typeface="微软雅黑" panose="020B0503020204020204" pitchFamily="34" charset="-122"/>
              <a:ea typeface="微软雅黑" panose="020B0503020204020204" pitchFamily="34" charset="-122"/>
            </a:endParaRPr>
          </a:p>
        </p:txBody>
      </p:sp>
      <p:sp>
        <p:nvSpPr>
          <p:cNvPr id="198" name="矩形 197"/>
          <p:cNvSpPr/>
          <p:nvPr/>
        </p:nvSpPr>
        <p:spPr>
          <a:xfrm>
            <a:off x="7304466" y="5910047"/>
            <a:ext cx="447844" cy="400110"/>
          </a:xfrm>
          <a:prstGeom prst="rect">
            <a:avLst/>
          </a:prstGeom>
        </p:spPr>
        <p:txBody>
          <a:bodyPr wrap="square">
            <a:spAutoFit/>
          </a:bodyPr>
          <a:lstStyle/>
          <a:p>
            <a:r>
              <a:rPr lang="zh-CN" altLang="en-US" sz="1000" dirty="0" smtClean="0">
                <a:latin typeface="微软雅黑" panose="020B0503020204020204" pitchFamily="34" charset="-122"/>
                <a:ea typeface="微软雅黑" panose="020B0503020204020204" pitchFamily="34" charset="-122"/>
              </a:rPr>
              <a:t>支撑保障</a:t>
            </a:r>
            <a:endParaRPr lang="zh-CN" altLang="en-US" sz="1000" dirty="0">
              <a:latin typeface="微软雅黑" panose="020B0503020204020204" pitchFamily="34" charset="-122"/>
              <a:ea typeface="微软雅黑" panose="020B0503020204020204" pitchFamily="34" charset="-122"/>
            </a:endParaRPr>
          </a:p>
        </p:txBody>
      </p:sp>
      <p:sp>
        <p:nvSpPr>
          <p:cNvPr id="199" name="矩形 198"/>
          <p:cNvSpPr/>
          <p:nvPr/>
        </p:nvSpPr>
        <p:spPr>
          <a:xfrm>
            <a:off x="9063747" y="2815814"/>
            <a:ext cx="1592835" cy="615553"/>
          </a:xfrm>
          <a:prstGeom prst="rect">
            <a:avLst/>
          </a:prstGeom>
        </p:spPr>
        <p:txBody>
          <a:bodyPr wrap="square">
            <a:spAutoFit/>
          </a:bodyPr>
          <a:lstStyle/>
          <a:p>
            <a:pPr marL="171450" indent="-171450">
              <a:buFont typeface="Wingdings" panose="05000000000000000000" pitchFamily="2" charset="2"/>
              <a:buChar char="Ø"/>
            </a:pPr>
            <a:r>
              <a:rPr lang="zh-CN" altLang="en-US" sz="1000" b="1" dirty="0" smtClean="0">
                <a:solidFill>
                  <a:schemeClr val="accent2"/>
                </a:solidFill>
                <a:latin typeface="微软雅黑" panose="020B0503020204020204" pitchFamily="34" charset="-122"/>
                <a:ea typeface="微软雅黑" panose="020B0503020204020204" pitchFamily="34" charset="-122"/>
              </a:rPr>
              <a:t>激励牵引：</a:t>
            </a:r>
            <a:endParaRPr lang="en-US" altLang="zh-CN" sz="1000" b="1" dirty="0" smtClean="0">
              <a:solidFill>
                <a:schemeClr val="accent2"/>
              </a:solidFill>
              <a:latin typeface="微软雅黑" panose="020B0503020204020204" pitchFamily="34" charset="-122"/>
              <a:ea typeface="微软雅黑" panose="020B0503020204020204" pitchFamily="34" charset="-122"/>
            </a:endParaRPr>
          </a:p>
          <a:p>
            <a:r>
              <a:rPr lang="zh-CN" altLang="en-US" sz="800" dirty="0" smtClean="0">
                <a:latin typeface="微软雅黑" panose="020B0503020204020204" pitchFamily="34" charset="-122"/>
                <a:ea typeface="微软雅黑" panose="020B0503020204020204" pitchFamily="34" charset="-122"/>
              </a:rPr>
              <a:t>月初统盘</a:t>
            </a:r>
            <a:r>
              <a:rPr lang="zh-CN" altLang="en-US" sz="800" dirty="0">
                <a:latin typeface="微软雅黑" panose="020B0503020204020204" pitchFamily="34" charset="-122"/>
                <a:ea typeface="微软雅黑" panose="020B0503020204020204" pitchFamily="34" charset="-122"/>
              </a:rPr>
              <a:t>商机、</a:t>
            </a:r>
            <a:r>
              <a:rPr lang="zh-CN" altLang="en-US" sz="800" dirty="0" smtClean="0">
                <a:latin typeface="微软雅黑" panose="020B0503020204020204" pitchFamily="34" charset="-122"/>
                <a:ea typeface="微软雅黑" panose="020B0503020204020204" pitchFamily="34" charset="-122"/>
              </a:rPr>
              <a:t>每天盯</a:t>
            </a:r>
            <a:r>
              <a:rPr lang="zh-CN" altLang="en-US" sz="800" dirty="0" smtClean="0">
                <a:latin typeface="微软雅黑" panose="020B0503020204020204" pitchFamily="34" charset="-122"/>
                <a:ea typeface="微软雅黑" panose="020B0503020204020204" pitchFamily="34" charset="-122"/>
              </a:rPr>
              <a:t>控进度；结合星级</a:t>
            </a:r>
            <a:r>
              <a:rPr lang="zh-CN" altLang="en-US" sz="800" dirty="0" smtClean="0">
                <a:latin typeface="微软雅黑" panose="020B0503020204020204" pitchFamily="34" charset="-122"/>
                <a:ea typeface="微软雅黑" panose="020B0503020204020204" pitchFamily="34" charset="-122"/>
              </a:rPr>
              <a:t>评定、达量</a:t>
            </a:r>
            <a:r>
              <a:rPr lang="zh-CN" altLang="en-US" sz="800" dirty="0">
                <a:latin typeface="微软雅黑" panose="020B0503020204020204" pitchFamily="34" charset="-122"/>
                <a:ea typeface="微软雅黑" panose="020B0503020204020204" pitchFamily="34" charset="-122"/>
              </a:rPr>
              <a:t>激励</a:t>
            </a:r>
            <a:r>
              <a:rPr lang="zh-CN" altLang="en-US" sz="800" dirty="0" smtClean="0">
                <a:latin typeface="微软雅黑" panose="020B0503020204020204" pitchFamily="34" charset="-122"/>
                <a:ea typeface="微软雅黑" panose="020B0503020204020204" pitchFamily="34" charset="-122"/>
              </a:rPr>
              <a:t>，强化绩优人员目标导向；</a:t>
            </a:r>
            <a:endParaRPr lang="zh-CN" altLang="en-US" sz="800" dirty="0">
              <a:latin typeface="微软雅黑" panose="020B0503020204020204" pitchFamily="34" charset="-122"/>
              <a:ea typeface="微软雅黑" panose="020B0503020204020204" pitchFamily="34" charset="-122"/>
            </a:endParaRPr>
          </a:p>
        </p:txBody>
      </p:sp>
      <p:grpSp>
        <p:nvGrpSpPr>
          <p:cNvPr id="200" name="组合 199"/>
          <p:cNvGrpSpPr/>
          <p:nvPr/>
        </p:nvGrpSpPr>
        <p:grpSpPr>
          <a:xfrm>
            <a:off x="8265514" y="2557200"/>
            <a:ext cx="598570" cy="2032338"/>
            <a:chOff x="9983472" y="4465740"/>
            <a:chExt cx="481328" cy="1564018"/>
          </a:xfrm>
        </p:grpSpPr>
        <p:sp>
          <p:nvSpPr>
            <p:cNvPr id="201" name="矩形 200"/>
            <p:cNvSpPr/>
            <p:nvPr/>
          </p:nvSpPr>
          <p:spPr>
            <a:xfrm>
              <a:off x="9983472" y="4465740"/>
              <a:ext cx="481328" cy="4831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latin typeface="微软雅黑" panose="020B0503020204020204" pitchFamily="34" charset="-122"/>
                  <a:ea typeface="微软雅黑" panose="020B0503020204020204" pitchFamily="34" charset="-122"/>
                </a:rPr>
                <a:t>绩优</a:t>
              </a:r>
              <a:endParaRPr lang="en-US" altLang="zh-CN" sz="1000" dirty="0" smtClean="0">
                <a:solidFill>
                  <a:schemeClr val="tx1"/>
                </a:solidFill>
                <a:latin typeface="微软雅黑" panose="020B0503020204020204" pitchFamily="34" charset="-122"/>
                <a:ea typeface="微软雅黑" panose="020B0503020204020204" pitchFamily="34" charset="-122"/>
              </a:endParaRPr>
            </a:p>
            <a:p>
              <a:pPr algn="ctr"/>
              <a:r>
                <a:rPr lang="en-US" altLang="zh-CN" sz="1000" dirty="0" smtClean="0">
                  <a:solidFill>
                    <a:schemeClr val="tx1"/>
                  </a:solidFill>
                  <a:latin typeface="微软雅黑" panose="020B0503020204020204" pitchFamily="34" charset="-122"/>
                  <a:ea typeface="微软雅黑" panose="020B0503020204020204" pitchFamily="34" charset="-122"/>
                </a:rPr>
                <a:t>30%</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202" name="矩形 201"/>
            <p:cNvSpPr/>
            <p:nvPr/>
          </p:nvSpPr>
          <p:spPr>
            <a:xfrm>
              <a:off x="9983472" y="5546613"/>
              <a:ext cx="481328" cy="4831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latin typeface="微软雅黑" panose="020B0503020204020204" pitchFamily="34" charset="-122"/>
                  <a:ea typeface="微软雅黑" panose="020B0503020204020204" pitchFamily="34" charset="-122"/>
                </a:rPr>
                <a:t>落后</a:t>
              </a:r>
              <a:endParaRPr lang="en-US" altLang="zh-CN" sz="1000" dirty="0" smtClean="0">
                <a:solidFill>
                  <a:schemeClr val="tx1"/>
                </a:solidFill>
                <a:latin typeface="微软雅黑" panose="020B0503020204020204" pitchFamily="34" charset="-122"/>
                <a:ea typeface="微软雅黑" panose="020B0503020204020204" pitchFamily="34" charset="-122"/>
              </a:endParaRPr>
            </a:p>
            <a:p>
              <a:pPr algn="ctr"/>
              <a:r>
                <a:rPr lang="en-US" altLang="zh-CN" sz="1000" dirty="0" smtClean="0">
                  <a:solidFill>
                    <a:schemeClr val="tx1"/>
                  </a:solidFill>
                  <a:latin typeface="微软雅黑" panose="020B0503020204020204" pitchFamily="34" charset="-122"/>
                  <a:ea typeface="微软雅黑" panose="020B0503020204020204" pitchFamily="34" charset="-122"/>
                </a:rPr>
                <a:t>30%</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203" name="矩形 202"/>
            <p:cNvSpPr/>
            <p:nvPr/>
          </p:nvSpPr>
          <p:spPr>
            <a:xfrm>
              <a:off x="9983472" y="4947444"/>
              <a:ext cx="481328" cy="59916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latin typeface="微软雅黑" panose="020B0503020204020204" pitchFamily="34" charset="-122"/>
                  <a:ea typeface="微软雅黑" panose="020B0503020204020204" pitchFamily="34" charset="-122"/>
                </a:rPr>
                <a:t>中游</a:t>
              </a:r>
              <a:endParaRPr lang="en-US" altLang="zh-CN" sz="1000" dirty="0" smtClean="0">
                <a:solidFill>
                  <a:schemeClr val="tx1"/>
                </a:solidFill>
                <a:latin typeface="微软雅黑" panose="020B0503020204020204" pitchFamily="34" charset="-122"/>
                <a:ea typeface="微软雅黑" panose="020B0503020204020204" pitchFamily="34" charset="-122"/>
              </a:endParaRPr>
            </a:p>
            <a:p>
              <a:pPr algn="ctr"/>
              <a:r>
                <a:rPr lang="en-US" altLang="zh-CN" sz="1000" dirty="0" smtClean="0">
                  <a:solidFill>
                    <a:schemeClr val="tx1"/>
                  </a:solidFill>
                  <a:latin typeface="微软雅黑" panose="020B0503020204020204" pitchFamily="34" charset="-122"/>
                  <a:ea typeface="微软雅黑" panose="020B0503020204020204" pitchFamily="34" charset="-122"/>
                </a:rPr>
                <a:t>40%</a:t>
              </a:r>
              <a:endParaRPr lang="zh-CN" altLang="en-US" sz="1000" dirty="0">
                <a:solidFill>
                  <a:schemeClr val="tx1"/>
                </a:solidFill>
                <a:latin typeface="微软雅黑" panose="020B0503020204020204" pitchFamily="34" charset="-122"/>
                <a:ea typeface="微软雅黑" panose="020B0503020204020204" pitchFamily="34" charset="-122"/>
              </a:endParaRPr>
            </a:p>
          </p:txBody>
        </p:sp>
      </p:grpSp>
      <p:sp>
        <p:nvSpPr>
          <p:cNvPr id="204" name="矩形 203"/>
          <p:cNvSpPr/>
          <p:nvPr/>
        </p:nvSpPr>
        <p:spPr>
          <a:xfrm>
            <a:off x="9339182" y="3550029"/>
            <a:ext cx="2038809" cy="492443"/>
          </a:xfrm>
          <a:prstGeom prst="rect">
            <a:avLst/>
          </a:prstGeom>
        </p:spPr>
        <p:txBody>
          <a:bodyPr wrap="square">
            <a:spAutoFit/>
          </a:bodyPr>
          <a:lstStyle/>
          <a:p>
            <a:pPr marL="171450" indent="-171450">
              <a:buFont typeface="Wingdings" panose="05000000000000000000" pitchFamily="2" charset="2"/>
              <a:buChar char="Ø"/>
            </a:pPr>
            <a:r>
              <a:rPr lang="zh-CN" altLang="en-US" sz="1000" b="1" dirty="0" smtClean="0">
                <a:solidFill>
                  <a:schemeClr val="accent2"/>
                </a:solidFill>
                <a:latin typeface="微软雅黑" panose="020B0503020204020204" pitchFamily="34" charset="-122"/>
                <a:ea typeface="微软雅黑" panose="020B0503020204020204" pitchFamily="34" charset="-122"/>
              </a:rPr>
              <a:t>细化帮扶：</a:t>
            </a:r>
            <a:endParaRPr lang="en-US" altLang="zh-CN" sz="1000" b="1" dirty="0" smtClean="0">
              <a:solidFill>
                <a:schemeClr val="accent2"/>
              </a:solidFill>
              <a:latin typeface="微软雅黑" panose="020B0503020204020204" pitchFamily="34" charset="-122"/>
              <a:ea typeface="微软雅黑" panose="020B0503020204020204" pitchFamily="34" charset="-122"/>
            </a:endParaRPr>
          </a:p>
          <a:p>
            <a:r>
              <a:rPr lang="zh-CN" altLang="en-US" sz="800" dirty="0" smtClean="0">
                <a:latin typeface="微软雅黑" panose="020B0503020204020204" pitchFamily="34" charset="-122"/>
                <a:ea typeface="微软雅黑" panose="020B0503020204020204" pitchFamily="34" charset="-122"/>
              </a:rPr>
              <a:t>常态化商机</a:t>
            </a:r>
            <a:r>
              <a:rPr lang="zh-CN" altLang="en-US" sz="800" dirty="0" smtClean="0">
                <a:latin typeface="微软雅黑" panose="020B0503020204020204" pitchFamily="34" charset="-122"/>
                <a:ea typeface="微软雅黑" panose="020B0503020204020204" pitchFamily="34" charset="-122"/>
              </a:rPr>
              <a:t>跟踪、落实陪访跟访、红绿灯通报、</a:t>
            </a:r>
            <a:r>
              <a:rPr lang="zh-CN" altLang="en-US" sz="800" dirty="0">
                <a:latin typeface="微软雅黑" panose="020B0503020204020204" pitchFamily="34" charset="-122"/>
                <a:ea typeface="微软雅黑" panose="020B0503020204020204" pitchFamily="34" charset="-122"/>
              </a:rPr>
              <a:t>落后</a:t>
            </a:r>
            <a:r>
              <a:rPr lang="zh-CN" altLang="en-US" sz="800" dirty="0" smtClean="0">
                <a:latin typeface="微软雅黑" panose="020B0503020204020204" pitchFamily="34" charset="-122"/>
                <a:ea typeface="微软雅黑" panose="020B0503020204020204" pitchFamily="34" charset="-122"/>
              </a:rPr>
              <a:t>复盘</a:t>
            </a:r>
            <a:r>
              <a:rPr lang="zh-CN" altLang="en-US" sz="800" dirty="0" smtClean="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半</a:t>
            </a:r>
            <a:r>
              <a:rPr lang="zh-CN" altLang="en-US" sz="800" dirty="0" smtClean="0">
                <a:latin typeface="微软雅黑" panose="020B0503020204020204" pitchFamily="34" charset="-122"/>
                <a:ea typeface="微软雅黑" panose="020B0503020204020204" pitchFamily="34" charset="-122"/>
              </a:rPr>
              <a:t>年内新人单独辅导。</a:t>
            </a:r>
            <a:endParaRPr lang="zh-CN" altLang="en-US" sz="800" dirty="0">
              <a:latin typeface="微软雅黑" panose="020B0503020204020204" pitchFamily="34" charset="-122"/>
              <a:ea typeface="微软雅黑" panose="020B0503020204020204" pitchFamily="34" charset="-122"/>
            </a:endParaRPr>
          </a:p>
        </p:txBody>
      </p:sp>
      <p:sp>
        <p:nvSpPr>
          <p:cNvPr id="205" name="矩形 204"/>
          <p:cNvSpPr/>
          <p:nvPr/>
        </p:nvSpPr>
        <p:spPr>
          <a:xfrm>
            <a:off x="9361767" y="4092742"/>
            <a:ext cx="1800200" cy="492443"/>
          </a:xfrm>
          <a:prstGeom prst="rect">
            <a:avLst/>
          </a:prstGeom>
        </p:spPr>
        <p:txBody>
          <a:bodyPr wrap="square">
            <a:spAutoFit/>
          </a:bodyPr>
          <a:lstStyle/>
          <a:p>
            <a:pPr marL="171450" indent="-171450">
              <a:buFont typeface="Wingdings" panose="05000000000000000000" pitchFamily="2" charset="2"/>
              <a:buChar char="Ø"/>
            </a:pPr>
            <a:r>
              <a:rPr lang="zh-CN" altLang="en-US" sz="1000" b="1" dirty="0" smtClean="0">
                <a:solidFill>
                  <a:schemeClr val="accent2"/>
                </a:solidFill>
                <a:latin typeface="微软雅黑" panose="020B0503020204020204" pitchFamily="34" charset="-122"/>
                <a:ea typeface="微软雅黑" panose="020B0503020204020204" pitchFamily="34" charset="-122"/>
              </a:rPr>
              <a:t>优胜劣汰</a:t>
            </a:r>
            <a:r>
              <a:rPr lang="zh-CN" altLang="en-US" sz="1000" b="1" dirty="0" smtClean="0">
                <a:solidFill>
                  <a:schemeClr val="accent2"/>
                </a:solidFill>
                <a:latin typeface="微软雅黑" panose="020B0503020204020204" pitchFamily="34" charset="-122"/>
                <a:ea typeface="微软雅黑" panose="020B0503020204020204" pitchFamily="34" charset="-122"/>
              </a:rPr>
              <a:t>：</a:t>
            </a:r>
            <a:endParaRPr lang="en-US" altLang="zh-CN" sz="800" dirty="0" smtClean="0">
              <a:latin typeface="微软雅黑" panose="020B0503020204020204" pitchFamily="34" charset="-122"/>
              <a:ea typeface="微软雅黑" panose="020B0503020204020204" pitchFamily="34" charset="-122"/>
            </a:endParaRPr>
          </a:p>
          <a:p>
            <a:r>
              <a:rPr lang="zh-CN" altLang="en-US" sz="800" dirty="0" smtClean="0">
                <a:latin typeface="微软雅黑" panose="020B0503020204020204" pitchFamily="34" charset="-122"/>
                <a:ea typeface="微软雅黑" panose="020B0503020204020204" pitchFamily="34" charset="-122"/>
              </a:rPr>
              <a:t>连续落后人员自然淘汰；</a:t>
            </a:r>
            <a:endParaRPr lang="en-US" altLang="zh-CN" sz="800" dirty="0">
              <a:latin typeface="微软雅黑" panose="020B0503020204020204" pitchFamily="34" charset="-122"/>
              <a:ea typeface="微软雅黑" panose="020B0503020204020204" pitchFamily="34" charset="-122"/>
            </a:endParaRPr>
          </a:p>
          <a:p>
            <a:r>
              <a:rPr lang="zh-CN" altLang="en-US" sz="800" dirty="0" smtClean="0">
                <a:latin typeface="微软雅黑" panose="020B0503020204020204" pitchFamily="34" charset="-122"/>
                <a:ea typeface="微软雅黑" panose="020B0503020204020204" pitchFamily="34" charset="-122"/>
              </a:rPr>
              <a:t>业务经理缺编网格，属地招募新人；</a:t>
            </a:r>
            <a:endParaRPr lang="en-US" altLang="zh-CN" sz="800" dirty="0" smtClean="0">
              <a:latin typeface="微软雅黑" panose="020B0503020204020204" pitchFamily="34" charset="-122"/>
              <a:ea typeface="微软雅黑" panose="020B0503020204020204" pitchFamily="34" charset="-122"/>
            </a:endParaRPr>
          </a:p>
        </p:txBody>
      </p:sp>
      <p:sp>
        <p:nvSpPr>
          <p:cNvPr id="206" name="Freeform 35"/>
          <p:cNvSpPr/>
          <p:nvPr/>
        </p:nvSpPr>
        <p:spPr bwMode="auto">
          <a:xfrm rot="10800000" flipH="1">
            <a:off x="8876013" y="2544661"/>
            <a:ext cx="98199" cy="1352535"/>
          </a:xfrm>
          <a:custGeom>
            <a:avLst/>
            <a:gdLst>
              <a:gd name="T0" fmla="*/ 15 w 41"/>
              <a:gd name="T1" fmla="*/ 41 h 281"/>
              <a:gd name="T2" fmla="*/ 11 w 41"/>
              <a:gd name="T3" fmla="*/ 13 h 281"/>
              <a:gd name="T4" fmla="*/ 0 w 41"/>
              <a:gd name="T5" fmla="*/ 0 h 281"/>
              <a:gd name="T6" fmla="*/ 21 w 41"/>
              <a:gd name="T7" fmla="*/ 9 h 281"/>
              <a:gd name="T8" fmla="*/ 27 w 41"/>
              <a:gd name="T9" fmla="*/ 45 h 281"/>
              <a:gd name="T10" fmla="*/ 27 w 41"/>
              <a:gd name="T11" fmla="*/ 103 h 281"/>
              <a:gd name="T12" fmla="*/ 30 w 41"/>
              <a:gd name="T13" fmla="*/ 128 h 281"/>
              <a:gd name="T14" fmla="*/ 41 w 41"/>
              <a:gd name="T15" fmla="*/ 141 h 281"/>
              <a:gd name="T16" fmla="*/ 30 w 41"/>
              <a:gd name="T17" fmla="*/ 153 h 281"/>
              <a:gd name="T18" fmla="*/ 27 w 41"/>
              <a:gd name="T19" fmla="*/ 179 h 281"/>
              <a:gd name="T20" fmla="*/ 27 w 41"/>
              <a:gd name="T21" fmla="*/ 232 h 281"/>
              <a:gd name="T22" fmla="*/ 25 w 41"/>
              <a:gd name="T23" fmla="*/ 262 h 281"/>
              <a:gd name="T24" fmla="*/ 16 w 41"/>
              <a:gd name="T25" fmla="*/ 277 h 281"/>
              <a:gd name="T26" fmla="*/ 0 w 41"/>
              <a:gd name="T27" fmla="*/ 281 h 281"/>
              <a:gd name="T28" fmla="*/ 11 w 41"/>
              <a:gd name="T29" fmla="*/ 268 h 281"/>
              <a:gd name="T30" fmla="*/ 15 w 41"/>
              <a:gd name="T31" fmla="*/ 240 h 281"/>
              <a:gd name="T32" fmla="*/ 15 w 41"/>
              <a:gd name="T33" fmla="*/ 186 h 281"/>
              <a:gd name="T34" fmla="*/ 17 w 41"/>
              <a:gd name="T35" fmla="*/ 155 h 281"/>
              <a:gd name="T36" fmla="*/ 29 w 41"/>
              <a:gd name="T37" fmla="*/ 141 h 281"/>
              <a:gd name="T38" fmla="*/ 17 w 41"/>
              <a:gd name="T39" fmla="*/ 127 h 281"/>
              <a:gd name="T40" fmla="*/ 15 w 41"/>
              <a:gd name="T41" fmla="*/ 98 h 281"/>
              <a:gd name="T42" fmla="*/ 15 w 41"/>
              <a:gd name="T43" fmla="*/ 4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207" name="Freeform 35"/>
          <p:cNvSpPr/>
          <p:nvPr/>
        </p:nvSpPr>
        <p:spPr bwMode="auto">
          <a:xfrm rot="10800000" flipH="1">
            <a:off x="9075834" y="3351097"/>
            <a:ext cx="98199" cy="1207819"/>
          </a:xfrm>
          <a:custGeom>
            <a:avLst/>
            <a:gdLst>
              <a:gd name="T0" fmla="*/ 15 w 41"/>
              <a:gd name="T1" fmla="*/ 41 h 281"/>
              <a:gd name="T2" fmla="*/ 11 w 41"/>
              <a:gd name="T3" fmla="*/ 13 h 281"/>
              <a:gd name="T4" fmla="*/ 0 w 41"/>
              <a:gd name="T5" fmla="*/ 0 h 281"/>
              <a:gd name="T6" fmla="*/ 21 w 41"/>
              <a:gd name="T7" fmla="*/ 9 h 281"/>
              <a:gd name="T8" fmla="*/ 27 w 41"/>
              <a:gd name="T9" fmla="*/ 45 h 281"/>
              <a:gd name="T10" fmla="*/ 27 w 41"/>
              <a:gd name="T11" fmla="*/ 103 h 281"/>
              <a:gd name="T12" fmla="*/ 30 w 41"/>
              <a:gd name="T13" fmla="*/ 128 h 281"/>
              <a:gd name="T14" fmla="*/ 41 w 41"/>
              <a:gd name="T15" fmla="*/ 141 h 281"/>
              <a:gd name="T16" fmla="*/ 30 w 41"/>
              <a:gd name="T17" fmla="*/ 153 h 281"/>
              <a:gd name="T18" fmla="*/ 27 w 41"/>
              <a:gd name="T19" fmla="*/ 179 h 281"/>
              <a:gd name="T20" fmla="*/ 27 w 41"/>
              <a:gd name="T21" fmla="*/ 232 h 281"/>
              <a:gd name="T22" fmla="*/ 25 w 41"/>
              <a:gd name="T23" fmla="*/ 262 h 281"/>
              <a:gd name="T24" fmla="*/ 16 w 41"/>
              <a:gd name="T25" fmla="*/ 277 h 281"/>
              <a:gd name="T26" fmla="*/ 0 w 41"/>
              <a:gd name="T27" fmla="*/ 281 h 281"/>
              <a:gd name="T28" fmla="*/ 11 w 41"/>
              <a:gd name="T29" fmla="*/ 268 h 281"/>
              <a:gd name="T30" fmla="*/ 15 w 41"/>
              <a:gd name="T31" fmla="*/ 240 h 281"/>
              <a:gd name="T32" fmla="*/ 15 w 41"/>
              <a:gd name="T33" fmla="*/ 186 h 281"/>
              <a:gd name="T34" fmla="*/ 17 w 41"/>
              <a:gd name="T35" fmla="*/ 155 h 281"/>
              <a:gd name="T36" fmla="*/ 29 w 41"/>
              <a:gd name="T37" fmla="*/ 141 h 281"/>
              <a:gd name="T38" fmla="*/ 17 w 41"/>
              <a:gd name="T39" fmla="*/ 127 h 281"/>
              <a:gd name="T40" fmla="*/ 15 w 41"/>
              <a:gd name="T41" fmla="*/ 98 h 281"/>
              <a:gd name="T42" fmla="*/ 15 w 41"/>
              <a:gd name="T43" fmla="*/ 4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208" name="文本框 207"/>
          <p:cNvSpPr txBox="1"/>
          <p:nvPr/>
        </p:nvSpPr>
        <p:spPr>
          <a:xfrm>
            <a:off x="10746861" y="2616565"/>
            <a:ext cx="872011" cy="1000344"/>
          </a:xfrm>
          <a:prstGeom prst="rect">
            <a:avLst/>
          </a:prstGeom>
          <a:solidFill>
            <a:schemeClr val="bg1">
              <a:lumMod val="85000"/>
            </a:schemeClr>
          </a:solidFill>
        </p:spPr>
        <p:txBody>
          <a:bodyPr wrap="square" rtlCol="0" anchor="t">
            <a:noAutofit/>
          </a:bodyPr>
          <a:lstStyle/>
          <a:p>
            <a:pPr lvl="0" algn="ctr">
              <a:buClrTx/>
              <a:buSzTx/>
            </a:pPr>
            <a:r>
              <a:rPr lang="zh-CN" altLang="en-US" sz="1000" b="1" dirty="0" smtClean="0">
                <a:solidFill>
                  <a:schemeClr val="accent2"/>
                </a:solidFill>
                <a:latin typeface="微软雅黑" panose="020B0503020204020204" pitchFamily="34" charset="-122"/>
                <a:ea typeface="微软雅黑" panose="020B0503020204020204" pitchFamily="34" charset="-122"/>
                <a:sym typeface="+mn-ea"/>
              </a:rPr>
              <a:t>每人每月</a:t>
            </a:r>
            <a:endParaRPr lang="en-US" altLang="zh-CN" sz="1000" b="1" dirty="0" smtClean="0">
              <a:solidFill>
                <a:schemeClr val="accent2"/>
              </a:solidFill>
              <a:latin typeface="微软雅黑" panose="020B0503020204020204" pitchFamily="34" charset="-122"/>
              <a:ea typeface="微软雅黑" panose="020B0503020204020204" pitchFamily="34" charset="-122"/>
              <a:sym typeface="+mn-ea"/>
            </a:endParaRPr>
          </a:p>
          <a:p>
            <a:pPr lvl="0" algn="ctr">
              <a:buClrTx/>
              <a:buSzTx/>
            </a:pPr>
            <a:r>
              <a:rPr lang="zh-CN" altLang="en-US" sz="1000" b="1" dirty="0" smtClean="0">
                <a:solidFill>
                  <a:schemeClr val="accent2"/>
                </a:solidFill>
                <a:latin typeface="微软雅黑" panose="020B0503020204020204" pitchFamily="34" charset="-122"/>
                <a:ea typeface="微软雅黑" panose="020B0503020204020204" pitchFamily="34" charset="-122"/>
                <a:sym typeface="+mn-ea"/>
              </a:rPr>
              <a:t>产</a:t>
            </a:r>
            <a:r>
              <a:rPr lang="zh-CN" altLang="en-US" sz="1000" b="1" dirty="0" smtClean="0">
                <a:solidFill>
                  <a:schemeClr val="accent2"/>
                </a:solidFill>
                <a:latin typeface="微软雅黑" panose="020B0503020204020204" pitchFamily="34" charset="-122"/>
                <a:ea typeface="微软雅黑" panose="020B0503020204020204" pitchFamily="34" charset="-122"/>
                <a:sym typeface="+mn-ea"/>
              </a:rPr>
              <a:t>能</a:t>
            </a:r>
            <a:r>
              <a:rPr lang="zh-CN" altLang="en-US" sz="1000" b="1" dirty="0" smtClean="0">
                <a:solidFill>
                  <a:schemeClr val="accent2"/>
                </a:solidFill>
                <a:latin typeface="微软雅黑" panose="020B0503020204020204" pitchFamily="34" charset="-122"/>
                <a:ea typeface="微软雅黑" panose="020B0503020204020204" pitchFamily="34" charset="-122"/>
                <a:sym typeface="+mn-ea"/>
              </a:rPr>
              <a:t>目标</a:t>
            </a:r>
            <a:endParaRPr lang="en-US" altLang="zh-CN" sz="1000" b="1" dirty="0" smtClean="0">
              <a:solidFill>
                <a:schemeClr val="accent2"/>
              </a:solidFill>
              <a:latin typeface="微软雅黑" panose="020B0503020204020204" pitchFamily="34" charset="-122"/>
              <a:ea typeface="微软雅黑" panose="020B0503020204020204" pitchFamily="34" charset="-122"/>
              <a:sym typeface="+mn-ea"/>
            </a:endParaRPr>
          </a:p>
          <a:p>
            <a:pPr lvl="0" algn="ctr">
              <a:lnSpc>
                <a:spcPct val="130000"/>
              </a:lnSpc>
              <a:buClrTx/>
              <a:buSzTx/>
            </a:pPr>
            <a:r>
              <a:rPr lang="en-US" altLang="zh-CN" sz="800" dirty="0" smtClean="0">
                <a:solidFill>
                  <a:schemeClr val="tx1"/>
                </a:solidFill>
                <a:latin typeface="微软雅黑" panose="020B0503020204020204" pitchFamily="34" charset="-122"/>
                <a:ea typeface="微软雅黑" panose="020B0503020204020204" pitchFamily="34" charset="-122"/>
                <a:sym typeface="+mn-ea"/>
              </a:rPr>
              <a:t>15</a:t>
            </a:r>
            <a:r>
              <a:rPr lang="zh-CN" altLang="en-US" sz="800" dirty="0" smtClean="0">
                <a:solidFill>
                  <a:schemeClr val="tx1"/>
                </a:solidFill>
                <a:latin typeface="微软雅黑" panose="020B0503020204020204" pitchFamily="34" charset="-122"/>
                <a:ea typeface="微软雅黑" panose="020B0503020204020204" pitchFamily="34" charset="-122"/>
                <a:sym typeface="+mn-ea"/>
              </a:rPr>
              <a:t>笔融合套餐</a:t>
            </a:r>
            <a:endParaRPr lang="en-US" altLang="zh-CN" sz="800" dirty="0" smtClean="0">
              <a:solidFill>
                <a:schemeClr val="tx1"/>
              </a:solidFill>
              <a:latin typeface="微软雅黑" panose="020B0503020204020204" pitchFamily="34" charset="-122"/>
              <a:ea typeface="微软雅黑" panose="020B0503020204020204" pitchFamily="34" charset="-122"/>
              <a:sym typeface="+mn-ea"/>
            </a:endParaRPr>
          </a:p>
          <a:p>
            <a:pPr lvl="0" algn="ctr">
              <a:lnSpc>
                <a:spcPct val="130000"/>
              </a:lnSpc>
              <a:buClrTx/>
              <a:buSzTx/>
            </a:pPr>
            <a:r>
              <a:rPr lang="en-US" altLang="zh-CN" sz="800" dirty="0" smtClean="0">
                <a:solidFill>
                  <a:schemeClr val="tx1"/>
                </a:solidFill>
                <a:latin typeface="微软雅黑" panose="020B0503020204020204" pitchFamily="34" charset="-122"/>
                <a:ea typeface="微软雅黑" panose="020B0503020204020204" pitchFamily="34" charset="-122"/>
                <a:sym typeface="+mn-ea"/>
              </a:rPr>
              <a:t>15</a:t>
            </a:r>
            <a:r>
              <a:rPr lang="zh-CN" altLang="en-US" sz="800" dirty="0" smtClean="0">
                <a:solidFill>
                  <a:schemeClr val="tx1"/>
                </a:solidFill>
                <a:latin typeface="微软雅黑" panose="020B0503020204020204" pitchFamily="34" charset="-122"/>
                <a:ea typeface="微软雅黑" panose="020B0503020204020204" pitchFamily="34" charset="-122"/>
                <a:sym typeface="+mn-ea"/>
              </a:rPr>
              <a:t>条有线宽带</a:t>
            </a:r>
            <a:endParaRPr lang="en-US" altLang="zh-CN" sz="800" dirty="0" smtClean="0">
              <a:solidFill>
                <a:schemeClr val="tx1"/>
              </a:solidFill>
              <a:latin typeface="微软雅黑" panose="020B0503020204020204" pitchFamily="34" charset="-122"/>
              <a:ea typeface="微软雅黑" panose="020B0503020204020204" pitchFamily="34" charset="-122"/>
              <a:sym typeface="+mn-ea"/>
            </a:endParaRPr>
          </a:p>
          <a:p>
            <a:pPr lvl="0" algn="ctr">
              <a:lnSpc>
                <a:spcPct val="130000"/>
              </a:lnSpc>
              <a:buClrTx/>
              <a:buSzTx/>
            </a:pPr>
            <a:r>
              <a:rPr lang="en-US" altLang="zh-CN" sz="800" dirty="0" smtClean="0">
                <a:solidFill>
                  <a:schemeClr val="tx1"/>
                </a:solidFill>
                <a:latin typeface="微软雅黑" panose="020B0503020204020204" pitchFamily="34" charset="-122"/>
                <a:ea typeface="微软雅黑" panose="020B0503020204020204" pitchFamily="34" charset="-122"/>
                <a:sym typeface="+mn-ea"/>
              </a:rPr>
              <a:t>2</a:t>
            </a:r>
            <a:r>
              <a:rPr lang="zh-CN" altLang="en-US" sz="800" dirty="0" smtClean="0">
                <a:solidFill>
                  <a:schemeClr val="tx1"/>
                </a:solidFill>
                <a:latin typeface="微软雅黑" panose="020B0503020204020204" pitchFamily="34" charset="-122"/>
                <a:ea typeface="微软雅黑" panose="020B0503020204020204" pitchFamily="34" charset="-122"/>
                <a:sym typeface="+mn-ea"/>
              </a:rPr>
              <a:t>条专线</a:t>
            </a:r>
            <a:endParaRPr lang="en-US" altLang="zh-CN" sz="800" dirty="0" smtClean="0">
              <a:solidFill>
                <a:schemeClr val="tx1"/>
              </a:solidFill>
              <a:latin typeface="微软雅黑" panose="020B0503020204020204" pitchFamily="34" charset="-122"/>
              <a:ea typeface="微软雅黑" panose="020B0503020204020204" pitchFamily="34" charset="-122"/>
              <a:sym typeface="+mn-ea"/>
            </a:endParaRPr>
          </a:p>
          <a:p>
            <a:pPr lvl="0" algn="ctr">
              <a:lnSpc>
                <a:spcPct val="130000"/>
              </a:lnSpc>
              <a:buClrTx/>
              <a:buSzTx/>
            </a:pPr>
            <a:r>
              <a:rPr lang="en-US" altLang="zh-CN" sz="800" dirty="0" smtClean="0">
                <a:solidFill>
                  <a:schemeClr val="tx1"/>
                </a:solidFill>
                <a:latin typeface="微软雅黑" panose="020B0503020204020204" pitchFamily="34" charset="-122"/>
                <a:ea typeface="微软雅黑" panose="020B0503020204020204" pitchFamily="34" charset="-122"/>
                <a:sym typeface="+mn-ea"/>
              </a:rPr>
              <a:t>2</a:t>
            </a:r>
            <a:r>
              <a:rPr lang="zh-CN" altLang="en-US" sz="800" dirty="0" smtClean="0">
                <a:solidFill>
                  <a:schemeClr val="tx1"/>
                </a:solidFill>
                <a:latin typeface="微软雅黑" panose="020B0503020204020204" pitchFamily="34" charset="-122"/>
                <a:ea typeface="微软雅黑" panose="020B0503020204020204" pitchFamily="34" charset="-122"/>
                <a:sym typeface="+mn-ea"/>
              </a:rPr>
              <a:t>台</a:t>
            </a:r>
            <a:r>
              <a:rPr lang="en-US" altLang="zh-CN" sz="800" dirty="0" smtClean="0">
                <a:solidFill>
                  <a:schemeClr val="tx1"/>
                </a:solidFill>
                <a:latin typeface="微软雅黑" panose="020B0503020204020204" pitchFamily="34" charset="-122"/>
                <a:ea typeface="微软雅黑" panose="020B0503020204020204" pitchFamily="34" charset="-122"/>
                <a:sym typeface="+mn-ea"/>
              </a:rPr>
              <a:t>FTTO</a:t>
            </a:r>
            <a:endParaRPr lang="en-US" altLang="zh-CN" sz="800" dirty="0">
              <a:solidFill>
                <a:schemeClr val="tx1"/>
              </a:solidFill>
              <a:latin typeface="微软雅黑" panose="020B0503020204020204" pitchFamily="34" charset="-122"/>
              <a:ea typeface="微软雅黑" panose="020B0503020204020204" pitchFamily="34" charset="-122"/>
              <a:sym typeface="+mn-ea"/>
            </a:endParaRPr>
          </a:p>
        </p:txBody>
      </p:sp>
      <p:sp>
        <p:nvSpPr>
          <p:cNvPr id="209" name="文本框 208"/>
          <p:cNvSpPr txBox="1"/>
          <p:nvPr/>
        </p:nvSpPr>
        <p:spPr>
          <a:xfrm>
            <a:off x="8100532" y="4770960"/>
            <a:ext cx="3617049" cy="321945"/>
          </a:xfrm>
          <a:prstGeom prst="rect">
            <a:avLst/>
          </a:prstGeom>
          <a:noFill/>
        </p:spPr>
        <p:txBody>
          <a:bodyPr wrap="square" rtlCol="0" anchor="t">
            <a:spAutoFit/>
          </a:bodyPr>
          <a:lstStyle/>
          <a:p>
            <a:pPr marL="171450" lvl="0" indent="-171450" algn="l">
              <a:buClrTx/>
              <a:buSzTx/>
              <a:buFont typeface="Wingdings" panose="05000000000000000000" charset="0"/>
              <a:buChar char="Ø"/>
            </a:pPr>
            <a:r>
              <a:rPr lang="zh-CN" altLang="en-US" sz="11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培养全通道</a:t>
            </a:r>
            <a:r>
              <a:rPr lang="zh-CN" altLang="en-US" sz="11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CHB</a:t>
            </a:r>
            <a:r>
              <a:rPr lang="zh-CN" altLang="en-US" sz="11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套餐发展习惯和能力；</a:t>
            </a:r>
            <a:endParaRPr lang="zh-CN" altLang="en-US" sz="11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210" name="表格 209"/>
          <p:cNvGraphicFramePr>
            <a:graphicFrameLocks noGrp="1"/>
          </p:cNvGraphicFramePr>
          <p:nvPr/>
        </p:nvGraphicFramePr>
        <p:xfrm>
          <a:off x="8265513" y="5059873"/>
          <a:ext cx="3353357" cy="1239045"/>
        </p:xfrm>
        <a:graphic>
          <a:graphicData uri="http://schemas.openxmlformats.org/drawingml/2006/table">
            <a:tbl>
              <a:tblPr/>
              <a:tblGrid>
                <a:gridCol w="476703"/>
                <a:gridCol w="509579"/>
                <a:gridCol w="789025"/>
                <a:gridCol w="789025"/>
                <a:gridCol w="789025"/>
              </a:tblGrid>
              <a:tr h="280738">
                <a:tc>
                  <a:txBody>
                    <a:bodyPr/>
                    <a:lstStyle/>
                    <a:p>
                      <a:pPr algn="ctr" fontAlgn="ctr"/>
                      <a:r>
                        <a:rPr lang="zh-CN" altLang="en-US" sz="900" b="1" i="0" u="none" strike="noStrike" dirty="0">
                          <a:solidFill>
                            <a:schemeClr val="bg1"/>
                          </a:solidFill>
                          <a:effectLst/>
                          <a:latin typeface="微软雅黑" panose="020B0503020204020204" pitchFamily="34" charset="-122"/>
                          <a:ea typeface="微软雅黑" panose="020B0503020204020204" pitchFamily="34" charset="-122"/>
                        </a:rPr>
                        <a:t>县市</a:t>
                      </a:r>
                      <a:endParaRPr lang="zh-CN" altLang="en-US" sz="9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sz="900" b="1" i="0" u="none" strike="noStrike" dirty="0">
                          <a:solidFill>
                            <a:schemeClr val="bg1"/>
                          </a:solidFill>
                          <a:effectLst/>
                          <a:latin typeface="微软雅黑" panose="020B0503020204020204" pitchFamily="34" charset="-122"/>
                          <a:ea typeface="微软雅黑" panose="020B0503020204020204" pitchFamily="34" charset="-122"/>
                        </a:rPr>
                        <a:t>CHB</a:t>
                      </a:r>
                      <a:endParaRPr lang="en-US" sz="9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900" b="1" i="0" u="none" strike="noStrike" dirty="0">
                          <a:solidFill>
                            <a:schemeClr val="bg1"/>
                          </a:solidFill>
                          <a:effectLst/>
                          <a:latin typeface="微软雅黑" panose="020B0503020204020204" pitchFamily="34" charset="-122"/>
                          <a:ea typeface="微软雅黑" panose="020B0503020204020204" pitchFamily="34" charset="-122"/>
                        </a:rPr>
                        <a:t>客户经理</a:t>
                      </a:r>
                      <a:endParaRPr lang="zh-CN" altLang="en-US" sz="9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900" b="1" i="0" u="none" strike="noStrike" dirty="0">
                          <a:solidFill>
                            <a:schemeClr val="bg1"/>
                          </a:solidFill>
                          <a:effectLst/>
                          <a:latin typeface="微软雅黑" panose="020B0503020204020204" pitchFamily="34" charset="-122"/>
                          <a:ea typeface="微软雅黑" panose="020B0503020204020204" pitchFamily="34" charset="-122"/>
                        </a:rPr>
                        <a:t>业务经理</a:t>
                      </a:r>
                      <a:endParaRPr lang="zh-CN" altLang="en-US" sz="9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900" b="1" i="0" u="none" strike="noStrike" dirty="0">
                          <a:solidFill>
                            <a:schemeClr val="bg1"/>
                          </a:solidFill>
                          <a:effectLst/>
                          <a:latin typeface="微软雅黑" panose="020B0503020204020204" pitchFamily="34" charset="-122"/>
                          <a:ea typeface="微软雅黑" panose="020B0503020204020204" pitchFamily="34" charset="-122"/>
                        </a:rPr>
                        <a:t>政企直销</a:t>
                      </a:r>
                      <a:endParaRPr lang="zh-CN" altLang="en-US" sz="9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r>
              <a:tr h="136901">
                <a:tc>
                  <a:txBody>
                    <a:bodyPr/>
                    <a:lstStyle/>
                    <a:p>
                      <a:pPr algn="ctr"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嘉禾</a:t>
                      </a:r>
                      <a:endParaRPr lang="zh-CN" altLang="en-US"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15</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E984"/>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6</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5</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01">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嘉善</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12</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C47C"/>
                    </a:solidFill>
                  </a:tcPr>
                </a:tc>
                <a:tc>
                  <a:txBody>
                    <a:bodyPr/>
                    <a:lstStyle/>
                    <a:p>
                      <a:pPr algn="ctr" fontAlgn="ctr"/>
                      <a:r>
                        <a:rPr lang="en-US" altLang="zh-CN" sz="800" b="1" i="0" u="none" strike="noStrike" dirty="0">
                          <a:solidFill>
                            <a:srgbClr val="FF0000"/>
                          </a:solidFill>
                          <a:effectLst/>
                          <a:latin typeface="微软雅黑" panose="020B0503020204020204" pitchFamily="34" charset="-122"/>
                          <a:ea typeface="微软雅黑" panose="020B0503020204020204" pitchFamily="34" charset="-122"/>
                        </a:rPr>
                        <a:t>0</a:t>
                      </a:r>
                      <a:endParaRPr lang="en-US" altLang="zh-CN" sz="800" b="1" i="0" u="none" strike="noStrike" dirty="0">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4</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01">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平湖</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22</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5</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13</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01">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海盐</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6</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altLang="zh-CN" sz="800" b="1" i="0" u="none" strike="noStrike" dirty="0">
                          <a:solidFill>
                            <a:srgbClr val="FF0000"/>
                          </a:solidFill>
                          <a:effectLst/>
                          <a:latin typeface="微软雅黑" panose="020B0503020204020204" pitchFamily="34" charset="-122"/>
                          <a:ea typeface="微软雅黑" panose="020B0503020204020204" pitchFamily="34" charset="-122"/>
                        </a:rPr>
                        <a:t>0</a:t>
                      </a:r>
                      <a:endParaRPr lang="en-US" altLang="zh-CN" sz="800" b="1" i="0" u="none" strike="noStrike" dirty="0">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5</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01">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海宁</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14</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382"/>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9</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01">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桐乡</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18</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680"/>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12</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01">
                <a:tc>
                  <a:txBody>
                    <a:bodyPr/>
                    <a:lstStyle/>
                    <a:p>
                      <a:pPr algn="ctr"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合计</a:t>
                      </a:r>
                      <a:endParaRPr lang="zh-CN" altLang="en-US"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87</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13</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30</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44</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211" name="文本框 210"/>
          <p:cNvSpPr txBox="1"/>
          <p:nvPr/>
        </p:nvSpPr>
        <p:spPr>
          <a:xfrm>
            <a:off x="8079915" y="2147495"/>
            <a:ext cx="3715067" cy="321945"/>
          </a:xfrm>
          <a:prstGeom prst="rect">
            <a:avLst/>
          </a:prstGeom>
          <a:noFill/>
        </p:spPr>
        <p:txBody>
          <a:bodyPr wrap="square" rtlCol="0" anchor="t">
            <a:spAutoFit/>
          </a:bodyPr>
          <a:lstStyle/>
          <a:p>
            <a:pPr marL="171450" lvl="0" indent="-171450" algn="l">
              <a:buClrTx/>
              <a:buSzTx/>
              <a:buFont typeface="Wingdings" panose="05000000000000000000" charset="0"/>
              <a:buChar char="Ø"/>
            </a:pPr>
            <a:r>
              <a:rPr lang="zh-CN" altLang="en-US" sz="11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以产能提升为目标，分层分级开展商客队伍管理和赋能</a:t>
            </a:r>
            <a:endParaRPr lang="zh-CN" altLang="en-US" sz="11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335280" y="297180"/>
            <a:ext cx="10129520" cy="460375"/>
          </a:xfrm>
          <a:prstGeom prst="rect">
            <a:avLst/>
          </a:prstGeom>
          <a:noFill/>
        </p:spPr>
        <p:txBody>
          <a:bodyPr wrap="square" rtlCol="0" anchor="t">
            <a:spAutoFit/>
          </a:bodyPr>
          <a:p>
            <a:pPr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一、坚定不移强化客群运营</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路径⑤：商客精细运营（</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2</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/5</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91770" y="836295"/>
            <a:ext cx="11620500" cy="737235"/>
          </a:xfrm>
          <a:prstGeom prst="rect">
            <a:avLst/>
          </a:prstGeom>
          <a:noFill/>
        </p:spPr>
        <p:txBody>
          <a:bodyPr wrap="square" rtlCol="0" anchor="t">
            <a:noAutofit/>
          </a:bodyPr>
          <a:lstStyle/>
          <a:p>
            <a:pPr marL="285750" lvl="0" indent="-285750" algn="l">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总结嘉兴公司前期商务楼宇攻坚经验，</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从理清客户、产品适配、营销打法等维度形成攻坚体系</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，在此基础上下半年进一步向直播、住宿、餐饮、零售、医卫等场景复制</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全面</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提升细分场景收入及渗透，为商</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客</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市场规模和收入目标达成夯实基础</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6" name="组合 5"/>
          <p:cNvGrpSpPr/>
          <p:nvPr/>
        </p:nvGrpSpPr>
        <p:grpSpPr>
          <a:xfrm>
            <a:off x="1362007" y="2348880"/>
            <a:ext cx="10450263" cy="306705"/>
            <a:chOff x="474980" y="1729105"/>
            <a:chExt cx="10450263" cy="306705"/>
          </a:xfrm>
        </p:grpSpPr>
        <p:sp>
          <p:nvSpPr>
            <p:cNvPr id="7" name="文本框 6"/>
            <p:cNvSpPr txBox="1"/>
            <p:nvPr/>
          </p:nvSpPr>
          <p:spPr bwMode="auto">
            <a:xfrm>
              <a:off x="474980" y="1729105"/>
              <a:ext cx="1660580" cy="306705"/>
            </a:xfrm>
            <a:prstGeom prst="rect">
              <a:avLst/>
            </a:prstGeom>
            <a:solidFill>
              <a:srgbClr val="1184CF"/>
            </a:solidFill>
            <a:ln>
              <a:solidFill>
                <a:schemeClr val="accent1"/>
              </a:solidFill>
            </a:ln>
          </p:spPr>
          <p:txBody>
            <a:bodyPr vert="horz" wrap="square" lIns="91440" tIns="45720" rIns="91440" bIns="45720" numCol="1" spcCol="0" rtlCol="0" fromWordArt="0" anchor="t" anchorCtr="0" forceAA="0" compatLnSpc="0">
              <a:spAutoFit/>
            </a:bodyPr>
            <a:lstStyle/>
            <a:p>
              <a:pPr lvl="0" algn="ctr">
                <a:buClrTx/>
                <a:buSzTx/>
                <a:buFontTx/>
              </a:pP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理清客户</a:t>
              </a:r>
              <a:endPar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8" name="文本框 7"/>
            <p:cNvSpPr txBox="1"/>
            <p:nvPr/>
          </p:nvSpPr>
          <p:spPr bwMode="auto">
            <a:xfrm>
              <a:off x="2230699" y="1729105"/>
              <a:ext cx="1660580" cy="306705"/>
            </a:xfrm>
            <a:prstGeom prst="rect">
              <a:avLst/>
            </a:prstGeom>
            <a:solidFill>
              <a:srgbClr val="1184CF"/>
            </a:solidFill>
            <a:ln>
              <a:solidFill>
                <a:schemeClr val="accent1"/>
              </a:solidFill>
            </a:ln>
          </p:spPr>
          <p:txBody>
            <a:bodyPr vert="horz" wrap="square" lIns="91440" tIns="45720" rIns="91440" bIns="45720" numCol="1" spcCol="0" rtlCol="0" fromWordArt="0" anchor="t" anchorCtr="0" forceAA="0" compatLnSpc="0">
              <a:spAutoFit/>
            </a:bodyPr>
            <a:lstStyle/>
            <a:p>
              <a:pPr lvl="0" algn="ctr">
                <a:buClrTx/>
                <a:buSzTx/>
                <a:buFontTx/>
              </a:pP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需求洞察</a:t>
              </a:r>
              <a:endPar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9" name="文本框 8"/>
            <p:cNvSpPr txBox="1"/>
            <p:nvPr/>
          </p:nvSpPr>
          <p:spPr bwMode="auto">
            <a:xfrm>
              <a:off x="3986418" y="1729105"/>
              <a:ext cx="1660580" cy="306705"/>
            </a:xfrm>
            <a:prstGeom prst="rect">
              <a:avLst/>
            </a:prstGeom>
            <a:solidFill>
              <a:srgbClr val="1184CF"/>
            </a:solidFill>
            <a:ln>
              <a:solidFill>
                <a:schemeClr val="accent1"/>
              </a:solidFill>
            </a:ln>
          </p:spPr>
          <p:txBody>
            <a:bodyPr vert="horz" wrap="square" lIns="91440" tIns="45720" rIns="91440" bIns="45720" numCol="1" spcCol="0" rtlCol="0" fromWordArt="0" anchor="t" anchorCtr="0" forceAA="0" compatLnSpc="0">
              <a:spAutoFit/>
            </a:bodyPr>
            <a:lstStyle/>
            <a:p>
              <a:pPr lvl="0" algn="ctr">
                <a:buClrTx/>
                <a:buSzTx/>
                <a:buFontTx/>
              </a:pP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产品适配</a:t>
              </a:r>
              <a:endPar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10" name="文本框 9"/>
            <p:cNvSpPr txBox="1"/>
            <p:nvPr/>
          </p:nvSpPr>
          <p:spPr bwMode="auto">
            <a:xfrm>
              <a:off x="5745833" y="1729105"/>
              <a:ext cx="1660580" cy="306705"/>
            </a:xfrm>
            <a:prstGeom prst="rect">
              <a:avLst/>
            </a:prstGeom>
            <a:solidFill>
              <a:srgbClr val="1184CF"/>
            </a:solidFill>
            <a:ln>
              <a:solidFill>
                <a:schemeClr val="accent1"/>
              </a:solidFill>
            </a:ln>
          </p:spPr>
          <p:txBody>
            <a:bodyPr vert="horz" wrap="square" lIns="91440" tIns="45720" rIns="91440" bIns="45720" numCol="1" spcCol="0" rtlCol="0" fromWordArt="0" anchor="t" anchorCtr="0" forceAA="0" compatLnSpc="0">
              <a:spAutoFit/>
            </a:bodyPr>
            <a:lstStyle/>
            <a:p>
              <a:pPr lvl="0" algn="ctr">
                <a:buClrTx/>
                <a:buSzTx/>
                <a:buFontTx/>
              </a:pP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营销打法</a:t>
              </a:r>
              <a:endPar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11" name="文本框 10"/>
            <p:cNvSpPr txBox="1"/>
            <p:nvPr/>
          </p:nvSpPr>
          <p:spPr bwMode="auto">
            <a:xfrm>
              <a:off x="7505248" y="1729105"/>
              <a:ext cx="1660580" cy="306705"/>
            </a:xfrm>
            <a:prstGeom prst="rect">
              <a:avLst/>
            </a:prstGeom>
            <a:solidFill>
              <a:srgbClr val="1184CF"/>
            </a:solidFill>
            <a:ln>
              <a:solidFill>
                <a:schemeClr val="accent1"/>
              </a:solidFill>
            </a:ln>
          </p:spPr>
          <p:txBody>
            <a:bodyPr vert="horz" wrap="square" lIns="91440" tIns="45720" rIns="91440" bIns="45720" numCol="1" spcCol="0" rtlCol="0" fromWordArt="0" anchor="t" anchorCtr="0" forceAA="0" compatLnSpc="0">
              <a:spAutoFit/>
            </a:bodyPr>
            <a:lstStyle/>
            <a:p>
              <a:pPr lvl="0" algn="ctr">
                <a:buClrTx/>
                <a:buSzTx/>
                <a:buFontTx/>
              </a:pP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通路建设</a:t>
              </a:r>
              <a:endPar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12" name="文本框 11"/>
            <p:cNvSpPr txBox="1"/>
            <p:nvPr/>
          </p:nvSpPr>
          <p:spPr bwMode="auto">
            <a:xfrm>
              <a:off x="9264663" y="1729105"/>
              <a:ext cx="1660580" cy="306705"/>
            </a:xfrm>
            <a:prstGeom prst="rect">
              <a:avLst/>
            </a:prstGeom>
            <a:solidFill>
              <a:srgbClr val="1184CF"/>
            </a:solidFill>
            <a:ln>
              <a:solidFill>
                <a:schemeClr val="accent1"/>
              </a:solidFill>
            </a:ln>
          </p:spPr>
          <p:txBody>
            <a:bodyPr vert="horz" wrap="square" lIns="91440" tIns="45720" rIns="91440" bIns="45720" numCol="1" spcCol="0" rtlCol="0" fromWordArt="0" anchor="t" anchorCtr="0" forceAA="0" compatLnSpc="0">
              <a:spAutoFit/>
            </a:bodyPr>
            <a:lstStyle/>
            <a:p>
              <a:pPr lvl="0" algn="ctr">
                <a:buClrTx/>
                <a:buSzTx/>
                <a:buFontTx/>
              </a:pP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支撑保障</a:t>
              </a:r>
              <a:endPar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grpSp>
      <p:sp>
        <p:nvSpPr>
          <p:cNvPr id="13" name="矩形 12"/>
          <p:cNvSpPr/>
          <p:nvPr>
            <p:custDataLst>
              <p:tags r:id="rId2"/>
            </p:custDataLst>
          </p:nvPr>
        </p:nvSpPr>
        <p:spPr>
          <a:xfrm>
            <a:off x="10151690" y="1767855"/>
            <a:ext cx="1660580" cy="437009"/>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配套考核和激励</a:t>
            </a:r>
            <a:endParaRPr lang="en-US" altLang="zh-CN" sz="1000" kern="0" dirty="0" smtClean="0">
              <a:solidFill>
                <a:schemeClr val="tx1"/>
              </a:solidFill>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设置专项劳动竞赛</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14" name="矩形 13"/>
          <p:cNvSpPr/>
          <p:nvPr>
            <p:custDataLst>
              <p:tags r:id="rId3"/>
            </p:custDataLst>
          </p:nvPr>
        </p:nvSpPr>
        <p:spPr>
          <a:xfrm>
            <a:off x="8392275" y="1767855"/>
            <a:ext cx="1660580" cy="437009"/>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楼长制“</a:t>
            </a:r>
            <a:r>
              <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1+N</a:t>
            </a: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a:t>
            </a:r>
            <a:endPar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15" name="矩形 14"/>
          <p:cNvSpPr/>
          <p:nvPr>
            <p:custDataLst>
              <p:tags r:id="rId4"/>
            </p:custDataLst>
          </p:nvPr>
        </p:nvSpPr>
        <p:spPr>
          <a:xfrm>
            <a:off x="6632860" y="1767855"/>
            <a:ext cx="1660580" cy="437009"/>
          </a:xfrm>
          <a:prstGeom prst="rect">
            <a:avLst/>
          </a:prstGeom>
          <a:solidFill>
            <a:schemeClr val="accent6">
              <a:lumMod val="20000"/>
              <a:lumOff val="80000"/>
            </a:schemeClr>
          </a:solid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物管代理人拓展</a:t>
            </a:r>
            <a:endParaRPr lang="en-US" altLang="zh-CN" sz="1000" kern="0" dirty="0" smtClean="0">
              <a:solidFill>
                <a:schemeClr val="tx1"/>
              </a:solidFill>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每周三主题活动日</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16" name="矩形 15"/>
          <p:cNvSpPr/>
          <p:nvPr>
            <p:custDataLst>
              <p:tags r:id="rId5"/>
            </p:custDataLst>
          </p:nvPr>
        </p:nvSpPr>
        <p:spPr>
          <a:xfrm>
            <a:off x="4873445" y="1767855"/>
            <a:ext cx="1660580" cy="437009"/>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智企套餐、</a:t>
            </a:r>
            <a:endPar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CHB</a:t>
            </a: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套餐楼宇版</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17" name="矩形 16"/>
          <p:cNvSpPr/>
          <p:nvPr>
            <p:custDataLst>
              <p:tags r:id="rId6"/>
            </p:custDataLst>
          </p:nvPr>
        </p:nvSpPr>
        <p:spPr>
          <a:xfrm>
            <a:off x="3114030" y="1767855"/>
            <a:ext cx="1660580" cy="437009"/>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dirty="0">
                <a:solidFill>
                  <a:schemeClr val="tx1"/>
                </a:solidFill>
                <a:latin typeface="微软雅黑" panose="020B0503020204020204" pitchFamily="34" charset="-122"/>
                <a:ea typeface="微软雅黑" panose="020B0503020204020204" pitchFamily="34" charset="-122"/>
                <a:cs typeface="+mn-ea"/>
                <a:sym typeface="+mn-ea"/>
              </a:rPr>
              <a:t>不</a:t>
            </a: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同</a:t>
            </a: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行业不同需求：</a:t>
            </a:r>
            <a:endPar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物管、金融、</a:t>
            </a:r>
            <a:r>
              <a:rPr lang="zh-CN" altLang="en-US" sz="1000" kern="0" dirty="0">
                <a:solidFill>
                  <a:schemeClr val="tx1"/>
                </a:solidFill>
                <a:latin typeface="微软雅黑" panose="020B0503020204020204" pitchFamily="34" charset="-122"/>
                <a:ea typeface="微软雅黑" panose="020B0503020204020204" pitchFamily="34" charset="-122"/>
                <a:cs typeface="+mn-ea"/>
                <a:sym typeface="+mn-ea"/>
              </a:rPr>
              <a:t>电子商务</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18" name="矩形 17"/>
          <p:cNvSpPr/>
          <p:nvPr>
            <p:custDataLst>
              <p:tags r:id="rId7"/>
            </p:custDataLst>
          </p:nvPr>
        </p:nvSpPr>
        <p:spPr>
          <a:xfrm>
            <a:off x="1354615" y="1767855"/>
            <a:ext cx="1660580" cy="437009"/>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440</a:t>
            </a: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幢楼宇</a:t>
            </a: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a:t>
            </a:r>
            <a:r>
              <a:rPr lang="en-US" altLang="zh-CN" sz="1000" kern="0" dirty="0" smtClean="0">
                <a:solidFill>
                  <a:schemeClr val="tx1"/>
                </a:solidFill>
                <a:latin typeface="微软雅黑" panose="020B0503020204020204" pitchFamily="34" charset="-122"/>
                <a:ea typeface="微软雅黑" panose="020B0503020204020204" pitchFamily="34" charset="-122"/>
                <a:cs typeface="+mn-ea"/>
                <a:sym typeface="+mn-ea"/>
              </a:rPr>
              <a:t>7482</a:t>
            </a: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家企业</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19" name="矩形 18"/>
          <p:cNvSpPr/>
          <p:nvPr>
            <p:custDataLst>
              <p:tags r:id="rId8"/>
            </p:custDataLst>
          </p:nvPr>
        </p:nvSpPr>
        <p:spPr>
          <a:xfrm>
            <a:off x="10151690" y="2898027"/>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直播场景折扣优惠</a:t>
            </a:r>
            <a:endPar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直播加速体验</a:t>
            </a:r>
            <a:endPar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配套宣传物料</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20" name="矩形 19"/>
          <p:cNvSpPr/>
          <p:nvPr>
            <p:custDataLst>
              <p:tags r:id="rId9"/>
            </p:custDataLst>
          </p:nvPr>
        </p:nvSpPr>
        <p:spPr>
          <a:xfrm>
            <a:off x="8392275" y="2898027"/>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a:solidFill>
                  <a:schemeClr val="tx1"/>
                </a:solidFill>
                <a:latin typeface="微软雅黑" panose="020B0503020204020204" pitchFamily="34" charset="-122"/>
                <a:ea typeface="微软雅黑" panose="020B0503020204020204" pitchFamily="34" charset="-122"/>
                <a:cs typeface="+mn-ea"/>
                <a:sym typeface="+mn-ea"/>
              </a:rPr>
              <a:t>培育直播特战队</a:t>
            </a:r>
            <a:endParaRPr lang="zh-CN" altLang="en-US" sz="1000" kern="0">
              <a:solidFill>
                <a:schemeClr val="tx1"/>
              </a:solidFill>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a:solidFill>
                  <a:schemeClr val="tx1"/>
                </a:solidFill>
                <a:latin typeface="微软雅黑" panose="020B0503020204020204" pitchFamily="34" charset="-122"/>
                <a:ea typeface="微软雅黑" panose="020B0503020204020204" pitchFamily="34" charset="-122"/>
                <a:cs typeface="+mn-ea"/>
                <a:sym typeface="+mn-ea"/>
              </a:rPr>
              <a:t>拓展直播生态合作渠道</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21" name="矩形 20"/>
          <p:cNvSpPr/>
          <p:nvPr>
            <p:custDataLst>
              <p:tags r:id="rId10"/>
            </p:custDataLst>
          </p:nvPr>
        </p:nvSpPr>
        <p:spPr>
          <a:xfrm>
            <a:off x="6632860" y="2898027"/>
            <a:ext cx="1660580" cy="629905"/>
          </a:xfrm>
          <a:prstGeom prst="rect">
            <a:avLst/>
          </a:prstGeom>
          <a:solidFill>
            <a:schemeClr val="accent6">
              <a:lumMod val="20000"/>
              <a:lumOff val="80000"/>
            </a:schemeClr>
          </a:solid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noProof="0" dirty="0" smtClean="0">
                <a:solidFill>
                  <a:schemeClr val="tx1"/>
                </a:solidFill>
                <a:latin typeface="微软雅黑" panose="020B0503020204020204" pitchFamily="34" charset="-122"/>
                <a:ea typeface="微软雅黑" panose="020B0503020204020204" pitchFamily="34" charset="-122"/>
                <a:cs typeface="+mn-ea"/>
                <a:sym typeface="+mn-ea"/>
              </a:rPr>
              <a:t>属地直播基地合作：</a:t>
            </a:r>
            <a:endParaRPr lang="en-US" altLang="zh-CN" sz="1000" kern="0" noProof="0" dirty="0" smtClean="0">
              <a:solidFill>
                <a:schemeClr val="tx1"/>
              </a:solidFill>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dirty="0">
                <a:solidFill>
                  <a:schemeClr val="tx1"/>
                </a:solidFill>
                <a:latin typeface="微软雅黑" panose="020B0503020204020204" pitchFamily="34" charset="-122"/>
                <a:ea typeface="微软雅黑" panose="020B0503020204020204" pitchFamily="34" charset="-122"/>
                <a:cs typeface="+mn-ea"/>
                <a:sym typeface="+mn-ea"/>
              </a:rPr>
              <a:t>平</a:t>
            </a: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湖服装城</a:t>
            </a:r>
            <a:endParaRPr lang="en-US" altLang="zh-CN" sz="1000" kern="0" dirty="0" smtClean="0">
              <a:solidFill>
                <a:schemeClr val="tx1"/>
              </a:solidFill>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noProof="0" dirty="0" smtClean="0">
                <a:solidFill>
                  <a:schemeClr val="tx1"/>
                </a:solidFill>
                <a:latin typeface="微软雅黑" panose="020B0503020204020204" pitchFamily="34" charset="-122"/>
                <a:ea typeface="微软雅黑" panose="020B0503020204020204" pitchFamily="34" charset="-122"/>
                <a:cs typeface="+mn-ea"/>
                <a:sym typeface="+mn-ea"/>
              </a:rPr>
              <a:t>海宁皮革城</a:t>
            </a:r>
            <a:endParaRPr lang="en-US" altLang="zh-CN" sz="1000" kern="0" noProof="0" dirty="0" smtClean="0">
              <a:solidFill>
                <a:schemeClr val="tx1"/>
              </a:solidFill>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dirty="0">
                <a:solidFill>
                  <a:schemeClr val="tx1"/>
                </a:solidFill>
                <a:latin typeface="微软雅黑" panose="020B0503020204020204" pitchFamily="34" charset="-122"/>
                <a:ea typeface="微软雅黑" panose="020B0503020204020204" pitchFamily="34" charset="-122"/>
                <a:cs typeface="+mn-ea"/>
                <a:sym typeface="+mn-ea"/>
              </a:rPr>
              <a:t>濮</a:t>
            </a: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院毛衫城</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22" name="矩形 21"/>
          <p:cNvSpPr/>
          <p:nvPr>
            <p:custDataLst>
              <p:tags r:id="rId11"/>
            </p:custDataLst>
          </p:nvPr>
        </p:nvSpPr>
        <p:spPr>
          <a:xfrm>
            <a:off x="4873445" y="2898027"/>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专线</a:t>
            </a:r>
            <a:r>
              <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a:t>
            </a: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、智企</a:t>
            </a:r>
            <a:r>
              <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/CHB</a:t>
            </a: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套餐</a:t>
            </a:r>
            <a:endPar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noProof="0" dirty="0" smtClean="0">
                <a:solidFill>
                  <a:schemeClr val="tx1"/>
                </a:solidFill>
                <a:latin typeface="微软雅黑" panose="020B0503020204020204" pitchFamily="34" charset="-122"/>
                <a:ea typeface="微软雅黑" panose="020B0503020204020204" pitchFamily="34" charset="-122"/>
                <a:cs typeface="+mn-ea"/>
                <a:sym typeface="+mn-ea"/>
              </a:rPr>
              <a:t>直播加速服务</a:t>
            </a:r>
            <a:endParaRPr lang="en-US" altLang="zh-CN" sz="1000" kern="0" noProof="0" dirty="0" smtClean="0">
              <a:solidFill>
                <a:schemeClr val="tx1"/>
              </a:solidFill>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noProof="0" dirty="0">
                <a:solidFill>
                  <a:schemeClr val="tx1"/>
                </a:solidFill>
                <a:latin typeface="微软雅黑" panose="020B0503020204020204" pitchFamily="34" charset="-122"/>
                <a:ea typeface="微软雅黑" panose="020B0503020204020204" pitchFamily="34" charset="-122"/>
                <a:cs typeface="+mn-ea"/>
                <a:sym typeface="+mn-ea"/>
              </a:rPr>
              <a:t>数字</a:t>
            </a:r>
            <a:r>
              <a:rPr lang="zh-CN" altLang="en-US" sz="1000" kern="0" noProof="0" dirty="0" smtClean="0">
                <a:solidFill>
                  <a:schemeClr val="tx1"/>
                </a:solidFill>
                <a:latin typeface="微软雅黑" panose="020B0503020204020204" pitchFamily="34" charset="-122"/>
                <a:ea typeface="微软雅黑" panose="020B0503020204020204" pitchFamily="34" charset="-122"/>
                <a:cs typeface="+mn-ea"/>
                <a:sym typeface="+mn-ea"/>
              </a:rPr>
              <a:t>人直播</a:t>
            </a:r>
            <a:endParaRPr lang="en-US" altLang="zh-CN" sz="1000" kern="0" noProof="0" dirty="0" smtClean="0">
              <a:solidFill>
                <a:schemeClr val="tx1"/>
              </a:solidFill>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轻</a:t>
            </a:r>
            <a:r>
              <a:rPr lang="zh-CN" altLang="en-US" sz="1000" kern="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量化定制</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23" name="矩形 22"/>
          <p:cNvSpPr/>
          <p:nvPr>
            <p:custDataLst>
              <p:tags r:id="rId12"/>
            </p:custDataLst>
          </p:nvPr>
        </p:nvSpPr>
        <p:spPr>
          <a:xfrm>
            <a:off x="3114030" y="2898027"/>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基础网络（专线、组网）</a:t>
            </a:r>
            <a:endPar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直播设施（直播间等）</a:t>
            </a:r>
            <a:endParaRPr lang="en-US" altLang="zh-CN" sz="1000" kern="0" dirty="0" smtClean="0">
              <a:solidFill>
                <a:schemeClr val="tx1"/>
              </a:solidFill>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直播运营（视频、直播）</a:t>
            </a:r>
            <a:endParaRPr lang="en-US" altLang="zh-CN" sz="1000" kern="0" dirty="0" smtClean="0">
              <a:solidFill>
                <a:schemeClr val="tx1"/>
              </a:solidFill>
              <a:latin typeface="微软雅黑" panose="020B0503020204020204" pitchFamily="34" charset="-122"/>
              <a:ea typeface="微软雅黑" panose="020B0503020204020204" pitchFamily="34" charset="-122"/>
              <a:cs typeface="+mn-ea"/>
              <a:sym typeface="+mn-ea"/>
            </a:endParaRPr>
          </a:p>
        </p:txBody>
      </p:sp>
      <p:sp>
        <p:nvSpPr>
          <p:cNvPr id="24" name="矩形 23"/>
          <p:cNvSpPr/>
          <p:nvPr>
            <p:custDataLst>
              <p:tags r:id="rId13"/>
            </p:custDataLst>
          </p:nvPr>
        </p:nvSpPr>
        <p:spPr>
          <a:xfrm>
            <a:off x="1354615" y="2898027"/>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zh-CN" altLang="en-US" sz="1000" kern="0" dirty="0" smtClean="0">
                <a:solidFill>
                  <a:schemeClr val="tx1"/>
                </a:solidFill>
                <a:latin typeface="微软雅黑" panose="020B0503020204020204" pitchFamily="34" charset="-122"/>
                <a:ea typeface="微软雅黑" panose="020B0503020204020204" pitchFamily="34" charset="-122"/>
                <a:cs typeface="+mn-ea"/>
              </a:rPr>
              <a:t>全市29</a:t>
            </a:r>
            <a:r>
              <a:rPr lang="zh-CN" altLang="en-US" sz="1000" kern="0" dirty="0">
                <a:solidFill>
                  <a:schemeClr val="tx1"/>
                </a:solidFill>
                <a:latin typeface="微软雅黑" panose="020B0503020204020204" pitchFamily="34" charset="-122"/>
                <a:ea typeface="微软雅黑" panose="020B0503020204020204" pitchFamily="34" charset="-122"/>
                <a:cs typeface="+mn-ea"/>
              </a:rPr>
              <a:t>个直播楼园</a:t>
            </a:r>
            <a:endParaRPr lang="en-US" altLang="zh-CN" sz="1000" kern="0" dirty="0">
              <a:solidFill>
                <a:schemeClr val="tx1"/>
              </a:solidFill>
              <a:latin typeface="微软雅黑" panose="020B0503020204020204" pitchFamily="34" charset="-122"/>
              <a:ea typeface="微软雅黑" panose="020B0503020204020204" pitchFamily="34" charset="-122"/>
              <a:cs typeface="+mn-ea"/>
            </a:endParaRPr>
          </a:p>
          <a:p>
            <a:pPr algn="ctr">
              <a:defRPr/>
            </a:pPr>
            <a:r>
              <a:rPr lang="zh-CN" altLang="en-US" sz="1000" kern="0" dirty="0" smtClean="0">
                <a:solidFill>
                  <a:schemeClr val="tx1"/>
                </a:solidFill>
                <a:latin typeface="微软雅黑" panose="020B0503020204020204" pitchFamily="34" charset="-122"/>
                <a:ea typeface="微软雅黑" panose="020B0503020204020204" pitchFamily="34" charset="-122"/>
                <a:cs typeface="+mn-ea"/>
              </a:rPr>
              <a:t>4</a:t>
            </a:r>
            <a:r>
              <a:rPr lang="zh-CN" altLang="en-US" sz="1000" kern="0" dirty="0">
                <a:solidFill>
                  <a:schemeClr val="tx1"/>
                </a:solidFill>
                <a:latin typeface="微软雅黑" panose="020B0503020204020204" pitchFamily="34" charset="-122"/>
                <a:ea typeface="微软雅黑" panose="020B0503020204020204" pitchFamily="34" charset="-122"/>
                <a:cs typeface="+mn-ea"/>
              </a:rPr>
              <a:t>个电商直播</a:t>
            </a:r>
            <a:r>
              <a:rPr lang="zh-CN" altLang="en-US" sz="1000" kern="0" dirty="0" smtClean="0">
                <a:solidFill>
                  <a:schemeClr val="tx1"/>
                </a:solidFill>
                <a:latin typeface="微软雅黑" panose="020B0503020204020204" pitchFamily="34" charset="-122"/>
                <a:ea typeface="微软雅黑" panose="020B0503020204020204" pitchFamily="34" charset="-122"/>
                <a:cs typeface="+mn-ea"/>
              </a:rPr>
              <a:t>基地</a:t>
            </a:r>
            <a:endParaRPr lang="en-US" altLang="zh-CN" sz="1000" kern="0" dirty="0" smtClean="0">
              <a:solidFill>
                <a:schemeClr val="tx1"/>
              </a:solidFill>
              <a:latin typeface="微软雅黑" panose="020B0503020204020204" pitchFamily="34" charset="-122"/>
              <a:ea typeface="微软雅黑" panose="020B0503020204020204" pitchFamily="34" charset="-122"/>
              <a:cs typeface="+mn-ea"/>
            </a:endParaRPr>
          </a:p>
          <a:p>
            <a:pPr algn="ctr">
              <a:defRPr/>
            </a:pPr>
            <a:r>
              <a:rPr lang="zh-CN" altLang="en-US" sz="1000" kern="0" dirty="0" smtClean="0">
                <a:solidFill>
                  <a:schemeClr val="tx1"/>
                </a:solidFill>
                <a:latin typeface="微软雅黑" panose="020B0503020204020204" pitchFamily="34" charset="-122"/>
                <a:ea typeface="微软雅黑" panose="020B0503020204020204" pitchFamily="34" charset="-122"/>
                <a:cs typeface="+mn-ea"/>
              </a:rPr>
              <a:t>7</a:t>
            </a:r>
            <a:r>
              <a:rPr lang="en-US" altLang="zh-CN" sz="1000" kern="0" dirty="0" smtClean="0">
                <a:solidFill>
                  <a:schemeClr val="tx1"/>
                </a:solidFill>
                <a:latin typeface="微软雅黑" panose="020B0503020204020204" pitchFamily="34" charset="-122"/>
                <a:ea typeface="微软雅黑" panose="020B0503020204020204" pitchFamily="34" charset="-122"/>
                <a:cs typeface="+mn-ea"/>
              </a:rPr>
              <a:t>000</a:t>
            </a:r>
            <a:r>
              <a:rPr lang="zh-CN" altLang="en-US" sz="1000" kern="0" dirty="0" smtClean="0">
                <a:solidFill>
                  <a:schemeClr val="tx1"/>
                </a:solidFill>
                <a:latin typeface="微软雅黑" panose="020B0503020204020204" pitchFamily="34" charset="-122"/>
                <a:ea typeface="微软雅黑" panose="020B0503020204020204" pitchFamily="34" charset="-122"/>
                <a:cs typeface="+mn-ea"/>
              </a:rPr>
              <a:t>余家</a:t>
            </a:r>
            <a:r>
              <a:rPr lang="zh-CN" altLang="en-US" sz="1000" kern="0" dirty="0">
                <a:solidFill>
                  <a:schemeClr val="tx1"/>
                </a:solidFill>
                <a:latin typeface="微软雅黑" panose="020B0503020204020204" pitchFamily="34" charset="-122"/>
                <a:ea typeface="微软雅黑" panose="020B0503020204020204" pitchFamily="34" charset="-122"/>
                <a:cs typeface="+mn-ea"/>
              </a:rPr>
              <a:t>直播企业</a:t>
            </a:r>
            <a:endParaRPr lang="zh-CN" altLang="en-US" sz="1000" kern="0" dirty="0">
              <a:solidFill>
                <a:schemeClr val="tx1"/>
              </a:solidFill>
              <a:latin typeface="微软雅黑" panose="020B0503020204020204" pitchFamily="34" charset="-122"/>
              <a:ea typeface="微软雅黑" panose="020B0503020204020204" pitchFamily="34" charset="-122"/>
              <a:cs typeface="+mn-ea"/>
            </a:endParaRPr>
          </a:p>
        </p:txBody>
      </p:sp>
      <p:sp>
        <p:nvSpPr>
          <p:cNvPr id="25" name="矩形 24"/>
          <p:cNvSpPr/>
          <p:nvPr>
            <p:custDataLst>
              <p:tags r:id="rId14"/>
            </p:custDataLst>
          </p:nvPr>
        </p:nvSpPr>
        <p:spPr>
          <a:xfrm>
            <a:off x="10151690" y="3669280"/>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排摸激励</a:t>
            </a: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、迎回激励</a:t>
            </a:r>
            <a:endParaRPr lang="en-US" altLang="zh-CN" sz="1000" kern="0" dirty="0" smtClean="0">
              <a:solidFill>
                <a:schemeClr val="tx1"/>
              </a:solidFill>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竞赛</a:t>
            </a:r>
            <a:r>
              <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PK</a:t>
            </a: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、标杆屏蔽</a:t>
            </a:r>
            <a:endPar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流失追责</a:t>
            </a:r>
            <a:endPar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26" name="矩形 25"/>
          <p:cNvSpPr/>
          <p:nvPr>
            <p:custDataLst>
              <p:tags r:id="rId15"/>
            </p:custDataLst>
          </p:nvPr>
        </p:nvSpPr>
        <p:spPr>
          <a:xfrm>
            <a:off x="8392275" y="3669280"/>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通用</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27" name="矩形 26"/>
          <p:cNvSpPr/>
          <p:nvPr>
            <p:custDataLst>
              <p:tags r:id="rId16"/>
            </p:custDataLst>
          </p:nvPr>
        </p:nvSpPr>
        <p:spPr>
          <a:xfrm>
            <a:off x="6632860" y="3669280"/>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zh-CN" sz="1000" dirty="0">
                <a:solidFill>
                  <a:schemeClr val="tx1"/>
                </a:solidFill>
                <a:latin typeface="微软雅黑" panose="020B0503020204020204" pitchFamily="34" charset="-122"/>
                <a:ea typeface="微软雅黑" panose="020B0503020204020204" pitchFamily="34" charset="-122"/>
              </a:rPr>
              <a:t>统谈、地推</a:t>
            </a:r>
            <a:r>
              <a:rPr lang="zh-CN" altLang="zh-CN" sz="1000" dirty="0" smtClean="0">
                <a:solidFill>
                  <a:schemeClr val="tx1"/>
                </a:solidFill>
                <a:latin typeface="微软雅黑" panose="020B0503020204020204" pitchFamily="34" charset="-122"/>
                <a:ea typeface="微软雅黑" panose="020B0503020204020204" pitchFamily="34" charset="-122"/>
              </a:rPr>
              <a:t>、</a:t>
            </a:r>
            <a:r>
              <a:rPr lang="zh-CN" altLang="en-US" sz="1000" dirty="0" smtClean="0">
                <a:solidFill>
                  <a:schemeClr val="tx1"/>
                </a:solidFill>
                <a:latin typeface="微软雅黑" panose="020B0503020204020204" pitchFamily="34" charset="-122"/>
                <a:ea typeface="微软雅黑" panose="020B0503020204020204" pitchFamily="34" charset="-122"/>
              </a:rPr>
              <a:t>政策迎回</a:t>
            </a:r>
            <a:r>
              <a:rPr lang="zh-CN" altLang="zh-CN" sz="1000" dirty="0" smtClean="0">
                <a:solidFill>
                  <a:schemeClr val="tx1"/>
                </a:solidFill>
                <a:latin typeface="微软雅黑" panose="020B0503020204020204" pitchFamily="34" charset="-122"/>
                <a:ea typeface="微软雅黑" panose="020B0503020204020204" pitchFamily="34" charset="-122"/>
              </a:rPr>
              <a:t>及</a:t>
            </a:r>
            <a:r>
              <a:rPr lang="zh-CN" altLang="zh-CN" sz="1000" dirty="0">
                <a:solidFill>
                  <a:schemeClr val="tx1"/>
                </a:solidFill>
                <a:latin typeface="微软雅黑" panose="020B0503020204020204" pitchFamily="34" charset="-122"/>
                <a:ea typeface="微软雅黑" panose="020B0503020204020204" pitchFamily="34" charset="-122"/>
              </a:rPr>
              <a:t>触点营销</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28" name="矩形 27"/>
          <p:cNvSpPr/>
          <p:nvPr>
            <p:custDataLst>
              <p:tags r:id="rId17"/>
            </p:custDataLst>
          </p:nvPr>
        </p:nvSpPr>
        <p:spPr>
          <a:xfrm>
            <a:off x="4873445" y="3669280"/>
            <a:ext cx="1660580" cy="629905"/>
          </a:xfrm>
          <a:prstGeom prst="rect">
            <a:avLst/>
          </a:prstGeom>
          <a:solidFill>
            <a:schemeClr val="accent6">
              <a:lumMod val="20000"/>
              <a:lumOff val="80000"/>
            </a:schemeClr>
          </a:solid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酒店悦享套餐</a:t>
            </a:r>
            <a:endPar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投影仪影音房升级</a:t>
            </a:r>
            <a:endParaRPr lang="en-US" altLang="zh-CN" sz="1000" kern="0" dirty="0">
              <a:solidFill>
                <a:schemeClr val="tx1"/>
              </a:solidFill>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监控、烟感、门禁</a:t>
            </a:r>
            <a:endPar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29" name="矩形 28"/>
          <p:cNvSpPr/>
          <p:nvPr>
            <p:custDataLst>
              <p:tags r:id="rId18"/>
            </p:custDataLst>
          </p:nvPr>
        </p:nvSpPr>
        <p:spPr>
          <a:xfrm>
            <a:off x="3114030" y="3669280"/>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基础网络保障</a:t>
            </a:r>
            <a:endParaRPr lang="en-US" altLang="zh-CN" sz="1000" kern="0" dirty="0" smtClean="0">
              <a:solidFill>
                <a:schemeClr val="tx1"/>
              </a:solidFill>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客户观影需求</a:t>
            </a:r>
            <a:endParaRPr lang="en-US" altLang="zh-CN" sz="1000" kern="0" dirty="0" smtClean="0">
              <a:solidFill>
                <a:schemeClr val="tx1"/>
              </a:solidFill>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客户休闲娱乐需求</a:t>
            </a:r>
            <a:endParaRPr lang="en-US" altLang="zh-CN" sz="1000" kern="0" dirty="0">
              <a:solidFill>
                <a:schemeClr val="tx1"/>
              </a:solidFill>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安</a:t>
            </a: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防监控需求</a:t>
            </a:r>
            <a:endPar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30" name="矩形 29"/>
          <p:cNvSpPr/>
          <p:nvPr>
            <p:custDataLst>
              <p:tags r:id="rId19"/>
            </p:custDataLst>
          </p:nvPr>
        </p:nvSpPr>
        <p:spPr>
          <a:xfrm>
            <a:off x="1354615" y="3669280"/>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3000</a:t>
            </a: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余家酒店、民宿、宿舍、足浴等</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31" name="矩形 30"/>
          <p:cNvSpPr/>
          <p:nvPr>
            <p:custDataLst>
              <p:tags r:id="rId20"/>
            </p:custDataLst>
          </p:nvPr>
        </p:nvSpPr>
        <p:spPr>
          <a:xfrm>
            <a:off x="10151690" y="4440533"/>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问查算笔计算表</a:t>
            </a:r>
            <a:endPar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餐饮场景效益评估体系</a:t>
            </a:r>
            <a:endParaRPr lang="en-US" altLang="zh-CN" sz="1000" kern="0" dirty="0" smtClean="0">
              <a:solidFill>
                <a:schemeClr val="tx1"/>
              </a:solidFill>
              <a:latin typeface="微软雅黑" panose="020B0503020204020204" pitchFamily="34" charset="-122"/>
              <a:ea typeface="微软雅黑" panose="020B0503020204020204" pitchFamily="34" charset="-122"/>
              <a:cs typeface="+mn-ea"/>
              <a:sym typeface="+mn-ea"/>
            </a:endParaRPr>
          </a:p>
        </p:txBody>
      </p:sp>
      <p:sp>
        <p:nvSpPr>
          <p:cNvPr id="32" name="矩形 31"/>
          <p:cNvSpPr/>
          <p:nvPr>
            <p:custDataLst>
              <p:tags r:id="rId21"/>
            </p:custDataLst>
          </p:nvPr>
        </p:nvSpPr>
        <p:spPr>
          <a:xfrm>
            <a:off x="8392275" y="4440533"/>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自有队伍专业赋能</a:t>
            </a:r>
            <a:endPar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生态渠道共筑产业联盟</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33" name="矩形 32"/>
          <p:cNvSpPr/>
          <p:nvPr>
            <p:custDataLst>
              <p:tags r:id="rId22"/>
            </p:custDataLst>
          </p:nvPr>
        </p:nvSpPr>
        <p:spPr>
          <a:xfrm>
            <a:off x="6632860" y="4440533"/>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联动市监局</a:t>
            </a:r>
            <a:endParaRPr lang="en-US" altLang="zh-CN" sz="1000" kern="0" dirty="0" smtClean="0">
              <a:solidFill>
                <a:schemeClr val="tx1"/>
              </a:solidFill>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协会合作共建赋能平台</a:t>
            </a:r>
            <a:endPar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餐饮生态厂家合作</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34" name="矩形 33"/>
          <p:cNvSpPr/>
          <p:nvPr>
            <p:custDataLst>
              <p:tags r:id="rId23"/>
            </p:custDataLst>
          </p:nvPr>
        </p:nvSpPr>
        <p:spPr>
          <a:xfrm>
            <a:off x="4873445" y="4440533"/>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dirty="0">
                <a:solidFill>
                  <a:schemeClr val="tx1"/>
                </a:solidFill>
                <a:latin typeface="微软雅黑" panose="020B0503020204020204" pitchFamily="34" charset="-122"/>
                <a:ea typeface="微软雅黑" panose="020B0503020204020204" pitchFamily="34" charset="-122"/>
                <a:cs typeface="+mn-ea"/>
                <a:sym typeface="+mn-ea"/>
              </a:rPr>
              <a:t>专线</a:t>
            </a:r>
            <a:r>
              <a:rPr lang="en-US" altLang="zh-CN" sz="1000" kern="0" dirty="0">
                <a:solidFill>
                  <a:schemeClr val="tx1"/>
                </a:solidFill>
                <a:latin typeface="微软雅黑" panose="020B0503020204020204" pitchFamily="34" charset="-122"/>
                <a:ea typeface="微软雅黑" panose="020B0503020204020204" pitchFamily="34" charset="-122"/>
                <a:cs typeface="+mn-ea"/>
                <a:sym typeface="+mn-ea"/>
              </a:rPr>
              <a:t>+</a:t>
            </a:r>
            <a:r>
              <a:rPr lang="zh-CN" altLang="en-US" sz="1000" kern="0" dirty="0">
                <a:solidFill>
                  <a:schemeClr val="tx1"/>
                </a:solidFill>
                <a:latin typeface="微软雅黑" panose="020B0503020204020204" pitchFamily="34" charset="-122"/>
                <a:ea typeface="微软雅黑" panose="020B0503020204020204" pitchFamily="34" charset="-122"/>
                <a:cs typeface="+mn-ea"/>
                <a:sym typeface="+mn-ea"/>
              </a:rPr>
              <a:t>、智企</a:t>
            </a:r>
            <a:r>
              <a:rPr lang="en-US" altLang="zh-CN" sz="1000" kern="0" dirty="0">
                <a:solidFill>
                  <a:schemeClr val="tx1"/>
                </a:solidFill>
                <a:latin typeface="微软雅黑" panose="020B0503020204020204" pitchFamily="34" charset="-122"/>
                <a:ea typeface="微软雅黑" panose="020B0503020204020204" pitchFamily="34" charset="-122"/>
                <a:cs typeface="+mn-ea"/>
                <a:sym typeface="+mn-ea"/>
              </a:rPr>
              <a:t>/CHB</a:t>
            </a: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套餐</a:t>
            </a:r>
            <a:endParaRPr lang="en-US" altLang="zh-CN" sz="1000" kern="0" dirty="0" smtClean="0">
              <a:solidFill>
                <a:schemeClr val="tx1"/>
              </a:solidFill>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en-US" altLang="zh-CN" sz="1000" kern="0" dirty="0" smtClean="0">
                <a:solidFill>
                  <a:schemeClr val="tx1"/>
                </a:solidFill>
                <a:latin typeface="微软雅黑" panose="020B0503020204020204" pitchFamily="34" charset="-122"/>
                <a:ea typeface="微软雅黑" panose="020B0503020204020204" pitchFamily="34" charset="-122"/>
                <a:cs typeface="+mn-ea"/>
                <a:sym typeface="+mn-ea"/>
              </a:rPr>
              <a:t>AI</a:t>
            </a: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摄像头、燃气烟感</a:t>
            </a:r>
            <a:endParaRPr lang="en-US" altLang="zh-CN" sz="1000" kern="0" dirty="0" smtClean="0">
              <a:solidFill>
                <a:schemeClr val="tx1"/>
              </a:solidFill>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云</a:t>
            </a:r>
            <a:r>
              <a:rPr lang="en-US" altLang="zh-CN" sz="1000" kern="0" dirty="0" smtClean="0">
                <a:solidFill>
                  <a:schemeClr val="tx1"/>
                </a:solidFill>
                <a:latin typeface="微软雅黑" panose="020B0503020204020204" pitchFamily="34" charset="-122"/>
                <a:ea typeface="微软雅黑" panose="020B0503020204020204" pitchFamily="34" charset="-122"/>
                <a:cs typeface="+mn-ea"/>
                <a:sym typeface="+mn-ea"/>
              </a:rPr>
              <a:t>MAS</a:t>
            </a: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、商机</a:t>
            </a:r>
            <a:r>
              <a:rPr lang="zh-CN" altLang="en-US" sz="1000" kern="0" dirty="0">
                <a:solidFill>
                  <a:schemeClr val="tx1"/>
                </a:solidFill>
                <a:latin typeface="微软雅黑" panose="020B0503020204020204" pitchFamily="34" charset="-122"/>
                <a:ea typeface="微软雅黑" panose="020B0503020204020204" pitchFamily="34" charset="-122"/>
                <a:cs typeface="+mn-ea"/>
                <a:sym typeface="+mn-ea"/>
              </a:rPr>
              <a:t>来了</a:t>
            </a:r>
            <a:endParaRPr lang="en-US" altLang="zh-CN" sz="1000" kern="0" dirty="0" smtClean="0">
              <a:solidFill>
                <a:schemeClr val="tx1"/>
              </a:solidFill>
              <a:latin typeface="微软雅黑" panose="020B0503020204020204" pitchFamily="34" charset="-122"/>
              <a:ea typeface="微软雅黑" panose="020B0503020204020204" pitchFamily="34" charset="-122"/>
              <a:cs typeface="+mn-ea"/>
              <a:sym typeface="+mn-ea"/>
            </a:endParaRPr>
          </a:p>
        </p:txBody>
      </p:sp>
      <p:sp>
        <p:nvSpPr>
          <p:cNvPr id="35" name="矩形 34"/>
          <p:cNvSpPr/>
          <p:nvPr>
            <p:custDataLst>
              <p:tags r:id="rId24"/>
            </p:custDataLst>
          </p:nvPr>
        </p:nvSpPr>
        <p:spPr>
          <a:xfrm>
            <a:off x="3114030" y="4440533"/>
            <a:ext cx="1660580" cy="629905"/>
          </a:xfrm>
          <a:prstGeom prst="rect">
            <a:avLst/>
          </a:prstGeom>
          <a:solidFill>
            <a:schemeClr val="accent6">
              <a:lumMod val="20000"/>
              <a:lumOff val="80000"/>
            </a:schemeClr>
          </a:solid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满足消防监管要求</a:t>
            </a:r>
            <a:endPar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满足食安监管要求</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36" name="矩形 35"/>
          <p:cNvSpPr/>
          <p:nvPr>
            <p:custDataLst>
              <p:tags r:id="rId25"/>
            </p:custDataLst>
          </p:nvPr>
        </p:nvSpPr>
        <p:spPr>
          <a:xfrm>
            <a:off x="1354615" y="4440533"/>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2</a:t>
            </a: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万余家</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37" name="矩形 36"/>
          <p:cNvSpPr/>
          <p:nvPr>
            <p:custDataLst>
              <p:tags r:id="rId26"/>
            </p:custDataLst>
          </p:nvPr>
        </p:nvSpPr>
        <p:spPr>
          <a:xfrm>
            <a:off x="10151690" y="5211786"/>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通用</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38" name="矩形 37"/>
          <p:cNvSpPr/>
          <p:nvPr>
            <p:custDataLst>
              <p:tags r:id="rId27"/>
            </p:custDataLst>
          </p:nvPr>
        </p:nvSpPr>
        <p:spPr>
          <a:xfrm>
            <a:off x="8392275" y="5211786"/>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通用</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39" name="矩形 38"/>
          <p:cNvSpPr/>
          <p:nvPr>
            <p:custDataLst>
              <p:tags r:id="rId28"/>
            </p:custDataLst>
          </p:nvPr>
        </p:nvSpPr>
        <p:spPr>
          <a:xfrm>
            <a:off x="6632860" y="5211786"/>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便利店</a:t>
            </a:r>
            <a:r>
              <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AI</a:t>
            </a: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小店升级</a:t>
            </a:r>
            <a:endPar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dirty="0">
                <a:solidFill>
                  <a:schemeClr val="tx1"/>
                </a:solidFill>
                <a:latin typeface="微软雅黑" panose="020B0503020204020204" pitchFamily="34" charset="-122"/>
                <a:ea typeface="微软雅黑" panose="020B0503020204020204" pitchFamily="34" charset="-122"/>
                <a:cs typeface="+mn-ea"/>
                <a:sym typeface="+mn-ea"/>
              </a:rPr>
              <a:t>专业</a:t>
            </a: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市场管理方合作</a:t>
            </a:r>
            <a:endParaRPr lang="en-US" altLang="zh-CN" sz="1000" kern="0" dirty="0" smtClean="0">
              <a:solidFill>
                <a:schemeClr val="tx1"/>
              </a:solidFill>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noProof="0" dirty="0" smtClean="0">
                <a:solidFill>
                  <a:schemeClr val="tx1"/>
                </a:solidFill>
                <a:latin typeface="微软雅黑" panose="020B0503020204020204" pitchFamily="34" charset="-122"/>
                <a:ea typeface="微软雅黑" panose="020B0503020204020204" pitchFamily="34" charset="-122"/>
                <a:cs typeface="+mn-ea"/>
                <a:sym typeface="+mn-ea"/>
              </a:rPr>
              <a:t>汽车行业异业合作</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40" name="矩形 39"/>
          <p:cNvSpPr/>
          <p:nvPr>
            <p:custDataLst>
              <p:tags r:id="rId29"/>
            </p:custDataLst>
          </p:nvPr>
        </p:nvSpPr>
        <p:spPr>
          <a:xfrm>
            <a:off x="4873445" y="5211786"/>
            <a:ext cx="1660580" cy="629905"/>
          </a:xfrm>
          <a:prstGeom prst="rect">
            <a:avLst/>
          </a:prstGeom>
          <a:solidFill>
            <a:schemeClr val="accent6">
              <a:lumMod val="20000"/>
              <a:lumOff val="80000"/>
            </a:schemeClr>
          </a:solid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专线</a:t>
            </a:r>
            <a:r>
              <a:rPr lang="en-US" altLang="zh-CN" sz="1000" kern="0" dirty="0" smtClean="0">
                <a:solidFill>
                  <a:schemeClr val="tx1"/>
                </a:solidFill>
                <a:latin typeface="微软雅黑" panose="020B0503020204020204" pitchFamily="34" charset="-122"/>
                <a:ea typeface="微软雅黑" panose="020B0503020204020204" pitchFamily="34" charset="-122"/>
                <a:cs typeface="+mn-ea"/>
                <a:sym typeface="+mn-ea"/>
              </a:rPr>
              <a:t>+</a:t>
            </a: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、智企</a:t>
            </a:r>
            <a:r>
              <a:rPr lang="en-US" altLang="zh-CN" sz="1000" kern="0" dirty="0" smtClean="0">
                <a:solidFill>
                  <a:schemeClr val="tx1"/>
                </a:solidFill>
                <a:latin typeface="微软雅黑" panose="020B0503020204020204" pitchFamily="34" charset="-122"/>
                <a:ea typeface="微软雅黑" panose="020B0503020204020204" pitchFamily="34" charset="-122"/>
                <a:cs typeface="+mn-ea"/>
                <a:sym typeface="+mn-ea"/>
              </a:rPr>
              <a:t>/CHB</a:t>
            </a: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套餐</a:t>
            </a:r>
            <a:endParaRPr lang="en-US" altLang="zh-CN" sz="1000" kern="0" dirty="0" smtClean="0">
              <a:solidFill>
                <a:schemeClr val="tx1"/>
              </a:solidFill>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en-US" altLang="zh-CN" sz="1000" kern="0" dirty="0" smtClean="0">
                <a:solidFill>
                  <a:schemeClr val="tx1"/>
                </a:solidFill>
                <a:latin typeface="微软雅黑" panose="020B0503020204020204" pitchFamily="34" charset="-122"/>
                <a:ea typeface="微软雅黑" panose="020B0503020204020204" pitchFamily="34" charset="-122"/>
                <a:cs typeface="+mn-ea"/>
                <a:sym typeface="+mn-ea"/>
              </a:rPr>
              <a:t>AI</a:t>
            </a: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值守无人小店</a:t>
            </a:r>
            <a:endParaRPr lang="en-US" altLang="zh-CN" sz="1000" kern="0" dirty="0" smtClean="0">
              <a:solidFill>
                <a:schemeClr val="tx1"/>
              </a:solidFill>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dirty="0">
                <a:solidFill>
                  <a:schemeClr val="tx1"/>
                </a:solidFill>
                <a:latin typeface="微软雅黑" panose="020B0503020204020204" pitchFamily="34" charset="-122"/>
                <a:ea typeface="微软雅黑" panose="020B0503020204020204" pitchFamily="34" charset="-122"/>
                <a:cs typeface="+mn-ea"/>
                <a:sym typeface="+mn-ea"/>
              </a:rPr>
              <a:t>门店安</a:t>
            </a: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防、办公</a:t>
            </a:r>
            <a:endParaRPr lang="en-US" altLang="zh-CN" sz="1000" kern="0" dirty="0">
              <a:solidFill>
                <a:schemeClr val="tx1"/>
              </a:solidFill>
              <a:latin typeface="微软雅黑" panose="020B0503020204020204" pitchFamily="34" charset="-122"/>
              <a:ea typeface="微软雅黑" panose="020B0503020204020204" pitchFamily="34" charset="-122"/>
              <a:cs typeface="+mn-ea"/>
              <a:sym typeface="+mn-ea"/>
            </a:endParaRPr>
          </a:p>
        </p:txBody>
      </p:sp>
      <p:sp>
        <p:nvSpPr>
          <p:cNvPr id="41" name="矩形 40"/>
          <p:cNvSpPr/>
          <p:nvPr>
            <p:custDataLst>
              <p:tags r:id="rId30"/>
            </p:custDataLst>
          </p:nvPr>
        </p:nvSpPr>
        <p:spPr>
          <a:xfrm>
            <a:off x="3114030" y="5211786"/>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通用</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42" name="矩形 41"/>
          <p:cNvSpPr/>
          <p:nvPr>
            <p:custDataLst>
              <p:tags r:id="rId31"/>
            </p:custDataLst>
          </p:nvPr>
        </p:nvSpPr>
        <p:spPr>
          <a:xfrm>
            <a:off x="1354615" y="5211786"/>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3</a:t>
            </a: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万余家</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43" name="矩形 42"/>
          <p:cNvSpPr/>
          <p:nvPr>
            <p:custDataLst>
              <p:tags r:id="rId32"/>
            </p:custDataLst>
          </p:nvPr>
        </p:nvSpPr>
        <p:spPr>
          <a:xfrm>
            <a:off x="10151690" y="5983039"/>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厂家培训赋能</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44" name="矩形 43"/>
          <p:cNvSpPr/>
          <p:nvPr>
            <p:custDataLst>
              <p:tags r:id="rId33"/>
            </p:custDataLst>
          </p:nvPr>
        </p:nvSpPr>
        <p:spPr>
          <a:xfrm>
            <a:off x="8392275" y="5983039"/>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zh-CN" sz="1000" kern="0" dirty="0" smtClean="0">
                <a:solidFill>
                  <a:schemeClr val="tx1"/>
                </a:solidFill>
                <a:latin typeface="微软雅黑" panose="020B0503020204020204" pitchFamily="34" charset="-122"/>
                <a:ea typeface="微软雅黑" panose="020B0503020204020204" pitchFamily="34" charset="-122"/>
                <a:cs typeface="+mn-ea"/>
              </a:rPr>
              <a:t>各</a:t>
            </a:r>
            <a:r>
              <a:rPr lang="zh-CN" altLang="zh-CN" sz="1000" kern="0" dirty="0">
                <a:solidFill>
                  <a:schemeClr val="tx1"/>
                </a:solidFill>
                <a:latin typeface="微软雅黑" panose="020B0503020204020204" pitchFamily="34" charset="-122"/>
                <a:ea typeface="微软雅黑" panose="020B0503020204020204" pitchFamily="34" charset="-122"/>
                <a:cs typeface="+mn-ea"/>
              </a:rPr>
              <a:t>区县固定</a:t>
            </a:r>
            <a:r>
              <a:rPr lang="en-US" altLang="zh-CN" sz="1000" kern="0" dirty="0">
                <a:solidFill>
                  <a:schemeClr val="tx1"/>
                </a:solidFill>
                <a:latin typeface="微软雅黑" panose="020B0503020204020204" pitchFamily="34" charset="-122"/>
                <a:ea typeface="微软雅黑" panose="020B0503020204020204" pitchFamily="34" charset="-122"/>
                <a:cs typeface="+mn-ea"/>
              </a:rPr>
              <a:t>2-3</a:t>
            </a:r>
            <a:r>
              <a:rPr lang="zh-CN" altLang="zh-CN" sz="1000" kern="0" dirty="0">
                <a:solidFill>
                  <a:schemeClr val="tx1"/>
                </a:solidFill>
                <a:latin typeface="微软雅黑" panose="020B0503020204020204" pitchFamily="34" charset="-122"/>
                <a:ea typeface="微软雅黑" panose="020B0503020204020204" pitchFamily="34" charset="-122"/>
                <a:cs typeface="+mn-ea"/>
              </a:rPr>
              <a:t>位客户经理，主攻新增两定机构拓展</a:t>
            </a:r>
            <a:endParaRPr lang="zh-CN" altLang="en-US" sz="1000" kern="0" dirty="0">
              <a:solidFill>
                <a:schemeClr val="tx1"/>
              </a:solidFill>
              <a:latin typeface="微软雅黑" panose="020B0503020204020204" pitchFamily="34" charset="-122"/>
              <a:ea typeface="微软雅黑" panose="020B0503020204020204" pitchFamily="34" charset="-122"/>
              <a:cs typeface="+mn-ea"/>
              <a:sym typeface="+mn-ea"/>
            </a:endParaRPr>
          </a:p>
        </p:txBody>
      </p:sp>
      <p:sp>
        <p:nvSpPr>
          <p:cNvPr id="45" name="矩形 44"/>
          <p:cNvSpPr/>
          <p:nvPr>
            <p:custDataLst>
              <p:tags r:id="rId34"/>
            </p:custDataLst>
          </p:nvPr>
        </p:nvSpPr>
        <p:spPr>
          <a:xfrm>
            <a:off x="6632860" y="5983039"/>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p>
            <a:pPr algn="ctr"/>
            <a:r>
              <a:rPr lang="zh-CN" altLang="en-US" sz="1000" kern="0" dirty="0">
                <a:latin typeface="微软雅黑" panose="020B0503020204020204" pitchFamily="34" charset="-122"/>
                <a:ea typeface="微软雅黑" panose="020B0503020204020204" pitchFamily="34" charset="-122"/>
                <a:cs typeface="+mn-ea"/>
                <a:sym typeface="+mn-ea"/>
              </a:rPr>
              <a:t>联动</a:t>
            </a:r>
            <a:r>
              <a:rPr lang="zh-CN" altLang="zh-CN" sz="1000" kern="0" dirty="0">
                <a:latin typeface="微软雅黑" panose="020B0503020204020204" pitchFamily="34" charset="-122"/>
                <a:ea typeface="微软雅黑" panose="020B0503020204020204" pitchFamily="34" charset="-122"/>
                <a:cs typeface="+mn-ea"/>
              </a:rPr>
              <a:t>头部软件生态</a:t>
            </a:r>
            <a:r>
              <a:rPr lang="zh-CN" altLang="zh-CN" sz="1000" kern="0" dirty="0" smtClean="0">
                <a:latin typeface="微软雅黑" panose="020B0503020204020204" pitchFamily="34" charset="-122"/>
                <a:ea typeface="微软雅黑" panose="020B0503020204020204" pitchFamily="34" charset="-122"/>
                <a:cs typeface="+mn-ea"/>
              </a:rPr>
              <a:t>厂商</a:t>
            </a:r>
            <a:endParaRPr lang="en-US" altLang="zh-CN" sz="1000" kern="0" dirty="0" smtClean="0">
              <a:latin typeface="微软雅黑" panose="020B0503020204020204" pitchFamily="34" charset="-122"/>
              <a:ea typeface="微软雅黑" panose="020B0503020204020204" pitchFamily="34" charset="-122"/>
              <a:cs typeface="+mn-ea"/>
            </a:endParaRPr>
          </a:p>
          <a:p>
            <a:pPr algn="ctr"/>
            <a:r>
              <a:rPr lang="zh-CN" altLang="en-US" sz="1000" kern="0" dirty="0" smtClean="0">
                <a:latin typeface="微软雅黑" panose="020B0503020204020204" pitchFamily="34" charset="-122"/>
                <a:ea typeface="微软雅黑" panose="020B0503020204020204" pitchFamily="34" charset="-122"/>
                <a:cs typeface="+mn-ea"/>
                <a:sym typeface="+mn-ea"/>
              </a:rPr>
              <a:t>网格长挂帅客户经理清单式推进</a:t>
            </a:r>
            <a:endParaRPr lang="zh-CN" altLang="en-US" sz="1000" kern="0" dirty="0">
              <a:latin typeface="微软雅黑" panose="020B0503020204020204" pitchFamily="34" charset="-122"/>
              <a:ea typeface="微软雅黑" panose="020B0503020204020204" pitchFamily="34" charset="-122"/>
              <a:cs typeface="+mn-ea"/>
              <a:sym typeface="+mn-ea"/>
            </a:endParaRPr>
          </a:p>
        </p:txBody>
      </p:sp>
      <p:sp>
        <p:nvSpPr>
          <p:cNvPr id="46" name="矩形 45"/>
          <p:cNvSpPr/>
          <p:nvPr>
            <p:custDataLst>
              <p:tags r:id="rId35"/>
            </p:custDataLst>
          </p:nvPr>
        </p:nvSpPr>
        <p:spPr>
          <a:xfrm>
            <a:off x="4873445" y="5983039"/>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医保专线</a:t>
            </a:r>
            <a:endPar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a:p>
            <a:pPr lvl="0" algn="ctr">
              <a:spcBef>
                <a:spcPts val="0"/>
              </a:spcBef>
              <a:spcAft>
                <a:spcPts val="0"/>
              </a:spcAft>
              <a:buClrTx/>
              <a:buSzTx/>
              <a:buFontTx/>
              <a:defRPr/>
            </a:pPr>
            <a:r>
              <a:rPr lang="zh-CN" altLang="en-US" sz="1000" kern="0" dirty="0" smtClean="0">
                <a:solidFill>
                  <a:schemeClr val="tx1"/>
                </a:solidFill>
                <a:latin typeface="微软雅黑" panose="020B0503020204020204" pitchFamily="34" charset="-122"/>
                <a:ea typeface="微软雅黑" panose="020B0503020204020204" pitchFamily="34" charset="-122"/>
                <a:cs typeface="+mn-ea"/>
                <a:sym typeface="+mn-ea"/>
              </a:rPr>
              <a:t>含专线的智企套餐</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47" name="矩形 46"/>
          <p:cNvSpPr/>
          <p:nvPr>
            <p:custDataLst>
              <p:tags r:id="rId36"/>
            </p:custDataLst>
          </p:nvPr>
        </p:nvSpPr>
        <p:spPr>
          <a:xfrm>
            <a:off x="3114030" y="5983039"/>
            <a:ext cx="1660580" cy="629905"/>
          </a:xfrm>
          <a:prstGeom prst="rect">
            <a:avLst/>
          </a:prstGeom>
          <a:solidFill>
            <a:schemeClr val="accent6">
              <a:lumMod val="20000"/>
              <a:lumOff val="80000"/>
            </a:schemeClr>
          </a:solid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满足医保监管要求</a:t>
            </a:r>
            <a:endPar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48" name="矩形 47"/>
          <p:cNvSpPr/>
          <p:nvPr>
            <p:custDataLst>
              <p:tags r:id="rId37"/>
            </p:custDataLst>
          </p:nvPr>
        </p:nvSpPr>
        <p:spPr>
          <a:xfrm>
            <a:off x="1354615" y="5983039"/>
            <a:ext cx="1660580" cy="629905"/>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r>
              <a:rPr lang="en-US" altLang="zh-CN"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400</a:t>
            </a:r>
            <a:r>
              <a:rPr lang="zh-CN" altLang="en-US" sz="1000" kern="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sym typeface="+mn-ea"/>
              </a:rPr>
              <a:t>余家药店</a:t>
            </a:r>
            <a:endParaRPr lang="zh-CN" altLang="en-US" sz="1000" kern="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49" name="矩形 48"/>
          <p:cNvSpPr/>
          <p:nvPr/>
        </p:nvSpPr>
        <p:spPr>
          <a:xfrm>
            <a:off x="250377" y="1817082"/>
            <a:ext cx="1005403" cy="338554"/>
          </a:xfrm>
          <a:prstGeom prst="rect">
            <a:avLst/>
          </a:prstGeom>
        </p:spPr>
        <p:txBody>
          <a:bodyPr wrap="none">
            <a:spAutoFit/>
          </a:bodyPr>
          <a:lstStyle/>
          <a:p>
            <a:r>
              <a:rPr lang="zh-CN" altLang="en-US" sz="1600" b="1" dirty="0">
                <a:solidFill>
                  <a:schemeClr val="accent2"/>
                </a:solidFill>
                <a:latin typeface="微软雅黑" panose="020B0503020204020204" pitchFamily="34" charset="-122"/>
                <a:ea typeface="微软雅黑" panose="020B0503020204020204" pitchFamily="34" charset="-122"/>
              </a:rPr>
              <a:t>商务楼宇</a:t>
            </a:r>
            <a:endParaRPr lang="zh-CN" altLang="en-US" sz="1600" b="1" dirty="0">
              <a:solidFill>
                <a:schemeClr val="accent2"/>
              </a:solidFill>
              <a:latin typeface="微软雅黑" panose="020B0503020204020204" pitchFamily="34" charset="-122"/>
              <a:ea typeface="微软雅黑" panose="020B0503020204020204" pitchFamily="34" charset="-122"/>
            </a:endParaRPr>
          </a:p>
        </p:txBody>
      </p:sp>
      <p:sp>
        <p:nvSpPr>
          <p:cNvPr id="50" name="矩形 49"/>
          <p:cNvSpPr/>
          <p:nvPr/>
        </p:nvSpPr>
        <p:spPr>
          <a:xfrm>
            <a:off x="455560" y="3043702"/>
            <a:ext cx="595035" cy="338554"/>
          </a:xfrm>
          <a:prstGeom prst="rect">
            <a:avLst/>
          </a:prstGeom>
        </p:spPr>
        <p:txBody>
          <a:bodyPr wrap="none">
            <a:spAutoFit/>
          </a:bodyPr>
          <a:lstStyle/>
          <a:p>
            <a:pPr algn="ctr"/>
            <a:r>
              <a:rPr lang="zh-CN" altLang="en-US" sz="1600" b="1" dirty="0" smtClean="0">
                <a:solidFill>
                  <a:schemeClr val="accent2"/>
                </a:solidFill>
                <a:latin typeface="微软雅黑" panose="020B0503020204020204" pitchFamily="34" charset="-122"/>
                <a:ea typeface="微软雅黑" panose="020B0503020204020204" pitchFamily="34" charset="-122"/>
              </a:rPr>
              <a:t>直播</a:t>
            </a:r>
            <a:endParaRPr lang="zh-CN" altLang="en-US" sz="1600" b="1" dirty="0">
              <a:solidFill>
                <a:schemeClr val="accent2"/>
              </a:solidFill>
              <a:latin typeface="微软雅黑" panose="020B0503020204020204" pitchFamily="34" charset="-122"/>
              <a:ea typeface="微软雅黑" panose="020B0503020204020204" pitchFamily="34" charset="-122"/>
            </a:endParaRPr>
          </a:p>
        </p:txBody>
      </p:sp>
      <p:sp>
        <p:nvSpPr>
          <p:cNvPr id="51" name="矩形 50"/>
          <p:cNvSpPr/>
          <p:nvPr/>
        </p:nvSpPr>
        <p:spPr>
          <a:xfrm>
            <a:off x="455559" y="3814955"/>
            <a:ext cx="595036" cy="338554"/>
          </a:xfrm>
          <a:prstGeom prst="rect">
            <a:avLst/>
          </a:prstGeom>
        </p:spPr>
        <p:txBody>
          <a:bodyPr wrap="none">
            <a:spAutoFit/>
          </a:bodyPr>
          <a:lstStyle/>
          <a:p>
            <a:pPr algn="ctr"/>
            <a:r>
              <a:rPr lang="zh-CN" altLang="en-US" sz="1600" b="1" dirty="0" smtClean="0">
                <a:solidFill>
                  <a:schemeClr val="accent2"/>
                </a:solidFill>
                <a:latin typeface="微软雅黑" panose="020B0503020204020204" pitchFamily="34" charset="-122"/>
                <a:ea typeface="微软雅黑" panose="020B0503020204020204" pitchFamily="34" charset="-122"/>
              </a:rPr>
              <a:t>住宿</a:t>
            </a:r>
            <a:endParaRPr lang="zh-CN" altLang="en-US" sz="1600" b="1" dirty="0">
              <a:solidFill>
                <a:schemeClr val="accent2"/>
              </a:solidFill>
              <a:latin typeface="微软雅黑" panose="020B0503020204020204" pitchFamily="34" charset="-122"/>
              <a:ea typeface="微软雅黑" panose="020B0503020204020204" pitchFamily="34" charset="-122"/>
            </a:endParaRPr>
          </a:p>
        </p:txBody>
      </p:sp>
      <p:sp>
        <p:nvSpPr>
          <p:cNvPr id="52" name="矩形 51"/>
          <p:cNvSpPr/>
          <p:nvPr/>
        </p:nvSpPr>
        <p:spPr>
          <a:xfrm>
            <a:off x="455559" y="4586208"/>
            <a:ext cx="595036" cy="338554"/>
          </a:xfrm>
          <a:prstGeom prst="rect">
            <a:avLst/>
          </a:prstGeom>
        </p:spPr>
        <p:txBody>
          <a:bodyPr wrap="none">
            <a:spAutoFit/>
          </a:bodyPr>
          <a:lstStyle/>
          <a:p>
            <a:pPr algn="ctr"/>
            <a:r>
              <a:rPr lang="zh-CN" altLang="en-US" sz="1600" b="1" dirty="0" smtClean="0">
                <a:solidFill>
                  <a:schemeClr val="accent2"/>
                </a:solidFill>
                <a:latin typeface="微软雅黑" panose="020B0503020204020204" pitchFamily="34" charset="-122"/>
                <a:ea typeface="微软雅黑" panose="020B0503020204020204" pitchFamily="34" charset="-122"/>
              </a:rPr>
              <a:t>餐饮</a:t>
            </a:r>
            <a:endParaRPr lang="zh-CN" altLang="en-US" sz="1600" b="1" dirty="0">
              <a:solidFill>
                <a:schemeClr val="accent2"/>
              </a:solidFill>
              <a:latin typeface="微软雅黑" panose="020B0503020204020204" pitchFamily="34" charset="-122"/>
              <a:ea typeface="微软雅黑" panose="020B0503020204020204" pitchFamily="34" charset="-122"/>
            </a:endParaRPr>
          </a:p>
        </p:txBody>
      </p:sp>
      <p:sp>
        <p:nvSpPr>
          <p:cNvPr id="53" name="矩形 52"/>
          <p:cNvSpPr/>
          <p:nvPr/>
        </p:nvSpPr>
        <p:spPr>
          <a:xfrm>
            <a:off x="455559" y="5357461"/>
            <a:ext cx="595036" cy="338554"/>
          </a:xfrm>
          <a:prstGeom prst="rect">
            <a:avLst/>
          </a:prstGeom>
        </p:spPr>
        <p:txBody>
          <a:bodyPr wrap="none">
            <a:spAutoFit/>
          </a:bodyPr>
          <a:lstStyle/>
          <a:p>
            <a:pPr algn="ctr"/>
            <a:r>
              <a:rPr lang="zh-CN" altLang="en-US" sz="1600" b="1" dirty="0" smtClean="0">
                <a:solidFill>
                  <a:schemeClr val="accent2"/>
                </a:solidFill>
                <a:latin typeface="微软雅黑" panose="020B0503020204020204" pitchFamily="34" charset="-122"/>
                <a:ea typeface="微软雅黑" panose="020B0503020204020204" pitchFamily="34" charset="-122"/>
              </a:rPr>
              <a:t>零售</a:t>
            </a:r>
            <a:endParaRPr lang="zh-CN" altLang="en-US" sz="1600" b="1" dirty="0">
              <a:solidFill>
                <a:schemeClr val="accent2"/>
              </a:solidFill>
              <a:latin typeface="微软雅黑" panose="020B0503020204020204" pitchFamily="34" charset="-122"/>
              <a:ea typeface="微软雅黑" panose="020B0503020204020204" pitchFamily="34" charset="-122"/>
            </a:endParaRPr>
          </a:p>
        </p:txBody>
      </p:sp>
      <p:sp>
        <p:nvSpPr>
          <p:cNvPr id="54" name="矩形 53"/>
          <p:cNvSpPr/>
          <p:nvPr/>
        </p:nvSpPr>
        <p:spPr>
          <a:xfrm>
            <a:off x="455559" y="6128714"/>
            <a:ext cx="595036" cy="338554"/>
          </a:xfrm>
          <a:prstGeom prst="rect">
            <a:avLst/>
          </a:prstGeom>
        </p:spPr>
        <p:txBody>
          <a:bodyPr wrap="none">
            <a:spAutoFit/>
          </a:bodyPr>
          <a:lstStyle/>
          <a:p>
            <a:pPr algn="ctr"/>
            <a:r>
              <a:rPr lang="zh-CN" altLang="en-US" sz="1600" b="1" dirty="0" smtClean="0">
                <a:solidFill>
                  <a:schemeClr val="accent2"/>
                </a:solidFill>
                <a:latin typeface="微软雅黑" panose="020B0503020204020204" pitchFamily="34" charset="-122"/>
                <a:ea typeface="微软雅黑" panose="020B0503020204020204" pitchFamily="34" charset="-122"/>
              </a:rPr>
              <a:t>药店</a:t>
            </a:r>
            <a:endParaRPr lang="zh-CN" altLang="en-US" sz="1600" b="1" dirty="0">
              <a:solidFill>
                <a:schemeClr val="accent2"/>
              </a:solidFill>
              <a:latin typeface="微软雅黑" panose="020B0503020204020204" pitchFamily="34" charset="-122"/>
              <a:ea typeface="微软雅黑" panose="020B0503020204020204" pitchFamily="34" charset="-122"/>
            </a:endParaRPr>
          </a:p>
        </p:txBody>
      </p:sp>
      <p:cxnSp>
        <p:nvCxnSpPr>
          <p:cNvPr id="55" name="直接连接符 54"/>
          <p:cNvCxnSpPr/>
          <p:nvPr>
            <p:custDataLst>
              <p:tags r:id="rId38"/>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35280" y="297180"/>
            <a:ext cx="10129520" cy="460375"/>
          </a:xfrm>
          <a:prstGeom prst="rect">
            <a:avLst/>
          </a:prstGeom>
          <a:noFill/>
        </p:spPr>
        <p:txBody>
          <a:bodyPr wrap="square" rtlCol="0" anchor="t">
            <a:spAutoFit/>
          </a:bodyPr>
          <a:lstStyle/>
          <a:p>
            <a:pPr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一、坚定不移强化客群运营</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路径⑤：商客精细运营（</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3</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/5</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8"/>
          <p:cNvSpPr/>
          <p:nvPr>
            <p:custDataLst>
              <p:tags r:id="rId1"/>
            </p:custDataLst>
          </p:nvPr>
        </p:nvSpPr>
        <p:spPr bwMode="gray">
          <a:xfrm>
            <a:off x="4925907" y="2964465"/>
            <a:ext cx="4464473" cy="332740"/>
          </a:xfrm>
          <a:custGeom>
            <a:avLst/>
            <a:gdLst>
              <a:gd name="T0" fmla="*/ 20706948 w 1120"/>
              <a:gd name="T1" fmla="*/ 11 h 252"/>
              <a:gd name="T2" fmla="*/ 20629597 w 1120"/>
              <a:gd name="T3" fmla="*/ 11 h 252"/>
              <a:gd name="T4" fmla="*/ 20335316 w 1120"/>
              <a:gd name="T5" fmla="*/ 11 h 252"/>
              <a:gd name="T6" fmla="*/ 19858832 w 1120"/>
              <a:gd name="T7" fmla="*/ 11 h 252"/>
              <a:gd name="T8" fmla="*/ 19191786 w 1120"/>
              <a:gd name="T9" fmla="*/ 11 h 252"/>
              <a:gd name="T10" fmla="*/ 18336532 w 1120"/>
              <a:gd name="T11" fmla="*/ 10 h 252"/>
              <a:gd name="T12" fmla="*/ 17339847 w 1120"/>
              <a:gd name="T13" fmla="*/ 10 h 252"/>
              <a:gd name="T14" fmla="*/ 16196141 w 1120"/>
              <a:gd name="T15" fmla="*/ 10 h 252"/>
              <a:gd name="T16" fmla="*/ 14901486 w 1120"/>
              <a:gd name="T17" fmla="*/ 8 h 252"/>
              <a:gd name="T18" fmla="*/ 13494596 w 1120"/>
              <a:gd name="T19" fmla="*/ 8 h 252"/>
              <a:gd name="T20" fmla="*/ 11942220 w 1120"/>
              <a:gd name="T21" fmla="*/ 8 h 252"/>
              <a:gd name="T22" fmla="*/ 10275918 w 1120"/>
              <a:gd name="T23" fmla="*/ 8 h 252"/>
              <a:gd name="T24" fmla="*/ 8612140 w 1120"/>
              <a:gd name="T25" fmla="*/ 8 h 252"/>
              <a:gd name="T26" fmla="*/ 7098185 w 1120"/>
              <a:gd name="T27" fmla="*/ 8 h 252"/>
              <a:gd name="T28" fmla="*/ 5691769 w 1120"/>
              <a:gd name="T29" fmla="*/ 8 h 252"/>
              <a:gd name="T30" fmla="*/ 4395650 w 1120"/>
              <a:gd name="T31" fmla="*/ 10 h 252"/>
              <a:gd name="T32" fmla="*/ 3293330 w 1120"/>
              <a:gd name="T33" fmla="*/ 10 h 252"/>
              <a:gd name="T34" fmla="*/ 2329965 w 1120"/>
              <a:gd name="T35" fmla="*/ 10 h 252"/>
              <a:gd name="T36" fmla="*/ 1515458 w 1120"/>
              <a:gd name="T37" fmla="*/ 11 h 252"/>
              <a:gd name="T38" fmla="*/ 848370 w 1120"/>
              <a:gd name="T39" fmla="*/ 11 h 252"/>
              <a:gd name="T40" fmla="*/ 371720 w 1120"/>
              <a:gd name="T41" fmla="*/ 11 h 252"/>
              <a:gd name="T42" fmla="*/ 114130 w 1120"/>
              <a:gd name="T43" fmla="*/ 11 h 252"/>
              <a:gd name="T44" fmla="*/ 0 w 1120"/>
              <a:gd name="T45" fmla="*/ 11 h 252"/>
              <a:gd name="T46" fmla="*/ 0 w 1120"/>
              <a:gd name="T47" fmla="*/ 3 h 252"/>
              <a:gd name="T48" fmla="*/ 10353269 w 1120"/>
              <a:gd name="T49" fmla="*/ 0 h 252"/>
              <a:gd name="T50" fmla="*/ 20706948 w 1120"/>
              <a:gd name="T51" fmla="*/ 3 h 252"/>
              <a:gd name="T52" fmla="*/ 20706948 w 1120"/>
              <a:gd name="T53" fmla="*/ 11 h 252"/>
              <a:gd name="T54" fmla="*/ 20706948 w 1120"/>
              <a:gd name="T55" fmla="*/ 1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chemeClr val="bg1">
              <a:lumMod val="75000"/>
            </a:schemeClr>
          </a:solidFill>
          <a:ln w="0">
            <a:noFill/>
            <a:round/>
          </a:ln>
        </p:spPr>
        <p:txBody>
          <a:bodyPr/>
          <a:lstStyle/>
          <a:p>
            <a:pPr eaLnBrk="1" fontAlgn="auto" hangingPunct="1">
              <a:spcBef>
                <a:spcPts val="0"/>
              </a:spcBef>
              <a:spcAft>
                <a:spcPts val="0"/>
              </a:spcAft>
              <a:defRPr/>
            </a:pPr>
            <a:endParaRPr lang="zh-CN" altLang="en-US" sz="1865">
              <a:latin typeface="微软雅黑" panose="020B0503020204020204" pitchFamily="34" charset="-122"/>
              <a:ea typeface="微软雅黑" panose="020B0503020204020204" pitchFamily="34" charset="-122"/>
            </a:endParaRPr>
          </a:p>
        </p:txBody>
      </p:sp>
      <p:sp>
        <p:nvSpPr>
          <p:cNvPr id="11" name="Rectangle 9"/>
          <p:cNvSpPr>
            <a:spLocks noChangeArrowheads="1"/>
          </p:cNvSpPr>
          <p:nvPr>
            <p:custDataLst>
              <p:tags r:id="rId2"/>
            </p:custDataLst>
          </p:nvPr>
        </p:nvSpPr>
        <p:spPr bwMode="gray">
          <a:xfrm>
            <a:off x="4654127" y="2512345"/>
            <a:ext cx="4772660" cy="689187"/>
          </a:xfrm>
          <a:prstGeom prst="rect">
            <a:avLst/>
          </a:prstGeom>
          <a:solidFill>
            <a:schemeClr val="accent1">
              <a:lumMod val="20000"/>
              <a:lumOff val="80000"/>
            </a:schemeClr>
          </a:solidFill>
          <a:ln w="9525" algn="ctr">
            <a:noFill/>
            <a:miter lim="800000"/>
          </a:ln>
        </p:spPr>
        <p:txBody>
          <a:bodyPr wrap="none" anchor="ctr"/>
          <a:lstStyle/>
          <a:p>
            <a:endParaRPr lang="zh-CN" altLang="en-US" sz="1865">
              <a:solidFill>
                <a:srgbClr val="C00000"/>
              </a:solidFill>
              <a:latin typeface="微软雅黑" panose="020B0503020204020204" pitchFamily="34" charset="-122"/>
              <a:ea typeface="微软雅黑" panose="020B0503020204020204" pitchFamily="34" charset="-122"/>
            </a:endParaRPr>
          </a:p>
        </p:txBody>
      </p:sp>
      <p:sp>
        <p:nvSpPr>
          <p:cNvPr id="12" name="矩形 15"/>
          <p:cNvSpPr>
            <a:spLocks noChangeArrowheads="1"/>
          </p:cNvSpPr>
          <p:nvPr>
            <p:custDataLst>
              <p:tags r:id="rId3"/>
            </p:custDataLst>
          </p:nvPr>
        </p:nvSpPr>
        <p:spPr bwMode="auto">
          <a:xfrm>
            <a:off x="5469043" y="2631513"/>
            <a:ext cx="4052147" cy="501650"/>
          </a:xfrm>
          <a:prstGeom prst="rect">
            <a:avLst/>
          </a:prstGeom>
          <a:noFill/>
          <a:ln w="9525">
            <a:noFill/>
            <a:miter lim="800000"/>
          </a:ln>
        </p:spPr>
        <p:txBody>
          <a:bodyPr wrap="square">
            <a:spAutoFit/>
          </a:bodyPr>
          <a:lstStyle/>
          <a:p>
            <a:pPr algn="l">
              <a:buClrTx/>
              <a:buSzTx/>
              <a:buFontTx/>
              <a:defRPr/>
            </a:pPr>
            <a:r>
              <a:rPr lang="zh-CN" altLang="en-US" sz="2665" b="1" dirty="0">
                <a:solidFill>
                  <a:srgbClr val="1184CF"/>
                </a:solidFill>
                <a:latin typeface="微软雅黑" panose="020B0503020204020204" pitchFamily="34" charset="-122"/>
                <a:ea typeface="微软雅黑" panose="020B0503020204020204" pitchFamily="34" charset="-122"/>
              </a:rPr>
              <a:t>工作回顾</a:t>
            </a:r>
            <a:endParaRPr lang="zh-CN" altLang="en-US" sz="2665" b="1" dirty="0">
              <a:solidFill>
                <a:srgbClr val="1184CF"/>
              </a:solidFill>
              <a:latin typeface="微软雅黑" panose="020B0503020204020204" pitchFamily="34" charset="-122"/>
              <a:ea typeface="微软雅黑" panose="020B0503020204020204" pitchFamily="34" charset="-122"/>
            </a:endParaRPr>
          </a:p>
        </p:txBody>
      </p:sp>
      <p:sp>
        <p:nvSpPr>
          <p:cNvPr id="16" name="AutoShape 11"/>
          <p:cNvSpPr>
            <a:spLocks noChangeArrowheads="1"/>
          </p:cNvSpPr>
          <p:nvPr>
            <p:custDataLst>
              <p:tags r:id="rId4"/>
            </p:custDataLst>
          </p:nvPr>
        </p:nvSpPr>
        <p:spPr bwMode="gray">
          <a:xfrm>
            <a:off x="4491567" y="2519118"/>
            <a:ext cx="686647" cy="756920"/>
          </a:xfrm>
          <a:prstGeom prst="diamond">
            <a:avLst/>
          </a:prstGeom>
          <a:solidFill>
            <a:schemeClr val="bg1">
              <a:lumMod val="75000"/>
            </a:schemeClr>
          </a:solidFill>
          <a:ln w="38100">
            <a:solidFill>
              <a:schemeClr val="bg1"/>
            </a:solidFill>
            <a:miter lim="800000"/>
          </a:ln>
          <a:effectLst>
            <a:outerShdw sy="50000" rotWithShape="0">
              <a:srgbClr val="808080">
                <a:alpha val="50000"/>
              </a:srgbClr>
            </a:outerShdw>
          </a:effectLst>
        </p:spPr>
        <p:txBody>
          <a:bodyPr wrap="none" anchor="ctr"/>
          <a:lstStyle/>
          <a:p>
            <a:pPr algn="ctr">
              <a:buClrTx/>
              <a:buSzTx/>
              <a:buFontTx/>
            </a:pPr>
            <a:r>
              <a:rPr lang="en-US" altLang="ko-KR" sz="3200" b="1" i="1" dirty="0">
                <a:solidFill>
                  <a:srgbClr val="1184CF"/>
                </a:solidFill>
                <a:latin typeface="微软雅黑" panose="020B0503020204020204" pitchFamily="34" charset="-122"/>
                <a:ea typeface="微软雅黑" panose="020B0503020204020204" pitchFamily="34" charset="-122"/>
              </a:rPr>
              <a:t>1</a:t>
            </a:r>
            <a:endParaRPr lang="en-US" altLang="ko-KR" sz="3200" b="1" i="1" dirty="0">
              <a:solidFill>
                <a:srgbClr val="1184CF"/>
              </a:solidFill>
              <a:latin typeface="微软雅黑" panose="020B0503020204020204" pitchFamily="34" charset="-122"/>
              <a:ea typeface="微软雅黑" panose="020B0503020204020204" pitchFamily="34" charset="-122"/>
            </a:endParaRPr>
          </a:p>
        </p:txBody>
      </p:sp>
      <p:sp>
        <p:nvSpPr>
          <p:cNvPr id="6" name="TextBox 22"/>
          <p:cNvSpPr txBox="1"/>
          <p:nvPr/>
        </p:nvSpPr>
        <p:spPr>
          <a:xfrm>
            <a:off x="1252888" y="799267"/>
            <a:ext cx="2844688" cy="1552684"/>
          </a:xfrm>
          <a:prstGeom prst="rect">
            <a:avLst/>
          </a:prstGeom>
          <a:noFill/>
        </p:spPr>
        <p:txBody>
          <a:bodyPr wrap="square">
            <a:normAutofit/>
          </a:bodyPr>
          <a:lstStyle/>
          <a:p>
            <a:pPr algn="ctr" fontAlgn="base">
              <a:spcBef>
                <a:spcPct val="0"/>
              </a:spcBef>
              <a:spcAft>
                <a:spcPct val="0"/>
              </a:spcAft>
            </a:pPr>
            <a:r>
              <a:rPr lang="zh-CN" altLang="en-US" sz="5685" b="1" dirty="0">
                <a:solidFill>
                  <a:srgbClr val="0070C0"/>
                </a:solidFill>
                <a:latin typeface="微软雅黑" panose="020B0503020204020204" pitchFamily="34" charset="-122"/>
                <a:ea typeface="微软雅黑" panose="020B0503020204020204" pitchFamily="34" charset="-122"/>
              </a:rPr>
              <a:t>目 录</a:t>
            </a:r>
            <a:endParaRPr lang="zh-CN" altLang="en-US" sz="5685" b="1" dirty="0">
              <a:solidFill>
                <a:srgbClr val="0070C0"/>
              </a:solidFill>
              <a:latin typeface="微软雅黑" panose="020B0503020204020204" pitchFamily="34" charset="-122"/>
              <a:ea typeface="微软雅黑" panose="020B0503020204020204" pitchFamily="34" charset="-122"/>
            </a:endParaRPr>
          </a:p>
        </p:txBody>
      </p:sp>
      <p:sp>
        <p:nvSpPr>
          <p:cNvPr id="7" name="TextBox 23"/>
          <p:cNvSpPr txBox="1"/>
          <p:nvPr/>
        </p:nvSpPr>
        <p:spPr>
          <a:xfrm>
            <a:off x="1252887" y="1889672"/>
            <a:ext cx="2844688" cy="621076"/>
          </a:xfrm>
          <a:prstGeom prst="rect">
            <a:avLst/>
          </a:prstGeom>
          <a:noFill/>
        </p:spPr>
        <p:txBody>
          <a:bodyPr wrap="square">
            <a:noAutofit/>
          </a:bodyPr>
          <a:lstStyle/>
          <a:p>
            <a:pPr algn="ctr" fontAlgn="base">
              <a:spcBef>
                <a:spcPct val="0"/>
              </a:spcBef>
              <a:spcAft>
                <a:spcPct val="0"/>
              </a:spcAft>
            </a:pPr>
            <a:r>
              <a:rPr lang="en-US" altLang="zh-CN" sz="1780" b="1" dirty="0">
                <a:solidFill>
                  <a:srgbClr val="0070C0"/>
                </a:solidFill>
                <a:latin typeface="微软雅黑" panose="020B0503020204020204" pitchFamily="34" charset="-122"/>
                <a:ea typeface="微软雅黑" panose="020B0503020204020204" pitchFamily="34" charset="-122"/>
              </a:rPr>
              <a:t>CONTENT</a:t>
            </a:r>
            <a:endParaRPr lang="en-US" altLang="zh-CN" sz="1780" b="1" dirty="0">
              <a:solidFill>
                <a:srgbClr val="0070C0"/>
              </a:solidFill>
              <a:latin typeface="微软雅黑" panose="020B0503020204020204" pitchFamily="34" charset="-122"/>
              <a:ea typeface="微软雅黑" panose="020B0503020204020204" pitchFamily="34" charset="-122"/>
            </a:endParaRPr>
          </a:p>
        </p:txBody>
      </p:sp>
      <p:cxnSp>
        <p:nvCxnSpPr>
          <p:cNvPr id="8" name="直接连接符 33"/>
          <p:cNvCxnSpPr/>
          <p:nvPr/>
        </p:nvCxnSpPr>
        <p:spPr>
          <a:xfrm flipV="1">
            <a:off x="1227660" y="1843919"/>
            <a:ext cx="286991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Freeform 8"/>
          <p:cNvSpPr/>
          <p:nvPr>
            <p:custDataLst>
              <p:tags r:id="rId5"/>
            </p:custDataLst>
          </p:nvPr>
        </p:nvSpPr>
        <p:spPr bwMode="gray">
          <a:xfrm>
            <a:off x="4909397" y="4172684"/>
            <a:ext cx="4464473" cy="332740"/>
          </a:xfrm>
          <a:custGeom>
            <a:avLst/>
            <a:gdLst>
              <a:gd name="T0" fmla="*/ 20706948 w 1120"/>
              <a:gd name="T1" fmla="*/ 11 h 252"/>
              <a:gd name="T2" fmla="*/ 20629597 w 1120"/>
              <a:gd name="T3" fmla="*/ 11 h 252"/>
              <a:gd name="T4" fmla="*/ 20335316 w 1120"/>
              <a:gd name="T5" fmla="*/ 11 h 252"/>
              <a:gd name="T6" fmla="*/ 19858832 w 1120"/>
              <a:gd name="T7" fmla="*/ 11 h 252"/>
              <a:gd name="T8" fmla="*/ 19191786 w 1120"/>
              <a:gd name="T9" fmla="*/ 11 h 252"/>
              <a:gd name="T10" fmla="*/ 18336532 w 1120"/>
              <a:gd name="T11" fmla="*/ 10 h 252"/>
              <a:gd name="T12" fmla="*/ 17339847 w 1120"/>
              <a:gd name="T13" fmla="*/ 10 h 252"/>
              <a:gd name="T14" fmla="*/ 16196141 w 1120"/>
              <a:gd name="T15" fmla="*/ 10 h 252"/>
              <a:gd name="T16" fmla="*/ 14901486 w 1120"/>
              <a:gd name="T17" fmla="*/ 8 h 252"/>
              <a:gd name="T18" fmla="*/ 13494596 w 1120"/>
              <a:gd name="T19" fmla="*/ 8 h 252"/>
              <a:gd name="T20" fmla="*/ 11942220 w 1120"/>
              <a:gd name="T21" fmla="*/ 8 h 252"/>
              <a:gd name="T22" fmla="*/ 10275918 w 1120"/>
              <a:gd name="T23" fmla="*/ 8 h 252"/>
              <a:gd name="T24" fmla="*/ 8612140 w 1120"/>
              <a:gd name="T25" fmla="*/ 8 h 252"/>
              <a:gd name="T26" fmla="*/ 7098185 w 1120"/>
              <a:gd name="T27" fmla="*/ 8 h 252"/>
              <a:gd name="T28" fmla="*/ 5691769 w 1120"/>
              <a:gd name="T29" fmla="*/ 8 h 252"/>
              <a:gd name="T30" fmla="*/ 4395650 w 1120"/>
              <a:gd name="T31" fmla="*/ 10 h 252"/>
              <a:gd name="T32" fmla="*/ 3293330 w 1120"/>
              <a:gd name="T33" fmla="*/ 10 h 252"/>
              <a:gd name="T34" fmla="*/ 2329965 w 1120"/>
              <a:gd name="T35" fmla="*/ 10 h 252"/>
              <a:gd name="T36" fmla="*/ 1515458 w 1120"/>
              <a:gd name="T37" fmla="*/ 11 h 252"/>
              <a:gd name="T38" fmla="*/ 848370 w 1120"/>
              <a:gd name="T39" fmla="*/ 11 h 252"/>
              <a:gd name="T40" fmla="*/ 371720 w 1120"/>
              <a:gd name="T41" fmla="*/ 11 h 252"/>
              <a:gd name="T42" fmla="*/ 114130 w 1120"/>
              <a:gd name="T43" fmla="*/ 11 h 252"/>
              <a:gd name="T44" fmla="*/ 0 w 1120"/>
              <a:gd name="T45" fmla="*/ 11 h 252"/>
              <a:gd name="T46" fmla="*/ 0 w 1120"/>
              <a:gd name="T47" fmla="*/ 3 h 252"/>
              <a:gd name="T48" fmla="*/ 10353269 w 1120"/>
              <a:gd name="T49" fmla="*/ 0 h 252"/>
              <a:gd name="T50" fmla="*/ 20706948 w 1120"/>
              <a:gd name="T51" fmla="*/ 3 h 252"/>
              <a:gd name="T52" fmla="*/ 20706948 w 1120"/>
              <a:gd name="T53" fmla="*/ 11 h 252"/>
              <a:gd name="T54" fmla="*/ 20706948 w 1120"/>
              <a:gd name="T55" fmla="*/ 1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chemeClr val="bg1">
              <a:lumMod val="75000"/>
            </a:schemeClr>
          </a:solidFill>
          <a:ln w="0">
            <a:noFill/>
            <a:round/>
          </a:ln>
        </p:spPr>
        <p:txBody>
          <a:bodyPr/>
          <a:lstStyle/>
          <a:p>
            <a:pPr eaLnBrk="1" fontAlgn="auto" hangingPunct="1">
              <a:spcBef>
                <a:spcPts val="0"/>
              </a:spcBef>
              <a:spcAft>
                <a:spcPts val="0"/>
              </a:spcAft>
              <a:defRPr/>
            </a:pPr>
            <a:endParaRPr lang="zh-CN" altLang="en-US" sz="1865">
              <a:latin typeface="微软雅黑" panose="020B0503020204020204" pitchFamily="34" charset="-122"/>
              <a:ea typeface="微软雅黑" panose="020B0503020204020204" pitchFamily="34" charset="-122"/>
            </a:endParaRPr>
          </a:p>
        </p:txBody>
      </p:sp>
      <p:sp>
        <p:nvSpPr>
          <p:cNvPr id="22" name="Rectangle 9"/>
          <p:cNvSpPr>
            <a:spLocks noChangeArrowheads="1"/>
          </p:cNvSpPr>
          <p:nvPr>
            <p:custDataLst>
              <p:tags r:id="rId6"/>
            </p:custDataLst>
          </p:nvPr>
        </p:nvSpPr>
        <p:spPr bwMode="gray">
          <a:xfrm>
            <a:off x="4637617" y="3719718"/>
            <a:ext cx="4772660" cy="689187"/>
          </a:xfrm>
          <a:prstGeom prst="rect">
            <a:avLst/>
          </a:prstGeom>
          <a:solidFill>
            <a:schemeClr val="accent1">
              <a:lumMod val="20000"/>
              <a:lumOff val="80000"/>
            </a:schemeClr>
          </a:solidFill>
          <a:ln w="9525" algn="ctr">
            <a:noFill/>
            <a:miter lim="800000"/>
          </a:ln>
        </p:spPr>
        <p:txBody>
          <a:bodyPr wrap="none" anchor="ctr"/>
          <a:lstStyle/>
          <a:p>
            <a:endParaRPr lang="zh-CN" altLang="en-US" sz="1865">
              <a:solidFill>
                <a:srgbClr val="0070C0"/>
              </a:solidFill>
              <a:latin typeface="微软雅黑" panose="020B0503020204020204" pitchFamily="34" charset="-122"/>
              <a:ea typeface="微软雅黑" panose="020B0503020204020204" pitchFamily="34" charset="-122"/>
            </a:endParaRPr>
          </a:p>
        </p:txBody>
      </p:sp>
      <p:sp>
        <p:nvSpPr>
          <p:cNvPr id="23" name="矩形 22"/>
          <p:cNvSpPr>
            <a:spLocks noChangeArrowheads="1"/>
          </p:cNvSpPr>
          <p:nvPr>
            <p:custDataLst>
              <p:tags r:id="rId7"/>
            </p:custDataLst>
          </p:nvPr>
        </p:nvSpPr>
        <p:spPr bwMode="auto">
          <a:xfrm>
            <a:off x="5496560" y="3790315"/>
            <a:ext cx="4050665" cy="501650"/>
          </a:xfrm>
          <a:prstGeom prst="rect">
            <a:avLst/>
          </a:prstGeom>
          <a:noFill/>
          <a:ln w="9525">
            <a:noFill/>
            <a:miter lim="800000"/>
          </a:ln>
        </p:spPr>
        <p:txBody>
          <a:bodyPr wrap="square">
            <a:spAutoFit/>
          </a:bodyPr>
          <a:lstStyle/>
          <a:p>
            <a:pPr algn="l" latinLnBrk="1">
              <a:buClrTx/>
              <a:buSzTx/>
              <a:buFontTx/>
              <a:defRPr/>
            </a:pPr>
            <a:r>
              <a:rPr lang="zh-CN" altLang="en-US" sz="2665" b="1" dirty="0">
                <a:solidFill>
                  <a:srgbClr val="BFBFBF"/>
                </a:solidFill>
                <a:latin typeface="微软雅黑" panose="020B0503020204020204" pitchFamily="34" charset="-122"/>
                <a:ea typeface="微软雅黑" panose="020B0503020204020204" pitchFamily="34" charset="-122"/>
              </a:rPr>
              <a:t>下阶段工作部署</a:t>
            </a:r>
            <a:endParaRPr lang="zh-CN" altLang="en-US" sz="2665" b="1" dirty="0">
              <a:solidFill>
                <a:srgbClr val="BFBFBF"/>
              </a:solidFill>
              <a:latin typeface="微软雅黑" panose="020B0503020204020204" pitchFamily="34" charset="-122"/>
              <a:ea typeface="微软雅黑" panose="020B0503020204020204" pitchFamily="34" charset="-122"/>
            </a:endParaRPr>
          </a:p>
        </p:txBody>
      </p:sp>
      <p:sp>
        <p:nvSpPr>
          <p:cNvPr id="24" name="AutoShape 11"/>
          <p:cNvSpPr>
            <a:spLocks noChangeArrowheads="1"/>
          </p:cNvSpPr>
          <p:nvPr>
            <p:custDataLst>
              <p:tags r:id="rId8"/>
            </p:custDataLst>
          </p:nvPr>
        </p:nvSpPr>
        <p:spPr bwMode="gray">
          <a:xfrm>
            <a:off x="4475057" y="3727338"/>
            <a:ext cx="686647" cy="756920"/>
          </a:xfrm>
          <a:prstGeom prst="diamond">
            <a:avLst/>
          </a:prstGeom>
          <a:solidFill>
            <a:schemeClr val="bg1">
              <a:lumMod val="75000"/>
            </a:schemeClr>
          </a:solidFill>
          <a:ln w="38100">
            <a:solidFill>
              <a:schemeClr val="bg1"/>
            </a:solidFill>
            <a:miter lim="800000"/>
          </a:ln>
          <a:effectLst>
            <a:outerShdw sy="50000" rotWithShape="0">
              <a:srgbClr val="808080">
                <a:alpha val="50000"/>
              </a:srgbClr>
            </a:outerShdw>
          </a:effectLst>
        </p:spPr>
        <p:txBody>
          <a:bodyPr wrap="none" anchor="ctr"/>
          <a:lstStyle/>
          <a:p>
            <a:pPr algn="ctr">
              <a:buClrTx/>
              <a:buSzTx/>
              <a:buFontTx/>
            </a:pPr>
            <a:r>
              <a:rPr lang="en-US" altLang="ko-KR" sz="3200" b="1" i="1" dirty="0">
                <a:solidFill>
                  <a:schemeClr val="bg1"/>
                </a:solidFill>
                <a:latin typeface="微软雅黑" panose="020B0503020204020204" pitchFamily="34" charset="-122"/>
                <a:ea typeface="微软雅黑" panose="020B0503020204020204" pitchFamily="34" charset="-122"/>
              </a:rPr>
              <a:t>2</a:t>
            </a:r>
            <a:endParaRPr lang="en-US" altLang="ko-KR" sz="3200" b="1" i="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1"/>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8255837" y="5123939"/>
            <a:ext cx="3437623" cy="558518"/>
          </a:xfrm>
          <a:prstGeom prst="rect">
            <a:avLst/>
          </a:prstGeom>
          <a:solidFill>
            <a:schemeClr val="accent6">
              <a:lumMod val="20000"/>
              <a:lumOff val="8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a:off x="335280" y="3029396"/>
            <a:ext cx="3600480" cy="432048"/>
          </a:xfrm>
          <a:prstGeom prst="rightArrow">
            <a:avLst/>
          </a:prstGeom>
          <a:gradFill flip="none" rotWithShape="1">
            <a:gsLst>
              <a:gs pos="0">
                <a:schemeClr val="accent6">
                  <a:lumMod val="20000"/>
                  <a:lumOff val="80000"/>
                </a:schemeClr>
              </a:gs>
              <a:gs pos="74000">
                <a:schemeClr val="accent6">
                  <a:lumMod val="20000"/>
                  <a:lumOff val="80000"/>
                </a:schemeClr>
              </a:gs>
              <a:gs pos="83000">
                <a:schemeClr val="accent6">
                  <a:lumMod val="40000"/>
                  <a:lumOff val="60000"/>
                </a:schemeClr>
              </a:gs>
              <a:gs pos="100000">
                <a:schemeClr val="accent6">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custDataLst>
              <p:tags r:id="rId2"/>
            </p:custDataLst>
          </p:nvPr>
        </p:nvSpPr>
        <p:spPr>
          <a:xfrm>
            <a:off x="264160" y="1945005"/>
            <a:ext cx="3777615" cy="1972311"/>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endParaRPr lang="zh-CN" altLang="en-US" sz="1600" kern="0" noProof="0" dirty="0">
              <a:ln>
                <a:noFill/>
              </a:ln>
              <a:solidFill>
                <a:srgbClr val="FFFFFF"/>
              </a:solidFill>
              <a:effectLst/>
              <a:uLnTx/>
              <a:uFillTx/>
              <a:latin typeface="微软雅黑 Light" panose="020B0502040204020203" pitchFamily="34" charset="-122"/>
              <a:ea typeface="微软雅黑 Light" panose="020B0502040204020203" pitchFamily="34" charset="-122"/>
              <a:cs typeface="+mn-ea"/>
              <a:sym typeface="+mn-ea"/>
            </a:endParaRPr>
          </a:p>
        </p:txBody>
      </p:sp>
      <p:sp>
        <p:nvSpPr>
          <p:cNvPr id="8" name="文本框 7"/>
          <p:cNvSpPr txBox="1"/>
          <p:nvPr/>
        </p:nvSpPr>
        <p:spPr bwMode="auto">
          <a:xfrm>
            <a:off x="474980" y="1729105"/>
            <a:ext cx="3385820" cy="405131"/>
          </a:xfrm>
          <a:prstGeom prst="rect">
            <a:avLst/>
          </a:prstGeom>
          <a:solidFill>
            <a:srgbClr val="046CB3"/>
          </a:solidFill>
          <a:ln w="9525">
            <a:noFill/>
          </a:ln>
        </p:spPr>
        <p:txBody>
          <a:bodyPr vert="horz" wrap="square" lIns="121920" tIns="60960" rIns="121920" bIns="60960" numCol="1" spcCol="0" rtlCol="0" fromWordArt="0" anchor="ctr" anchorCtr="0" forceAA="0" compatLnSpc="0">
            <a:noAutofit/>
          </a:bodyPr>
          <a:lstStyle/>
          <a:p>
            <a:pPr lvl="0" algn="ctr">
              <a:buClrTx/>
              <a:buSzTx/>
              <a:buFont typeface="Wingdings" panose="05000000000000000000" pitchFamily="2" charset="2"/>
            </a:pP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楼园场景</a:t>
            </a:r>
            <a:r>
              <a:rPr lang="zh-CN"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1400" b="1" dirty="0" smtClean="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敲开三道门</a:t>
            </a:r>
            <a:endParaRPr lang="zh-CN" altLang="en-US" sz="1400" b="1"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9" name="矩形 8"/>
          <p:cNvSpPr/>
          <p:nvPr>
            <p:custDataLst>
              <p:tags r:id="rId3"/>
            </p:custDataLst>
          </p:nvPr>
        </p:nvSpPr>
        <p:spPr>
          <a:xfrm>
            <a:off x="284451" y="4466997"/>
            <a:ext cx="3777615" cy="1972311"/>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endParaRPr lang="zh-CN" altLang="en-US" sz="1600" kern="0" noProof="0" dirty="0">
              <a:ln>
                <a:noFill/>
              </a:ln>
              <a:solidFill>
                <a:srgbClr val="FFFFFF"/>
              </a:solidFill>
              <a:effectLst/>
              <a:uLnTx/>
              <a:uFillTx/>
              <a:latin typeface="微软雅黑 Light" panose="020B0502040204020203" pitchFamily="34" charset="-122"/>
              <a:ea typeface="微软雅黑 Light" panose="020B0502040204020203" pitchFamily="34" charset="-122"/>
              <a:cs typeface="+mn-ea"/>
              <a:sym typeface="+mn-ea"/>
            </a:endParaRPr>
          </a:p>
        </p:txBody>
      </p:sp>
      <p:sp>
        <p:nvSpPr>
          <p:cNvPr id="10" name="文本框 9"/>
          <p:cNvSpPr txBox="1"/>
          <p:nvPr/>
        </p:nvSpPr>
        <p:spPr bwMode="auto">
          <a:xfrm>
            <a:off x="495271" y="4251097"/>
            <a:ext cx="3385820" cy="405131"/>
          </a:xfrm>
          <a:prstGeom prst="rect">
            <a:avLst/>
          </a:prstGeom>
          <a:solidFill>
            <a:srgbClr val="046CB3"/>
          </a:solidFill>
          <a:ln w="9525">
            <a:noFill/>
          </a:ln>
        </p:spPr>
        <p:txBody>
          <a:bodyPr vert="horz" wrap="square" lIns="121920" tIns="60960" rIns="121920" bIns="60960" numCol="1" spcCol="0" rtlCol="0" fromWordArt="0" anchor="ctr" anchorCtr="0" forceAA="0" compatLnSpc="0">
            <a:noAutofit/>
          </a:bodyPr>
          <a:lstStyle/>
          <a:p>
            <a:pPr lvl="0" algn="ctr">
              <a:buClrTx/>
              <a:buSzTx/>
              <a:buFont typeface="Wingdings" panose="05000000000000000000" pitchFamily="2" charset="2"/>
            </a:pPr>
            <a:r>
              <a:rPr lang="zh-CN"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直播</a:t>
            </a: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场景</a:t>
            </a:r>
            <a:r>
              <a:rPr lang="zh-CN"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1400" b="1" dirty="0" smtClean="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本地产业集群</a:t>
            </a:r>
            <a:endParaRPr lang="zh-CN" sz="1400" b="1"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11" name="矩形 10"/>
          <p:cNvSpPr/>
          <p:nvPr>
            <p:custDataLst>
              <p:tags r:id="rId4"/>
            </p:custDataLst>
          </p:nvPr>
        </p:nvSpPr>
        <p:spPr>
          <a:xfrm>
            <a:off x="4200525" y="4436110"/>
            <a:ext cx="3777615" cy="1991360"/>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endParaRPr lang="zh-CN" altLang="en-US" sz="1600" kern="0" noProof="0" dirty="0">
              <a:ln>
                <a:noFill/>
              </a:ln>
              <a:solidFill>
                <a:srgbClr val="FFFFFF"/>
              </a:solidFill>
              <a:effectLst/>
              <a:uLnTx/>
              <a:uFillTx/>
              <a:latin typeface="微软雅黑 Light" panose="020B0502040204020203" pitchFamily="34" charset="-122"/>
              <a:ea typeface="微软雅黑 Light" panose="020B0502040204020203" pitchFamily="34" charset="-122"/>
              <a:cs typeface="+mn-ea"/>
              <a:sym typeface="+mn-ea"/>
            </a:endParaRPr>
          </a:p>
        </p:txBody>
      </p:sp>
      <p:sp>
        <p:nvSpPr>
          <p:cNvPr id="12" name="文本框 11"/>
          <p:cNvSpPr txBox="1"/>
          <p:nvPr/>
        </p:nvSpPr>
        <p:spPr bwMode="auto">
          <a:xfrm>
            <a:off x="4416425" y="4220210"/>
            <a:ext cx="3385820" cy="405131"/>
          </a:xfrm>
          <a:prstGeom prst="rect">
            <a:avLst/>
          </a:prstGeom>
          <a:solidFill>
            <a:srgbClr val="046CB3"/>
          </a:solidFill>
          <a:ln w="9525">
            <a:noFill/>
          </a:ln>
        </p:spPr>
        <p:txBody>
          <a:bodyPr vert="horz" wrap="square" lIns="121920" tIns="60960" rIns="121920" bIns="60960" numCol="1" spcCol="0" rtlCol="0" fromWordArt="0" anchor="ctr" anchorCtr="0" forceAA="0" compatLnSpc="0">
            <a:noAutofit/>
          </a:bodyPr>
          <a:lstStyle/>
          <a:p>
            <a:pPr lvl="0" algn="ctr">
              <a:buClrTx/>
              <a:buSzTx/>
              <a:buFont typeface="Wingdings" panose="05000000000000000000" pitchFamily="2" charset="2"/>
            </a:pP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零售场景</a:t>
            </a:r>
            <a:r>
              <a:rPr lang="zh-CN"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1400" b="1"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用好</a:t>
            </a:r>
            <a:r>
              <a:rPr lang="en-US" altLang="zh-CN" sz="1400" b="1" dirty="0" smtClean="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CHB/HB</a:t>
            </a:r>
            <a:r>
              <a:rPr lang="zh-CN" altLang="en-US" sz="1400" b="1" dirty="0" smtClean="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等产品</a:t>
            </a:r>
            <a:endParaRPr lang="zh-CN" altLang="en-US" sz="1400" b="1"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13" name="矩形 12"/>
          <p:cNvSpPr/>
          <p:nvPr>
            <p:custDataLst>
              <p:tags r:id="rId5"/>
            </p:custDataLst>
          </p:nvPr>
        </p:nvSpPr>
        <p:spPr>
          <a:xfrm>
            <a:off x="4192066" y="1945005"/>
            <a:ext cx="3777615" cy="1972311"/>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endParaRPr lang="zh-CN" altLang="en-US" sz="1600" kern="0" noProof="0" dirty="0">
              <a:ln>
                <a:noFill/>
              </a:ln>
              <a:solidFill>
                <a:srgbClr val="FFFFFF"/>
              </a:solidFill>
              <a:effectLst/>
              <a:uLnTx/>
              <a:uFillTx/>
              <a:latin typeface="微软雅黑 Light" panose="020B0502040204020203" pitchFamily="34" charset="-122"/>
              <a:ea typeface="微软雅黑 Light" panose="020B0502040204020203" pitchFamily="34" charset="-122"/>
              <a:cs typeface="+mn-ea"/>
              <a:sym typeface="+mn-ea"/>
            </a:endParaRPr>
          </a:p>
        </p:txBody>
      </p:sp>
      <p:sp>
        <p:nvSpPr>
          <p:cNvPr id="14" name="文本框 13"/>
          <p:cNvSpPr txBox="1"/>
          <p:nvPr/>
        </p:nvSpPr>
        <p:spPr bwMode="auto">
          <a:xfrm>
            <a:off x="4402886" y="1729105"/>
            <a:ext cx="3385820" cy="405131"/>
          </a:xfrm>
          <a:prstGeom prst="rect">
            <a:avLst/>
          </a:prstGeom>
          <a:solidFill>
            <a:srgbClr val="046CB3"/>
          </a:solidFill>
          <a:ln w="9525">
            <a:noFill/>
          </a:ln>
        </p:spPr>
        <p:txBody>
          <a:bodyPr vert="horz" wrap="square" lIns="121920" tIns="60960" rIns="121920" bIns="60960" numCol="1" spcCol="0" rtlCol="0" fromWordArt="0" anchor="ctr" anchorCtr="0" forceAA="0" compatLnSpc="0">
            <a:noAutofit/>
          </a:bodyPr>
          <a:lstStyle/>
          <a:p>
            <a:pPr lvl="0" algn="ctr">
              <a:buClrTx/>
              <a:buSzTx/>
              <a:buFont typeface="Wingdings" panose="05000000000000000000" pitchFamily="2" charset="2"/>
            </a:pP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住宿场景</a:t>
            </a:r>
            <a:r>
              <a:rPr lang="zh-CN"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1400" b="1" dirty="0" smtClean="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打破惯性思维</a:t>
            </a:r>
            <a:endParaRPr lang="zh-CN" sz="1400" b="1"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15" name="矩形 14"/>
          <p:cNvSpPr/>
          <p:nvPr>
            <p:custDataLst>
              <p:tags r:id="rId6"/>
            </p:custDataLst>
          </p:nvPr>
        </p:nvSpPr>
        <p:spPr>
          <a:xfrm>
            <a:off x="8111491" y="4436110"/>
            <a:ext cx="3777615" cy="1972311"/>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endParaRPr lang="zh-CN" altLang="en-US" sz="1600" kern="0" noProof="0" dirty="0">
              <a:ln>
                <a:noFill/>
              </a:ln>
              <a:solidFill>
                <a:srgbClr val="FFFFFF"/>
              </a:solidFill>
              <a:effectLst/>
              <a:uLnTx/>
              <a:uFillTx/>
              <a:latin typeface="微软雅黑 Light" panose="020B0502040204020203" pitchFamily="34" charset="-122"/>
              <a:ea typeface="微软雅黑 Light" panose="020B0502040204020203" pitchFamily="34" charset="-122"/>
              <a:cs typeface="+mn-ea"/>
              <a:sym typeface="+mn-ea"/>
            </a:endParaRPr>
          </a:p>
        </p:txBody>
      </p:sp>
      <p:sp>
        <p:nvSpPr>
          <p:cNvPr id="16" name="文本框 15"/>
          <p:cNvSpPr txBox="1"/>
          <p:nvPr/>
        </p:nvSpPr>
        <p:spPr bwMode="auto">
          <a:xfrm>
            <a:off x="8322311" y="4220210"/>
            <a:ext cx="3385820" cy="405131"/>
          </a:xfrm>
          <a:prstGeom prst="rect">
            <a:avLst/>
          </a:prstGeom>
          <a:solidFill>
            <a:srgbClr val="046CB3"/>
          </a:solidFill>
          <a:ln w="9525">
            <a:noFill/>
          </a:ln>
        </p:spPr>
        <p:txBody>
          <a:bodyPr vert="horz" wrap="square" lIns="121920" tIns="60960" rIns="121920" bIns="60960" numCol="1" spcCol="0" rtlCol="0" fromWordArt="0" anchor="ctr" anchorCtr="0" forceAA="0" compatLnSpc="0">
            <a:noAutofit/>
          </a:bodyPr>
          <a:lstStyle/>
          <a:p>
            <a:pPr lvl="0" algn="ctr">
              <a:buClrTx/>
              <a:buSzTx/>
              <a:buFont typeface="Wingdings" panose="05000000000000000000" pitchFamily="2" charset="2"/>
            </a:pP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医</a:t>
            </a: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卫场景：</a:t>
            </a:r>
            <a:r>
              <a:rPr lang="zh-CN" altLang="en-US" sz="1400" b="1" dirty="0" smtClean="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医保行业突破</a:t>
            </a:r>
            <a:endParaRPr lang="zh-CN" altLang="en-US" sz="1400" b="1"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17" name="文本框 16"/>
          <p:cNvSpPr txBox="1"/>
          <p:nvPr>
            <p:custDataLst>
              <p:tags r:id="rId7"/>
            </p:custDataLst>
          </p:nvPr>
        </p:nvSpPr>
        <p:spPr>
          <a:xfrm>
            <a:off x="269240" y="2134870"/>
            <a:ext cx="3829473" cy="523990"/>
          </a:xfrm>
          <a:prstGeom prst="rect">
            <a:avLst/>
          </a:prstGeom>
          <a:noFill/>
        </p:spPr>
        <p:txBody>
          <a:bodyPr wrap="square" rtlCol="0" anchor="t">
            <a:spAutoFit/>
          </a:bodyPr>
          <a:lstStyle/>
          <a:p>
            <a:pPr lvl="0" indent="0" algn="l" fontAlgn="auto">
              <a:lnSpc>
                <a:spcPct val="150000"/>
              </a:lnSpc>
              <a:buClrTx/>
              <a:buSzTx/>
              <a:buFont typeface="Arial" panose="020B0604020202020204" pitchFamily="34" charset="0"/>
              <a:buNone/>
            </a:pPr>
            <a:r>
              <a:rPr lang="zh-CN" altLang="en-US" sz="935" kern="100" dirty="0" smtClean="0">
                <a:latin typeface="微软雅黑" panose="020B0503020204020204" pitchFamily="34" charset="-122"/>
                <a:ea typeface="微软雅黑" panose="020B0503020204020204" pitchFamily="34" charset="-122"/>
                <a:cs typeface="仿宋" panose="02010609060101010101" pitchFamily="49" charset="-122"/>
                <a:sym typeface="+mn-ea"/>
              </a:rPr>
              <a:t>发挥“</a:t>
            </a:r>
            <a:r>
              <a:rPr lang="en-US" altLang="zh-CN" sz="935" kern="100" dirty="0" smtClean="0">
                <a:latin typeface="微软雅黑" panose="020B0503020204020204" pitchFamily="34" charset="-122"/>
                <a:ea typeface="微软雅黑" panose="020B0503020204020204" pitchFamily="34" charset="-122"/>
                <a:cs typeface="仿宋" panose="02010609060101010101" pitchFamily="49" charset="-122"/>
                <a:sym typeface="+mn-ea"/>
              </a:rPr>
              <a:t>1+N</a:t>
            </a:r>
            <a:r>
              <a:rPr lang="zh-CN" altLang="en-US" sz="935" kern="100" dirty="0" smtClean="0">
                <a:latin typeface="微软雅黑" panose="020B0503020204020204" pitchFamily="34" charset="-122"/>
                <a:ea typeface="微软雅黑" panose="020B0503020204020204" pitchFamily="34" charset="-122"/>
                <a:cs typeface="仿宋" panose="02010609060101010101" pitchFamily="49" charset="-122"/>
                <a:sym typeface="+mn-ea"/>
              </a:rPr>
              <a:t>”中楼园长的核心作用，重点结合物业单位客情攻坚，敲开楼园攻坚“三道门”，提升楼园场景内业务转化率。</a:t>
            </a:r>
            <a:endParaRPr lang="zh-CN" sz="935" kern="100" dirty="0">
              <a:latin typeface="微软雅黑" panose="020B0503020204020204" pitchFamily="34" charset="-122"/>
              <a:ea typeface="微软雅黑" panose="020B0503020204020204" pitchFamily="34" charset="-122"/>
              <a:cs typeface="仿宋" panose="02010609060101010101" pitchFamily="49" charset="-122"/>
              <a:sym typeface="+mn-ea"/>
            </a:endParaRPr>
          </a:p>
        </p:txBody>
      </p:sp>
      <p:sp>
        <p:nvSpPr>
          <p:cNvPr id="18" name="文本框 17"/>
          <p:cNvSpPr txBox="1"/>
          <p:nvPr>
            <p:custDataLst>
              <p:tags r:id="rId8"/>
            </p:custDataLst>
          </p:nvPr>
        </p:nvSpPr>
        <p:spPr>
          <a:xfrm>
            <a:off x="255454" y="4656862"/>
            <a:ext cx="3829473" cy="523990"/>
          </a:xfrm>
          <a:prstGeom prst="rect">
            <a:avLst/>
          </a:prstGeom>
          <a:noFill/>
        </p:spPr>
        <p:txBody>
          <a:bodyPr wrap="square" rtlCol="0" anchor="t">
            <a:spAutoFit/>
          </a:bodyPr>
          <a:lstStyle/>
          <a:p>
            <a:pPr lvl="0">
              <a:lnSpc>
                <a:spcPct val="150000"/>
              </a:lnSpc>
            </a:pPr>
            <a:r>
              <a:rPr lang="zh-CN" altLang="zh-CN" sz="935" kern="100" dirty="0">
                <a:latin typeface="微软雅黑" panose="020B0503020204020204" pitchFamily="34" charset="-122"/>
                <a:ea typeface="微软雅黑" panose="020B0503020204020204" pitchFamily="34" charset="-122"/>
                <a:cs typeface="仿宋" panose="02010609060101010101" pitchFamily="49" charset="-122"/>
              </a:rPr>
              <a:t>在</a:t>
            </a:r>
            <a:r>
              <a:rPr lang="zh-CN" altLang="en-US" sz="935" kern="100" dirty="0">
                <a:latin typeface="微软雅黑" panose="020B0503020204020204" pitchFamily="34" charset="-122"/>
                <a:ea typeface="微软雅黑" panose="020B0503020204020204" pitchFamily="34" charset="-122"/>
                <a:cs typeface="仿宋" panose="02010609060101010101" pitchFamily="49" charset="-122"/>
              </a:rPr>
              <a:t>当前</a:t>
            </a:r>
            <a:r>
              <a:rPr lang="zh-CN" altLang="zh-CN" sz="935" kern="100" dirty="0">
                <a:latin typeface="微软雅黑" panose="020B0503020204020204" pitchFamily="34" charset="-122"/>
                <a:ea typeface="微软雅黑" panose="020B0503020204020204" pitchFamily="34" charset="-122"/>
                <a:cs typeface="仿宋" panose="02010609060101010101" pitchFamily="49" charset="-122"/>
              </a:rPr>
              <a:t>直播行业规模持续扩张的背景下，聚焦属地直播电商园</a:t>
            </a:r>
            <a:r>
              <a:rPr lang="zh-CN" altLang="en-US" sz="935" kern="100" dirty="0">
                <a:latin typeface="微软雅黑" panose="020B0503020204020204" pitchFamily="34" charset="-122"/>
                <a:ea typeface="微软雅黑" panose="020B0503020204020204" pitchFamily="34" charset="-122"/>
                <a:cs typeface="仿宋" panose="02010609060101010101" pitchFamily="49" charset="-122"/>
              </a:rPr>
              <a:t>和产业集群，适配产品供给</a:t>
            </a:r>
            <a:r>
              <a:rPr lang="zh-CN" altLang="en-US" sz="935" kern="100" dirty="0" smtClean="0">
                <a:latin typeface="微软雅黑" panose="020B0503020204020204" pitchFamily="34" charset="-122"/>
                <a:ea typeface="微软雅黑" panose="020B0503020204020204" pitchFamily="34" charset="-122"/>
                <a:cs typeface="仿宋" panose="02010609060101010101" pitchFamily="49" charset="-122"/>
              </a:rPr>
              <a:t>和营销打法</a:t>
            </a:r>
            <a:r>
              <a:rPr lang="zh-CN" altLang="en-US" sz="935" kern="100" dirty="0">
                <a:latin typeface="微软雅黑" panose="020B0503020204020204" pitchFamily="34" charset="-122"/>
                <a:ea typeface="微软雅黑" panose="020B0503020204020204" pitchFamily="34" charset="-122"/>
                <a:cs typeface="仿宋" panose="02010609060101010101" pitchFamily="49" charset="-122"/>
              </a:rPr>
              <a:t>，</a:t>
            </a:r>
            <a:r>
              <a:rPr lang="zh-CN" altLang="en-US" sz="935" kern="100" dirty="0" smtClean="0">
                <a:latin typeface="微软雅黑" panose="020B0503020204020204" pitchFamily="34" charset="-122"/>
                <a:ea typeface="微软雅黑" panose="020B0503020204020204" pitchFamily="34" charset="-122"/>
                <a:cs typeface="仿宋" panose="02010609060101010101" pitchFamily="49" charset="-122"/>
              </a:rPr>
              <a:t>实现直播类业务批量</a:t>
            </a:r>
            <a:r>
              <a:rPr lang="zh-CN" altLang="en-US" sz="935" kern="100" dirty="0">
                <a:latin typeface="微软雅黑" panose="020B0503020204020204" pitchFamily="34" charset="-122"/>
                <a:ea typeface="微软雅黑" panose="020B0503020204020204" pitchFamily="34" charset="-122"/>
                <a:cs typeface="仿宋" panose="02010609060101010101" pitchFamily="49" charset="-122"/>
              </a:rPr>
              <a:t>复制。</a:t>
            </a:r>
            <a:endParaRPr lang="zh-CN" sz="935" kern="100" dirty="0">
              <a:latin typeface="微软雅黑" panose="020B0503020204020204" pitchFamily="34" charset="-122"/>
              <a:ea typeface="微软雅黑" panose="020B0503020204020204" pitchFamily="34" charset="-122"/>
              <a:cs typeface="仿宋" panose="02010609060101010101" pitchFamily="49" charset="-122"/>
              <a:sym typeface="+mn-ea"/>
            </a:endParaRPr>
          </a:p>
        </p:txBody>
      </p:sp>
      <p:sp>
        <p:nvSpPr>
          <p:cNvPr id="19" name="文本框 18"/>
          <p:cNvSpPr txBox="1"/>
          <p:nvPr>
            <p:custDataLst>
              <p:tags r:id="rId9"/>
            </p:custDataLst>
          </p:nvPr>
        </p:nvSpPr>
        <p:spPr>
          <a:xfrm>
            <a:off x="4169289" y="2134870"/>
            <a:ext cx="3829473" cy="498598"/>
          </a:xfrm>
          <a:prstGeom prst="rect">
            <a:avLst/>
          </a:prstGeom>
          <a:noFill/>
        </p:spPr>
        <p:txBody>
          <a:bodyPr wrap="square" rtlCol="0" anchor="t">
            <a:spAutoFit/>
          </a:bodyPr>
          <a:lstStyle/>
          <a:p>
            <a:pPr lvl="0" indent="0" algn="l" fontAlgn="auto">
              <a:lnSpc>
                <a:spcPct val="150000"/>
              </a:lnSpc>
              <a:buClrTx/>
              <a:buSzTx/>
              <a:buFont typeface="Arial" panose="020B0604020202020204" pitchFamily="34" charset="0"/>
              <a:buNone/>
            </a:pPr>
            <a:r>
              <a:rPr lang="zh-CN" altLang="en-US" sz="935" kern="100" dirty="0" smtClean="0">
                <a:latin typeface="微软雅黑" panose="020B0503020204020204" pitchFamily="34" charset="-122"/>
                <a:ea typeface="微软雅黑" panose="020B0503020204020204" pitchFamily="34" charset="-122"/>
                <a:cs typeface="仿宋" panose="02010609060101010101" pitchFamily="49" charset="-122"/>
                <a:sym typeface="+mn-ea"/>
              </a:rPr>
              <a:t>泛住宿场景是客户经理最熟悉的场景之一，各县市长期开展排摸和攻坚，如何结合新产品、新手段、新打法突破，是下阶段关键。</a:t>
            </a:r>
            <a:endParaRPr lang="zh-CN" sz="935" kern="100" dirty="0">
              <a:latin typeface="微软雅黑" panose="020B0503020204020204" pitchFamily="34" charset="-122"/>
              <a:ea typeface="微软雅黑" panose="020B0503020204020204" pitchFamily="34" charset="-122"/>
              <a:cs typeface="仿宋" panose="02010609060101010101" pitchFamily="49" charset="-122"/>
              <a:sym typeface="+mn-ea"/>
            </a:endParaRPr>
          </a:p>
        </p:txBody>
      </p:sp>
      <p:sp>
        <p:nvSpPr>
          <p:cNvPr id="20" name="文本框 19"/>
          <p:cNvSpPr txBox="1"/>
          <p:nvPr>
            <p:custDataLst>
              <p:tags r:id="rId10"/>
            </p:custDataLst>
          </p:nvPr>
        </p:nvSpPr>
        <p:spPr>
          <a:xfrm>
            <a:off x="4171528" y="4625341"/>
            <a:ext cx="3829473" cy="523990"/>
          </a:xfrm>
          <a:prstGeom prst="rect">
            <a:avLst/>
          </a:prstGeom>
          <a:noFill/>
        </p:spPr>
        <p:txBody>
          <a:bodyPr wrap="square" rtlCol="0" anchor="t">
            <a:spAutoFit/>
          </a:bodyPr>
          <a:lstStyle/>
          <a:p>
            <a:pPr lvl="0">
              <a:lnSpc>
                <a:spcPct val="150000"/>
              </a:lnSpc>
            </a:pPr>
            <a:r>
              <a:rPr lang="zh-CN" altLang="en-US" sz="935" kern="100" dirty="0">
                <a:latin typeface="微软雅黑" panose="020B0503020204020204" pitchFamily="34" charset="-122"/>
                <a:ea typeface="微软雅黑" panose="020B0503020204020204" pitchFamily="34" charset="-122"/>
                <a:cs typeface="仿宋" panose="02010609060101010101" pitchFamily="49" charset="-122"/>
                <a:sym typeface="+mn-ea"/>
              </a:rPr>
              <a:t>一方面结合</a:t>
            </a:r>
            <a:r>
              <a:rPr lang="en-US" altLang="zh-CN" sz="935" kern="100" dirty="0">
                <a:latin typeface="微软雅黑" panose="020B0503020204020204" pitchFamily="34" charset="-122"/>
                <a:ea typeface="微软雅黑" panose="020B0503020204020204" pitchFamily="34" charset="-122"/>
                <a:cs typeface="仿宋" panose="02010609060101010101" pitchFamily="49" charset="-122"/>
                <a:sym typeface="+mn-ea"/>
              </a:rPr>
              <a:t>CHB/HB</a:t>
            </a:r>
            <a:r>
              <a:rPr lang="zh-CN" altLang="en-US" sz="935" kern="100" dirty="0">
                <a:latin typeface="微软雅黑" panose="020B0503020204020204" pitchFamily="34" charset="-122"/>
                <a:ea typeface="微软雅黑" panose="020B0503020204020204" pitchFamily="34" charset="-122"/>
                <a:cs typeface="仿宋" panose="02010609060101010101" pitchFamily="49" charset="-122"/>
                <a:sym typeface="+mn-ea"/>
              </a:rPr>
              <a:t>套餐的融合优势，打造通用解决方案。另一方面结合便利店等场景，主推“线路</a:t>
            </a:r>
            <a:r>
              <a:rPr lang="en-US" altLang="zh-CN" sz="935" kern="100" dirty="0">
                <a:latin typeface="微软雅黑" panose="020B0503020204020204" pitchFamily="34" charset="-122"/>
                <a:ea typeface="微软雅黑" panose="020B0503020204020204" pitchFamily="34" charset="-122"/>
                <a:cs typeface="仿宋" panose="02010609060101010101" pitchFamily="49" charset="-122"/>
                <a:sym typeface="+mn-ea"/>
              </a:rPr>
              <a:t>+AI</a:t>
            </a:r>
            <a:r>
              <a:rPr lang="zh-CN" altLang="en-US" sz="935" kern="100" dirty="0">
                <a:latin typeface="微软雅黑" panose="020B0503020204020204" pitchFamily="34" charset="-122"/>
                <a:ea typeface="微软雅黑" panose="020B0503020204020204" pitchFamily="34" charset="-122"/>
                <a:cs typeface="仿宋" panose="02010609060101010101" pitchFamily="49" charset="-122"/>
                <a:sym typeface="+mn-ea"/>
              </a:rPr>
              <a:t>云值守</a:t>
            </a:r>
            <a:r>
              <a:rPr lang="en-US" altLang="zh-CN" sz="935" kern="100" dirty="0" smtClean="0">
                <a:latin typeface="微软雅黑" panose="020B0503020204020204" pitchFamily="34" charset="-122"/>
                <a:ea typeface="微软雅黑" panose="020B0503020204020204" pitchFamily="34" charset="-122"/>
                <a:cs typeface="仿宋" panose="02010609060101010101" pitchFamily="49" charset="-122"/>
                <a:sym typeface="+mn-ea"/>
              </a:rPr>
              <a:t>+</a:t>
            </a:r>
            <a:r>
              <a:rPr lang="zh-CN" altLang="en-US" sz="935" kern="100" dirty="0" smtClean="0">
                <a:latin typeface="微软雅黑" panose="020B0503020204020204" pitchFamily="34" charset="-122"/>
                <a:ea typeface="微软雅黑" panose="020B0503020204020204" pitchFamily="34" charset="-122"/>
                <a:cs typeface="仿宋" panose="02010609060101010101" pitchFamily="49" charset="-122"/>
                <a:sym typeface="+mn-ea"/>
              </a:rPr>
              <a:t>监控</a:t>
            </a:r>
            <a:r>
              <a:rPr lang="zh-CN" altLang="en-US" sz="935" kern="100" dirty="0">
                <a:latin typeface="微软雅黑" panose="020B0503020204020204" pitchFamily="34" charset="-122"/>
                <a:ea typeface="微软雅黑" panose="020B0503020204020204" pitchFamily="34" charset="-122"/>
                <a:cs typeface="仿宋" panose="02010609060101010101" pitchFamily="49" charset="-122"/>
                <a:sym typeface="+mn-ea"/>
              </a:rPr>
              <a:t>”等个性解决方案。</a:t>
            </a:r>
            <a:endParaRPr lang="zh-CN" altLang="en-US" sz="935" kern="100" dirty="0">
              <a:latin typeface="微软雅黑" panose="020B0503020204020204" pitchFamily="34" charset="-122"/>
              <a:ea typeface="微软雅黑" panose="020B0503020204020204" pitchFamily="34" charset="-122"/>
              <a:cs typeface="仿宋" panose="02010609060101010101" pitchFamily="49" charset="-122"/>
              <a:sym typeface="+mn-ea"/>
            </a:endParaRPr>
          </a:p>
        </p:txBody>
      </p:sp>
      <p:sp>
        <p:nvSpPr>
          <p:cNvPr id="21" name="文本框 20"/>
          <p:cNvSpPr txBox="1"/>
          <p:nvPr>
            <p:custDataLst>
              <p:tags r:id="rId11"/>
            </p:custDataLst>
          </p:nvPr>
        </p:nvSpPr>
        <p:spPr>
          <a:xfrm>
            <a:off x="8083634" y="4625341"/>
            <a:ext cx="3829473" cy="498598"/>
          </a:xfrm>
          <a:prstGeom prst="rect">
            <a:avLst/>
          </a:prstGeom>
          <a:noFill/>
        </p:spPr>
        <p:txBody>
          <a:bodyPr wrap="square" rtlCol="0" anchor="t">
            <a:spAutoFit/>
          </a:bodyPr>
          <a:lstStyle/>
          <a:p>
            <a:pPr lvl="0">
              <a:lnSpc>
                <a:spcPct val="150000"/>
              </a:lnSpc>
            </a:pPr>
            <a:r>
              <a:rPr lang="zh-CN" altLang="en-US" sz="935" kern="100" dirty="0">
                <a:latin typeface="微软雅黑" panose="020B0503020204020204" pitchFamily="34" charset="-122"/>
                <a:ea typeface="微软雅黑" panose="020B0503020204020204" pitchFamily="34" charset="-122"/>
                <a:cs typeface="仿宋" panose="02010609060101010101" pitchFamily="49" charset="-122"/>
                <a:sym typeface="+mn-ea"/>
              </a:rPr>
              <a:t>医卫行业下半年重点攻坚医保定点机构，推动医保专线接入；同时对于连锁和单体药店，分级施测推动业务渗透。</a:t>
            </a:r>
            <a:endParaRPr lang="zh-CN" sz="935" kern="100" dirty="0">
              <a:latin typeface="微软雅黑" panose="020B0503020204020204" pitchFamily="34" charset="-122"/>
              <a:ea typeface="微软雅黑" panose="020B0503020204020204" pitchFamily="34" charset="-122"/>
              <a:cs typeface="仿宋" panose="02010609060101010101" pitchFamily="49" charset="-122"/>
              <a:sym typeface="+mn-ea"/>
            </a:endParaRPr>
          </a:p>
        </p:txBody>
      </p:sp>
      <p:sp>
        <p:nvSpPr>
          <p:cNvPr id="22" name="矩形 21"/>
          <p:cNvSpPr/>
          <p:nvPr/>
        </p:nvSpPr>
        <p:spPr>
          <a:xfrm>
            <a:off x="4303795" y="5149331"/>
            <a:ext cx="756408" cy="259959"/>
          </a:xfrm>
          <a:prstGeom prst="rect">
            <a:avLst/>
          </a:prstGeom>
          <a:solidFill>
            <a:srgbClr val="00B0F0"/>
          </a:solidFill>
        </p:spPr>
        <p:txBody>
          <a:bodyPr wrap="square" anchor="ctr" anchorCtr="0">
            <a:noAutofit/>
          </a:bodyPr>
          <a:lstStyle/>
          <a:p>
            <a:pPr algn="ctr">
              <a:lnSpc>
                <a:spcPct val="150000"/>
              </a:lnSpc>
            </a:pPr>
            <a:r>
              <a:rPr lang="zh-CN" altLang="en-US" sz="1100" b="1" dirty="0" smtClean="0">
                <a:solidFill>
                  <a:schemeClr val="bg1"/>
                </a:solidFill>
                <a:latin typeface="微软雅黑" panose="020B0503020204020204" pitchFamily="34" charset="-122"/>
                <a:ea typeface="微软雅黑" panose="020B0503020204020204" pitchFamily="34" charset="-122"/>
              </a:rPr>
              <a:t>网络通信</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1631423" y="2828936"/>
            <a:ext cx="288031" cy="824200"/>
          </a:xfrm>
          <a:prstGeom prst="rect">
            <a:avLst/>
          </a:prstGeom>
          <a:solidFill>
            <a:srgbClr val="00B0F0"/>
          </a:solidFill>
        </p:spPr>
        <p:txBody>
          <a:bodyPr wrap="square">
            <a:spAutoFit/>
          </a:bodyPr>
          <a:lstStyle/>
          <a:p>
            <a:pPr algn="ctr">
              <a:lnSpc>
                <a:spcPct val="150000"/>
              </a:lnSpc>
            </a:pPr>
            <a:r>
              <a:rPr lang="zh-CN" altLang="en-US" sz="1100" b="1" dirty="0">
                <a:solidFill>
                  <a:schemeClr val="bg1"/>
                </a:solidFill>
                <a:latin typeface="微软雅黑" panose="020B0503020204020204" pitchFamily="34" charset="-122"/>
                <a:ea typeface="微软雅黑" panose="020B0503020204020204" pitchFamily="34" charset="-122"/>
              </a:rPr>
              <a:t>企业门</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2855478" y="2828936"/>
            <a:ext cx="288031" cy="819455"/>
          </a:xfrm>
          <a:prstGeom prst="rect">
            <a:avLst/>
          </a:prstGeom>
          <a:solidFill>
            <a:srgbClr val="00B0F0"/>
          </a:solidFill>
        </p:spPr>
        <p:txBody>
          <a:bodyPr wrap="square">
            <a:spAutoFit/>
          </a:bodyPr>
          <a:lstStyle/>
          <a:p>
            <a:pPr algn="ctr">
              <a:lnSpc>
                <a:spcPct val="150000"/>
              </a:lnSpc>
            </a:pPr>
            <a:r>
              <a:rPr lang="zh-CN" altLang="en-US" sz="1100" b="1" dirty="0">
                <a:solidFill>
                  <a:schemeClr val="bg1"/>
                </a:solidFill>
                <a:latin typeface="微软雅黑" panose="020B0503020204020204" pitchFamily="34" charset="-122"/>
                <a:ea typeface="微软雅黑" panose="020B0503020204020204" pitchFamily="34" charset="-122"/>
              </a:rPr>
              <a:t>决策门</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1841230" y="2735455"/>
            <a:ext cx="1106947" cy="954107"/>
          </a:xfrm>
          <a:prstGeom prst="rect">
            <a:avLst/>
          </a:prstGeom>
        </p:spPr>
        <p:txBody>
          <a:bodyPr wrap="square">
            <a:spAutoFit/>
          </a:bodyPr>
          <a:lstStyle/>
          <a:p>
            <a:pPr>
              <a:lnSpc>
                <a:spcPct val="200000"/>
              </a:lnSpc>
            </a:pPr>
            <a:r>
              <a:rPr lang="zh-CN" altLang="en-US" sz="1000" dirty="0" smtClean="0">
                <a:solidFill>
                  <a:schemeClr val="accent2"/>
                </a:solidFill>
                <a:latin typeface="微软雅黑" panose="020B0503020204020204" pitchFamily="34" charset="-122"/>
                <a:ea typeface="微软雅黑" panose="020B0503020204020204" pitchFamily="34" charset="-122"/>
              </a:rPr>
              <a:t>八步矩阵</a:t>
            </a:r>
            <a:r>
              <a:rPr lang="zh-CN" altLang="en-US" sz="800" dirty="0" smtClean="0">
                <a:latin typeface="微软雅黑" panose="020B0503020204020204" pitchFamily="34" charset="-122"/>
                <a:ea typeface="微软雅黑" panose="020B0503020204020204" pitchFamily="34" charset="-122"/>
              </a:rPr>
              <a:t>拜访法</a:t>
            </a:r>
            <a:endParaRPr lang="en-US" altLang="zh-CN" sz="800" dirty="0" smtClean="0">
              <a:latin typeface="微软雅黑" panose="020B0503020204020204" pitchFamily="34" charset="-122"/>
              <a:ea typeface="微软雅黑" panose="020B0503020204020204" pitchFamily="34" charset="-122"/>
            </a:endParaRPr>
          </a:p>
          <a:p>
            <a:pPr algn="ctr">
              <a:lnSpc>
                <a:spcPct val="200000"/>
              </a:lnSpc>
            </a:pPr>
            <a:r>
              <a:rPr lang="zh-CN" altLang="en-US" sz="900" b="1" dirty="0" smtClean="0">
                <a:latin typeface="微软雅黑" panose="020B0503020204020204" pitchFamily="34" charset="-122"/>
                <a:ea typeface="微软雅黑" panose="020B0503020204020204" pitchFamily="34" charset="-122"/>
              </a:rPr>
              <a:t>备</a:t>
            </a:r>
            <a:r>
              <a:rPr lang="zh-CN" altLang="en-US" sz="900" b="1" dirty="0">
                <a:latin typeface="微软雅黑" panose="020B0503020204020204" pitchFamily="34" charset="-122"/>
                <a:ea typeface="微软雅黑" panose="020B0503020204020204" pitchFamily="34" charset="-122"/>
              </a:rPr>
              <a:t>、切、掘、</a:t>
            </a:r>
            <a:r>
              <a:rPr lang="zh-CN" altLang="en-US" sz="900" b="1" dirty="0" smtClean="0">
                <a:latin typeface="微软雅黑" panose="020B0503020204020204" pitchFamily="34" charset="-122"/>
                <a:ea typeface="微软雅黑" panose="020B0503020204020204" pitchFamily="34" charset="-122"/>
              </a:rPr>
              <a:t>激、</a:t>
            </a:r>
            <a:endParaRPr lang="en-US" altLang="zh-CN" sz="900" b="1" dirty="0" smtClean="0">
              <a:latin typeface="微软雅黑" panose="020B0503020204020204" pitchFamily="34" charset="-122"/>
              <a:ea typeface="微软雅黑" panose="020B0503020204020204" pitchFamily="34" charset="-122"/>
            </a:endParaRPr>
          </a:p>
          <a:p>
            <a:pPr algn="ctr">
              <a:lnSpc>
                <a:spcPct val="200000"/>
              </a:lnSpc>
            </a:pPr>
            <a:r>
              <a:rPr lang="zh-CN" altLang="en-US" sz="900" b="1" dirty="0" smtClean="0">
                <a:latin typeface="微软雅黑" panose="020B0503020204020204" pitchFamily="34" charset="-122"/>
                <a:ea typeface="微软雅黑" panose="020B0503020204020204" pitchFamily="34" charset="-122"/>
              </a:rPr>
              <a:t>算</a:t>
            </a:r>
            <a:r>
              <a:rPr lang="zh-CN" altLang="en-US" sz="900" b="1" dirty="0">
                <a:latin typeface="微软雅黑" panose="020B0503020204020204" pitchFamily="34" charset="-122"/>
                <a:ea typeface="微软雅黑" panose="020B0503020204020204" pitchFamily="34" charset="-122"/>
              </a:rPr>
              <a:t>、解、办、</a:t>
            </a:r>
            <a:r>
              <a:rPr lang="zh-CN" altLang="en-US" sz="900" b="1" dirty="0" smtClean="0">
                <a:latin typeface="微软雅黑" panose="020B0503020204020204" pitchFamily="34" charset="-122"/>
                <a:ea typeface="微软雅黑" panose="020B0503020204020204" pitchFamily="34" charset="-122"/>
              </a:rPr>
              <a:t>跟</a:t>
            </a:r>
            <a:r>
              <a:rPr lang="zh-CN" altLang="en-US" sz="900" b="1" dirty="0">
                <a:latin typeface="微软雅黑" panose="020B0503020204020204" pitchFamily="34" charset="-122"/>
                <a:ea typeface="微软雅黑" panose="020B0503020204020204" pitchFamily="34" charset="-122"/>
              </a:rPr>
              <a:t>。</a:t>
            </a:r>
            <a:endParaRPr lang="zh-CN" altLang="en-US" sz="1050" b="1" dirty="0">
              <a:latin typeface="微软雅黑" panose="020B0503020204020204" pitchFamily="34" charset="-122"/>
              <a:ea typeface="微软雅黑" panose="020B0503020204020204" pitchFamily="34" charset="-122"/>
            </a:endParaRPr>
          </a:p>
        </p:txBody>
      </p:sp>
      <p:sp>
        <p:nvSpPr>
          <p:cNvPr id="26" name="矩形 25"/>
          <p:cNvSpPr/>
          <p:nvPr/>
        </p:nvSpPr>
        <p:spPr>
          <a:xfrm>
            <a:off x="3134315" y="2737588"/>
            <a:ext cx="958880" cy="1015663"/>
          </a:xfrm>
          <a:prstGeom prst="rect">
            <a:avLst/>
          </a:prstGeom>
        </p:spPr>
        <p:txBody>
          <a:bodyPr wrap="square">
            <a:spAutoFit/>
          </a:bodyPr>
          <a:lstStyle/>
          <a:p>
            <a:pPr marL="171450" indent="-171450">
              <a:lnSpc>
                <a:spcPct val="150000"/>
              </a:lnSpc>
              <a:buFont typeface="Wingdings" panose="05000000000000000000" pitchFamily="2" charset="2"/>
              <a:buChar char="u"/>
            </a:pPr>
            <a:r>
              <a:rPr lang="zh-CN" altLang="en-US" sz="1000" dirty="0">
                <a:latin typeface="微软雅黑" panose="020B0503020204020204" pitchFamily="34" charset="-122"/>
                <a:ea typeface="微软雅黑" panose="020B0503020204020204" pitchFamily="34" charset="-122"/>
              </a:rPr>
              <a:t>解决</a:t>
            </a:r>
            <a:r>
              <a:rPr lang="zh-CN" altLang="en-US" sz="1000" dirty="0" smtClean="0">
                <a:latin typeface="微软雅黑" panose="020B0503020204020204" pitchFamily="34" charset="-122"/>
                <a:ea typeface="微软雅黑" panose="020B0503020204020204" pitchFamily="34" charset="-122"/>
              </a:rPr>
              <a:t>痛点</a:t>
            </a:r>
            <a:endParaRPr lang="zh-CN" altLang="en-US" sz="1000" dirty="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u"/>
            </a:pPr>
            <a:r>
              <a:rPr lang="zh-CN" altLang="en-US" sz="1000" dirty="0" smtClean="0">
                <a:latin typeface="微软雅黑" panose="020B0503020204020204" pitchFamily="34" charset="-122"/>
                <a:ea typeface="微软雅黑" panose="020B0503020204020204" pitchFamily="34" charset="-122"/>
              </a:rPr>
              <a:t>满足需求</a:t>
            </a:r>
            <a:endParaRPr lang="en-US" altLang="zh-CN" sz="10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u"/>
            </a:pPr>
            <a:r>
              <a:rPr lang="zh-CN" altLang="en-US" sz="1000" dirty="0" smtClean="0">
                <a:latin typeface="微软雅黑" panose="020B0503020204020204" pitchFamily="34" charset="-122"/>
                <a:ea typeface="微软雅黑" panose="020B0503020204020204" pitchFamily="34" charset="-122"/>
              </a:rPr>
              <a:t>带来优惠</a:t>
            </a:r>
            <a:endParaRPr lang="en-US" altLang="zh-CN" sz="10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u"/>
            </a:pPr>
            <a:r>
              <a:rPr lang="zh-CN" altLang="en-US" sz="1000" dirty="0" smtClean="0">
                <a:latin typeface="微软雅黑" panose="020B0503020204020204" pitchFamily="34" charset="-122"/>
                <a:ea typeface="微软雅黑" panose="020B0503020204020204" pitchFamily="34" charset="-122"/>
              </a:rPr>
              <a:t>提升效能</a:t>
            </a:r>
            <a:endParaRPr lang="zh-CN" altLang="en-US" sz="1000" dirty="0">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428668" y="5198493"/>
            <a:ext cx="2568985" cy="858297"/>
            <a:chOff x="5228180" y="2580501"/>
            <a:chExt cx="2568985" cy="858297"/>
          </a:xfrm>
        </p:grpSpPr>
        <p:sp>
          <p:nvSpPr>
            <p:cNvPr id="28" name="矩形 27"/>
            <p:cNvSpPr/>
            <p:nvPr/>
          </p:nvSpPr>
          <p:spPr>
            <a:xfrm>
              <a:off x="5469656" y="2580501"/>
              <a:ext cx="2294218" cy="180472"/>
            </a:xfrm>
            <a:prstGeom prst="rect">
              <a:avLst/>
            </a:prstGeom>
            <a:solidFill>
              <a:srgbClr val="00B0F0"/>
            </a:solidFill>
          </p:spPr>
          <p:txBody>
            <a:bodyPr wrap="square" anchor="ctr" anchorCtr="0">
              <a:noAutofit/>
            </a:bodyPr>
            <a:lstStyle/>
            <a:p>
              <a:pPr algn="ctr"/>
              <a:r>
                <a:rPr lang="zh-CN" altLang="en-US" sz="900" b="1" dirty="0" smtClean="0">
                  <a:solidFill>
                    <a:schemeClr val="bg1"/>
                  </a:solidFill>
                  <a:latin typeface="微软雅黑" panose="020B0503020204020204" pitchFamily="34" charset="-122"/>
                  <a:ea typeface="微软雅黑" panose="020B0503020204020204" pitchFamily="34" charset="-122"/>
                </a:rPr>
                <a:t>濮院羊毛衫</a:t>
              </a:r>
              <a:r>
                <a:rPr lang="zh-CN" altLang="en-US" sz="900" b="1" dirty="0">
                  <a:solidFill>
                    <a:schemeClr val="bg1"/>
                  </a:solidFill>
                  <a:latin typeface="微软雅黑" panose="020B0503020204020204" pitchFamily="34" charset="-122"/>
                  <a:ea typeface="微软雅黑" panose="020B0503020204020204" pitchFamily="34" charset="-122"/>
                </a:rPr>
                <a:t>产业带日均直播超800场</a:t>
              </a:r>
              <a:endParaRPr lang="zh-CN" altLang="en-US" sz="900" b="1"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5469656" y="2780557"/>
              <a:ext cx="2294218" cy="180472"/>
            </a:xfrm>
            <a:prstGeom prst="rect">
              <a:avLst/>
            </a:prstGeom>
            <a:solidFill>
              <a:srgbClr val="00B0F0"/>
            </a:solidFill>
          </p:spPr>
          <p:txBody>
            <a:bodyPr wrap="none" anchor="ctr" anchorCtr="0">
              <a:noAutofit/>
            </a:bodyPr>
            <a:lstStyle/>
            <a:p>
              <a:pPr algn="ctr"/>
              <a:r>
                <a:rPr lang="zh-CN" altLang="en-US" sz="900" b="1" dirty="0">
                  <a:solidFill>
                    <a:schemeClr val="bg1"/>
                  </a:solidFill>
                  <a:latin typeface="微软雅黑" panose="020B0503020204020204" pitchFamily="34" charset="-122"/>
                  <a:ea typeface="微软雅黑" panose="020B0503020204020204" pitchFamily="34" charset="-122"/>
                </a:rPr>
                <a:t>海宁皮革城</a:t>
              </a:r>
              <a:r>
                <a:rPr lang="en-US" altLang="zh-CN" sz="900" b="1" dirty="0">
                  <a:solidFill>
                    <a:schemeClr val="bg1"/>
                  </a:solidFill>
                  <a:latin typeface="微软雅黑" panose="020B0503020204020204" pitchFamily="34" charset="-122"/>
                  <a:ea typeface="微软雅黑" panose="020B0503020204020204" pitchFamily="34" charset="-122"/>
                </a:rPr>
                <a:t>2024</a:t>
              </a:r>
              <a:r>
                <a:rPr lang="zh-CN" altLang="en-US" sz="900" b="1" dirty="0">
                  <a:solidFill>
                    <a:schemeClr val="bg1"/>
                  </a:solidFill>
                  <a:latin typeface="微软雅黑" panose="020B0503020204020204" pitchFamily="34" charset="-122"/>
                  <a:ea typeface="微软雅黑" panose="020B0503020204020204" pitchFamily="34" charset="-122"/>
                </a:rPr>
                <a:t>年直播销售额破</a:t>
              </a:r>
              <a:r>
                <a:rPr lang="en-US" altLang="zh-CN" sz="900" b="1" dirty="0">
                  <a:solidFill>
                    <a:schemeClr val="bg1"/>
                  </a:solidFill>
                  <a:latin typeface="微软雅黑" panose="020B0503020204020204" pitchFamily="34" charset="-122"/>
                  <a:ea typeface="微软雅黑" panose="020B0503020204020204" pitchFamily="34" charset="-122"/>
                </a:rPr>
                <a:t>120</a:t>
              </a:r>
              <a:r>
                <a:rPr lang="zh-CN" altLang="en-US" sz="900" b="1" dirty="0">
                  <a:solidFill>
                    <a:schemeClr val="bg1"/>
                  </a:solidFill>
                  <a:latin typeface="微软雅黑" panose="020B0503020204020204" pitchFamily="34" charset="-122"/>
                  <a:ea typeface="微软雅黑" panose="020B0503020204020204" pitchFamily="34" charset="-122"/>
                </a:rPr>
                <a:t>亿元</a:t>
              </a:r>
              <a:endParaRPr lang="zh-CN" altLang="en-US" sz="900" b="1" dirty="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5470836" y="3176929"/>
              <a:ext cx="877163" cy="180472"/>
            </a:xfrm>
            <a:prstGeom prst="rect">
              <a:avLst/>
            </a:prstGeom>
            <a:solidFill>
              <a:srgbClr val="00B0F0"/>
            </a:solidFill>
          </p:spPr>
          <p:txBody>
            <a:bodyPr wrap="none" anchor="ctr" anchorCtr="0">
              <a:noAutofit/>
            </a:bodyPr>
            <a:lstStyle/>
            <a:p>
              <a:pPr algn="ctr"/>
              <a:r>
                <a:rPr lang="zh-CN" altLang="en-US" sz="900" b="1" dirty="0">
                  <a:solidFill>
                    <a:schemeClr val="bg1"/>
                  </a:solidFill>
                  <a:latin typeface="微软雅黑" panose="020B0503020204020204" pitchFamily="34" charset="-122"/>
                  <a:ea typeface="微软雅黑" panose="020B0503020204020204" pitchFamily="34" charset="-122"/>
                </a:rPr>
                <a:t>秀洲</a:t>
              </a:r>
              <a:r>
                <a:rPr lang="zh-CN" altLang="en-US" sz="900" b="1" dirty="0" smtClean="0">
                  <a:solidFill>
                    <a:schemeClr val="bg1"/>
                  </a:solidFill>
                  <a:latin typeface="微软雅黑" panose="020B0503020204020204" pitchFamily="34" charset="-122"/>
                  <a:ea typeface="微软雅黑" panose="020B0503020204020204" pitchFamily="34" charset="-122"/>
                </a:rPr>
                <a:t>直播助农</a:t>
              </a:r>
              <a:endParaRPr lang="zh-CN" altLang="en-US" sz="900" b="1" dirty="0">
                <a:solidFill>
                  <a:schemeClr val="bg1"/>
                </a:solidFill>
                <a:latin typeface="微软雅黑" panose="020B0503020204020204" pitchFamily="34" charset="-122"/>
                <a:ea typeface="微软雅黑" panose="020B0503020204020204" pitchFamily="34" charset="-122"/>
              </a:endParaRPr>
            </a:p>
          </p:txBody>
        </p:sp>
        <p:sp>
          <p:nvSpPr>
            <p:cNvPr id="31" name="矩形 30"/>
            <p:cNvSpPr/>
            <p:nvPr/>
          </p:nvSpPr>
          <p:spPr>
            <a:xfrm>
              <a:off x="6449811" y="3176929"/>
              <a:ext cx="761747" cy="180472"/>
            </a:xfrm>
            <a:prstGeom prst="rect">
              <a:avLst/>
            </a:prstGeom>
            <a:solidFill>
              <a:srgbClr val="00B0F0"/>
            </a:solidFill>
          </p:spPr>
          <p:txBody>
            <a:bodyPr wrap="none" anchor="ctr" anchorCtr="0">
              <a:noAutofit/>
            </a:bodyPr>
            <a:lstStyle/>
            <a:p>
              <a:pPr algn="ctr"/>
              <a:r>
                <a:rPr lang="zh-CN" altLang="en-US" sz="900" b="1" dirty="0" smtClean="0">
                  <a:solidFill>
                    <a:schemeClr val="bg1"/>
                  </a:solidFill>
                  <a:latin typeface="微软雅黑" panose="020B0503020204020204" pitchFamily="34" charset="-122"/>
                  <a:ea typeface="微软雅黑" panose="020B0503020204020204" pitchFamily="34" charset="-122"/>
                </a:rPr>
                <a:t>平湖服装城</a:t>
              </a:r>
              <a:endParaRPr lang="zh-CN" altLang="en-US" sz="900" b="1"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5469657" y="2980613"/>
              <a:ext cx="2294218" cy="180472"/>
            </a:xfrm>
            <a:prstGeom prst="rect">
              <a:avLst/>
            </a:prstGeom>
            <a:solidFill>
              <a:srgbClr val="00B0F0"/>
            </a:solidFill>
          </p:spPr>
          <p:txBody>
            <a:bodyPr wrap="square" anchor="ctr" anchorCtr="0">
              <a:noAutofit/>
            </a:bodyPr>
            <a:lstStyle/>
            <a:p>
              <a:pPr algn="ctr"/>
              <a:r>
                <a:rPr lang="zh-CN" altLang="en-US" sz="900" b="1" dirty="0">
                  <a:solidFill>
                    <a:schemeClr val="bg1"/>
                  </a:solidFill>
                  <a:latin typeface="微软雅黑" panose="020B0503020204020204" pitchFamily="34" charset="-122"/>
                  <a:ea typeface="微软雅黑" panose="020B0503020204020204" pitchFamily="34" charset="-122"/>
                </a:rPr>
                <a:t>嘉兴地区活跃服装类网店总数超</a:t>
              </a:r>
              <a:r>
                <a:rPr lang="en-US" altLang="zh-CN" sz="900" b="1" dirty="0">
                  <a:solidFill>
                    <a:schemeClr val="bg1"/>
                  </a:solidFill>
                  <a:latin typeface="微软雅黑" panose="020B0503020204020204" pitchFamily="34" charset="-122"/>
                  <a:ea typeface="微软雅黑" panose="020B0503020204020204" pitchFamily="34" charset="-122"/>
                </a:rPr>
                <a:t>3</a:t>
              </a:r>
              <a:r>
                <a:rPr lang="zh-CN" altLang="en-US" sz="900" b="1" dirty="0">
                  <a:solidFill>
                    <a:schemeClr val="bg1"/>
                  </a:solidFill>
                  <a:latin typeface="微软雅黑" panose="020B0503020204020204" pitchFamily="34" charset="-122"/>
                  <a:ea typeface="微软雅黑" panose="020B0503020204020204" pitchFamily="34" charset="-122"/>
                </a:rPr>
                <a:t>万家</a:t>
              </a:r>
              <a:endParaRPr lang="zh-CN" altLang="en-US" sz="900" b="1" dirty="0">
                <a:solidFill>
                  <a:schemeClr val="bg1"/>
                </a:solidFill>
                <a:latin typeface="微软雅黑" panose="020B0503020204020204" pitchFamily="34" charset="-122"/>
                <a:ea typeface="微软雅黑" panose="020B0503020204020204" pitchFamily="34" charset="-122"/>
              </a:endParaRPr>
            </a:p>
          </p:txBody>
        </p:sp>
        <p:sp>
          <p:nvSpPr>
            <p:cNvPr id="33" name="矩形 32"/>
            <p:cNvSpPr/>
            <p:nvPr/>
          </p:nvSpPr>
          <p:spPr>
            <a:xfrm>
              <a:off x="7247014" y="3038688"/>
              <a:ext cx="550151" cy="400110"/>
            </a:xfrm>
            <a:prstGeom prst="rect">
              <a:avLst/>
            </a:prstGeom>
          </p:spPr>
          <p:txBody>
            <a:bodyPr wrap="none">
              <a:spAutoFit/>
            </a:bodyPr>
            <a:lstStyle/>
            <a:p>
              <a:r>
                <a:rPr lang="zh-CN" altLang="en-US" sz="2000" b="1" dirty="0">
                  <a:solidFill>
                    <a:schemeClr val="bg1">
                      <a:lumMod val="75000"/>
                    </a:schemeClr>
                  </a:solidFill>
                </a:rPr>
                <a:t>……</a:t>
              </a:r>
              <a:endParaRPr lang="zh-CN" altLang="en-US" sz="2000" b="1" dirty="0">
                <a:solidFill>
                  <a:schemeClr val="bg1">
                    <a:lumMod val="75000"/>
                  </a:schemeClr>
                </a:solidFill>
              </a:endParaRPr>
            </a:p>
          </p:txBody>
        </p:sp>
        <p:sp>
          <p:nvSpPr>
            <p:cNvPr id="34" name="Freeform 35"/>
            <p:cNvSpPr/>
            <p:nvPr/>
          </p:nvSpPr>
          <p:spPr bwMode="auto">
            <a:xfrm flipH="1">
              <a:off x="5228180" y="2580502"/>
              <a:ext cx="106016" cy="776900"/>
            </a:xfrm>
            <a:custGeom>
              <a:avLst/>
              <a:gdLst>
                <a:gd name="T0" fmla="*/ 15 w 41"/>
                <a:gd name="T1" fmla="*/ 41 h 281"/>
                <a:gd name="T2" fmla="*/ 11 w 41"/>
                <a:gd name="T3" fmla="*/ 13 h 281"/>
                <a:gd name="T4" fmla="*/ 0 w 41"/>
                <a:gd name="T5" fmla="*/ 0 h 281"/>
                <a:gd name="T6" fmla="*/ 21 w 41"/>
                <a:gd name="T7" fmla="*/ 9 h 281"/>
                <a:gd name="T8" fmla="*/ 27 w 41"/>
                <a:gd name="T9" fmla="*/ 45 h 281"/>
                <a:gd name="T10" fmla="*/ 27 w 41"/>
                <a:gd name="T11" fmla="*/ 103 h 281"/>
                <a:gd name="T12" fmla="*/ 30 w 41"/>
                <a:gd name="T13" fmla="*/ 128 h 281"/>
                <a:gd name="T14" fmla="*/ 41 w 41"/>
                <a:gd name="T15" fmla="*/ 141 h 281"/>
                <a:gd name="T16" fmla="*/ 30 w 41"/>
                <a:gd name="T17" fmla="*/ 153 h 281"/>
                <a:gd name="T18" fmla="*/ 27 w 41"/>
                <a:gd name="T19" fmla="*/ 179 h 281"/>
                <a:gd name="T20" fmla="*/ 27 w 41"/>
                <a:gd name="T21" fmla="*/ 232 h 281"/>
                <a:gd name="T22" fmla="*/ 25 w 41"/>
                <a:gd name="T23" fmla="*/ 262 h 281"/>
                <a:gd name="T24" fmla="*/ 16 w 41"/>
                <a:gd name="T25" fmla="*/ 277 h 281"/>
                <a:gd name="T26" fmla="*/ 0 w 41"/>
                <a:gd name="T27" fmla="*/ 281 h 281"/>
                <a:gd name="T28" fmla="*/ 11 w 41"/>
                <a:gd name="T29" fmla="*/ 268 h 281"/>
                <a:gd name="T30" fmla="*/ 15 w 41"/>
                <a:gd name="T31" fmla="*/ 240 h 281"/>
                <a:gd name="T32" fmla="*/ 15 w 41"/>
                <a:gd name="T33" fmla="*/ 186 h 281"/>
                <a:gd name="T34" fmla="*/ 17 w 41"/>
                <a:gd name="T35" fmla="*/ 155 h 281"/>
                <a:gd name="T36" fmla="*/ 29 w 41"/>
                <a:gd name="T37" fmla="*/ 141 h 281"/>
                <a:gd name="T38" fmla="*/ 17 w 41"/>
                <a:gd name="T39" fmla="*/ 127 h 281"/>
                <a:gd name="T40" fmla="*/ 15 w 41"/>
                <a:gd name="T41" fmla="*/ 98 h 281"/>
                <a:gd name="T42" fmla="*/ 15 w 41"/>
                <a:gd name="T43" fmla="*/ 4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grpSp>
      <p:sp>
        <p:nvSpPr>
          <p:cNvPr id="35" name="矩形 34"/>
          <p:cNvSpPr/>
          <p:nvPr/>
        </p:nvSpPr>
        <p:spPr>
          <a:xfrm>
            <a:off x="244861" y="5170773"/>
            <a:ext cx="1214985" cy="784830"/>
          </a:xfrm>
          <a:prstGeom prst="rect">
            <a:avLst/>
          </a:prstGeom>
        </p:spPr>
        <p:txBody>
          <a:bodyPr wrap="square">
            <a:spAutoFit/>
          </a:bodyPr>
          <a:lstStyle/>
          <a:p>
            <a:pPr algn="ctr">
              <a:lnSpc>
                <a:spcPct val="150000"/>
              </a:lnSpc>
            </a:pPr>
            <a:r>
              <a:rPr lang="zh-CN" altLang="en-US" sz="1000" dirty="0" smtClean="0">
                <a:solidFill>
                  <a:schemeClr val="accent2"/>
                </a:solidFill>
                <a:latin typeface="微软雅黑" panose="020B0503020204020204" pitchFamily="34" charset="-122"/>
                <a:ea typeface="微软雅黑" panose="020B0503020204020204" pitchFamily="34" charset="-122"/>
              </a:rPr>
              <a:t>29</a:t>
            </a:r>
            <a:r>
              <a:rPr lang="zh-CN" altLang="en-US" sz="1000" dirty="0">
                <a:solidFill>
                  <a:schemeClr val="accent2"/>
                </a:solidFill>
                <a:latin typeface="微软雅黑" panose="020B0503020204020204" pitchFamily="34" charset="-122"/>
                <a:ea typeface="微软雅黑" panose="020B0503020204020204" pitchFamily="34" charset="-122"/>
              </a:rPr>
              <a:t>个</a:t>
            </a:r>
            <a:r>
              <a:rPr lang="zh-CN" altLang="en-US" sz="1000" dirty="0" smtClean="0">
                <a:solidFill>
                  <a:schemeClr val="accent2"/>
                </a:solidFill>
                <a:latin typeface="微软雅黑" panose="020B0503020204020204" pitchFamily="34" charset="-122"/>
                <a:ea typeface="微软雅黑" panose="020B0503020204020204" pitchFamily="34" charset="-122"/>
              </a:rPr>
              <a:t>直播楼园</a:t>
            </a:r>
            <a:endParaRPr lang="en-US" altLang="zh-CN" sz="1000" dirty="0" smtClean="0">
              <a:solidFill>
                <a:schemeClr val="accent2"/>
              </a:solidFill>
              <a:latin typeface="微软雅黑" panose="020B0503020204020204" pitchFamily="34" charset="-122"/>
              <a:ea typeface="微软雅黑" panose="020B0503020204020204" pitchFamily="34" charset="-122"/>
            </a:endParaRPr>
          </a:p>
          <a:p>
            <a:pPr algn="ctr">
              <a:lnSpc>
                <a:spcPct val="150000"/>
              </a:lnSpc>
            </a:pPr>
            <a:r>
              <a:rPr lang="zh-CN" altLang="en-US" sz="1000" dirty="0" smtClean="0">
                <a:solidFill>
                  <a:schemeClr val="accent2"/>
                </a:solidFill>
                <a:latin typeface="微软雅黑" panose="020B0503020204020204" pitchFamily="34" charset="-122"/>
                <a:ea typeface="微软雅黑" panose="020B0503020204020204" pitchFamily="34" charset="-122"/>
              </a:rPr>
              <a:t>4个电商直播基地</a:t>
            </a:r>
            <a:r>
              <a:rPr lang="en-US" altLang="zh-CN" sz="1000" dirty="0" smtClean="0">
                <a:solidFill>
                  <a:schemeClr val="accent2"/>
                </a:solidFill>
                <a:latin typeface="微软雅黑" panose="020B0503020204020204" pitchFamily="34" charset="-122"/>
                <a:ea typeface="微软雅黑" panose="020B0503020204020204" pitchFamily="34" charset="-122"/>
              </a:rPr>
              <a:t>0</a:t>
            </a:r>
            <a:r>
              <a:rPr lang="zh-CN" altLang="en-US" sz="1000" dirty="0" smtClean="0">
                <a:solidFill>
                  <a:schemeClr val="accent2"/>
                </a:solidFill>
                <a:latin typeface="微软雅黑" panose="020B0503020204020204" pitchFamily="34" charset="-122"/>
                <a:ea typeface="微软雅黑" panose="020B0503020204020204" pitchFamily="34" charset="-122"/>
              </a:rPr>
              <a:t>.</a:t>
            </a:r>
            <a:r>
              <a:rPr lang="zh-CN" altLang="en-US" sz="1000" dirty="0">
                <a:solidFill>
                  <a:schemeClr val="accent2"/>
                </a:solidFill>
                <a:latin typeface="微软雅黑" panose="020B0503020204020204" pitchFamily="34" charset="-122"/>
                <a:ea typeface="微软雅黑" panose="020B0503020204020204" pitchFamily="34" charset="-122"/>
              </a:rPr>
              <a:t>7万</a:t>
            </a:r>
            <a:r>
              <a:rPr lang="zh-CN" altLang="en-US" sz="1000" dirty="0" smtClean="0">
                <a:solidFill>
                  <a:schemeClr val="accent2"/>
                </a:solidFill>
                <a:latin typeface="微软雅黑" panose="020B0503020204020204" pitchFamily="34" charset="-122"/>
                <a:ea typeface="微软雅黑" panose="020B0503020204020204" pitchFamily="34" charset="-122"/>
              </a:rPr>
              <a:t>家直播</a:t>
            </a:r>
            <a:r>
              <a:rPr lang="zh-CN" altLang="en-US" sz="1000" dirty="0">
                <a:solidFill>
                  <a:schemeClr val="accent2"/>
                </a:solidFill>
                <a:latin typeface="微软雅黑" panose="020B0503020204020204" pitchFamily="34" charset="-122"/>
                <a:ea typeface="微软雅黑" panose="020B0503020204020204" pitchFamily="34" charset="-122"/>
              </a:rPr>
              <a:t>企业</a:t>
            </a:r>
            <a:endParaRPr lang="zh-CN" altLang="en-US" sz="1000" dirty="0">
              <a:solidFill>
                <a:schemeClr val="accent2"/>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305392" y="6093312"/>
            <a:ext cx="3804155" cy="268925"/>
            <a:chOff x="4249551" y="3587149"/>
            <a:chExt cx="3804155" cy="268925"/>
          </a:xfrm>
        </p:grpSpPr>
        <p:sp>
          <p:nvSpPr>
            <p:cNvPr id="37" name="五边形 36"/>
            <p:cNvSpPr/>
            <p:nvPr/>
          </p:nvSpPr>
          <p:spPr>
            <a:xfrm>
              <a:off x="7215369" y="3587149"/>
              <a:ext cx="838337" cy="268925"/>
            </a:xfrm>
            <a:prstGeom prst="homePlat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latin typeface="微软雅黑" panose="020B0503020204020204" pitchFamily="34" charset="-122"/>
                  <a:ea typeface="微软雅黑" panose="020B0503020204020204" pitchFamily="34" charset="-122"/>
                </a:rPr>
                <a:t>业务宣传</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38" name="五边形 37"/>
            <p:cNvSpPr/>
            <p:nvPr/>
          </p:nvSpPr>
          <p:spPr>
            <a:xfrm>
              <a:off x="6493568" y="3587149"/>
              <a:ext cx="838337" cy="268925"/>
            </a:xfrm>
            <a:prstGeom prst="homePlat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latin typeface="微软雅黑" panose="020B0503020204020204" pitchFamily="34" charset="-122"/>
                  <a:ea typeface="微软雅黑" panose="020B0503020204020204" pitchFamily="34" charset="-122"/>
                </a:rPr>
                <a:t>订单管理</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39" name="五边形 38"/>
            <p:cNvSpPr/>
            <p:nvPr/>
          </p:nvSpPr>
          <p:spPr>
            <a:xfrm>
              <a:off x="5761719" y="3587149"/>
              <a:ext cx="838337" cy="268925"/>
            </a:xfrm>
            <a:prstGeom prst="homePlat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latin typeface="微软雅黑" panose="020B0503020204020204" pitchFamily="34" charset="-122"/>
                  <a:ea typeface="微软雅黑" panose="020B0503020204020204" pitchFamily="34" charset="-122"/>
                </a:rPr>
                <a:t>直播运营</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40" name="五边形 39"/>
            <p:cNvSpPr/>
            <p:nvPr/>
          </p:nvSpPr>
          <p:spPr>
            <a:xfrm>
              <a:off x="5001596" y="3587149"/>
              <a:ext cx="838337" cy="268925"/>
            </a:xfrm>
            <a:prstGeom prst="homePlat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latin typeface="微软雅黑" panose="020B0503020204020204" pitchFamily="34" charset="-122"/>
                  <a:ea typeface="微软雅黑" panose="020B0503020204020204" pitchFamily="34" charset="-122"/>
                </a:rPr>
                <a:t>直播设备</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41" name="五边形 40"/>
            <p:cNvSpPr/>
            <p:nvPr/>
          </p:nvSpPr>
          <p:spPr>
            <a:xfrm>
              <a:off x="4249551" y="3587149"/>
              <a:ext cx="838337" cy="268925"/>
            </a:xfrm>
            <a:prstGeom prst="homePlat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latin typeface="微软雅黑" panose="020B0503020204020204" pitchFamily="34" charset="-122"/>
                  <a:ea typeface="微软雅黑" panose="020B0503020204020204" pitchFamily="34" charset="-122"/>
                </a:rPr>
                <a:t>基础通信</a:t>
              </a:r>
              <a:endParaRPr lang="zh-CN" altLang="en-US" sz="1000" dirty="0">
                <a:solidFill>
                  <a:schemeClr val="tx1"/>
                </a:solidFill>
                <a:latin typeface="微软雅黑" panose="020B0503020204020204" pitchFamily="34" charset="-122"/>
                <a:ea typeface="微软雅黑" panose="020B0503020204020204" pitchFamily="34" charset="-122"/>
              </a:endParaRPr>
            </a:p>
          </p:txBody>
        </p:sp>
      </p:grpSp>
      <p:pic>
        <p:nvPicPr>
          <p:cNvPr id="42" name="图片 41"/>
          <p:cNvPicPr>
            <a:picLocks noChangeAspect="1"/>
          </p:cNvPicPr>
          <p:nvPr/>
        </p:nvPicPr>
        <p:blipFill>
          <a:blip r:embed="rId12"/>
          <a:stretch>
            <a:fillRect/>
          </a:stretch>
        </p:blipFill>
        <p:spPr>
          <a:xfrm>
            <a:off x="4408558" y="2927495"/>
            <a:ext cx="967072" cy="645521"/>
          </a:xfrm>
          <a:prstGeom prst="rect">
            <a:avLst/>
          </a:prstGeom>
        </p:spPr>
      </p:pic>
      <p:sp>
        <p:nvSpPr>
          <p:cNvPr id="43" name="矩形 42"/>
          <p:cNvSpPr/>
          <p:nvPr/>
        </p:nvSpPr>
        <p:spPr>
          <a:xfrm>
            <a:off x="4341492" y="2682476"/>
            <a:ext cx="1107996" cy="215444"/>
          </a:xfrm>
          <a:prstGeom prst="rect">
            <a:avLst/>
          </a:prstGeom>
        </p:spPr>
        <p:txBody>
          <a:bodyPr wrap="none">
            <a:spAutoFit/>
          </a:bodyPr>
          <a:lstStyle/>
          <a:p>
            <a:r>
              <a:rPr lang="zh-CN" altLang="en-US" sz="800" dirty="0">
                <a:solidFill>
                  <a:schemeClr val="accent2"/>
                </a:solidFill>
                <a:latin typeface="微软雅黑" panose="020B0503020204020204" pitchFamily="34" charset="-122"/>
                <a:ea typeface="微软雅黑" panose="020B0503020204020204" pitchFamily="34" charset="-122"/>
              </a:rPr>
              <a:t>友</a:t>
            </a:r>
            <a:r>
              <a:rPr lang="zh-CN" altLang="en-US" sz="800" dirty="0" smtClean="0">
                <a:solidFill>
                  <a:schemeClr val="accent2"/>
                </a:solidFill>
                <a:latin typeface="微软雅黑" panose="020B0503020204020204" pitchFamily="34" charset="-122"/>
                <a:ea typeface="微软雅黑" panose="020B0503020204020204" pitchFamily="34" charset="-122"/>
              </a:rPr>
              <a:t>商垄断的</a:t>
            </a:r>
            <a:r>
              <a:rPr lang="zh-CN" altLang="en-US" sz="800" dirty="0">
                <a:solidFill>
                  <a:schemeClr val="accent2"/>
                </a:solidFill>
                <a:latin typeface="微软雅黑" panose="020B0503020204020204" pitchFamily="34" charset="-122"/>
                <a:ea typeface="微软雅黑" panose="020B0503020204020204" pitchFamily="34" charset="-122"/>
              </a:rPr>
              <a:t>连锁酒店</a:t>
            </a:r>
            <a:endParaRPr lang="zh-CN" altLang="en-US" sz="800" dirty="0">
              <a:solidFill>
                <a:schemeClr val="accent2"/>
              </a:solidFill>
              <a:latin typeface="微软雅黑" panose="020B0503020204020204" pitchFamily="34" charset="-122"/>
              <a:ea typeface="微软雅黑" panose="020B0503020204020204" pitchFamily="34" charset="-122"/>
            </a:endParaRPr>
          </a:p>
        </p:txBody>
      </p:sp>
      <p:sp>
        <p:nvSpPr>
          <p:cNvPr id="44" name="矩形 43"/>
          <p:cNvSpPr/>
          <p:nvPr/>
        </p:nvSpPr>
        <p:spPr>
          <a:xfrm>
            <a:off x="4111276" y="3568157"/>
            <a:ext cx="1538923" cy="338554"/>
          </a:xfrm>
          <a:prstGeom prst="rect">
            <a:avLst/>
          </a:prstGeom>
        </p:spPr>
        <p:txBody>
          <a:bodyPr wrap="square">
            <a:spAutoFit/>
          </a:bodyPr>
          <a:lstStyle/>
          <a:p>
            <a:pPr algn="ctr"/>
            <a:r>
              <a:rPr lang="zh-CN" altLang="en-US" sz="800" dirty="0" smtClean="0">
                <a:solidFill>
                  <a:schemeClr val="accent2"/>
                </a:solidFill>
                <a:latin typeface="微软雅黑" panose="020B0503020204020204" pitchFamily="34" charset="-122"/>
                <a:ea typeface="微软雅黑" panose="020B0503020204020204" pitchFamily="34" charset="-122"/>
              </a:rPr>
              <a:t>本地有一定的运营商决定权！</a:t>
            </a:r>
            <a:endParaRPr lang="en-US" altLang="zh-CN" sz="800" dirty="0" smtClean="0">
              <a:solidFill>
                <a:schemeClr val="accent2"/>
              </a:solidFill>
              <a:latin typeface="微软雅黑" panose="020B0503020204020204" pitchFamily="34" charset="-122"/>
              <a:ea typeface="微软雅黑" panose="020B0503020204020204" pitchFamily="34" charset="-122"/>
            </a:endParaRPr>
          </a:p>
          <a:p>
            <a:pPr algn="ctr"/>
            <a:r>
              <a:rPr lang="en-US" altLang="zh-CN" sz="800" dirty="0">
                <a:latin typeface="微软雅黑" panose="020B0503020204020204" pitchFamily="34" charset="-122"/>
                <a:ea typeface="微软雅黑" panose="020B0503020204020204" pitchFamily="34" charset="-122"/>
              </a:rPr>
              <a:t>e.g.</a:t>
            </a:r>
            <a:r>
              <a:rPr lang="zh-CN" altLang="en-US" sz="800" dirty="0">
                <a:latin typeface="微软雅黑" panose="020B0503020204020204" pitchFamily="34" charset="-122"/>
                <a:ea typeface="微软雅黑" panose="020B0503020204020204" pitchFamily="34" charset="-122"/>
              </a:rPr>
              <a:t>嘉善维也纳</a:t>
            </a:r>
            <a:endParaRPr lang="zh-CN" altLang="en-US" sz="800" dirty="0">
              <a:latin typeface="微软雅黑" panose="020B0503020204020204" pitchFamily="34" charset="-122"/>
              <a:ea typeface="微软雅黑" panose="020B0503020204020204" pitchFamily="34" charset="-122"/>
            </a:endParaRPr>
          </a:p>
        </p:txBody>
      </p:sp>
      <p:sp>
        <p:nvSpPr>
          <p:cNvPr id="45" name="矩形 44"/>
          <p:cNvSpPr/>
          <p:nvPr/>
        </p:nvSpPr>
        <p:spPr>
          <a:xfrm>
            <a:off x="5574504" y="2682476"/>
            <a:ext cx="1091966" cy="215444"/>
          </a:xfrm>
          <a:prstGeom prst="rect">
            <a:avLst/>
          </a:prstGeom>
        </p:spPr>
        <p:txBody>
          <a:bodyPr wrap="none">
            <a:spAutoFit/>
          </a:bodyPr>
          <a:lstStyle/>
          <a:p>
            <a:pPr algn="ctr"/>
            <a:r>
              <a:rPr lang="zh-CN" altLang="en-US" sz="800" dirty="0" smtClean="0">
                <a:solidFill>
                  <a:schemeClr val="accent2"/>
                </a:solidFill>
                <a:latin typeface="微软雅黑" panose="020B0503020204020204" pitchFamily="34" charset="-122"/>
                <a:ea typeface="微软雅黑" panose="020B0503020204020204" pitchFamily="34" charset="-122"/>
              </a:rPr>
              <a:t>单体酒店</a:t>
            </a:r>
            <a:r>
              <a:rPr lang="en-US" altLang="zh-CN" sz="800" dirty="0" smtClean="0">
                <a:solidFill>
                  <a:schemeClr val="accent2"/>
                </a:solidFill>
                <a:latin typeface="微软雅黑" panose="020B0503020204020204" pitchFamily="34" charset="-122"/>
                <a:ea typeface="微软雅黑" panose="020B0503020204020204" pitchFamily="34" charset="-122"/>
              </a:rPr>
              <a:t>/</a:t>
            </a:r>
            <a:r>
              <a:rPr lang="zh-CN" altLang="en-US" sz="800" dirty="0" smtClean="0">
                <a:solidFill>
                  <a:schemeClr val="accent2"/>
                </a:solidFill>
                <a:latin typeface="微软雅黑" panose="020B0503020204020204" pitchFamily="34" charset="-122"/>
                <a:ea typeface="微软雅黑" panose="020B0503020204020204" pitchFamily="34" charset="-122"/>
              </a:rPr>
              <a:t>民宿</a:t>
            </a:r>
            <a:r>
              <a:rPr lang="en-US" altLang="zh-CN" sz="800" dirty="0" smtClean="0">
                <a:solidFill>
                  <a:schemeClr val="accent2"/>
                </a:solidFill>
                <a:latin typeface="微软雅黑" panose="020B0503020204020204" pitchFamily="34" charset="-122"/>
                <a:ea typeface="微软雅黑" panose="020B0503020204020204" pitchFamily="34" charset="-122"/>
              </a:rPr>
              <a:t>/</a:t>
            </a:r>
            <a:r>
              <a:rPr lang="zh-CN" altLang="en-US" sz="800" dirty="0" smtClean="0">
                <a:solidFill>
                  <a:schemeClr val="accent2"/>
                </a:solidFill>
                <a:latin typeface="微软雅黑" panose="020B0503020204020204" pitchFamily="34" charset="-122"/>
                <a:ea typeface="微软雅黑" panose="020B0503020204020204" pitchFamily="34" charset="-122"/>
              </a:rPr>
              <a:t>宿舍</a:t>
            </a:r>
            <a:endParaRPr lang="zh-CN" altLang="en-US" sz="800" dirty="0">
              <a:solidFill>
                <a:schemeClr val="accent2"/>
              </a:solidFill>
              <a:latin typeface="微软雅黑" panose="020B0503020204020204" pitchFamily="34" charset="-122"/>
              <a:ea typeface="微软雅黑" panose="020B0503020204020204" pitchFamily="34" charset="-122"/>
            </a:endParaRPr>
          </a:p>
        </p:txBody>
      </p:sp>
      <p:sp>
        <p:nvSpPr>
          <p:cNvPr id="46" name="矩形 45"/>
          <p:cNvSpPr/>
          <p:nvPr/>
        </p:nvSpPr>
        <p:spPr>
          <a:xfrm>
            <a:off x="5627244" y="3564439"/>
            <a:ext cx="986486" cy="338554"/>
          </a:xfrm>
          <a:prstGeom prst="rect">
            <a:avLst/>
          </a:prstGeom>
        </p:spPr>
        <p:txBody>
          <a:bodyPr wrap="square">
            <a:spAutoFit/>
          </a:bodyPr>
          <a:lstStyle/>
          <a:p>
            <a:pPr algn="ctr"/>
            <a:r>
              <a:rPr lang="zh-CN" altLang="en-US" sz="800" dirty="0" smtClean="0">
                <a:solidFill>
                  <a:schemeClr val="accent2"/>
                </a:solidFill>
                <a:latin typeface="微软雅黑" panose="020B0503020204020204" pitchFamily="34" charset="-122"/>
                <a:ea typeface="微软雅黑" panose="020B0503020204020204" pitchFamily="34" charset="-122"/>
              </a:rPr>
              <a:t>“</a:t>
            </a:r>
            <a:r>
              <a:rPr lang="zh-CN" altLang="en-US" sz="800" dirty="0">
                <a:solidFill>
                  <a:schemeClr val="accent2"/>
                </a:solidFill>
                <a:latin typeface="微软雅黑" panose="020B0503020204020204" pitchFamily="34" charset="-122"/>
                <a:ea typeface="微软雅黑" panose="020B0503020204020204" pitchFamily="34" charset="-122"/>
              </a:rPr>
              <a:t>一企一策</a:t>
            </a:r>
            <a:r>
              <a:rPr lang="zh-CN" altLang="en-US" sz="800" dirty="0" smtClean="0">
                <a:solidFill>
                  <a:schemeClr val="accent2"/>
                </a:solidFill>
                <a:latin typeface="微软雅黑" panose="020B0503020204020204" pitchFamily="34" charset="-122"/>
                <a:ea typeface="微软雅黑" panose="020B0503020204020204" pitchFamily="34" charset="-122"/>
              </a:rPr>
              <a:t>”</a:t>
            </a:r>
            <a:endParaRPr lang="en-US" altLang="zh-CN" sz="800" dirty="0" smtClean="0">
              <a:solidFill>
                <a:schemeClr val="accent2"/>
              </a:solidFill>
              <a:latin typeface="微软雅黑" panose="020B0503020204020204" pitchFamily="34" charset="-122"/>
              <a:ea typeface="微软雅黑" panose="020B0503020204020204" pitchFamily="34" charset="-122"/>
            </a:endParaRPr>
          </a:p>
          <a:p>
            <a:pPr algn="ctr"/>
            <a:r>
              <a:rPr lang="zh-CN" altLang="en-US" sz="800" dirty="0" smtClean="0">
                <a:solidFill>
                  <a:schemeClr val="accent2"/>
                </a:solidFill>
                <a:latin typeface="微软雅黑" panose="020B0503020204020204" pitchFamily="34" charset="-122"/>
                <a:ea typeface="微软雅黑" panose="020B0503020204020204" pitchFamily="34" charset="-122"/>
              </a:rPr>
              <a:t>迎回攻坚</a:t>
            </a:r>
            <a:endParaRPr lang="en-US" altLang="zh-CN" sz="800" dirty="0" smtClean="0">
              <a:solidFill>
                <a:schemeClr val="accent2"/>
              </a:solidFill>
              <a:latin typeface="微软雅黑" panose="020B0503020204020204" pitchFamily="34" charset="-122"/>
              <a:ea typeface="微软雅黑" panose="020B0503020204020204" pitchFamily="34" charset="-122"/>
            </a:endParaRPr>
          </a:p>
        </p:txBody>
      </p:sp>
      <p:pic>
        <p:nvPicPr>
          <p:cNvPr id="47" name="图片 46"/>
          <p:cNvPicPr>
            <a:picLocks noChangeAspect="1"/>
          </p:cNvPicPr>
          <p:nvPr/>
        </p:nvPicPr>
        <p:blipFill>
          <a:blip r:embed="rId13"/>
          <a:stretch>
            <a:fillRect/>
          </a:stretch>
        </p:blipFill>
        <p:spPr>
          <a:xfrm>
            <a:off x="5627244" y="2927494"/>
            <a:ext cx="986486" cy="640663"/>
          </a:xfrm>
          <a:prstGeom prst="rect">
            <a:avLst/>
          </a:prstGeom>
        </p:spPr>
      </p:pic>
      <p:pic>
        <p:nvPicPr>
          <p:cNvPr id="48" name="图片 47"/>
          <p:cNvPicPr>
            <a:picLocks noChangeAspect="1"/>
          </p:cNvPicPr>
          <p:nvPr/>
        </p:nvPicPr>
        <p:blipFill>
          <a:blip r:embed="rId14"/>
          <a:stretch>
            <a:fillRect/>
          </a:stretch>
        </p:blipFill>
        <p:spPr>
          <a:xfrm>
            <a:off x="6819536" y="2925667"/>
            <a:ext cx="959579" cy="636997"/>
          </a:xfrm>
          <a:prstGeom prst="rect">
            <a:avLst/>
          </a:prstGeom>
        </p:spPr>
      </p:pic>
      <p:sp>
        <p:nvSpPr>
          <p:cNvPr id="49" name="矩形 48"/>
          <p:cNvSpPr/>
          <p:nvPr/>
        </p:nvSpPr>
        <p:spPr>
          <a:xfrm>
            <a:off x="6753342" y="2682476"/>
            <a:ext cx="1091967" cy="215444"/>
          </a:xfrm>
          <a:prstGeom prst="rect">
            <a:avLst/>
          </a:prstGeom>
        </p:spPr>
        <p:txBody>
          <a:bodyPr wrap="none">
            <a:spAutoFit/>
          </a:bodyPr>
          <a:lstStyle/>
          <a:p>
            <a:pPr algn="ctr"/>
            <a:r>
              <a:rPr lang="zh-CN" altLang="en-US" sz="800" dirty="0" smtClean="0">
                <a:solidFill>
                  <a:schemeClr val="accent2"/>
                </a:solidFill>
                <a:latin typeface="微软雅黑" panose="020B0503020204020204" pitchFamily="34" charset="-122"/>
                <a:ea typeface="微软雅黑" panose="020B0503020204020204" pitchFamily="34" charset="-122"/>
              </a:rPr>
              <a:t>新装修</a:t>
            </a:r>
            <a:r>
              <a:rPr lang="en-US" altLang="zh-CN" sz="800" dirty="0" smtClean="0">
                <a:solidFill>
                  <a:schemeClr val="accent2"/>
                </a:solidFill>
                <a:latin typeface="微软雅黑" panose="020B0503020204020204" pitchFamily="34" charset="-122"/>
                <a:ea typeface="微软雅黑" panose="020B0503020204020204" pitchFamily="34" charset="-122"/>
              </a:rPr>
              <a:t>/</a:t>
            </a:r>
            <a:r>
              <a:rPr lang="zh-CN" altLang="en-US" sz="800" dirty="0" smtClean="0">
                <a:solidFill>
                  <a:schemeClr val="accent2"/>
                </a:solidFill>
                <a:latin typeface="微软雅黑" panose="020B0503020204020204" pitchFamily="34" charset="-122"/>
                <a:ea typeface="微软雅黑" panose="020B0503020204020204" pitchFamily="34" charset="-122"/>
              </a:rPr>
              <a:t>改造</a:t>
            </a:r>
            <a:r>
              <a:rPr lang="en-US" altLang="zh-CN" sz="800" dirty="0" smtClean="0">
                <a:solidFill>
                  <a:schemeClr val="accent2"/>
                </a:solidFill>
                <a:latin typeface="微软雅黑" panose="020B0503020204020204" pitchFamily="34" charset="-122"/>
                <a:ea typeface="微软雅黑" panose="020B0503020204020204" pitchFamily="34" charset="-122"/>
              </a:rPr>
              <a:t>/</a:t>
            </a:r>
            <a:r>
              <a:rPr lang="zh-CN" altLang="en-US" sz="800" dirty="0" smtClean="0">
                <a:solidFill>
                  <a:schemeClr val="accent2"/>
                </a:solidFill>
                <a:latin typeface="微软雅黑" panose="020B0503020204020204" pitchFamily="34" charset="-122"/>
                <a:ea typeface="微软雅黑" panose="020B0503020204020204" pitchFamily="34" charset="-122"/>
              </a:rPr>
              <a:t>足浴等</a:t>
            </a:r>
            <a:endParaRPr lang="zh-CN" altLang="en-US" sz="800" dirty="0">
              <a:solidFill>
                <a:schemeClr val="accent2"/>
              </a:solidFill>
              <a:latin typeface="微软雅黑" panose="020B0503020204020204" pitchFamily="34" charset="-122"/>
              <a:ea typeface="微软雅黑" panose="020B0503020204020204" pitchFamily="34" charset="-122"/>
            </a:endParaRPr>
          </a:p>
        </p:txBody>
      </p:sp>
      <p:pic>
        <p:nvPicPr>
          <p:cNvPr id="50" name="图片 49" descr="S2"/>
          <p:cNvPicPr>
            <a:picLocks noChangeAspect="1"/>
          </p:cNvPicPr>
          <p:nvPr>
            <p:custDataLst>
              <p:tags r:id="rId15"/>
            </p:custDataLst>
          </p:nvPr>
        </p:nvPicPr>
        <p:blipFill>
          <a:blip r:embed="rId16"/>
          <a:stretch>
            <a:fillRect/>
          </a:stretch>
        </p:blipFill>
        <p:spPr>
          <a:xfrm>
            <a:off x="7517030" y="3352098"/>
            <a:ext cx="357368" cy="293871"/>
          </a:xfrm>
          <a:prstGeom prst="rect">
            <a:avLst/>
          </a:prstGeom>
        </p:spPr>
      </p:pic>
      <p:sp>
        <p:nvSpPr>
          <p:cNvPr id="51" name="矩形 50"/>
          <p:cNvSpPr/>
          <p:nvPr/>
        </p:nvSpPr>
        <p:spPr>
          <a:xfrm>
            <a:off x="6694519" y="3568157"/>
            <a:ext cx="1203405" cy="338554"/>
          </a:xfrm>
          <a:prstGeom prst="rect">
            <a:avLst/>
          </a:prstGeom>
        </p:spPr>
        <p:txBody>
          <a:bodyPr wrap="square">
            <a:spAutoFit/>
          </a:bodyPr>
          <a:lstStyle/>
          <a:p>
            <a:pPr algn="ctr"/>
            <a:r>
              <a:rPr lang="zh-CN" altLang="en-US" sz="800" dirty="0" smtClean="0">
                <a:solidFill>
                  <a:schemeClr val="accent2"/>
                </a:solidFill>
                <a:latin typeface="微软雅黑" panose="020B0503020204020204" pitchFamily="34" charset="-122"/>
                <a:ea typeface="微软雅黑" panose="020B0503020204020204" pitchFamily="34" charset="-122"/>
              </a:rPr>
              <a:t>“投影仪”影</a:t>
            </a:r>
            <a:r>
              <a:rPr lang="zh-CN" altLang="en-US" sz="800" dirty="0">
                <a:solidFill>
                  <a:schemeClr val="accent2"/>
                </a:solidFill>
                <a:latin typeface="微软雅黑" panose="020B0503020204020204" pitchFamily="34" charset="-122"/>
                <a:ea typeface="微软雅黑" panose="020B0503020204020204" pitchFamily="34" charset="-122"/>
              </a:rPr>
              <a:t>音</a:t>
            </a:r>
            <a:r>
              <a:rPr lang="zh-CN" altLang="en-US" sz="800" dirty="0" smtClean="0">
                <a:solidFill>
                  <a:schemeClr val="accent2"/>
                </a:solidFill>
                <a:latin typeface="微软雅黑" panose="020B0503020204020204" pitchFamily="34" charset="-122"/>
                <a:ea typeface="微软雅黑" panose="020B0503020204020204" pitchFamily="34" charset="-122"/>
              </a:rPr>
              <a:t>房改造</a:t>
            </a:r>
            <a:endParaRPr lang="en-US" altLang="zh-CN" sz="800" dirty="0" smtClean="0">
              <a:solidFill>
                <a:schemeClr val="accent2"/>
              </a:solidFill>
              <a:latin typeface="微软雅黑" panose="020B0503020204020204" pitchFamily="34" charset="-122"/>
              <a:ea typeface="微软雅黑" panose="020B0503020204020204" pitchFamily="34" charset="-122"/>
            </a:endParaRPr>
          </a:p>
          <a:p>
            <a:pPr algn="ctr"/>
            <a:r>
              <a:rPr lang="en-US" altLang="zh-CN" sz="800" dirty="0">
                <a:latin typeface="微软雅黑" panose="020B0503020204020204" pitchFamily="34" charset="-122"/>
                <a:ea typeface="微软雅黑" panose="020B0503020204020204" pitchFamily="34" charset="-122"/>
              </a:rPr>
              <a:t>e.g</a:t>
            </a:r>
            <a:r>
              <a:rPr lang="en-US" altLang="zh-CN" sz="800" dirty="0" smtClean="0">
                <a:latin typeface="微软雅黑" panose="020B0503020204020204" pitchFamily="34" charset="-122"/>
                <a:ea typeface="微软雅黑" panose="020B0503020204020204" pitchFamily="34" charset="-122"/>
              </a:rPr>
              <a:t>.</a:t>
            </a:r>
            <a:r>
              <a:rPr lang="zh-CN" altLang="en-US" sz="800" dirty="0" smtClean="0">
                <a:latin typeface="微软雅黑" panose="020B0503020204020204" pitchFamily="34" charset="-122"/>
                <a:ea typeface="微软雅黑" panose="020B0503020204020204" pitchFamily="34" charset="-122"/>
              </a:rPr>
              <a:t>桐乡白玉兰酒店</a:t>
            </a:r>
            <a:endParaRPr lang="zh-CN" altLang="en-US" sz="800" dirty="0">
              <a:latin typeface="微软雅黑" panose="020B0503020204020204" pitchFamily="34" charset="-122"/>
              <a:ea typeface="微软雅黑" panose="020B0503020204020204" pitchFamily="34" charset="-122"/>
            </a:endParaRPr>
          </a:p>
        </p:txBody>
      </p:sp>
      <p:sp>
        <p:nvSpPr>
          <p:cNvPr id="52" name="矩形 51"/>
          <p:cNvSpPr/>
          <p:nvPr/>
        </p:nvSpPr>
        <p:spPr>
          <a:xfrm>
            <a:off x="4310603" y="5922062"/>
            <a:ext cx="721672" cy="400110"/>
          </a:xfrm>
          <a:prstGeom prst="rect">
            <a:avLst/>
          </a:prstGeom>
        </p:spPr>
        <p:txBody>
          <a:bodyPr wrap="none">
            <a:spAutoFit/>
          </a:bodyPr>
          <a:lstStyle/>
          <a:p>
            <a:pPr algn="ctr"/>
            <a:r>
              <a:rPr lang="en-US" altLang="zh-CN" sz="1000" b="1" dirty="0" smtClean="0">
                <a:solidFill>
                  <a:schemeClr val="accent2"/>
                </a:solidFill>
                <a:latin typeface="微软雅黑" panose="020B0503020204020204" pitchFamily="34" charset="-122"/>
                <a:ea typeface="微软雅黑" panose="020B0503020204020204" pitchFamily="34" charset="-122"/>
              </a:rPr>
              <a:t>CHB</a:t>
            </a:r>
            <a:r>
              <a:rPr lang="zh-CN" altLang="en-US" sz="1000" b="1" dirty="0" smtClean="0">
                <a:solidFill>
                  <a:schemeClr val="accent2"/>
                </a:solidFill>
                <a:latin typeface="微软雅黑" panose="020B0503020204020204" pitchFamily="34" charset="-122"/>
                <a:ea typeface="微软雅黑" panose="020B0503020204020204" pitchFamily="34" charset="-122"/>
              </a:rPr>
              <a:t>套餐</a:t>
            </a:r>
            <a:endParaRPr lang="en-US" altLang="zh-CN" sz="1000" b="1" dirty="0" smtClean="0">
              <a:solidFill>
                <a:schemeClr val="accent2"/>
              </a:solidFill>
              <a:latin typeface="微软雅黑" panose="020B0503020204020204" pitchFamily="34" charset="-122"/>
              <a:ea typeface="微软雅黑" panose="020B0503020204020204" pitchFamily="34" charset="-122"/>
            </a:endParaRPr>
          </a:p>
          <a:p>
            <a:pPr algn="ctr"/>
            <a:r>
              <a:rPr lang="zh-CN" altLang="en-US" sz="1000" b="1" dirty="0">
                <a:solidFill>
                  <a:schemeClr val="accent2"/>
                </a:solidFill>
                <a:latin typeface="微软雅黑" panose="020B0503020204020204" pitchFamily="34" charset="-122"/>
                <a:ea typeface="微软雅黑" panose="020B0503020204020204" pitchFamily="34" charset="-122"/>
              </a:rPr>
              <a:t>一价全包</a:t>
            </a:r>
            <a:endParaRPr lang="zh-CN" altLang="en-US" sz="1000" b="1" dirty="0">
              <a:solidFill>
                <a:schemeClr val="accent2"/>
              </a:solidFill>
              <a:latin typeface="微软雅黑" panose="020B0503020204020204" pitchFamily="34" charset="-122"/>
              <a:ea typeface="微软雅黑" panose="020B0503020204020204" pitchFamily="34" charset="-122"/>
            </a:endParaRPr>
          </a:p>
        </p:txBody>
      </p:sp>
      <p:sp>
        <p:nvSpPr>
          <p:cNvPr id="53" name="矩形 52"/>
          <p:cNvSpPr/>
          <p:nvPr/>
        </p:nvSpPr>
        <p:spPr>
          <a:xfrm>
            <a:off x="5208014" y="5149331"/>
            <a:ext cx="756408" cy="259959"/>
          </a:xfrm>
          <a:prstGeom prst="rect">
            <a:avLst/>
          </a:prstGeom>
          <a:solidFill>
            <a:srgbClr val="00B0F0"/>
          </a:solidFill>
        </p:spPr>
        <p:txBody>
          <a:bodyPr wrap="square" anchor="ctr" anchorCtr="0">
            <a:noAutofit/>
          </a:bodyPr>
          <a:lstStyle/>
          <a:p>
            <a:pPr algn="ctr">
              <a:lnSpc>
                <a:spcPct val="150000"/>
              </a:lnSpc>
            </a:pPr>
            <a:r>
              <a:rPr lang="zh-CN" altLang="en-US" sz="1100" b="1" dirty="0" smtClean="0">
                <a:solidFill>
                  <a:schemeClr val="bg1"/>
                </a:solidFill>
                <a:latin typeface="微软雅黑" panose="020B0503020204020204" pitchFamily="34" charset="-122"/>
                <a:ea typeface="微软雅黑" panose="020B0503020204020204" pitchFamily="34" charset="-122"/>
              </a:rPr>
              <a:t>安防监控</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4" name="矩形 53"/>
          <p:cNvSpPr/>
          <p:nvPr/>
        </p:nvSpPr>
        <p:spPr>
          <a:xfrm>
            <a:off x="6108787" y="5149331"/>
            <a:ext cx="756408" cy="259959"/>
          </a:xfrm>
          <a:prstGeom prst="rect">
            <a:avLst/>
          </a:prstGeom>
          <a:solidFill>
            <a:srgbClr val="00B0F0"/>
          </a:solidFill>
        </p:spPr>
        <p:txBody>
          <a:bodyPr wrap="square" anchor="ctr" anchorCtr="0">
            <a:noAutofit/>
          </a:bodyPr>
          <a:lstStyle/>
          <a:p>
            <a:pPr algn="ctr">
              <a:lnSpc>
                <a:spcPct val="150000"/>
              </a:lnSpc>
            </a:pPr>
            <a:r>
              <a:rPr lang="zh-CN" altLang="en-US" sz="1100" b="1" dirty="0" smtClean="0">
                <a:solidFill>
                  <a:schemeClr val="bg1"/>
                </a:solidFill>
                <a:latin typeface="微软雅黑" panose="020B0503020204020204" pitchFamily="34" charset="-122"/>
                <a:ea typeface="微软雅黑" panose="020B0503020204020204" pitchFamily="34" charset="-122"/>
              </a:rPr>
              <a:t>店铺运营</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5" name="矩形 54"/>
          <p:cNvSpPr/>
          <p:nvPr/>
        </p:nvSpPr>
        <p:spPr>
          <a:xfrm>
            <a:off x="7009560" y="5149331"/>
            <a:ext cx="756408" cy="259959"/>
          </a:xfrm>
          <a:prstGeom prst="rect">
            <a:avLst/>
          </a:prstGeom>
          <a:solidFill>
            <a:srgbClr val="00B0F0"/>
          </a:solidFill>
        </p:spPr>
        <p:txBody>
          <a:bodyPr wrap="square" anchor="ctr" anchorCtr="0">
            <a:noAutofit/>
          </a:bodyPr>
          <a:lstStyle/>
          <a:p>
            <a:pPr algn="ctr">
              <a:lnSpc>
                <a:spcPct val="150000"/>
              </a:lnSpc>
            </a:pPr>
            <a:r>
              <a:rPr lang="zh-CN" altLang="en-US" sz="1100" b="1" dirty="0" smtClean="0">
                <a:solidFill>
                  <a:schemeClr val="bg1"/>
                </a:solidFill>
                <a:latin typeface="微软雅黑" panose="020B0503020204020204" pitchFamily="34" charset="-122"/>
                <a:ea typeface="微软雅黑" panose="020B0503020204020204" pitchFamily="34" charset="-122"/>
              </a:rPr>
              <a:t>营销宣传</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5220036" y="5922062"/>
            <a:ext cx="697627" cy="400110"/>
          </a:xfrm>
          <a:prstGeom prst="rect">
            <a:avLst/>
          </a:prstGeom>
        </p:spPr>
        <p:txBody>
          <a:bodyPr wrap="none">
            <a:spAutoFit/>
          </a:bodyPr>
          <a:lstStyle/>
          <a:p>
            <a:pPr algn="ctr"/>
            <a:r>
              <a:rPr lang="en-US" altLang="zh-CN" sz="1000" b="1" dirty="0" smtClean="0">
                <a:solidFill>
                  <a:schemeClr val="accent2"/>
                </a:solidFill>
                <a:latin typeface="微软雅黑" panose="020B0503020204020204" pitchFamily="34" charset="-122"/>
                <a:ea typeface="微软雅黑" panose="020B0503020204020204" pitchFamily="34" charset="-122"/>
              </a:rPr>
              <a:t>HB</a:t>
            </a:r>
            <a:r>
              <a:rPr lang="zh-CN" altLang="en-US" sz="1000" b="1" dirty="0" smtClean="0">
                <a:solidFill>
                  <a:schemeClr val="accent2"/>
                </a:solidFill>
                <a:latin typeface="微软雅黑" panose="020B0503020204020204" pitchFamily="34" charset="-122"/>
                <a:ea typeface="微软雅黑" panose="020B0503020204020204" pitchFamily="34" charset="-122"/>
              </a:rPr>
              <a:t>套餐</a:t>
            </a:r>
            <a:endParaRPr lang="en-US" altLang="zh-CN" sz="1000" b="1" dirty="0" smtClean="0">
              <a:solidFill>
                <a:schemeClr val="accent2"/>
              </a:solidFill>
              <a:latin typeface="微软雅黑" panose="020B0503020204020204" pitchFamily="34" charset="-122"/>
              <a:ea typeface="微软雅黑" panose="020B0503020204020204" pitchFamily="34" charset="-122"/>
            </a:endParaRPr>
          </a:p>
          <a:p>
            <a:pPr algn="ctr"/>
            <a:r>
              <a:rPr lang="zh-CN" altLang="en-US" sz="1000" b="1" dirty="0" smtClean="0">
                <a:solidFill>
                  <a:schemeClr val="accent2"/>
                </a:solidFill>
                <a:latin typeface="微软雅黑" panose="020B0503020204020204" pitchFamily="34" charset="-122"/>
                <a:ea typeface="微软雅黑" panose="020B0503020204020204" pitchFamily="34" charset="-122"/>
              </a:rPr>
              <a:t>省心省力</a:t>
            </a:r>
            <a:endParaRPr lang="zh-CN" altLang="en-US" sz="1000" b="1" dirty="0">
              <a:solidFill>
                <a:schemeClr val="accent2"/>
              </a:solidFill>
              <a:latin typeface="微软雅黑" panose="020B0503020204020204" pitchFamily="34" charset="-122"/>
              <a:ea typeface="微软雅黑" panose="020B0503020204020204" pitchFamily="34" charset="-122"/>
            </a:endParaRPr>
          </a:p>
        </p:txBody>
      </p:sp>
      <p:sp>
        <p:nvSpPr>
          <p:cNvPr id="57" name="矩形 56"/>
          <p:cNvSpPr/>
          <p:nvPr/>
        </p:nvSpPr>
        <p:spPr>
          <a:xfrm>
            <a:off x="6138177" y="5922062"/>
            <a:ext cx="697628" cy="400110"/>
          </a:xfrm>
          <a:prstGeom prst="rect">
            <a:avLst/>
          </a:prstGeom>
        </p:spPr>
        <p:txBody>
          <a:bodyPr wrap="none">
            <a:spAutoFit/>
          </a:bodyPr>
          <a:lstStyle/>
          <a:p>
            <a:pPr algn="ctr"/>
            <a:r>
              <a:rPr lang="en-US" altLang="zh-CN" sz="1000" b="1" dirty="0" smtClean="0">
                <a:solidFill>
                  <a:schemeClr val="accent2"/>
                </a:solidFill>
                <a:latin typeface="微软雅黑" panose="020B0503020204020204" pitchFamily="34" charset="-122"/>
                <a:ea typeface="微软雅黑" panose="020B0503020204020204" pitchFamily="34" charset="-122"/>
              </a:rPr>
              <a:t>AI</a:t>
            </a:r>
            <a:r>
              <a:rPr lang="zh-CN" altLang="en-US" sz="1000" b="1" dirty="0" smtClean="0">
                <a:solidFill>
                  <a:schemeClr val="accent2"/>
                </a:solidFill>
                <a:latin typeface="微软雅黑" panose="020B0503020204020204" pitchFamily="34" charset="-122"/>
                <a:ea typeface="微软雅黑" panose="020B0503020204020204" pitchFamily="34" charset="-122"/>
              </a:rPr>
              <a:t>值守</a:t>
            </a:r>
            <a:endParaRPr lang="en-US" altLang="zh-CN" sz="1000" b="1" dirty="0" smtClean="0">
              <a:solidFill>
                <a:schemeClr val="accent2"/>
              </a:solidFill>
              <a:latin typeface="微软雅黑" panose="020B0503020204020204" pitchFamily="34" charset="-122"/>
              <a:ea typeface="微软雅黑" panose="020B0503020204020204" pitchFamily="34" charset="-122"/>
            </a:endParaRPr>
          </a:p>
          <a:p>
            <a:pPr algn="ctr"/>
            <a:r>
              <a:rPr lang="zh-CN" altLang="en-US" sz="1000" b="1" dirty="0">
                <a:solidFill>
                  <a:schemeClr val="accent2"/>
                </a:solidFill>
                <a:latin typeface="微软雅黑" panose="020B0503020204020204" pitchFamily="34" charset="-122"/>
                <a:ea typeface="微软雅黑" panose="020B0503020204020204" pitchFamily="34" charset="-122"/>
              </a:rPr>
              <a:t>无人小店</a:t>
            </a:r>
            <a:endParaRPr lang="zh-CN" altLang="en-US" sz="1000" b="1" dirty="0">
              <a:solidFill>
                <a:schemeClr val="accent2"/>
              </a:solidFill>
              <a:latin typeface="微软雅黑" panose="020B0503020204020204" pitchFamily="34" charset="-122"/>
              <a:ea typeface="微软雅黑" panose="020B0503020204020204" pitchFamily="34" charset="-122"/>
            </a:endParaRPr>
          </a:p>
        </p:txBody>
      </p:sp>
      <p:sp>
        <p:nvSpPr>
          <p:cNvPr id="58" name="矩形 57"/>
          <p:cNvSpPr/>
          <p:nvPr/>
        </p:nvSpPr>
        <p:spPr>
          <a:xfrm>
            <a:off x="7035793" y="5922062"/>
            <a:ext cx="697627" cy="400110"/>
          </a:xfrm>
          <a:prstGeom prst="rect">
            <a:avLst/>
          </a:prstGeom>
        </p:spPr>
        <p:txBody>
          <a:bodyPr wrap="none">
            <a:spAutoFit/>
          </a:bodyPr>
          <a:lstStyle/>
          <a:p>
            <a:pPr algn="ctr"/>
            <a:r>
              <a:rPr lang="zh-CN" altLang="en-US" sz="1000" b="1" dirty="0" smtClean="0">
                <a:solidFill>
                  <a:schemeClr val="accent2"/>
                </a:solidFill>
                <a:latin typeface="微软雅黑" panose="020B0503020204020204" pitchFamily="34" charset="-122"/>
                <a:ea typeface="微软雅黑" panose="020B0503020204020204" pitchFamily="34" charset="-122"/>
              </a:rPr>
              <a:t>客户维系</a:t>
            </a:r>
            <a:endParaRPr lang="en-US" altLang="zh-CN" sz="1000" b="1" dirty="0" smtClean="0">
              <a:solidFill>
                <a:schemeClr val="accent2"/>
              </a:solidFill>
              <a:latin typeface="微软雅黑" panose="020B0503020204020204" pitchFamily="34" charset="-122"/>
              <a:ea typeface="微软雅黑" panose="020B0503020204020204" pitchFamily="34" charset="-122"/>
            </a:endParaRPr>
          </a:p>
          <a:p>
            <a:pPr algn="ctr"/>
            <a:r>
              <a:rPr lang="zh-CN" altLang="en-US" sz="1000" b="1" dirty="0" smtClean="0">
                <a:solidFill>
                  <a:schemeClr val="accent2"/>
                </a:solidFill>
                <a:latin typeface="微软雅黑" panose="020B0503020204020204" pitchFamily="34" charset="-122"/>
                <a:ea typeface="微软雅黑" panose="020B0503020204020204" pitchFamily="34" charset="-122"/>
              </a:rPr>
              <a:t>活动宣传</a:t>
            </a:r>
            <a:endParaRPr lang="zh-CN" altLang="en-US" sz="1000" b="1" dirty="0">
              <a:solidFill>
                <a:schemeClr val="accent2"/>
              </a:solidFill>
              <a:latin typeface="微软雅黑" panose="020B0503020204020204" pitchFamily="34" charset="-122"/>
              <a:ea typeface="微软雅黑" panose="020B0503020204020204" pitchFamily="34" charset="-122"/>
            </a:endParaRPr>
          </a:p>
        </p:txBody>
      </p:sp>
      <p:pic>
        <p:nvPicPr>
          <p:cNvPr id="59" name="图片 58"/>
          <p:cNvPicPr>
            <a:picLocks noChangeAspect="1"/>
          </p:cNvPicPr>
          <p:nvPr/>
        </p:nvPicPr>
        <p:blipFill>
          <a:blip r:embed="rId17"/>
          <a:stretch>
            <a:fillRect/>
          </a:stretch>
        </p:blipFill>
        <p:spPr>
          <a:xfrm>
            <a:off x="4339547" y="5444587"/>
            <a:ext cx="684903" cy="477475"/>
          </a:xfrm>
          <a:prstGeom prst="rect">
            <a:avLst/>
          </a:prstGeom>
        </p:spPr>
      </p:pic>
      <p:pic>
        <p:nvPicPr>
          <p:cNvPr id="60" name="图片 59"/>
          <p:cNvPicPr>
            <a:picLocks noChangeAspect="1"/>
          </p:cNvPicPr>
          <p:nvPr/>
        </p:nvPicPr>
        <p:blipFill>
          <a:blip r:embed="rId18"/>
          <a:stretch>
            <a:fillRect/>
          </a:stretch>
        </p:blipFill>
        <p:spPr>
          <a:xfrm>
            <a:off x="5232263" y="5444587"/>
            <a:ext cx="733533" cy="464448"/>
          </a:xfrm>
          <a:prstGeom prst="rect">
            <a:avLst/>
          </a:prstGeom>
        </p:spPr>
      </p:pic>
      <p:pic>
        <p:nvPicPr>
          <p:cNvPr id="61" name="图片 60"/>
          <p:cNvPicPr>
            <a:picLocks noChangeAspect="1"/>
          </p:cNvPicPr>
          <p:nvPr/>
        </p:nvPicPr>
        <p:blipFill>
          <a:blip r:embed="rId19"/>
          <a:stretch>
            <a:fillRect/>
          </a:stretch>
        </p:blipFill>
        <p:spPr>
          <a:xfrm>
            <a:off x="6108787" y="5453298"/>
            <a:ext cx="727018" cy="468764"/>
          </a:xfrm>
          <a:prstGeom prst="rect">
            <a:avLst/>
          </a:prstGeom>
        </p:spPr>
      </p:pic>
      <p:pic>
        <p:nvPicPr>
          <p:cNvPr id="62" name="图片 61"/>
          <p:cNvPicPr>
            <a:picLocks noChangeAspect="1"/>
          </p:cNvPicPr>
          <p:nvPr/>
        </p:nvPicPr>
        <p:blipFill>
          <a:blip r:embed="rId20"/>
          <a:stretch>
            <a:fillRect/>
          </a:stretch>
        </p:blipFill>
        <p:spPr>
          <a:xfrm>
            <a:off x="7009560" y="5455881"/>
            <a:ext cx="756408" cy="453153"/>
          </a:xfrm>
          <a:prstGeom prst="rect">
            <a:avLst/>
          </a:prstGeom>
        </p:spPr>
      </p:pic>
      <p:sp>
        <p:nvSpPr>
          <p:cNvPr id="63" name="矩形 62"/>
          <p:cNvSpPr/>
          <p:nvPr/>
        </p:nvSpPr>
        <p:spPr>
          <a:xfrm>
            <a:off x="8303653" y="5272435"/>
            <a:ext cx="1332416" cy="400110"/>
          </a:xfrm>
          <a:prstGeom prst="rect">
            <a:avLst/>
          </a:prstGeom>
        </p:spPr>
        <p:txBody>
          <a:bodyPr wrap="none">
            <a:spAutoFit/>
          </a:bodyPr>
          <a:lstStyle/>
          <a:p>
            <a:pPr algn="ctr"/>
            <a:r>
              <a:rPr lang="zh-CN" altLang="en-US" sz="1000" b="1" dirty="0">
                <a:solidFill>
                  <a:schemeClr val="accent2"/>
                </a:solidFill>
                <a:latin typeface="微软雅黑" panose="020B0503020204020204" pitchFamily="34" charset="-122"/>
                <a:ea typeface="微软雅黑" panose="020B0503020204020204" pitchFamily="34" charset="-122"/>
              </a:rPr>
              <a:t>医保两定</a:t>
            </a:r>
            <a:r>
              <a:rPr lang="zh-CN" altLang="en-US" sz="1000" b="1" dirty="0" smtClean="0">
                <a:solidFill>
                  <a:schemeClr val="accent2"/>
                </a:solidFill>
                <a:latin typeface="微软雅黑" panose="020B0503020204020204" pitchFamily="34" charset="-122"/>
                <a:ea typeface="微软雅黑" panose="020B0503020204020204" pitchFamily="34" charset="-122"/>
              </a:rPr>
              <a:t>机构</a:t>
            </a:r>
            <a:endParaRPr lang="en-US" altLang="zh-CN" sz="1000" b="1" dirty="0" smtClean="0">
              <a:solidFill>
                <a:schemeClr val="accent2"/>
              </a:solidFill>
              <a:latin typeface="微软雅黑" panose="020B0503020204020204" pitchFamily="34" charset="-122"/>
              <a:ea typeface="微软雅黑" panose="020B0503020204020204" pitchFamily="34" charset="-122"/>
            </a:endParaRPr>
          </a:p>
          <a:p>
            <a:pPr algn="ctr"/>
            <a:r>
              <a:rPr lang="zh-CN" altLang="en-US" sz="1000" b="1" dirty="0" smtClean="0">
                <a:solidFill>
                  <a:schemeClr val="accent2"/>
                </a:solidFill>
                <a:latin typeface="微软雅黑" panose="020B0503020204020204" pitchFamily="34" charset="-122"/>
                <a:ea typeface="微软雅黑" panose="020B0503020204020204" pitchFamily="34" charset="-122"/>
              </a:rPr>
              <a:t>（</a:t>
            </a:r>
            <a:r>
              <a:rPr lang="zh-CN" altLang="en-US" sz="1000" b="1" dirty="0">
                <a:solidFill>
                  <a:schemeClr val="accent2"/>
                </a:solidFill>
                <a:latin typeface="微软雅黑" panose="020B0503020204020204" pitchFamily="34" charset="-122"/>
                <a:ea typeface="微软雅黑" panose="020B0503020204020204" pitchFamily="34" charset="-122"/>
              </a:rPr>
              <a:t>药店/口腔/中医）</a:t>
            </a:r>
            <a:endParaRPr lang="zh-CN" altLang="en-US" sz="1000" b="1" dirty="0">
              <a:solidFill>
                <a:schemeClr val="accent2"/>
              </a:solidFill>
              <a:latin typeface="微软雅黑" panose="020B0503020204020204" pitchFamily="34" charset="-122"/>
              <a:ea typeface="微软雅黑" panose="020B0503020204020204" pitchFamily="34" charset="-122"/>
            </a:endParaRPr>
          </a:p>
        </p:txBody>
      </p:sp>
      <p:sp>
        <p:nvSpPr>
          <p:cNvPr id="64" name="矩形 63"/>
          <p:cNvSpPr/>
          <p:nvPr/>
        </p:nvSpPr>
        <p:spPr>
          <a:xfrm>
            <a:off x="8629217" y="5751058"/>
            <a:ext cx="697627" cy="246221"/>
          </a:xfrm>
          <a:prstGeom prst="rect">
            <a:avLst/>
          </a:prstGeom>
        </p:spPr>
        <p:txBody>
          <a:bodyPr wrap="none">
            <a:spAutoFit/>
          </a:bodyPr>
          <a:lstStyle/>
          <a:p>
            <a:pPr algn="ctr"/>
            <a:r>
              <a:rPr lang="zh-CN" altLang="en-US" sz="1000" b="1" dirty="0">
                <a:solidFill>
                  <a:schemeClr val="accent2"/>
                </a:solidFill>
                <a:latin typeface="微软雅黑" panose="020B0503020204020204" pitchFamily="34" charset="-122"/>
                <a:ea typeface="微软雅黑" panose="020B0503020204020204" pitchFamily="34" charset="-122"/>
              </a:rPr>
              <a:t>连锁</a:t>
            </a:r>
            <a:r>
              <a:rPr lang="zh-CN" altLang="en-US" sz="1000" b="1" dirty="0" smtClean="0">
                <a:solidFill>
                  <a:schemeClr val="accent2"/>
                </a:solidFill>
                <a:latin typeface="微软雅黑" panose="020B0503020204020204" pitchFamily="34" charset="-122"/>
                <a:ea typeface="微软雅黑" panose="020B0503020204020204" pitchFamily="34" charset="-122"/>
              </a:rPr>
              <a:t>药店</a:t>
            </a:r>
            <a:endParaRPr lang="zh-CN" altLang="en-US" sz="1000" b="1" dirty="0">
              <a:solidFill>
                <a:schemeClr val="accent2"/>
              </a:solidFill>
              <a:latin typeface="微软雅黑" panose="020B0503020204020204" pitchFamily="34" charset="-122"/>
              <a:ea typeface="微软雅黑" panose="020B0503020204020204" pitchFamily="34" charset="-122"/>
            </a:endParaRPr>
          </a:p>
        </p:txBody>
      </p:sp>
      <p:sp>
        <p:nvSpPr>
          <p:cNvPr id="65" name="矩形 64"/>
          <p:cNvSpPr/>
          <p:nvPr/>
        </p:nvSpPr>
        <p:spPr>
          <a:xfrm>
            <a:off x="8452074" y="6031353"/>
            <a:ext cx="1015021" cy="246221"/>
          </a:xfrm>
          <a:prstGeom prst="rect">
            <a:avLst/>
          </a:prstGeom>
        </p:spPr>
        <p:txBody>
          <a:bodyPr wrap="none">
            <a:spAutoFit/>
          </a:bodyPr>
          <a:lstStyle/>
          <a:p>
            <a:pPr algn="ctr"/>
            <a:r>
              <a:rPr lang="zh-CN" altLang="en-US" sz="1000" b="1" dirty="0">
                <a:solidFill>
                  <a:schemeClr val="accent2"/>
                </a:solidFill>
                <a:latin typeface="微软雅黑" panose="020B0503020204020204" pitchFamily="34" charset="-122"/>
                <a:ea typeface="微软雅黑" panose="020B0503020204020204" pitchFamily="34" charset="-122"/>
              </a:rPr>
              <a:t>单体药店</a:t>
            </a:r>
            <a:r>
              <a:rPr lang="en-US" altLang="zh-CN" sz="1000" b="1" dirty="0">
                <a:solidFill>
                  <a:schemeClr val="accent2"/>
                </a:solidFill>
                <a:latin typeface="微软雅黑" panose="020B0503020204020204" pitchFamily="34" charset="-122"/>
                <a:ea typeface="微软雅黑" panose="020B0503020204020204" pitchFamily="34" charset="-122"/>
              </a:rPr>
              <a:t>/</a:t>
            </a:r>
            <a:r>
              <a:rPr lang="zh-CN" altLang="en-US" sz="1000" b="1" dirty="0">
                <a:solidFill>
                  <a:schemeClr val="accent2"/>
                </a:solidFill>
                <a:latin typeface="微软雅黑" panose="020B0503020204020204" pitchFamily="34" charset="-122"/>
                <a:ea typeface="微软雅黑" panose="020B0503020204020204" pitchFamily="34" charset="-122"/>
              </a:rPr>
              <a:t>医美</a:t>
            </a:r>
            <a:endParaRPr lang="zh-CN" altLang="en-US" sz="1000" b="1" dirty="0">
              <a:solidFill>
                <a:schemeClr val="accent2"/>
              </a:solidFill>
              <a:latin typeface="微软雅黑" panose="020B0503020204020204" pitchFamily="34" charset="-122"/>
              <a:ea typeface="微软雅黑" panose="020B0503020204020204" pitchFamily="34" charset="-122"/>
            </a:endParaRPr>
          </a:p>
        </p:txBody>
      </p:sp>
      <p:sp>
        <p:nvSpPr>
          <p:cNvPr id="66" name="五角星 65"/>
          <p:cNvSpPr/>
          <p:nvPr/>
        </p:nvSpPr>
        <p:spPr>
          <a:xfrm rot="1264972">
            <a:off x="9392768" y="5229064"/>
            <a:ext cx="192162" cy="173988"/>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p:cNvCxnSpPr/>
          <p:nvPr/>
        </p:nvCxnSpPr>
        <p:spPr>
          <a:xfrm>
            <a:off x="9840416" y="5444587"/>
            <a:ext cx="432048" cy="0"/>
          </a:xfrm>
          <a:prstGeom prst="straightConnector1">
            <a:avLst/>
          </a:prstGeom>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10626622" y="5321476"/>
            <a:ext cx="954107" cy="246221"/>
          </a:xfrm>
          <a:prstGeom prst="rect">
            <a:avLst/>
          </a:prstGeom>
        </p:spPr>
        <p:txBody>
          <a:bodyPr wrap="none">
            <a:spAutoFit/>
          </a:bodyPr>
          <a:lstStyle/>
          <a:p>
            <a:pPr algn="ctr"/>
            <a:r>
              <a:rPr lang="zh-CN" altLang="en-US" sz="1000" b="1" dirty="0">
                <a:latin typeface="微软雅黑" panose="020B0503020204020204" pitchFamily="34" charset="-122"/>
                <a:ea typeface="微软雅黑" panose="020B0503020204020204" pitchFamily="34" charset="-122"/>
              </a:rPr>
              <a:t>医保</a:t>
            </a:r>
            <a:r>
              <a:rPr lang="zh-CN" altLang="en-US" sz="1000" b="1" dirty="0" smtClean="0">
                <a:latin typeface="微软雅黑" panose="020B0503020204020204" pitchFamily="34" charset="-122"/>
                <a:ea typeface="微软雅黑" panose="020B0503020204020204" pitchFamily="34" charset="-122"/>
              </a:rPr>
              <a:t>专线接入</a:t>
            </a:r>
            <a:endParaRPr lang="zh-CN" altLang="en-US" sz="1000" b="1" dirty="0">
              <a:latin typeface="微软雅黑" panose="020B0503020204020204" pitchFamily="34" charset="-122"/>
              <a:ea typeface="微软雅黑" panose="020B0503020204020204" pitchFamily="34" charset="-122"/>
            </a:endParaRPr>
          </a:p>
        </p:txBody>
      </p:sp>
      <p:sp>
        <p:nvSpPr>
          <p:cNvPr id="69" name="矩形 68"/>
          <p:cNvSpPr/>
          <p:nvPr/>
        </p:nvSpPr>
        <p:spPr>
          <a:xfrm>
            <a:off x="9549898" y="5758843"/>
            <a:ext cx="2153154" cy="246221"/>
          </a:xfrm>
          <a:prstGeom prst="rect">
            <a:avLst/>
          </a:prstGeom>
        </p:spPr>
        <p:txBody>
          <a:bodyPr wrap="none">
            <a:spAutoFit/>
          </a:bodyPr>
          <a:lstStyle/>
          <a:p>
            <a:pPr marL="171450" indent="-171450" algn="ctr">
              <a:buFont typeface="Wingdings" panose="05000000000000000000" pitchFamily="2" charset="2"/>
              <a:buChar char="ü"/>
            </a:pPr>
            <a:r>
              <a:rPr lang="zh-CN" altLang="en-US" sz="1000" dirty="0" smtClean="0">
                <a:latin typeface="微软雅黑" panose="020B0503020204020204" pitchFamily="34" charset="-122"/>
                <a:ea typeface="微软雅黑" panose="020B0503020204020204" pitchFamily="34" charset="-122"/>
              </a:rPr>
              <a:t>省公司主题训战指导，生态合作</a:t>
            </a:r>
            <a:endParaRPr lang="zh-CN" altLang="en-US" sz="1000" dirty="0">
              <a:latin typeface="微软雅黑" panose="020B0503020204020204" pitchFamily="34" charset="-122"/>
              <a:ea typeface="微软雅黑" panose="020B0503020204020204" pitchFamily="34" charset="-122"/>
            </a:endParaRPr>
          </a:p>
        </p:txBody>
      </p:sp>
      <p:sp>
        <p:nvSpPr>
          <p:cNvPr id="70" name="矩形 69"/>
          <p:cNvSpPr/>
          <p:nvPr/>
        </p:nvSpPr>
        <p:spPr>
          <a:xfrm>
            <a:off x="8255837" y="5685224"/>
            <a:ext cx="3437623" cy="636948"/>
          </a:xfrm>
          <a:prstGeom prst="rect">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9549898" y="6033321"/>
            <a:ext cx="2153154" cy="246221"/>
          </a:xfrm>
          <a:prstGeom prst="rect">
            <a:avLst/>
          </a:prstGeom>
        </p:spPr>
        <p:txBody>
          <a:bodyPr wrap="none">
            <a:spAutoFit/>
          </a:bodyPr>
          <a:lstStyle/>
          <a:p>
            <a:pPr marL="171450" indent="-171450" algn="ctr">
              <a:buFont typeface="Wingdings" panose="05000000000000000000" pitchFamily="2" charset="2"/>
              <a:buChar char="ü"/>
            </a:pPr>
            <a:r>
              <a:rPr lang="en-US" altLang="zh-CN" sz="1000" dirty="0" smtClean="0">
                <a:latin typeface="微软雅黑" panose="020B0503020204020204" pitchFamily="34" charset="-122"/>
                <a:ea typeface="微软雅黑" panose="020B0503020204020204" pitchFamily="34" charset="-122"/>
              </a:rPr>
              <a:t>“</a:t>
            </a:r>
            <a:r>
              <a:rPr lang="zh-CN" altLang="en-US" sz="1000" dirty="0" smtClean="0">
                <a:latin typeface="微软雅黑" panose="020B0503020204020204" pitchFamily="34" charset="-122"/>
                <a:ea typeface="微软雅黑" panose="020B0503020204020204" pitchFamily="34" charset="-122"/>
              </a:rPr>
              <a:t>望闻问切</a:t>
            </a:r>
            <a:r>
              <a:rPr lang="en-US" altLang="zh-CN" sz="1000" dirty="0" smtClean="0">
                <a:latin typeface="微软雅黑" panose="020B0503020204020204" pitchFamily="34" charset="-122"/>
                <a:ea typeface="微软雅黑" panose="020B0503020204020204" pitchFamily="34" charset="-122"/>
              </a:rPr>
              <a:t>”</a:t>
            </a:r>
            <a:r>
              <a:rPr lang="zh-CN" altLang="en-US" sz="1000" dirty="0" smtClean="0">
                <a:latin typeface="微软雅黑" panose="020B0503020204020204" pitchFamily="34" charset="-122"/>
                <a:ea typeface="微软雅黑" panose="020B0503020204020204" pitchFamily="34" charset="-122"/>
              </a:rPr>
              <a:t>四步</a:t>
            </a:r>
            <a:r>
              <a:rPr lang="zh-CN" altLang="en-US" sz="1000" dirty="0">
                <a:latin typeface="微软雅黑" panose="020B0503020204020204" pitchFamily="34" charset="-122"/>
                <a:ea typeface="微软雅黑" panose="020B0503020204020204" pitchFamily="34" charset="-122"/>
              </a:rPr>
              <a:t>法</a:t>
            </a:r>
            <a:r>
              <a:rPr lang="zh-CN" altLang="en-US" sz="1000" dirty="0" smtClean="0">
                <a:latin typeface="微软雅黑" panose="020B0503020204020204" pitchFamily="34" charset="-122"/>
                <a:ea typeface="微软雅黑" panose="020B0503020204020204" pitchFamily="34" charset="-122"/>
              </a:rPr>
              <a:t>，激励牵引</a:t>
            </a:r>
            <a:endParaRPr lang="zh-CN" altLang="en-US" sz="1000" dirty="0">
              <a:latin typeface="微软雅黑" panose="020B0503020204020204" pitchFamily="34" charset="-122"/>
              <a:ea typeface="微软雅黑" panose="020B0503020204020204" pitchFamily="34" charset="-122"/>
            </a:endParaRPr>
          </a:p>
        </p:txBody>
      </p:sp>
      <p:sp>
        <p:nvSpPr>
          <p:cNvPr id="72" name="矩形 71"/>
          <p:cNvSpPr/>
          <p:nvPr/>
        </p:nvSpPr>
        <p:spPr>
          <a:xfrm>
            <a:off x="393787" y="2828936"/>
            <a:ext cx="288031" cy="824200"/>
          </a:xfrm>
          <a:prstGeom prst="rect">
            <a:avLst/>
          </a:prstGeom>
          <a:solidFill>
            <a:srgbClr val="00B0F0"/>
          </a:solidFill>
        </p:spPr>
        <p:txBody>
          <a:bodyPr wrap="square">
            <a:spAutoFit/>
          </a:bodyPr>
          <a:lstStyle/>
          <a:p>
            <a:pPr algn="ctr">
              <a:lnSpc>
                <a:spcPct val="150000"/>
              </a:lnSpc>
            </a:pPr>
            <a:r>
              <a:rPr lang="zh-CN" altLang="en-US" sz="1100" b="1" dirty="0" smtClean="0">
                <a:solidFill>
                  <a:schemeClr val="bg1"/>
                </a:solidFill>
                <a:latin typeface="微软雅黑" panose="020B0503020204020204" pitchFamily="34" charset="-122"/>
                <a:ea typeface="微软雅黑" panose="020B0503020204020204" pitchFamily="34" charset="-122"/>
              </a:rPr>
              <a:t>物管门</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3" name="矩形 72"/>
          <p:cNvSpPr/>
          <p:nvPr/>
        </p:nvSpPr>
        <p:spPr>
          <a:xfrm>
            <a:off x="672624" y="2737588"/>
            <a:ext cx="958880" cy="1015663"/>
          </a:xfrm>
          <a:prstGeom prst="rect">
            <a:avLst/>
          </a:prstGeom>
        </p:spPr>
        <p:txBody>
          <a:bodyPr wrap="square">
            <a:spAutoFit/>
          </a:bodyPr>
          <a:lstStyle/>
          <a:p>
            <a:pPr marL="171450" indent="-171450">
              <a:lnSpc>
                <a:spcPct val="150000"/>
              </a:lnSpc>
              <a:buFont typeface="Wingdings" panose="05000000000000000000" pitchFamily="2" charset="2"/>
              <a:buChar char="ü"/>
            </a:pPr>
            <a:r>
              <a:rPr lang="zh-CN" altLang="en-US" sz="1000" dirty="0" smtClean="0">
                <a:latin typeface="微软雅黑" panose="020B0503020204020204" pitchFamily="34" charset="-122"/>
                <a:ea typeface="微软雅黑" panose="020B0503020204020204" pitchFamily="34" charset="-122"/>
              </a:rPr>
              <a:t>熟人介绍</a:t>
            </a:r>
            <a:endParaRPr lang="en-US" altLang="zh-CN" sz="10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atin typeface="微软雅黑" panose="020B0503020204020204" pitchFamily="34" charset="-122"/>
                <a:ea typeface="微软雅黑" panose="020B0503020204020204" pitchFamily="34" charset="-122"/>
              </a:rPr>
              <a:t>高</a:t>
            </a:r>
            <a:r>
              <a:rPr lang="zh-CN" altLang="en-US" sz="1000" dirty="0" smtClean="0">
                <a:latin typeface="微软雅黑" panose="020B0503020204020204" pitchFamily="34" charset="-122"/>
                <a:ea typeface="微软雅黑" panose="020B0503020204020204" pitchFamily="34" charset="-122"/>
              </a:rPr>
              <a:t>客拜访</a:t>
            </a:r>
            <a:endParaRPr lang="en-US" altLang="zh-CN" sz="10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smtClean="0">
                <a:latin typeface="微软雅黑" panose="020B0503020204020204" pitchFamily="34" charset="-122"/>
                <a:ea typeface="微软雅黑" panose="020B0503020204020204" pitchFamily="34" charset="-122"/>
              </a:rPr>
              <a:t>代理合作</a:t>
            </a:r>
            <a:endParaRPr lang="en-US" altLang="zh-CN" sz="10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smtClean="0">
                <a:latin typeface="微软雅黑" panose="020B0503020204020204" pitchFamily="34" charset="-122"/>
                <a:ea typeface="微软雅黑" panose="020B0503020204020204" pitchFamily="34" charset="-122"/>
              </a:rPr>
              <a:t>政策借力</a:t>
            </a:r>
            <a:endParaRPr lang="zh-CN" altLang="en-US" sz="1000" dirty="0">
              <a:latin typeface="微软雅黑" panose="020B0503020204020204" pitchFamily="34" charset="-122"/>
              <a:ea typeface="微软雅黑" panose="020B0503020204020204" pitchFamily="34" charset="-122"/>
            </a:endParaRPr>
          </a:p>
        </p:txBody>
      </p:sp>
      <p:sp>
        <p:nvSpPr>
          <p:cNvPr id="75" name="矩形 74"/>
          <p:cNvSpPr/>
          <p:nvPr>
            <p:custDataLst>
              <p:tags r:id="rId21"/>
            </p:custDataLst>
          </p:nvPr>
        </p:nvSpPr>
        <p:spPr>
          <a:xfrm>
            <a:off x="8096820" y="1951027"/>
            <a:ext cx="3777615" cy="1972311"/>
          </a:xfrm>
          <a:prstGeom prst="rect">
            <a:avLst/>
          </a:prstGeom>
          <a:noFill/>
          <a:ln w="6350" cap="flat" cmpd="sng" algn="ctr">
            <a:solidFill>
              <a:schemeClr val="bg1">
                <a:lumMod val="85000"/>
              </a:schemeClr>
            </a:solidFill>
            <a:prstDash val="solid"/>
            <a:miter lim="800000"/>
          </a:ln>
          <a:effectLst>
            <a:outerShdw blurRad="317500" dist="38100" dir="2700000" algn="tl" rotWithShape="0">
              <a:srgbClr val="363636">
                <a:lumMod val="75000"/>
                <a:lumOff val="25000"/>
                <a:alpha val="15000"/>
              </a:srgbClr>
            </a:outerShdw>
          </a:effectLst>
        </p:spPr>
        <p:txBody>
          <a:bodyPr lIns="91440" tIns="45720" rIns="91440" bIns="4572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spcBef>
                <a:spcPts val="0"/>
              </a:spcBef>
              <a:spcAft>
                <a:spcPts val="0"/>
              </a:spcAft>
              <a:buClrTx/>
              <a:buSzTx/>
              <a:buFontTx/>
              <a:defRPr/>
            </a:pPr>
            <a:endParaRPr lang="zh-CN" altLang="en-US" sz="1600" kern="0" noProof="0" dirty="0">
              <a:ln>
                <a:noFill/>
              </a:ln>
              <a:solidFill>
                <a:srgbClr val="FFFFFF"/>
              </a:solidFill>
              <a:effectLst/>
              <a:uLnTx/>
              <a:uFillTx/>
              <a:latin typeface="微软雅黑 Light" panose="020B0502040204020203" pitchFamily="34" charset="-122"/>
              <a:ea typeface="微软雅黑 Light" panose="020B0502040204020203" pitchFamily="34" charset="-122"/>
              <a:cs typeface="+mn-ea"/>
              <a:sym typeface="+mn-ea"/>
            </a:endParaRPr>
          </a:p>
        </p:txBody>
      </p:sp>
      <p:sp>
        <p:nvSpPr>
          <p:cNvPr id="76" name="文本框 75"/>
          <p:cNvSpPr txBox="1"/>
          <p:nvPr/>
        </p:nvSpPr>
        <p:spPr bwMode="auto">
          <a:xfrm>
            <a:off x="8307640" y="1735127"/>
            <a:ext cx="3385820" cy="405131"/>
          </a:xfrm>
          <a:prstGeom prst="rect">
            <a:avLst/>
          </a:prstGeom>
          <a:solidFill>
            <a:srgbClr val="046CB3"/>
          </a:solidFill>
          <a:ln w="9525">
            <a:noFill/>
          </a:ln>
        </p:spPr>
        <p:txBody>
          <a:bodyPr vert="horz" wrap="square" lIns="121920" tIns="60960" rIns="121920" bIns="60960" numCol="1" spcCol="0" rtlCol="0" fromWordArt="0" anchor="ctr" anchorCtr="0" forceAA="0" compatLnSpc="0">
            <a:noAutofit/>
          </a:bodyPr>
          <a:lstStyle/>
          <a:p>
            <a:pPr lvl="0" algn="ctr">
              <a:buClrTx/>
              <a:buSzTx/>
              <a:buFont typeface="Wingdings" panose="05000000000000000000" pitchFamily="2" charset="2"/>
            </a:pP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餐饮场景</a:t>
            </a:r>
            <a:r>
              <a:rPr lang="zh-CN" sz="1400" b="1" dirty="0" smtClean="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1400" b="1" dirty="0" smtClean="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监管点位切入</a:t>
            </a:r>
            <a:endParaRPr lang="zh-CN" sz="1400" b="1"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77" name="文本框 76"/>
          <p:cNvSpPr txBox="1"/>
          <p:nvPr>
            <p:custDataLst>
              <p:tags r:id="rId22"/>
            </p:custDataLst>
          </p:nvPr>
        </p:nvSpPr>
        <p:spPr>
          <a:xfrm>
            <a:off x="8096820" y="2140258"/>
            <a:ext cx="3829473" cy="523990"/>
          </a:xfrm>
          <a:prstGeom prst="rect">
            <a:avLst/>
          </a:prstGeom>
          <a:noFill/>
        </p:spPr>
        <p:txBody>
          <a:bodyPr wrap="square" rtlCol="0" anchor="t">
            <a:spAutoFit/>
          </a:bodyPr>
          <a:lstStyle/>
          <a:p>
            <a:pPr lvl="0" indent="0" algn="l" fontAlgn="auto">
              <a:lnSpc>
                <a:spcPct val="150000"/>
              </a:lnSpc>
              <a:buClrTx/>
              <a:buSzTx/>
              <a:buFont typeface="Arial" panose="020B0604020202020204" pitchFamily="34" charset="0"/>
              <a:buNone/>
            </a:pPr>
            <a:r>
              <a:rPr lang="zh-CN" altLang="en-US" sz="935" kern="100" dirty="0" smtClean="0">
                <a:latin typeface="微软雅黑" panose="020B0503020204020204" pitchFamily="34" charset="-122"/>
                <a:ea typeface="微软雅黑" panose="020B0503020204020204" pitchFamily="34" charset="-122"/>
                <a:cs typeface="仿宋" panose="02010609060101010101" pitchFamily="49" charset="-122"/>
                <a:sym typeface="+mn-ea"/>
              </a:rPr>
              <a:t>餐饮场景，重点在于进一步联动两大监管条线，构建优化四大营销体系，根据客群规模和</a:t>
            </a:r>
            <a:r>
              <a:rPr lang="zh-CN" altLang="en-US" sz="935" kern="100" smtClean="0">
                <a:latin typeface="微软雅黑" panose="020B0503020204020204" pitchFamily="34" charset="-122"/>
                <a:ea typeface="微软雅黑" panose="020B0503020204020204" pitchFamily="34" charset="-122"/>
                <a:cs typeface="仿宋" panose="02010609060101010101" pitchFamily="49" charset="-122"/>
                <a:sym typeface="+mn-ea"/>
              </a:rPr>
              <a:t>特性开展主动覆盖和拓展。</a:t>
            </a:r>
            <a:endParaRPr lang="zh-CN" sz="935" kern="100" dirty="0">
              <a:latin typeface="微软雅黑" panose="020B0503020204020204" pitchFamily="34" charset="-122"/>
              <a:ea typeface="微软雅黑" panose="020B0503020204020204" pitchFamily="34" charset="-122"/>
              <a:cs typeface="仿宋" panose="02010609060101010101" pitchFamily="49" charset="-122"/>
              <a:sym typeface="+mn-ea"/>
            </a:endParaRPr>
          </a:p>
        </p:txBody>
      </p:sp>
      <p:sp>
        <p:nvSpPr>
          <p:cNvPr id="78" name="矩形 77"/>
          <p:cNvSpPr/>
          <p:nvPr/>
        </p:nvSpPr>
        <p:spPr>
          <a:xfrm>
            <a:off x="8236498" y="2655976"/>
            <a:ext cx="934554" cy="268231"/>
          </a:xfrm>
          <a:prstGeom prst="rect">
            <a:avLst/>
          </a:prstGeom>
          <a:solidFill>
            <a:srgbClr val="00B0F0"/>
          </a:solidFill>
        </p:spPr>
        <p:txBody>
          <a:bodyPr wrap="square" anchor="ctr" anchorCtr="0">
            <a:noAutofit/>
          </a:bodyPr>
          <a:lstStyle/>
          <a:p>
            <a:pPr algn="ctr">
              <a:lnSpc>
                <a:spcPct val="150000"/>
              </a:lnSpc>
            </a:pPr>
            <a:r>
              <a:rPr lang="zh-CN" altLang="en-US" sz="1100" b="1" dirty="0" smtClean="0">
                <a:solidFill>
                  <a:schemeClr val="bg1"/>
                </a:solidFill>
                <a:latin typeface="微软雅黑" panose="020B0503020204020204" pitchFamily="34" charset="-122"/>
                <a:ea typeface="微软雅黑" panose="020B0503020204020204" pitchFamily="34" charset="-122"/>
              </a:rPr>
              <a:t>安全监管</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9" name="矩形 78"/>
          <p:cNvSpPr/>
          <p:nvPr/>
        </p:nvSpPr>
        <p:spPr>
          <a:xfrm>
            <a:off x="9304403" y="2655976"/>
            <a:ext cx="2383977" cy="268231"/>
          </a:xfrm>
          <a:prstGeom prst="rect">
            <a:avLst/>
          </a:prstGeom>
          <a:solidFill>
            <a:srgbClr val="00B0F0"/>
          </a:solidFill>
        </p:spPr>
        <p:txBody>
          <a:bodyPr wrap="square" anchor="ctr" anchorCtr="0">
            <a:noAutofit/>
          </a:bodyPr>
          <a:lstStyle/>
          <a:p>
            <a:pPr algn="ctr">
              <a:lnSpc>
                <a:spcPct val="150000"/>
              </a:lnSpc>
            </a:pPr>
            <a:r>
              <a:rPr lang="zh-CN" altLang="en-US" sz="1100" b="1" dirty="0" smtClean="0">
                <a:solidFill>
                  <a:schemeClr val="bg1"/>
                </a:solidFill>
                <a:latin typeface="微软雅黑" panose="020B0503020204020204" pitchFamily="34" charset="-122"/>
                <a:ea typeface="微软雅黑" panose="020B0503020204020204" pitchFamily="34" charset="-122"/>
              </a:rPr>
              <a:t>厨房监管</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0" name="矩形 79"/>
          <p:cNvSpPr/>
          <p:nvPr/>
        </p:nvSpPr>
        <p:spPr>
          <a:xfrm>
            <a:off x="8251593" y="2910463"/>
            <a:ext cx="441146" cy="400110"/>
          </a:xfrm>
          <a:prstGeom prst="rect">
            <a:avLst/>
          </a:prstGeom>
        </p:spPr>
        <p:txBody>
          <a:bodyPr wrap="none">
            <a:spAutoFit/>
          </a:bodyPr>
          <a:lstStyle/>
          <a:p>
            <a:pPr algn="ctr"/>
            <a:r>
              <a:rPr lang="zh-CN" altLang="en-US" sz="1000" b="1" dirty="0" smtClean="0">
                <a:solidFill>
                  <a:schemeClr val="accent2"/>
                </a:solidFill>
                <a:latin typeface="微软雅黑" panose="020B0503020204020204" pitchFamily="34" charset="-122"/>
                <a:ea typeface="微软雅黑" panose="020B0503020204020204" pitchFamily="34" charset="-122"/>
              </a:rPr>
              <a:t>消防</a:t>
            </a:r>
            <a:endParaRPr lang="en-US" altLang="zh-CN" sz="1000" b="1" dirty="0" smtClean="0">
              <a:solidFill>
                <a:schemeClr val="accent2"/>
              </a:solidFill>
              <a:latin typeface="微软雅黑" panose="020B0503020204020204" pitchFamily="34" charset="-122"/>
              <a:ea typeface="微软雅黑" panose="020B0503020204020204" pitchFamily="34" charset="-122"/>
            </a:endParaRPr>
          </a:p>
          <a:p>
            <a:pPr algn="ctr"/>
            <a:r>
              <a:rPr lang="zh-CN" altLang="en-US" sz="1000" b="1" dirty="0" smtClean="0">
                <a:solidFill>
                  <a:schemeClr val="accent2"/>
                </a:solidFill>
                <a:latin typeface="微软雅黑" panose="020B0503020204020204" pitchFamily="34" charset="-122"/>
                <a:ea typeface="微软雅黑" panose="020B0503020204020204" pitchFamily="34" charset="-122"/>
              </a:rPr>
              <a:t>安全</a:t>
            </a:r>
            <a:endParaRPr lang="zh-CN" altLang="en-US" sz="1000" b="1" dirty="0">
              <a:solidFill>
                <a:schemeClr val="accent2"/>
              </a:solidFill>
              <a:latin typeface="微软雅黑" panose="020B0503020204020204" pitchFamily="34" charset="-122"/>
              <a:ea typeface="微软雅黑" panose="020B0503020204020204" pitchFamily="34" charset="-122"/>
            </a:endParaRPr>
          </a:p>
        </p:txBody>
      </p:sp>
      <p:sp>
        <p:nvSpPr>
          <p:cNvPr id="81" name="矩形 80"/>
          <p:cNvSpPr/>
          <p:nvPr/>
        </p:nvSpPr>
        <p:spPr>
          <a:xfrm>
            <a:off x="8707833" y="2910463"/>
            <a:ext cx="441146" cy="400110"/>
          </a:xfrm>
          <a:prstGeom prst="rect">
            <a:avLst/>
          </a:prstGeom>
        </p:spPr>
        <p:txBody>
          <a:bodyPr wrap="none">
            <a:spAutoFit/>
          </a:bodyPr>
          <a:lstStyle/>
          <a:p>
            <a:pPr algn="ctr"/>
            <a:r>
              <a:rPr lang="zh-CN" altLang="en-US" sz="1000" b="1" dirty="0" smtClean="0">
                <a:solidFill>
                  <a:schemeClr val="accent2"/>
                </a:solidFill>
                <a:latin typeface="微软雅黑" panose="020B0503020204020204" pitchFamily="34" charset="-122"/>
                <a:ea typeface="微软雅黑" panose="020B0503020204020204" pitchFamily="34" charset="-122"/>
              </a:rPr>
              <a:t>治安</a:t>
            </a:r>
            <a:endParaRPr lang="en-US" altLang="zh-CN" sz="1000" b="1" dirty="0" smtClean="0">
              <a:solidFill>
                <a:schemeClr val="accent2"/>
              </a:solidFill>
              <a:latin typeface="微软雅黑" panose="020B0503020204020204" pitchFamily="34" charset="-122"/>
              <a:ea typeface="微软雅黑" panose="020B0503020204020204" pitchFamily="34" charset="-122"/>
            </a:endParaRPr>
          </a:p>
          <a:p>
            <a:pPr algn="ctr"/>
            <a:r>
              <a:rPr lang="zh-CN" altLang="en-US" sz="1000" b="1" dirty="0" smtClean="0">
                <a:solidFill>
                  <a:schemeClr val="accent2"/>
                </a:solidFill>
                <a:latin typeface="微软雅黑" panose="020B0503020204020204" pitchFamily="34" charset="-122"/>
                <a:ea typeface="微软雅黑" panose="020B0503020204020204" pitchFamily="34" charset="-122"/>
              </a:rPr>
              <a:t>管理</a:t>
            </a:r>
            <a:endParaRPr lang="zh-CN" altLang="en-US" sz="1000" b="1" dirty="0">
              <a:solidFill>
                <a:schemeClr val="accent2"/>
              </a:solidFill>
              <a:latin typeface="微软雅黑" panose="020B0503020204020204" pitchFamily="34" charset="-122"/>
              <a:ea typeface="微软雅黑" panose="020B0503020204020204" pitchFamily="34" charset="-122"/>
            </a:endParaRPr>
          </a:p>
        </p:txBody>
      </p:sp>
      <p:sp>
        <p:nvSpPr>
          <p:cNvPr id="82" name="矩形 81"/>
          <p:cNvSpPr/>
          <p:nvPr/>
        </p:nvSpPr>
        <p:spPr>
          <a:xfrm>
            <a:off x="9314922" y="2910463"/>
            <a:ext cx="441146" cy="400110"/>
          </a:xfrm>
          <a:prstGeom prst="rect">
            <a:avLst/>
          </a:prstGeom>
        </p:spPr>
        <p:txBody>
          <a:bodyPr wrap="none">
            <a:spAutoFit/>
          </a:bodyPr>
          <a:lstStyle/>
          <a:p>
            <a:pPr algn="ctr"/>
            <a:r>
              <a:rPr lang="zh-CN" altLang="zh-CN" sz="1000" b="1" dirty="0">
                <a:solidFill>
                  <a:schemeClr val="accent2"/>
                </a:solidFill>
                <a:latin typeface="微软雅黑" panose="020B0503020204020204" pitchFamily="34" charset="-122"/>
                <a:ea typeface="微软雅黑" panose="020B0503020204020204" pitchFamily="34" charset="-122"/>
              </a:rPr>
              <a:t>后</a:t>
            </a:r>
            <a:r>
              <a:rPr lang="zh-CN" altLang="zh-CN" sz="1000" b="1" dirty="0" smtClean="0">
                <a:solidFill>
                  <a:schemeClr val="accent2"/>
                </a:solidFill>
                <a:latin typeface="微软雅黑" panose="020B0503020204020204" pitchFamily="34" charset="-122"/>
                <a:ea typeface="微软雅黑" panose="020B0503020204020204" pitchFamily="34" charset="-122"/>
              </a:rPr>
              <a:t>厨</a:t>
            </a:r>
            <a:endParaRPr lang="en-US" altLang="zh-CN" sz="1000" b="1" dirty="0" smtClean="0">
              <a:solidFill>
                <a:schemeClr val="accent2"/>
              </a:solidFill>
              <a:latin typeface="微软雅黑" panose="020B0503020204020204" pitchFamily="34" charset="-122"/>
              <a:ea typeface="微软雅黑" panose="020B0503020204020204" pitchFamily="34" charset="-122"/>
            </a:endParaRPr>
          </a:p>
          <a:p>
            <a:pPr algn="ctr"/>
            <a:r>
              <a:rPr lang="zh-CN" altLang="zh-CN" sz="1000" b="1" dirty="0" smtClean="0">
                <a:solidFill>
                  <a:schemeClr val="accent2"/>
                </a:solidFill>
                <a:latin typeface="微软雅黑" panose="020B0503020204020204" pitchFamily="34" charset="-122"/>
                <a:ea typeface="微软雅黑" panose="020B0503020204020204" pitchFamily="34" charset="-122"/>
              </a:rPr>
              <a:t>加工</a:t>
            </a:r>
            <a:endParaRPr lang="zh-CN" altLang="en-US" sz="1000" b="1" dirty="0">
              <a:solidFill>
                <a:schemeClr val="accent2"/>
              </a:solidFill>
              <a:latin typeface="微软雅黑" panose="020B0503020204020204" pitchFamily="34" charset="-122"/>
              <a:ea typeface="微软雅黑" panose="020B0503020204020204" pitchFamily="34" charset="-122"/>
            </a:endParaRPr>
          </a:p>
        </p:txBody>
      </p:sp>
      <p:sp>
        <p:nvSpPr>
          <p:cNvPr id="83" name="矩形 82"/>
          <p:cNvSpPr/>
          <p:nvPr/>
        </p:nvSpPr>
        <p:spPr>
          <a:xfrm>
            <a:off x="10280496" y="2910463"/>
            <a:ext cx="441146" cy="400110"/>
          </a:xfrm>
          <a:prstGeom prst="rect">
            <a:avLst/>
          </a:prstGeom>
        </p:spPr>
        <p:txBody>
          <a:bodyPr wrap="none">
            <a:spAutoFit/>
          </a:bodyPr>
          <a:lstStyle/>
          <a:p>
            <a:pPr algn="ctr"/>
            <a:r>
              <a:rPr lang="zh-CN" altLang="en-US" sz="1000" b="1" dirty="0" smtClean="0">
                <a:solidFill>
                  <a:schemeClr val="accent2"/>
                </a:solidFill>
                <a:latin typeface="微软雅黑" panose="020B0503020204020204" pitchFamily="34" charset="-122"/>
                <a:ea typeface="微软雅黑" panose="020B0503020204020204" pitchFamily="34" charset="-122"/>
              </a:rPr>
              <a:t>油烟</a:t>
            </a:r>
            <a:endParaRPr lang="en-US" altLang="zh-CN" sz="1000" b="1" dirty="0" smtClean="0">
              <a:solidFill>
                <a:schemeClr val="accent2"/>
              </a:solidFill>
              <a:latin typeface="微软雅黑" panose="020B0503020204020204" pitchFamily="34" charset="-122"/>
              <a:ea typeface="微软雅黑" panose="020B0503020204020204" pitchFamily="34" charset="-122"/>
            </a:endParaRPr>
          </a:p>
          <a:p>
            <a:pPr algn="ctr"/>
            <a:r>
              <a:rPr lang="zh-CN" altLang="en-US" sz="1000" b="1" dirty="0" smtClean="0">
                <a:solidFill>
                  <a:schemeClr val="accent2"/>
                </a:solidFill>
                <a:latin typeface="微软雅黑" panose="020B0503020204020204" pitchFamily="34" charset="-122"/>
                <a:ea typeface="微软雅黑" panose="020B0503020204020204" pitchFamily="34" charset="-122"/>
              </a:rPr>
              <a:t>排放</a:t>
            </a:r>
            <a:endParaRPr lang="zh-CN" altLang="en-US" sz="1000" b="1" dirty="0">
              <a:solidFill>
                <a:schemeClr val="accent2"/>
              </a:solidFill>
              <a:latin typeface="微软雅黑" panose="020B0503020204020204" pitchFamily="34" charset="-122"/>
              <a:ea typeface="微软雅黑" panose="020B0503020204020204" pitchFamily="34" charset="-122"/>
            </a:endParaRPr>
          </a:p>
        </p:txBody>
      </p:sp>
      <p:sp>
        <p:nvSpPr>
          <p:cNvPr id="84" name="矩形 83"/>
          <p:cNvSpPr/>
          <p:nvPr/>
        </p:nvSpPr>
        <p:spPr>
          <a:xfrm>
            <a:off x="10724056" y="2910463"/>
            <a:ext cx="569387" cy="400110"/>
          </a:xfrm>
          <a:prstGeom prst="rect">
            <a:avLst/>
          </a:prstGeom>
        </p:spPr>
        <p:txBody>
          <a:bodyPr wrap="none">
            <a:spAutoFit/>
          </a:bodyPr>
          <a:lstStyle/>
          <a:p>
            <a:pPr algn="ctr"/>
            <a:r>
              <a:rPr lang="zh-CN" altLang="en-US" sz="1000" b="1" dirty="0" smtClean="0">
                <a:solidFill>
                  <a:schemeClr val="accent2"/>
                </a:solidFill>
                <a:latin typeface="微软雅黑" panose="020B0503020204020204" pitchFamily="34" charset="-122"/>
                <a:ea typeface="微软雅黑" panose="020B0503020204020204" pitchFamily="34" charset="-122"/>
              </a:rPr>
              <a:t>原材料</a:t>
            </a:r>
            <a:endParaRPr lang="en-US" altLang="zh-CN" sz="1000" b="1" dirty="0" smtClean="0">
              <a:solidFill>
                <a:schemeClr val="accent2"/>
              </a:solidFill>
              <a:latin typeface="微软雅黑" panose="020B0503020204020204" pitchFamily="34" charset="-122"/>
              <a:ea typeface="微软雅黑" panose="020B0503020204020204" pitchFamily="34" charset="-122"/>
            </a:endParaRPr>
          </a:p>
          <a:p>
            <a:pPr algn="ctr"/>
            <a:r>
              <a:rPr lang="zh-CN" altLang="en-US" sz="1000" b="1" dirty="0" smtClean="0">
                <a:solidFill>
                  <a:schemeClr val="accent2"/>
                </a:solidFill>
                <a:latin typeface="微软雅黑" panose="020B0503020204020204" pitchFamily="34" charset="-122"/>
                <a:ea typeface="微软雅黑" panose="020B0503020204020204" pitchFamily="34" charset="-122"/>
              </a:rPr>
              <a:t>监管</a:t>
            </a:r>
            <a:endParaRPr lang="zh-CN" altLang="en-US" sz="1000" b="1" dirty="0">
              <a:solidFill>
                <a:schemeClr val="accent2"/>
              </a:solidFill>
              <a:latin typeface="微软雅黑" panose="020B0503020204020204" pitchFamily="34" charset="-122"/>
              <a:ea typeface="微软雅黑" panose="020B0503020204020204" pitchFamily="34" charset="-122"/>
            </a:endParaRPr>
          </a:p>
        </p:txBody>
      </p:sp>
      <p:sp>
        <p:nvSpPr>
          <p:cNvPr id="85" name="矩形 84"/>
          <p:cNvSpPr/>
          <p:nvPr/>
        </p:nvSpPr>
        <p:spPr>
          <a:xfrm>
            <a:off x="11268626" y="2910463"/>
            <a:ext cx="441146" cy="400110"/>
          </a:xfrm>
          <a:prstGeom prst="rect">
            <a:avLst/>
          </a:prstGeom>
        </p:spPr>
        <p:txBody>
          <a:bodyPr wrap="none">
            <a:spAutoFit/>
          </a:bodyPr>
          <a:lstStyle/>
          <a:p>
            <a:pPr algn="ctr"/>
            <a:r>
              <a:rPr lang="zh-CN" altLang="en-US" sz="1000" b="1" dirty="0" smtClean="0">
                <a:solidFill>
                  <a:schemeClr val="accent2"/>
                </a:solidFill>
                <a:latin typeface="微软雅黑" panose="020B0503020204020204" pitchFamily="34" charset="-122"/>
                <a:ea typeface="微软雅黑" panose="020B0503020204020204" pitchFamily="34" charset="-122"/>
              </a:rPr>
              <a:t>消杀</a:t>
            </a:r>
            <a:endParaRPr lang="en-US" altLang="zh-CN" sz="1000" b="1" dirty="0" smtClean="0">
              <a:solidFill>
                <a:schemeClr val="accent2"/>
              </a:solidFill>
              <a:latin typeface="微软雅黑" panose="020B0503020204020204" pitchFamily="34" charset="-122"/>
              <a:ea typeface="微软雅黑" panose="020B0503020204020204" pitchFamily="34" charset="-122"/>
            </a:endParaRPr>
          </a:p>
          <a:p>
            <a:pPr algn="ctr"/>
            <a:r>
              <a:rPr lang="zh-CN" altLang="en-US" sz="1000" b="1" dirty="0" smtClean="0">
                <a:solidFill>
                  <a:schemeClr val="accent2"/>
                </a:solidFill>
                <a:latin typeface="微软雅黑" panose="020B0503020204020204" pitchFamily="34" charset="-122"/>
                <a:ea typeface="微软雅黑" panose="020B0503020204020204" pitchFamily="34" charset="-122"/>
              </a:rPr>
              <a:t>管理</a:t>
            </a:r>
            <a:endParaRPr lang="zh-CN" altLang="en-US" sz="1000" b="1" dirty="0">
              <a:solidFill>
                <a:schemeClr val="accent2"/>
              </a:solidFill>
              <a:latin typeface="微软雅黑" panose="020B0503020204020204" pitchFamily="34" charset="-122"/>
              <a:ea typeface="微软雅黑" panose="020B0503020204020204" pitchFamily="34" charset="-122"/>
            </a:endParaRPr>
          </a:p>
        </p:txBody>
      </p:sp>
      <p:sp>
        <p:nvSpPr>
          <p:cNvPr id="86" name="矩形 85"/>
          <p:cNvSpPr/>
          <p:nvPr/>
        </p:nvSpPr>
        <p:spPr>
          <a:xfrm>
            <a:off x="9813870" y="2910463"/>
            <a:ext cx="441146" cy="400110"/>
          </a:xfrm>
          <a:prstGeom prst="rect">
            <a:avLst/>
          </a:prstGeom>
        </p:spPr>
        <p:txBody>
          <a:bodyPr wrap="none">
            <a:spAutoFit/>
          </a:bodyPr>
          <a:lstStyle/>
          <a:p>
            <a:pPr algn="ctr"/>
            <a:r>
              <a:rPr lang="zh-CN" altLang="en-US" sz="1000" b="1" dirty="0" smtClean="0">
                <a:solidFill>
                  <a:schemeClr val="accent2"/>
                </a:solidFill>
                <a:latin typeface="微软雅黑" panose="020B0503020204020204" pitchFamily="34" charset="-122"/>
                <a:ea typeface="微软雅黑" panose="020B0503020204020204" pitchFamily="34" charset="-122"/>
              </a:rPr>
              <a:t>厨余</a:t>
            </a:r>
            <a:endParaRPr lang="en-US" altLang="zh-CN" sz="1000" b="1" dirty="0" smtClean="0">
              <a:solidFill>
                <a:schemeClr val="accent2"/>
              </a:solidFill>
              <a:latin typeface="微软雅黑" panose="020B0503020204020204" pitchFamily="34" charset="-122"/>
              <a:ea typeface="微软雅黑" panose="020B0503020204020204" pitchFamily="34" charset="-122"/>
            </a:endParaRPr>
          </a:p>
          <a:p>
            <a:pPr algn="ctr"/>
            <a:r>
              <a:rPr lang="zh-CN" altLang="en-US" sz="1000" b="1" dirty="0" smtClean="0">
                <a:solidFill>
                  <a:schemeClr val="accent2"/>
                </a:solidFill>
                <a:latin typeface="微软雅黑" panose="020B0503020204020204" pitchFamily="34" charset="-122"/>
                <a:ea typeface="微软雅黑" panose="020B0503020204020204" pitchFamily="34" charset="-122"/>
              </a:rPr>
              <a:t>垃圾</a:t>
            </a:r>
            <a:endParaRPr lang="zh-CN" altLang="en-US" sz="1000" b="1" dirty="0">
              <a:solidFill>
                <a:schemeClr val="accent2"/>
              </a:solidFill>
              <a:latin typeface="微软雅黑" panose="020B0503020204020204" pitchFamily="34" charset="-122"/>
              <a:ea typeface="微软雅黑" panose="020B0503020204020204" pitchFamily="34" charset="-122"/>
            </a:endParaRPr>
          </a:p>
        </p:txBody>
      </p:sp>
      <p:sp>
        <p:nvSpPr>
          <p:cNvPr id="87" name="矩形 86"/>
          <p:cNvSpPr/>
          <p:nvPr/>
        </p:nvSpPr>
        <p:spPr>
          <a:xfrm>
            <a:off x="8162860" y="3339956"/>
            <a:ext cx="3600480" cy="553998"/>
          </a:xfrm>
          <a:prstGeom prst="rect">
            <a:avLst/>
          </a:prstGeom>
          <a:solidFill>
            <a:schemeClr val="accent6">
              <a:lumMod val="20000"/>
              <a:lumOff val="80000"/>
            </a:schemeClr>
          </a:solidFill>
        </p:spPr>
        <p:txBody>
          <a:bodyPr wrap="square">
            <a:spAutoFit/>
          </a:bodyPr>
          <a:lstStyle/>
          <a:p>
            <a:pPr>
              <a:lnSpc>
                <a:spcPct val="150000"/>
              </a:lnSpc>
            </a:pPr>
            <a:r>
              <a:rPr lang="zh-CN" altLang="en-US" sz="1000" b="1" dirty="0">
                <a:latin typeface="微软雅黑" panose="020B0503020204020204" pitchFamily="34" charset="-122"/>
                <a:ea typeface="微软雅黑" panose="020B0503020204020204" pitchFamily="34" charset="-122"/>
              </a:rPr>
              <a:t>协会合作</a:t>
            </a:r>
            <a:r>
              <a:rPr lang="zh-CN" altLang="en-US" sz="800" dirty="0" smtClean="0">
                <a:latin typeface="微软雅黑" panose="020B0503020204020204" pitchFamily="34" charset="-122"/>
                <a:ea typeface="微软雅黑" panose="020B0503020204020204" pitchFamily="34" charset="-122"/>
              </a:rPr>
              <a:t>（会员数据）</a:t>
            </a:r>
            <a:r>
              <a:rPr lang="zh-CN" altLang="en-US" sz="800" dirty="0">
                <a:latin typeface="微软雅黑" panose="020B0503020204020204" pitchFamily="34" charset="-122"/>
                <a:ea typeface="微软雅黑" panose="020B0503020204020204" pitchFamily="34" charset="-122"/>
              </a:rPr>
              <a:t>、</a:t>
            </a:r>
            <a:r>
              <a:rPr lang="zh-CN" altLang="en-US" sz="1000" b="1" dirty="0">
                <a:latin typeface="微软雅黑" panose="020B0503020204020204" pitchFamily="34" charset="-122"/>
                <a:ea typeface="微软雅黑" panose="020B0503020204020204" pitchFamily="34" charset="-122"/>
              </a:rPr>
              <a:t>生态联动</a:t>
            </a:r>
            <a:r>
              <a:rPr lang="zh-CN" altLang="en-US" sz="800" dirty="0" smtClean="0">
                <a:latin typeface="微软雅黑" panose="020B0503020204020204" pitchFamily="34" charset="-122"/>
                <a:ea typeface="微软雅黑" panose="020B0503020204020204" pitchFamily="34" charset="-122"/>
              </a:rPr>
              <a:t>（厂商联合）</a:t>
            </a:r>
            <a:r>
              <a:rPr lang="zh-CN" altLang="en-US" sz="800" dirty="0">
                <a:latin typeface="微软雅黑" panose="020B0503020204020204" pitchFamily="34" charset="-122"/>
                <a:ea typeface="微软雅黑" panose="020B0503020204020204" pitchFamily="34" charset="-122"/>
              </a:rPr>
              <a:t>、</a:t>
            </a:r>
            <a:r>
              <a:rPr lang="zh-CN" altLang="en-US" sz="1000" b="1" dirty="0">
                <a:latin typeface="微软雅黑" panose="020B0503020204020204" pitchFamily="34" charset="-122"/>
                <a:ea typeface="微软雅黑" panose="020B0503020204020204" pitchFamily="34" charset="-122"/>
              </a:rPr>
              <a:t>创新驱动</a:t>
            </a:r>
            <a:r>
              <a:rPr lang="zh-CN" altLang="en-US" sz="800" dirty="0" smtClean="0">
                <a:latin typeface="微软雅黑" panose="020B0503020204020204" pitchFamily="34" charset="-122"/>
                <a:ea typeface="微软雅黑" panose="020B0503020204020204" pitchFamily="34" charset="-122"/>
              </a:rPr>
              <a:t>（客户画像），</a:t>
            </a:r>
            <a:r>
              <a:rPr lang="zh-CN" altLang="en-US" sz="1000" b="1" dirty="0">
                <a:latin typeface="微软雅黑" panose="020B0503020204020204" pitchFamily="34" charset="-122"/>
                <a:ea typeface="微软雅黑" panose="020B0503020204020204" pitchFamily="34" charset="-122"/>
              </a:rPr>
              <a:t>入企五步法</a:t>
            </a:r>
            <a:r>
              <a:rPr lang="zh-CN" altLang="en-US" sz="800" dirty="0" smtClean="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查现状、测问题、问需求、画方案、算收益）。</a:t>
            </a:r>
            <a:endParaRPr lang="zh-CN" altLang="en-US" sz="800" dirty="0">
              <a:latin typeface="微软雅黑" panose="020B0503020204020204" pitchFamily="34" charset="-122"/>
              <a:ea typeface="微软雅黑" panose="020B0503020204020204" pitchFamily="34" charset="-122"/>
            </a:endParaRPr>
          </a:p>
        </p:txBody>
      </p:sp>
      <p:grpSp>
        <p:nvGrpSpPr>
          <p:cNvPr id="88" name="组合 87"/>
          <p:cNvGrpSpPr/>
          <p:nvPr/>
        </p:nvGrpSpPr>
        <p:grpSpPr>
          <a:xfrm>
            <a:off x="4122588" y="1235029"/>
            <a:ext cx="3917628" cy="5082825"/>
            <a:chOff x="4122588" y="1061270"/>
            <a:chExt cx="3917628" cy="5256584"/>
          </a:xfrm>
        </p:grpSpPr>
        <p:cxnSp>
          <p:nvCxnSpPr>
            <p:cNvPr id="89" name="直接连接符 88"/>
            <p:cNvCxnSpPr/>
            <p:nvPr/>
          </p:nvCxnSpPr>
          <p:spPr>
            <a:xfrm>
              <a:off x="4122588" y="1061270"/>
              <a:ext cx="0" cy="5256584"/>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8040216" y="1061270"/>
              <a:ext cx="0" cy="5256584"/>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91" name="文本框 90"/>
          <p:cNvSpPr txBox="1"/>
          <p:nvPr/>
        </p:nvSpPr>
        <p:spPr>
          <a:xfrm>
            <a:off x="180902" y="999386"/>
            <a:ext cx="3916632" cy="521970"/>
          </a:xfrm>
          <a:prstGeom prst="rect">
            <a:avLst/>
          </a:prstGeom>
          <a:noFill/>
        </p:spPr>
        <p:txBody>
          <a:bodyPr wrap="square" rtlCol="0" anchor="t">
            <a:noAutofit/>
          </a:bodyPr>
          <a:lstStyle/>
          <a:p>
            <a:pPr marL="285750" lvl="0" indent="-285750" algn="l">
              <a:lnSpc>
                <a:spcPct val="120000"/>
              </a:lnSpc>
              <a:spcBef>
                <a:spcPts val="0"/>
              </a:spcBef>
              <a:spcAft>
                <a:spcPts val="0"/>
              </a:spcAft>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对于场景</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内企业</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聚集情况，</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用好</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物</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管单位、行业</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协会切入</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口，成功案例批量复制。</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2" name="文本框 91"/>
          <p:cNvSpPr txBox="1"/>
          <p:nvPr/>
        </p:nvSpPr>
        <p:spPr>
          <a:xfrm>
            <a:off x="4081227" y="999386"/>
            <a:ext cx="3958509" cy="521970"/>
          </a:xfrm>
          <a:prstGeom prst="rect">
            <a:avLst/>
          </a:prstGeom>
          <a:noFill/>
        </p:spPr>
        <p:txBody>
          <a:bodyPr wrap="square" rtlCol="0" anchor="t">
            <a:noAutofit/>
          </a:bodyPr>
          <a:lstStyle/>
          <a:p>
            <a:pPr marL="285750" lvl="0" indent="-285750" algn="l">
              <a:lnSpc>
                <a:spcPct val="120000"/>
              </a:lnSpc>
              <a:spcBef>
                <a:spcPts val="0"/>
              </a:spcBef>
              <a:spcAft>
                <a:spcPts val="0"/>
              </a:spcAft>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对于半开放场景，比价和服务是关键，场景内适配的投影仪、</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小店等产品重点推广。</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3" name="文本框 92"/>
          <p:cNvSpPr txBox="1"/>
          <p:nvPr/>
        </p:nvSpPr>
        <p:spPr>
          <a:xfrm>
            <a:off x="7960546" y="999386"/>
            <a:ext cx="3958509" cy="521970"/>
          </a:xfrm>
          <a:prstGeom prst="rect">
            <a:avLst/>
          </a:prstGeom>
          <a:noFill/>
        </p:spPr>
        <p:txBody>
          <a:bodyPr wrap="square" rtlCol="0" anchor="t">
            <a:noAutofit/>
          </a:bodyPr>
          <a:lstStyle/>
          <a:p>
            <a:pPr marL="285750" lvl="0" indent="-285750" algn="l">
              <a:lnSpc>
                <a:spcPct val="120000"/>
              </a:lnSpc>
              <a:spcBef>
                <a:spcPts val="0"/>
              </a:spcBef>
              <a:spcAft>
                <a:spcPts val="0"/>
              </a:spcAft>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对于有监管要求的行业，联合</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各级领导客情</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资源，结合客户监管痛点，促成业务合作。</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335280" y="297180"/>
            <a:ext cx="10129520" cy="460375"/>
          </a:xfrm>
          <a:prstGeom prst="rect">
            <a:avLst/>
          </a:prstGeom>
          <a:noFill/>
        </p:spPr>
        <p:txBody>
          <a:bodyPr wrap="square" rtlCol="0" anchor="t">
            <a:spAutoFit/>
          </a:bodyPr>
          <a:lstStyle/>
          <a:p>
            <a:pPr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一、坚定不移强化客群运营</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路径⑤：商客精细运营（</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4</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/5</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8" name="图表 137"/>
          <p:cNvGraphicFramePr/>
          <p:nvPr/>
        </p:nvGraphicFramePr>
        <p:xfrm>
          <a:off x="5121988" y="1346296"/>
          <a:ext cx="2593926" cy="763427"/>
        </p:xfrm>
        <a:graphic>
          <a:graphicData uri="http://schemas.openxmlformats.org/drawingml/2006/chart">
            <c:chart xmlns:c="http://schemas.openxmlformats.org/drawingml/2006/chart" xmlns:r="http://schemas.openxmlformats.org/officeDocument/2006/relationships" r:id="rId1"/>
          </a:graphicData>
        </a:graphic>
      </p:graphicFrame>
      <p:cxnSp>
        <p:nvCxnSpPr>
          <p:cNvPr id="4" name="直接连接符 3"/>
          <p:cNvCxnSpPr/>
          <p:nvPr>
            <p:custDataLst>
              <p:tags r:id="rId2"/>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91" name="矩形 90"/>
          <p:cNvSpPr/>
          <p:nvPr/>
        </p:nvSpPr>
        <p:spPr>
          <a:xfrm>
            <a:off x="252656" y="927631"/>
            <a:ext cx="11738153" cy="306705"/>
          </a:xfrm>
          <a:prstGeom prst="rect">
            <a:avLst/>
          </a:prstGeom>
        </p:spPr>
        <p:txBody>
          <a:bodyPr wrap="square">
            <a:spAutoFit/>
          </a:bodyPr>
          <a:lstStyle/>
          <a:p>
            <a:pPr marL="285750" indent="-285750" algn="l">
              <a:buClrTx/>
              <a:buSzTx/>
              <a:buFont typeface="Wingdings" panose="05000000000000000000" pitchFamily="2" charset="2"/>
              <a:buChar char="u"/>
            </a:pPr>
            <a:r>
              <a:rPr lang="zh-CN" altLang="en-US" sz="1400" b="1" kern="1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直播场景</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背景</a:t>
            </a:r>
            <a:r>
              <a:rPr lang="zh-CN" altLang="en-US" sz="1400" b="1" kern="1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kern="1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数字经济浪潮下，直播产业正重塑全球经济格局。</a:t>
            </a:r>
            <a:r>
              <a:rPr lang="zh-CN" altLang="en-US" sz="1400" b="1" kern="1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嘉兴拥有丰富的直播产业园集群，</a:t>
            </a:r>
            <a:r>
              <a:rPr lang="zh-CN" altLang="en-US" sz="1400" b="1" kern="1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已形成超百亿直播生态圈。</a:t>
            </a:r>
            <a:endParaRPr lang="zh-CN" altLang="en-US" sz="1400" b="1" kern="1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4" name="Freeform 5"/>
          <p:cNvSpPr/>
          <p:nvPr/>
        </p:nvSpPr>
        <p:spPr bwMode="auto">
          <a:xfrm>
            <a:off x="388356" y="3452383"/>
            <a:ext cx="11252260" cy="104775"/>
          </a:xfrm>
          <a:custGeom>
            <a:avLst/>
            <a:gdLst>
              <a:gd name="T0" fmla="*/ 2112 w 2112"/>
              <a:gd name="T1" fmla="*/ 14 h 28"/>
              <a:gd name="T2" fmla="*/ 2081 w 2112"/>
              <a:gd name="T3" fmla="*/ 0 h 28"/>
              <a:gd name="T4" fmla="*/ 30 w 2112"/>
              <a:gd name="T5" fmla="*/ 0 h 28"/>
              <a:gd name="T6" fmla="*/ 0 w 2112"/>
              <a:gd name="T7" fmla="*/ 14 h 28"/>
              <a:gd name="T8" fmla="*/ 0 w 2112"/>
              <a:gd name="T9" fmla="*/ 14 h 28"/>
              <a:gd name="T10" fmla="*/ 30 w 2112"/>
              <a:gd name="T11" fmla="*/ 28 h 28"/>
              <a:gd name="T12" fmla="*/ 2081 w 2112"/>
              <a:gd name="T13" fmla="*/ 28 h 28"/>
              <a:gd name="T14" fmla="*/ 2112 w 2112"/>
              <a:gd name="T15" fmla="*/ 14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2" h="28">
                <a:moveTo>
                  <a:pt x="2112" y="14"/>
                </a:moveTo>
                <a:cubicBezTo>
                  <a:pt x="2112" y="7"/>
                  <a:pt x="2098" y="0"/>
                  <a:pt x="2081" y="0"/>
                </a:cubicBezTo>
                <a:cubicBezTo>
                  <a:pt x="30" y="0"/>
                  <a:pt x="30" y="0"/>
                  <a:pt x="30" y="0"/>
                </a:cubicBezTo>
                <a:cubicBezTo>
                  <a:pt x="13" y="0"/>
                  <a:pt x="0" y="7"/>
                  <a:pt x="0" y="14"/>
                </a:cubicBezTo>
                <a:cubicBezTo>
                  <a:pt x="0" y="14"/>
                  <a:pt x="0" y="14"/>
                  <a:pt x="0" y="14"/>
                </a:cubicBezTo>
                <a:cubicBezTo>
                  <a:pt x="0" y="22"/>
                  <a:pt x="13" y="28"/>
                  <a:pt x="30" y="28"/>
                </a:cubicBezTo>
                <a:cubicBezTo>
                  <a:pt x="2081" y="28"/>
                  <a:pt x="2081" y="28"/>
                  <a:pt x="2081" y="28"/>
                </a:cubicBezTo>
                <a:cubicBezTo>
                  <a:pt x="2098" y="28"/>
                  <a:pt x="2112" y="22"/>
                  <a:pt x="2112" y="14"/>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125" name="Oval 6"/>
          <p:cNvSpPr>
            <a:spLocks noChangeArrowheads="1"/>
          </p:cNvSpPr>
          <p:nvPr/>
        </p:nvSpPr>
        <p:spPr bwMode="auto">
          <a:xfrm>
            <a:off x="1815150" y="3322589"/>
            <a:ext cx="337179" cy="334624"/>
          </a:xfrm>
          <a:prstGeom prst="ellipse">
            <a:avLst/>
          </a:prstGeom>
          <a:solidFill>
            <a:srgbClr val="F83003"/>
          </a:solidFill>
          <a:ln>
            <a:noFill/>
          </a:ln>
        </p:spPr>
        <p:txBody>
          <a:bodyPr/>
          <a:lstStyle/>
          <a:p>
            <a:endParaRPr lang="zh-CN" altLang="en-US" sz="1600"/>
          </a:p>
        </p:txBody>
      </p:sp>
      <p:sp>
        <p:nvSpPr>
          <p:cNvPr id="126" name="Oval 7"/>
          <p:cNvSpPr>
            <a:spLocks noChangeArrowheads="1"/>
          </p:cNvSpPr>
          <p:nvPr/>
        </p:nvSpPr>
        <p:spPr bwMode="auto">
          <a:xfrm>
            <a:off x="1866202" y="3373254"/>
            <a:ext cx="235075" cy="235651"/>
          </a:xfrm>
          <a:prstGeom prst="ellipse">
            <a:avLst/>
          </a:prstGeom>
          <a:noFill/>
          <a:ln w="3"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7" name="Oval 8"/>
          <p:cNvSpPr>
            <a:spLocks noChangeArrowheads="1"/>
          </p:cNvSpPr>
          <p:nvPr/>
        </p:nvSpPr>
        <p:spPr bwMode="auto">
          <a:xfrm>
            <a:off x="4544948" y="3322589"/>
            <a:ext cx="333617" cy="334624"/>
          </a:xfrm>
          <a:prstGeom prst="ellipse">
            <a:avLst/>
          </a:prstGeom>
          <a:solidFill>
            <a:srgbClr val="EBAC07"/>
          </a:solidFill>
          <a:ln w="9525">
            <a:noFill/>
            <a:round/>
          </a:ln>
        </p:spPr>
        <p:txBody>
          <a:bodyPr vert="horz" wrap="square" lIns="91440" tIns="45720" rIns="91440" bIns="45720" numCol="1" anchor="t" anchorCtr="0" compatLnSpc="1"/>
          <a:lstStyle/>
          <a:p>
            <a:endParaRPr lang="zh-CN" altLang="en-US"/>
          </a:p>
        </p:txBody>
      </p:sp>
      <p:sp>
        <p:nvSpPr>
          <p:cNvPr id="128" name="Oval 9"/>
          <p:cNvSpPr>
            <a:spLocks noChangeArrowheads="1"/>
          </p:cNvSpPr>
          <p:nvPr/>
        </p:nvSpPr>
        <p:spPr bwMode="auto">
          <a:xfrm>
            <a:off x="4592439" y="3373254"/>
            <a:ext cx="237450" cy="235651"/>
          </a:xfrm>
          <a:prstGeom prst="ellipse">
            <a:avLst/>
          </a:prstGeom>
          <a:solidFill>
            <a:srgbClr val="EBAC07"/>
          </a:solidFill>
          <a:ln>
            <a:solidFill>
              <a:schemeClr val="bg1"/>
            </a:solidFill>
          </a:ln>
        </p:spPr>
        <p:txBody>
          <a:bodyPr/>
          <a:lstStyle/>
          <a:p>
            <a:endParaRPr lang="zh-CN" altLang="en-US" sz="1600"/>
          </a:p>
        </p:txBody>
      </p:sp>
      <p:sp>
        <p:nvSpPr>
          <p:cNvPr id="129" name="Oval 10"/>
          <p:cNvSpPr>
            <a:spLocks noChangeArrowheads="1"/>
          </p:cNvSpPr>
          <p:nvPr/>
        </p:nvSpPr>
        <p:spPr bwMode="auto">
          <a:xfrm>
            <a:off x="7077496" y="3322589"/>
            <a:ext cx="337179" cy="334624"/>
          </a:xfrm>
          <a:prstGeom prst="ellipse">
            <a:avLst/>
          </a:prstGeom>
          <a:solidFill>
            <a:srgbClr val="A2B932"/>
          </a:solidFill>
          <a:ln>
            <a:noFill/>
          </a:ln>
        </p:spPr>
        <p:txBody>
          <a:bodyPr/>
          <a:lstStyle/>
          <a:p>
            <a:endParaRPr lang="zh-CN" altLang="en-US" sz="1600"/>
          </a:p>
        </p:txBody>
      </p:sp>
      <p:sp>
        <p:nvSpPr>
          <p:cNvPr id="130" name="Oval 11"/>
          <p:cNvSpPr>
            <a:spLocks noChangeArrowheads="1"/>
          </p:cNvSpPr>
          <p:nvPr/>
        </p:nvSpPr>
        <p:spPr bwMode="auto">
          <a:xfrm>
            <a:off x="7128548" y="3373254"/>
            <a:ext cx="235075" cy="235651"/>
          </a:xfrm>
          <a:prstGeom prst="ellipse">
            <a:avLst/>
          </a:prstGeom>
          <a:noFill/>
          <a:ln w="3"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1" name="Oval 12"/>
          <p:cNvSpPr>
            <a:spLocks noChangeArrowheads="1"/>
          </p:cNvSpPr>
          <p:nvPr/>
        </p:nvSpPr>
        <p:spPr bwMode="auto">
          <a:xfrm>
            <a:off x="9608964" y="3322589"/>
            <a:ext cx="334805" cy="334624"/>
          </a:xfrm>
          <a:prstGeom prst="ellipse">
            <a:avLst/>
          </a:prstGeom>
          <a:solidFill>
            <a:srgbClr val="3D9077"/>
          </a:solidFill>
          <a:ln>
            <a:noFill/>
          </a:ln>
        </p:spPr>
        <p:txBody>
          <a:bodyPr vert="horz" wrap="square" lIns="91440" tIns="45720" rIns="91440" bIns="45720" numCol="1" anchor="t" anchorCtr="0" compatLnSpc="1"/>
          <a:lstStyle/>
          <a:p>
            <a:endParaRPr lang="zh-CN" altLang="en-US"/>
          </a:p>
        </p:txBody>
      </p:sp>
      <p:sp>
        <p:nvSpPr>
          <p:cNvPr id="132" name="Oval 13"/>
          <p:cNvSpPr>
            <a:spLocks noChangeArrowheads="1"/>
          </p:cNvSpPr>
          <p:nvPr/>
        </p:nvSpPr>
        <p:spPr bwMode="auto">
          <a:xfrm>
            <a:off x="9657641" y="3373254"/>
            <a:ext cx="237450" cy="235651"/>
          </a:xfrm>
          <a:prstGeom prst="ellipse">
            <a:avLst/>
          </a:prstGeom>
          <a:solidFill>
            <a:srgbClr val="3D9077"/>
          </a:solidFill>
          <a:ln>
            <a:solidFill>
              <a:schemeClr val="bg1"/>
            </a:solidFill>
          </a:ln>
        </p:spPr>
        <p:txBody>
          <a:bodyPr/>
          <a:lstStyle/>
          <a:p>
            <a:endParaRPr lang="zh-CN" altLang="en-US" sz="1600"/>
          </a:p>
        </p:txBody>
      </p:sp>
      <p:sp>
        <p:nvSpPr>
          <p:cNvPr id="2" name="矩形 1"/>
          <p:cNvSpPr/>
          <p:nvPr/>
        </p:nvSpPr>
        <p:spPr>
          <a:xfrm>
            <a:off x="1344060" y="1327885"/>
            <a:ext cx="2563489" cy="807128"/>
          </a:xfrm>
          <a:prstGeom prst="rect">
            <a:avLst/>
          </a:prstGeom>
          <a:ln>
            <a:solidFill>
              <a:schemeClr val="bg1">
                <a:lumMod val="85000"/>
              </a:schemeClr>
            </a:solidFill>
          </a:ln>
        </p:spPr>
        <p:txBody>
          <a:bodyPr wrap="square" anchor="ctr" anchorCtr="0">
            <a:noAutofit/>
          </a:bodyPr>
          <a:lstStyle/>
          <a:p>
            <a:pPr>
              <a:lnSpc>
                <a:spcPct val="130000"/>
              </a:lnSpc>
            </a:pPr>
            <a:r>
              <a:rPr lang="zh-CN" altLang="zh-CN" sz="1000" kern="100" dirty="0">
                <a:solidFill>
                  <a:schemeClr val="accent2"/>
                </a:solidFill>
                <a:latin typeface="微软雅黑" panose="020B0503020204020204" pitchFamily="34" charset="-122"/>
                <a:ea typeface="微软雅黑" panose="020B0503020204020204" pitchFamily="34" charset="-122"/>
                <a:cs typeface="仿宋" panose="02010609060101010101" pitchFamily="49" charset="-122"/>
              </a:rPr>
              <a:t>浙江省商务厅</a:t>
            </a:r>
            <a:r>
              <a:rPr lang="zh-CN" altLang="zh-CN" sz="1000" kern="100" dirty="0">
                <a:solidFill>
                  <a:srgbClr val="000000"/>
                </a:solidFill>
                <a:latin typeface="微软雅黑" panose="020B0503020204020204" pitchFamily="34" charset="-122"/>
                <a:ea typeface="微软雅黑" panose="020B0503020204020204" pitchFamily="34" charset="-122"/>
                <a:cs typeface="仿宋" panose="02010609060101010101" pitchFamily="49" charset="-122"/>
              </a:rPr>
              <a:t>《关于公布跨境电商直播园区</a:t>
            </a:r>
            <a:r>
              <a:rPr lang="en-US" altLang="zh-CN" sz="1000" kern="100" dirty="0">
                <a:solidFill>
                  <a:srgbClr val="000000"/>
                </a:solidFill>
                <a:latin typeface="微软雅黑" panose="020B0503020204020204" pitchFamily="34" charset="-122"/>
                <a:ea typeface="微软雅黑" panose="020B0503020204020204" pitchFamily="34" charset="-122"/>
                <a:cs typeface="仿宋" panose="02010609060101010101" pitchFamily="49" charset="-122"/>
              </a:rPr>
              <a:t>(</a:t>
            </a:r>
            <a:r>
              <a:rPr lang="zh-CN" altLang="zh-CN" sz="1000" kern="100" dirty="0">
                <a:solidFill>
                  <a:srgbClr val="000000"/>
                </a:solidFill>
                <a:latin typeface="微软雅黑" panose="020B0503020204020204" pitchFamily="34" charset="-122"/>
                <a:ea typeface="微软雅黑" panose="020B0503020204020204" pitchFamily="34" charset="-122"/>
                <a:cs typeface="仿宋" panose="02010609060101010101" pitchFamily="49" charset="-122"/>
              </a:rPr>
              <a:t>基地</a:t>
            </a:r>
            <a:r>
              <a:rPr lang="en-US" altLang="zh-CN" sz="1000" kern="100" dirty="0">
                <a:solidFill>
                  <a:srgbClr val="000000"/>
                </a:solidFill>
                <a:latin typeface="微软雅黑" panose="020B0503020204020204" pitchFamily="34" charset="-122"/>
                <a:ea typeface="微软雅黑" panose="020B0503020204020204" pitchFamily="34" charset="-122"/>
                <a:cs typeface="仿宋" panose="02010609060101010101" pitchFamily="49" charset="-122"/>
              </a:rPr>
              <a:t>)</a:t>
            </a:r>
            <a:r>
              <a:rPr lang="zh-CN" altLang="zh-CN" sz="1000" kern="100" dirty="0">
                <a:solidFill>
                  <a:srgbClr val="000000"/>
                </a:solidFill>
                <a:latin typeface="微软雅黑" panose="020B0503020204020204" pitchFamily="34" charset="-122"/>
                <a:ea typeface="微软雅黑" panose="020B0503020204020204" pitchFamily="34" charset="-122"/>
                <a:cs typeface="仿宋" panose="02010609060101010101" pitchFamily="49" charset="-122"/>
              </a:rPr>
              <a:t>培育库和首批试点名单的通知</a:t>
            </a:r>
            <a:r>
              <a:rPr lang="zh-CN" altLang="zh-CN" sz="1000" kern="100" dirty="0" smtClean="0">
                <a:solidFill>
                  <a:srgbClr val="000000"/>
                </a:solidFill>
                <a:latin typeface="微软雅黑" panose="020B0503020204020204" pitchFamily="34" charset="-122"/>
                <a:ea typeface="微软雅黑" panose="020B0503020204020204" pitchFamily="34" charset="-122"/>
                <a:cs typeface="仿宋" panose="02010609060101010101" pitchFamily="49" charset="-122"/>
              </a:rPr>
              <a:t>》</a:t>
            </a:r>
            <a:endParaRPr lang="en-US" altLang="zh-CN" sz="1000" kern="100" dirty="0" smtClean="0">
              <a:solidFill>
                <a:srgbClr val="000000"/>
              </a:solidFill>
              <a:latin typeface="微软雅黑" panose="020B0503020204020204" pitchFamily="34" charset="-122"/>
              <a:ea typeface="微软雅黑" panose="020B0503020204020204" pitchFamily="34" charset="-122"/>
              <a:cs typeface="仿宋" panose="02010609060101010101" pitchFamily="49" charset="-122"/>
            </a:endParaRPr>
          </a:p>
          <a:p>
            <a:pPr>
              <a:lnSpc>
                <a:spcPct val="130000"/>
              </a:lnSpc>
            </a:pPr>
            <a:r>
              <a:rPr lang="zh-CN" altLang="zh-CN" sz="1000" kern="100" dirty="0">
                <a:solidFill>
                  <a:schemeClr val="accent2"/>
                </a:solidFill>
                <a:latin typeface="微软雅黑" panose="020B0503020204020204" pitchFamily="34" charset="-122"/>
                <a:ea typeface="微软雅黑" panose="020B0503020204020204" pitchFamily="34" charset="-122"/>
                <a:cs typeface="仿宋" panose="02010609060101010101" pitchFamily="49" charset="-122"/>
              </a:rPr>
              <a:t>嘉兴市</a:t>
            </a:r>
            <a:r>
              <a:rPr lang="zh-CN" altLang="zh-CN" sz="1000" kern="100" dirty="0">
                <a:solidFill>
                  <a:srgbClr val="000000"/>
                </a:solidFill>
                <a:latin typeface="微软雅黑" panose="020B0503020204020204" pitchFamily="34" charset="-122"/>
                <a:ea typeface="微软雅黑" panose="020B0503020204020204" pitchFamily="34" charset="-122"/>
                <a:cs typeface="仿宋" panose="02010609060101010101" pitchFamily="49" charset="-122"/>
              </a:rPr>
              <a:t>《嘉兴市加力推动跨境电商高质量发展实施方案（</a:t>
            </a:r>
            <a:r>
              <a:rPr lang="en-US" altLang="zh-CN" sz="1000" kern="100" dirty="0">
                <a:solidFill>
                  <a:srgbClr val="000000"/>
                </a:solidFill>
                <a:latin typeface="微软雅黑" panose="020B0503020204020204" pitchFamily="34" charset="-122"/>
                <a:ea typeface="微软雅黑" panose="020B0503020204020204" pitchFamily="34" charset="-122"/>
                <a:cs typeface="仿宋" panose="02010609060101010101" pitchFamily="49" charset="-122"/>
              </a:rPr>
              <a:t>2024 - 2027 </a:t>
            </a:r>
            <a:r>
              <a:rPr lang="zh-CN" altLang="zh-CN" sz="1000" kern="100" dirty="0">
                <a:solidFill>
                  <a:srgbClr val="000000"/>
                </a:solidFill>
                <a:latin typeface="微软雅黑" panose="020B0503020204020204" pitchFamily="34" charset="-122"/>
                <a:ea typeface="微软雅黑" panose="020B0503020204020204" pitchFamily="34" charset="-122"/>
                <a:cs typeface="仿宋" panose="02010609060101010101" pitchFamily="49" charset="-122"/>
              </a:rPr>
              <a:t>年）</a:t>
            </a:r>
            <a:r>
              <a:rPr lang="zh-CN" altLang="zh-CN" sz="1000" kern="100" dirty="0" smtClean="0">
                <a:solidFill>
                  <a:srgbClr val="000000"/>
                </a:solidFill>
                <a:latin typeface="微软雅黑" panose="020B0503020204020204" pitchFamily="34" charset="-122"/>
                <a:ea typeface="微软雅黑" panose="020B0503020204020204" pitchFamily="34" charset="-122"/>
                <a:cs typeface="仿宋" panose="02010609060101010101" pitchFamily="49" charset="-122"/>
              </a:rPr>
              <a:t>》</a:t>
            </a:r>
            <a:endParaRPr lang="zh-CN" altLang="en-US" sz="1000" dirty="0">
              <a:latin typeface="微软雅黑" panose="020B0503020204020204" pitchFamily="34" charset="-122"/>
              <a:ea typeface="微软雅黑" panose="020B0503020204020204" pitchFamily="34" charset="-122"/>
            </a:endParaRPr>
          </a:p>
        </p:txBody>
      </p:sp>
      <p:sp>
        <p:nvSpPr>
          <p:cNvPr id="133" name="矩形 132"/>
          <p:cNvSpPr/>
          <p:nvPr/>
        </p:nvSpPr>
        <p:spPr>
          <a:xfrm>
            <a:off x="643650" y="1327884"/>
            <a:ext cx="700410" cy="807129"/>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latin typeface="微软雅黑" panose="020B0503020204020204" pitchFamily="34" charset="-122"/>
                <a:ea typeface="微软雅黑" panose="020B0503020204020204" pitchFamily="34" charset="-122"/>
              </a:rPr>
              <a:t>政府</a:t>
            </a:r>
            <a:endParaRPr lang="en-US" altLang="zh-CN" sz="1400" b="1" dirty="0" smtClean="0">
              <a:latin typeface="微软雅黑" panose="020B0503020204020204" pitchFamily="34" charset="-122"/>
              <a:ea typeface="微软雅黑" panose="020B0503020204020204" pitchFamily="34" charset="-122"/>
            </a:endParaRPr>
          </a:p>
          <a:p>
            <a:pPr algn="ctr"/>
            <a:r>
              <a:rPr lang="zh-CN" altLang="en-US" sz="1400" b="1" dirty="0" smtClean="0">
                <a:latin typeface="微软雅黑" panose="020B0503020204020204" pitchFamily="34" charset="-122"/>
                <a:ea typeface="微软雅黑" panose="020B0503020204020204" pitchFamily="34" charset="-122"/>
              </a:rPr>
              <a:t>导向</a:t>
            </a:r>
            <a:endParaRPr lang="en-US" altLang="zh-CN" sz="1400" b="1" dirty="0" smtClean="0">
              <a:latin typeface="微软雅黑" panose="020B0503020204020204" pitchFamily="34" charset="-122"/>
              <a:ea typeface="微软雅黑" panose="020B0503020204020204" pitchFamily="34" charset="-122"/>
            </a:endParaRPr>
          </a:p>
        </p:txBody>
      </p:sp>
      <p:sp>
        <p:nvSpPr>
          <p:cNvPr id="134" name="矩形 133"/>
          <p:cNvSpPr/>
          <p:nvPr/>
        </p:nvSpPr>
        <p:spPr>
          <a:xfrm>
            <a:off x="5112041" y="1327885"/>
            <a:ext cx="2563489" cy="807128"/>
          </a:xfrm>
          <a:prstGeom prst="rect">
            <a:avLst/>
          </a:prstGeom>
          <a:ln>
            <a:solidFill>
              <a:schemeClr val="bg1">
                <a:lumMod val="85000"/>
              </a:schemeClr>
            </a:solidFill>
          </a:ln>
        </p:spPr>
        <p:txBody>
          <a:bodyPr wrap="square" anchor="ctr" anchorCtr="0">
            <a:noAutofit/>
          </a:bodyPr>
          <a:lstStyle/>
          <a:p>
            <a:pPr>
              <a:lnSpc>
                <a:spcPct val="130000"/>
              </a:lnSpc>
            </a:pPr>
            <a:endParaRPr lang="zh-CN" altLang="en-US" sz="1000" dirty="0">
              <a:latin typeface="微软雅黑" panose="020B0503020204020204" pitchFamily="34" charset="-122"/>
              <a:ea typeface="微软雅黑" panose="020B0503020204020204" pitchFamily="34" charset="-122"/>
            </a:endParaRPr>
          </a:p>
        </p:txBody>
      </p:sp>
      <p:sp>
        <p:nvSpPr>
          <p:cNvPr id="135" name="矩形 134"/>
          <p:cNvSpPr/>
          <p:nvPr/>
        </p:nvSpPr>
        <p:spPr>
          <a:xfrm>
            <a:off x="4411631" y="1327884"/>
            <a:ext cx="700410" cy="807129"/>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latin typeface="微软雅黑" panose="020B0503020204020204" pitchFamily="34" charset="-122"/>
                <a:ea typeface="微软雅黑" panose="020B0503020204020204" pitchFamily="34" charset="-122"/>
              </a:rPr>
              <a:t>初具规模</a:t>
            </a:r>
            <a:endParaRPr lang="en-US" altLang="zh-CN" sz="1400" b="1" dirty="0" smtClean="0">
              <a:latin typeface="微软雅黑" panose="020B0503020204020204" pitchFamily="34" charset="-122"/>
              <a:ea typeface="微软雅黑" panose="020B0503020204020204" pitchFamily="34" charset="-122"/>
            </a:endParaRPr>
          </a:p>
        </p:txBody>
      </p:sp>
      <p:sp>
        <p:nvSpPr>
          <p:cNvPr id="136" name="矩形 135"/>
          <p:cNvSpPr/>
          <p:nvPr/>
        </p:nvSpPr>
        <p:spPr>
          <a:xfrm>
            <a:off x="8933111" y="1327885"/>
            <a:ext cx="2563489" cy="807128"/>
          </a:xfrm>
          <a:prstGeom prst="rect">
            <a:avLst/>
          </a:prstGeom>
          <a:ln>
            <a:solidFill>
              <a:schemeClr val="bg1">
                <a:lumMod val="85000"/>
              </a:schemeClr>
            </a:solidFill>
          </a:ln>
        </p:spPr>
        <p:txBody>
          <a:bodyPr wrap="square" anchor="ctr" anchorCtr="0">
            <a:noAutofit/>
          </a:bodyPr>
          <a:lstStyle/>
          <a:p>
            <a:pPr>
              <a:lnSpc>
                <a:spcPct val="130000"/>
              </a:lnSpc>
            </a:pPr>
            <a:endParaRPr lang="zh-CN" altLang="en-US" sz="1000" dirty="0">
              <a:latin typeface="微软雅黑" panose="020B0503020204020204" pitchFamily="34" charset="-122"/>
              <a:ea typeface="微软雅黑" panose="020B0503020204020204" pitchFamily="34" charset="-122"/>
            </a:endParaRPr>
          </a:p>
        </p:txBody>
      </p:sp>
      <p:sp>
        <p:nvSpPr>
          <p:cNvPr id="137" name="矩形 136"/>
          <p:cNvSpPr/>
          <p:nvPr/>
        </p:nvSpPr>
        <p:spPr>
          <a:xfrm>
            <a:off x="8232701" y="1327884"/>
            <a:ext cx="700410" cy="807129"/>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友</a:t>
            </a:r>
            <a:r>
              <a:rPr lang="zh-CN" altLang="en-US" sz="1400" b="1" dirty="0" smtClean="0">
                <a:latin typeface="微软雅黑" panose="020B0503020204020204" pitchFamily="34" charset="-122"/>
                <a:ea typeface="微软雅黑" panose="020B0503020204020204" pitchFamily="34" charset="-122"/>
              </a:rPr>
              <a:t>商竞争</a:t>
            </a:r>
            <a:endParaRPr lang="en-US" altLang="zh-CN" sz="1400" b="1" dirty="0" smtClean="0">
              <a:latin typeface="微软雅黑" panose="020B0503020204020204" pitchFamily="34" charset="-122"/>
              <a:ea typeface="微软雅黑" panose="020B0503020204020204" pitchFamily="34" charset="-122"/>
            </a:endParaRPr>
          </a:p>
        </p:txBody>
      </p:sp>
      <p:pic>
        <p:nvPicPr>
          <p:cNvPr id="140" name="图片 139"/>
          <p:cNvPicPr>
            <a:picLocks noChangeAspect="1"/>
          </p:cNvPicPr>
          <p:nvPr/>
        </p:nvPicPr>
        <p:blipFill>
          <a:blip r:embed="rId3"/>
          <a:stretch>
            <a:fillRect/>
          </a:stretch>
        </p:blipFill>
        <p:spPr>
          <a:xfrm>
            <a:off x="8933110" y="1330195"/>
            <a:ext cx="1289325" cy="804817"/>
          </a:xfrm>
          <a:prstGeom prst="rect">
            <a:avLst/>
          </a:prstGeom>
        </p:spPr>
      </p:pic>
      <p:pic>
        <p:nvPicPr>
          <p:cNvPr id="141" name="图片 140"/>
          <p:cNvPicPr>
            <a:picLocks noChangeAspect="1"/>
          </p:cNvPicPr>
          <p:nvPr/>
        </p:nvPicPr>
        <p:blipFill>
          <a:blip r:embed="rId4"/>
          <a:stretch>
            <a:fillRect/>
          </a:stretch>
        </p:blipFill>
        <p:spPr>
          <a:xfrm>
            <a:off x="10222436" y="1327884"/>
            <a:ext cx="1274164" cy="807128"/>
          </a:xfrm>
          <a:prstGeom prst="rect">
            <a:avLst/>
          </a:prstGeom>
        </p:spPr>
      </p:pic>
      <p:sp>
        <p:nvSpPr>
          <p:cNvPr id="142" name="矩形 141"/>
          <p:cNvSpPr/>
          <p:nvPr/>
        </p:nvSpPr>
        <p:spPr>
          <a:xfrm>
            <a:off x="252656" y="2493300"/>
            <a:ext cx="11738153" cy="306705"/>
          </a:xfrm>
          <a:prstGeom prst="rect">
            <a:avLst/>
          </a:prstGeom>
        </p:spPr>
        <p:txBody>
          <a:bodyPr wrap="square">
            <a:spAutoFit/>
          </a:bodyPr>
          <a:lstStyle/>
          <a:p>
            <a:pPr marL="285750" indent="-285750" algn="l">
              <a:buClrTx/>
              <a:buSzTx/>
              <a:buFont typeface="Wingdings" panose="05000000000000000000" pitchFamily="2" charset="2"/>
              <a:buChar char="u"/>
            </a:pPr>
            <a:r>
              <a:rPr lang="zh-CN" altLang="en-US" sz="1400" b="1" kern="1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直播场景攻坚计划：</a:t>
            </a:r>
            <a:r>
              <a:rPr lang="zh-CN" altLang="en-US" sz="1400" b="1" kern="1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参考商务楼宇攻坚，面向直播场景制定系统性计划，形成适配打法，并落实闭环管理机制。</a:t>
            </a:r>
            <a:endParaRPr lang="zh-CN" altLang="en-US" sz="1400" b="1" kern="1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4" name="矩形 143"/>
          <p:cNvSpPr/>
          <p:nvPr/>
        </p:nvSpPr>
        <p:spPr>
          <a:xfrm>
            <a:off x="1305615" y="2928839"/>
            <a:ext cx="1356247" cy="307777"/>
          </a:xfrm>
          <a:prstGeom prst="rect">
            <a:avLst/>
          </a:prstGeom>
        </p:spPr>
        <p:txBody>
          <a:bodyPr wrap="square">
            <a:spAutoFit/>
          </a:bodyPr>
          <a:lstStyle/>
          <a:p>
            <a:r>
              <a:rPr lang="zh-CN" altLang="en-US" sz="1400" b="1" dirty="0">
                <a:solidFill>
                  <a:srgbClr val="1184CF"/>
                </a:solidFill>
                <a:latin typeface="微软雅黑" panose="020B0503020204020204" pitchFamily="34" charset="-122"/>
                <a:ea typeface="微软雅黑" panose="020B0503020204020204" pitchFamily="34" charset="-122"/>
              </a:rPr>
              <a:t>开展全量排</a:t>
            </a:r>
            <a:r>
              <a:rPr lang="zh-CN" altLang="en-US" sz="1400" b="1" dirty="0" smtClean="0">
                <a:solidFill>
                  <a:srgbClr val="1184CF"/>
                </a:solidFill>
                <a:latin typeface="微软雅黑" panose="020B0503020204020204" pitchFamily="34" charset="-122"/>
                <a:ea typeface="微软雅黑" panose="020B0503020204020204" pitchFamily="34" charset="-122"/>
              </a:rPr>
              <a:t>摸</a:t>
            </a:r>
            <a:endParaRPr lang="zh-CN" altLang="en-US" sz="1400" b="1" dirty="0" smtClean="0">
              <a:solidFill>
                <a:srgbClr val="1184CF"/>
              </a:solidFill>
              <a:latin typeface="微软雅黑" panose="020B0503020204020204" pitchFamily="34" charset="-122"/>
              <a:ea typeface="微软雅黑" panose="020B0503020204020204" pitchFamily="34" charset="-122"/>
            </a:endParaRPr>
          </a:p>
        </p:txBody>
      </p:sp>
      <p:sp>
        <p:nvSpPr>
          <p:cNvPr id="145" name="矩形 144"/>
          <p:cNvSpPr/>
          <p:nvPr/>
        </p:nvSpPr>
        <p:spPr>
          <a:xfrm>
            <a:off x="3818932" y="2928839"/>
            <a:ext cx="1784463" cy="307777"/>
          </a:xfrm>
          <a:prstGeom prst="rect">
            <a:avLst/>
          </a:prstGeom>
        </p:spPr>
        <p:txBody>
          <a:bodyPr wrap="none">
            <a:spAutoFit/>
          </a:bodyPr>
          <a:lstStyle/>
          <a:p>
            <a:r>
              <a:rPr lang="zh-CN" altLang="en-US" sz="1400" b="1" dirty="0" smtClean="0">
                <a:solidFill>
                  <a:srgbClr val="1184CF"/>
                </a:solidFill>
                <a:latin typeface="微软雅黑" panose="020B0503020204020204" pitchFamily="34" charset="-122"/>
                <a:ea typeface="微软雅黑" panose="020B0503020204020204" pitchFamily="34" charset="-122"/>
              </a:rPr>
              <a:t>客户需求</a:t>
            </a:r>
            <a:r>
              <a:rPr lang="en-US" altLang="zh-CN" sz="1400" b="1" dirty="0" smtClean="0">
                <a:solidFill>
                  <a:srgbClr val="1184CF"/>
                </a:solidFill>
                <a:latin typeface="微软雅黑" panose="020B0503020204020204" pitchFamily="34" charset="-122"/>
                <a:ea typeface="微软雅黑" panose="020B0503020204020204" pitchFamily="34" charset="-122"/>
              </a:rPr>
              <a:t>&amp;</a:t>
            </a:r>
            <a:r>
              <a:rPr lang="zh-CN" altLang="en-US" sz="1400" b="1" dirty="0" smtClean="0">
                <a:solidFill>
                  <a:srgbClr val="1184CF"/>
                </a:solidFill>
                <a:latin typeface="微软雅黑" panose="020B0503020204020204" pitchFamily="34" charset="-122"/>
                <a:ea typeface="微软雅黑" panose="020B0503020204020204" pitchFamily="34" charset="-122"/>
              </a:rPr>
              <a:t>产品供给</a:t>
            </a:r>
            <a:endParaRPr lang="zh-CN" altLang="en-US" sz="1400" b="1" dirty="0" smtClean="0">
              <a:solidFill>
                <a:srgbClr val="1184CF"/>
              </a:solidFill>
              <a:latin typeface="微软雅黑" panose="020B0503020204020204" pitchFamily="34" charset="-122"/>
              <a:ea typeface="微软雅黑" panose="020B0503020204020204" pitchFamily="34" charset="-122"/>
            </a:endParaRPr>
          </a:p>
        </p:txBody>
      </p:sp>
      <p:sp>
        <p:nvSpPr>
          <p:cNvPr id="146" name="矩形 145"/>
          <p:cNvSpPr/>
          <p:nvPr/>
        </p:nvSpPr>
        <p:spPr>
          <a:xfrm>
            <a:off x="695400" y="3729227"/>
            <a:ext cx="1530425" cy="553998"/>
          </a:xfrm>
          <a:prstGeom prst="rect">
            <a:avLst/>
          </a:prstGeom>
        </p:spPr>
        <p:txBody>
          <a:bodyPr wrap="square">
            <a:spAutoFit/>
          </a:bodyPr>
          <a:lstStyle/>
          <a:p>
            <a:pPr marL="171450" indent="-171450">
              <a:buFont typeface="Wingdings" panose="05000000000000000000" pitchFamily="2" charset="2"/>
              <a:buChar char="ü"/>
            </a:pPr>
            <a:r>
              <a:rPr lang="zh-CN" altLang="en-US" sz="1000" dirty="0">
                <a:latin typeface="微软雅黑" panose="020B0503020204020204" pitchFamily="34" charset="-122"/>
                <a:ea typeface="微软雅黑" panose="020B0503020204020204" pitchFamily="34" charset="-122"/>
              </a:rPr>
              <a:t>线下实地摸排</a:t>
            </a:r>
            <a:endParaRPr lang="zh-CN" altLang="en-US" sz="10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ü"/>
            </a:pPr>
            <a:r>
              <a:rPr lang="zh-CN" altLang="en-US" sz="1000" dirty="0">
                <a:latin typeface="微软雅黑" panose="020B0503020204020204" pitchFamily="34" charset="-122"/>
                <a:ea typeface="微软雅黑" panose="020B0503020204020204" pitchFamily="34" charset="-122"/>
              </a:rPr>
              <a:t>政府和行业协会</a:t>
            </a:r>
            <a:endParaRPr lang="zh-CN" altLang="en-US" sz="10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ü"/>
            </a:pPr>
            <a:r>
              <a:rPr lang="zh-CN" altLang="en-US" sz="1000" dirty="0">
                <a:latin typeface="微软雅黑" panose="020B0503020204020204" pitchFamily="34" charset="-122"/>
                <a:ea typeface="微软雅黑" panose="020B0503020204020204" pitchFamily="34" charset="-122"/>
              </a:rPr>
              <a:t>楼园管理方对接</a:t>
            </a:r>
            <a:endParaRPr lang="zh-CN" altLang="en-US" sz="1000" dirty="0">
              <a:latin typeface="微软雅黑" panose="020B0503020204020204" pitchFamily="34" charset="-122"/>
              <a:ea typeface="微软雅黑" panose="020B0503020204020204" pitchFamily="34" charset="-122"/>
            </a:endParaRPr>
          </a:p>
        </p:txBody>
      </p:sp>
      <p:sp>
        <p:nvSpPr>
          <p:cNvPr id="150" name="矩形 149"/>
          <p:cNvSpPr/>
          <p:nvPr/>
        </p:nvSpPr>
        <p:spPr>
          <a:xfrm>
            <a:off x="2040401" y="3729227"/>
            <a:ext cx="1530425" cy="553998"/>
          </a:xfrm>
          <a:prstGeom prst="rect">
            <a:avLst/>
          </a:prstGeom>
        </p:spPr>
        <p:txBody>
          <a:bodyPr wrap="square">
            <a:spAutoFit/>
          </a:bodyPr>
          <a:lstStyle/>
          <a:p>
            <a:pPr marL="171450" indent="-171450">
              <a:buFont typeface="Wingdings" panose="05000000000000000000" pitchFamily="2" charset="2"/>
              <a:buChar char="Ø"/>
            </a:pPr>
            <a:r>
              <a:rPr lang="zh-CN" altLang="en-US" sz="1000" i="1" dirty="0" smtClean="0">
                <a:latin typeface="微软雅黑" panose="020B0503020204020204" pitchFamily="34" charset="-122"/>
                <a:ea typeface="微软雅黑" panose="020B0503020204020204" pitchFamily="34" charset="-122"/>
              </a:rPr>
              <a:t>直播企业台账</a:t>
            </a:r>
            <a:endParaRPr lang="zh-CN" altLang="en-US" sz="1000" i="1"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zh-CN" altLang="en-US" sz="1000" i="1" dirty="0" smtClean="0">
                <a:latin typeface="微软雅黑" panose="020B0503020204020204" pitchFamily="34" charset="-122"/>
                <a:ea typeface="微软雅黑" panose="020B0503020204020204" pitchFamily="34" charset="-122"/>
              </a:rPr>
              <a:t>直播场景类别</a:t>
            </a:r>
            <a:endParaRPr lang="en-US" altLang="zh-CN" sz="1000" i="1"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zh-CN" altLang="en-US" sz="1000" i="1" dirty="0" smtClean="0">
                <a:latin typeface="微软雅黑" panose="020B0503020204020204" pitchFamily="34" charset="-122"/>
                <a:ea typeface="微软雅黑" panose="020B0503020204020204" pitchFamily="34" charset="-122"/>
              </a:rPr>
              <a:t>客户需求初步汇总</a:t>
            </a:r>
            <a:endParaRPr lang="zh-CN" altLang="en-US" sz="1000" i="1" dirty="0">
              <a:latin typeface="微软雅黑" panose="020B0503020204020204" pitchFamily="34" charset="-122"/>
              <a:ea typeface="微软雅黑" panose="020B0503020204020204" pitchFamily="34" charset="-122"/>
            </a:endParaRPr>
          </a:p>
        </p:txBody>
      </p:sp>
      <p:sp>
        <p:nvSpPr>
          <p:cNvPr id="151" name="矩形 150"/>
          <p:cNvSpPr/>
          <p:nvPr/>
        </p:nvSpPr>
        <p:spPr>
          <a:xfrm>
            <a:off x="6572170" y="2928839"/>
            <a:ext cx="1441420" cy="307777"/>
          </a:xfrm>
          <a:prstGeom prst="rect">
            <a:avLst/>
          </a:prstGeom>
        </p:spPr>
        <p:txBody>
          <a:bodyPr wrap="none">
            <a:spAutoFit/>
          </a:bodyPr>
          <a:lstStyle/>
          <a:p>
            <a:r>
              <a:rPr lang="zh-CN" altLang="en-US" sz="1400" b="1" dirty="0" smtClean="0">
                <a:solidFill>
                  <a:srgbClr val="1184CF"/>
                </a:solidFill>
                <a:latin typeface="微软雅黑" panose="020B0503020204020204" pitchFamily="34" charset="-122"/>
                <a:ea typeface="微软雅黑" panose="020B0503020204020204" pitchFamily="34" charset="-122"/>
              </a:rPr>
              <a:t>营销实践和破零</a:t>
            </a:r>
            <a:endParaRPr lang="zh-CN" altLang="en-US" sz="1400" b="1" dirty="0" smtClean="0">
              <a:solidFill>
                <a:srgbClr val="1184CF"/>
              </a:solidFill>
              <a:latin typeface="微软雅黑" panose="020B0503020204020204" pitchFamily="34" charset="-122"/>
              <a:ea typeface="微软雅黑" panose="020B0503020204020204" pitchFamily="34" charset="-122"/>
            </a:endParaRPr>
          </a:p>
        </p:txBody>
      </p:sp>
      <p:sp>
        <p:nvSpPr>
          <p:cNvPr id="152" name="矩形 151"/>
          <p:cNvSpPr/>
          <p:nvPr/>
        </p:nvSpPr>
        <p:spPr>
          <a:xfrm>
            <a:off x="8984156" y="2928839"/>
            <a:ext cx="1620957" cy="307777"/>
          </a:xfrm>
          <a:prstGeom prst="rect">
            <a:avLst/>
          </a:prstGeom>
        </p:spPr>
        <p:txBody>
          <a:bodyPr wrap="none">
            <a:spAutoFit/>
          </a:bodyPr>
          <a:lstStyle/>
          <a:p>
            <a:r>
              <a:rPr lang="zh-CN" altLang="en-US" sz="1400" b="1" dirty="0" smtClean="0">
                <a:solidFill>
                  <a:srgbClr val="1184CF"/>
                </a:solidFill>
                <a:latin typeface="微软雅黑" panose="020B0503020204020204" pitchFamily="34" charset="-122"/>
                <a:ea typeface="微软雅黑" panose="020B0503020204020204" pitchFamily="34" charset="-122"/>
              </a:rPr>
              <a:t>重点聚类场景突破</a:t>
            </a:r>
            <a:endParaRPr lang="zh-CN" altLang="en-US" sz="1400" b="1" dirty="0" smtClean="0">
              <a:solidFill>
                <a:srgbClr val="1184CF"/>
              </a:solidFill>
              <a:latin typeface="微软雅黑" panose="020B0503020204020204" pitchFamily="34" charset="-122"/>
              <a:ea typeface="微软雅黑" panose="020B0503020204020204" pitchFamily="34" charset="-122"/>
            </a:endParaRPr>
          </a:p>
        </p:txBody>
      </p:sp>
      <p:sp>
        <p:nvSpPr>
          <p:cNvPr id="153" name="右箭头 152"/>
          <p:cNvSpPr/>
          <p:nvPr/>
        </p:nvSpPr>
        <p:spPr>
          <a:xfrm>
            <a:off x="1947265" y="3763338"/>
            <a:ext cx="113326" cy="485775"/>
          </a:xfrm>
          <a:prstGeom prst="rightArrow">
            <a:avLst>
              <a:gd name="adj1" fmla="val 50000"/>
              <a:gd name="adj2" fmla="val 74855"/>
            </a:avLst>
          </a:prstGeom>
          <a:solidFill>
            <a:schemeClr val="bg1">
              <a:lumMod val="8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4" name="矩形 153"/>
          <p:cNvSpPr/>
          <p:nvPr/>
        </p:nvSpPr>
        <p:spPr>
          <a:xfrm>
            <a:off x="252657" y="4561383"/>
            <a:ext cx="3436048" cy="307777"/>
          </a:xfrm>
          <a:prstGeom prst="rect">
            <a:avLst/>
          </a:prstGeom>
        </p:spPr>
        <p:txBody>
          <a:bodyPr wrap="square">
            <a:spAutoFit/>
          </a:bodyPr>
          <a:lstStyle/>
          <a:p>
            <a:pPr marL="285750" indent="-285750">
              <a:buFont typeface="Wingdings" panose="05000000000000000000" pitchFamily="2" charset="2"/>
              <a:buChar char="u"/>
            </a:pPr>
            <a:r>
              <a:rPr lang="zh-CN" altLang="en-US" sz="1400" b="1" kern="1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支撑保障</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：柔性领导团队</a:t>
            </a:r>
            <a:endPar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5" name="矩形 154"/>
          <p:cNvSpPr/>
          <p:nvPr/>
        </p:nvSpPr>
        <p:spPr>
          <a:xfrm>
            <a:off x="4440660" y="4561383"/>
            <a:ext cx="3390291" cy="307777"/>
          </a:xfrm>
          <a:prstGeom prst="rect">
            <a:avLst/>
          </a:prstGeom>
        </p:spPr>
        <p:txBody>
          <a:bodyPr wrap="square">
            <a:spAutoFit/>
          </a:bodyPr>
          <a:lstStyle/>
          <a:p>
            <a:pPr marL="285750" indent="-285750">
              <a:buFont typeface="Wingdings" panose="05000000000000000000" pitchFamily="2" charset="2"/>
              <a:buChar char="u"/>
            </a:pPr>
            <a:r>
              <a:rPr lang="zh-CN" altLang="en-US" sz="1400" b="1" kern="1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闭环</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跟踪：</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明确</a:t>
            </a:r>
            <a:r>
              <a:rPr lang="en-US" altLang="zh-CN"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300</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目标和达标周期</a:t>
            </a:r>
            <a:endPar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6" name="矩形 155"/>
          <p:cNvSpPr/>
          <p:nvPr/>
        </p:nvSpPr>
        <p:spPr>
          <a:xfrm>
            <a:off x="8582907" y="4561383"/>
            <a:ext cx="3201726" cy="307777"/>
          </a:xfrm>
          <a:prstGeom prst="rect">
            <a:avLst/>
          </a:prstGeom>
        </p:spPr>
        <p:txBody>
          <a:bodyPr wrap="square">
            <a:spAutoFit/>
          </a:bodyPr>
          <a:lstStyle/>
          <a:p>
            <a:pPr marL="285750" indent="-285750">
              <a:buFont typeface="Wingdings" panose="05000000000000000000" pitchFamily="2" charset="2"/>
              <a:buChar char="u"/>
            </a:pPr>
            <a:r>
              <a:rPr lang="zh-CN" altLang="en-US" sz="1400" b="1" kern="1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配套</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激励：</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达标激励，标杆案例</a:t>
            </a:r>
            <a:endPar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8" name="矩形 157"/>
          <p:cNvSpPr/>
          <p:nvPr/>
        </p:nvSpPr>
        <p:spPr>
          <a:xfrm>
            <a:off x="3806612" y="3575338"/>
            <a:ext cx="991685" cy="861774"/>
          </a:xfrm>
          <a:prstGeom prst="rect">
            <a:avLst/>
          </a:prstGeom>
        </p:spPr>
        <p:txBody>
          <a:bodyPr wrap="square">
            <a:spAutoFit/>
          </a:bodyPr>
          <a:lstStyle/>
          <a:p>
            <a:pPr marL="171450" indent="-171450">
              <a:buFont typeface="Wingdings" panose="05000000000000000000" pitchFamily="2" charset="2"/>
              <a:buChar char="n"/>
            </a:pPr>
            <a:r>
              <a:rPr lang="zh-CN" altLang="en-US" sz="1000" dirty="0">
                <a:latin typeface="微软雅黑" panose="020B0503020204020204" pitchFamily="34" charset="-122"/>
                <a:ea typeface="微软雅黑" panose="020B0503020204020204" pitchFamily="34" charset="-122"/>
              </a:rPr>
              <a:t>单体店播</a:t>
            </a:r>
            <a:endParaRPr lang="zh-CN" altLang="en-US" sz="10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n"/>
            </a:pPr>
            <a:r>
              <a:rPr lang="zh-CN" altLang="en-US" sz="1000" dirty="0">
                <a:latin typeface="微软雅黑" panose="020B0503020204020204" pitchFamily="34" charset="-122"/>
                <a:ea typeface="微软雅黑" panose="020B0503020204020204" pitchFamily="34" charset="-122"/>
              </a:rPr>
              <a:t>仓播</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厂播</a:t>
            </a:r>
            <a:endParaRPr lang="zh-CN" altLang="en-US" sz="10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n"/>
            </a:pPr>
            <a:r>
              <a:rPr lang="zh-CN" altLang="en-US" sz="1000" dirty="0">
                <a:latin typeface="微软雅黑" panose="020B0503020204020204" pitchFamily="34" charset="-122"/>
                <a:ea typeface="微软雅黑" panose="020B0503020204020204" pitchFamily="34" charset="-122"/>
              </a:rPr>
              <a:t>户外走播</a:t>
            </a:r>
            <a:endParaRPr lang="zh-CN" altLang="en-US" sz="10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n"/>
            </a:pPr>
            <a:r>
              <a:rPr lang="zh-CN" altLang="en-US" sz="1000" dirty="0">
                <a:latin typeface="微软雅黑" panose="020B0503020204020204" pitchFamily="34" charset="-122"/>
                <a:ea typeface="微软雅黑" panose="020B0503020204020204" pitchFamily="34" charset="-122"/>
              </a:rPr>
              <a:t>跨境直播</a:t>
            </a:r>
            <a:endParaRPr lang="zh-CN" altLang="en-US" sz="10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n"/>
            </a:pPr>
            <a:r>
              <a:rPr lang="zh-CN" altLang="en-US" sz="1000" dirty="0">
                <a:latin typeface="微软雅黑" panose="020B0503020204020204" pitchFamily="34" charset="-122"/>
                <a:ea typeface="微软雅黑" panose="020B0503020204020204" pitchFamily="34" charset="-122"/>
              </a:rPr>
              <a:t>海外仓客户</a:t>
            </a:r>
            <a:endParaRPr lang="zh-CN" altLang="en-US" sz="1000" dirty="0">
              <a:latin typeface="微软雅黑" panose="020B0503020204020204" pitchFamily="34" charset="-122"/>
              <a:ea typeface="微软雅黑" panose="020B0503020204020204" pitchFamily="34" charset="-122"/>
            </a:endParaRPr>
          </a:p>
        </p:txBody>
      </p:sp>
      <p:sp>
        <p:nvSpPr>
          <p:cNvPr id="170" name="矩形 169"/>
          <p:cNvSpPr/>
          <p:nvPr/>
        </p:nvSpPr>
        <p:spPr>
          <a:xfrm>
            <a:off x="4780013" y="3575338"/>
            <a:ext cx="991685" cy="861774"/>
          </a:xfrm>
          <a:prstGeom prst="rect">
            <a:avLst/>
          </a:prstGeom>
        </p:spPr>
        <p:txBody>
          <a:bodyPr wrap="square">
            <a:spAutoFit/>
          </a:bodyPr>
          <a:lstStyle/>
          <a:p>
            <a:pPr marL="171450" indent="-171450">
              <a:buFont typeface="Wingdings" panose="05000000000000000000" pitchFamily="2" charset="2"/>
              <a:buChar char="p"/>
            </a:pPr>
            <a:r>
              <a:rPr lang="zh-CN" altLang="en-US" sz="1000" dirty="0" smtClean="0">
                <a:latin typeface="微软雅黑" panose="020B0503020204020204" pitchFamily="34" charset="-122"/>
                <a:ea typeface="微软雅黑" panose="020B0503020204020204" pitchFamily="34" charset="-122"/>
              </a:rPr>
              <a:t>网络通信</a:t>
            </a:r>
            <a:endParaRPr lang="en-US" altLang="zh-CN" sz="1000"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p"/>
            </a:pPr>
            <a:r>
              <a:rPr lang="zh-CN" altLang="en-US" sz="1000" dirty="0" smtClean="0">
                <a:latin typeface="微软雅黑" panose="020B0503020204020204" pitchFamily="34" charset="-122"/>
                <a:ea typeface="微软雅黑" panose="020B0503020204020204" pitchFamily="34" charset="-122"/>
              </a:rPr>
              <a:t>直播设施</a:t>
            </a:r>
            <a:endParaRPr lang="en-US" altLang="zh-CN" sz="1000"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p"/>
            </a:pPr>
            <a:r>
              <a:rPr lang="zh-CN" altLang="en-US" sz="1000" dirty="0" smtClean="0">
                <a:latin typeface="微软雅黑" panose="020B0503020204020204" pitchFamily="34" charset="-122"/>
                <a:ea typeface="微软雅黑" panose="020B0503020204020204" pitchFamily="34" charset="-122"/>
              </a:rPr>
              <a:t>直播运营</a:t>
            </a:r>
            <a:endParaRPr lang="en-US" altLang="zh-CN" sz="1000"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p"/>
            </a:pPr>
            <a:r>
              <a:rPr lang="zh-CN" altLang="en-US" sz="1000" dirty="0">
                <a:latin typeface="微软雅黑" panose="020B0503020204020204" pitchFamily="34" charset="-122"/>
                <a:ea typeface="微软雅黑" panose="020B0503020204020204" pitchFamily="34" charset="-122"/>
              </a:rPr>
              <a:t>安防</a:t>
            </a:r>
            <a:r>
              <a:rPr lang="zh-CN" altLang="en-US" sz="1000" dirty="0" smtClean="0">
                <a:latin typeface="微软雅黑" panose="020B0503020204020204" pitchFamily="34" charset="-122"/>
                <a:ea typeface="微软雅黑" panose="020B0503020204020204" pitchFamily="34" charset="-122"/>
              </a:rPr>
              <a:t>监控</a:t>
            </a:r>
            <a:endParaRPr lang="en-US" altLang="zh-CN" sz="1000"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p"/>
            </a:pPr>
            <a:r>
              <a:rPr lang="zh-CN" altLang="en-US" sz="1000" dirty="0">
                <a:latin typeface="微软雅黑" panose="020B0503020204020204" pitchFamily="34" charset="-122"/>
                <a:ea typeface="微软雅黑" panose="020B0503020204020204" pitchFamily="34" charset="-122"/>
              </a:rPr>
              <a:t>营销宣传</a:t>
            </a:r>
            <a:endParaRPr lang="zh-CN" altLang="en-US" sz="1000" dirty="0">
              <a:latin typeface="微软雅黑" panose="020B0503020204020204" pitchFamily="34" charset="-122"/>
              <a:ea typeface="微软雅黑" panose="020B0503020204020204" pitchFamily="34" charset="-122"/>
            </a:endParaRPr>
          </a:p>
        </p:txBody>
      </p:sp>
      <p:sp>
        <p:nvSpPr>
          <p:cNvPr id="173" name="加号 172"/>
          <p:cNvSpPr/>
          <p:nvPr/>
        </p:nvSpPr>
        <p:spPr>
          <a:xfrm>
            <a:off x="4544948" y="3833535"/>
            <a:ext cx="393432" cy="332295"/>
          </a:xfrm>
          <a:prstGeom prst="mathPlus">
            <a:avLst/>
          </a:prstGeom>
          <a:solidFill>
            <a:schemeClr val="bg1">
              <a:lumMod val="85000"/>
            </a:schemeClr>
          </a:solidFill>
        </p:spPr>
        <p:txBody>
          <a:bodyPr wrap="square" rtlCol="0" anchor="ctr">
            <a:spAutoFit/>
          </a:bodyPr>
          <a:lstStyle/>
          <a:p>
            <a:pPr algn="ctr"/>
            <a:endParaRPr lang="zh-CN" altLang="en-US" sz="1000" kern="100" dirty="0">
              <a:solidFill>
                <a:srgbClr val="000000"/>
              </a:solidFill>
              <a:latin typeface="微软雅黑" panose="020B0503020204020204" pitchFamily="34" charset="-122"/>
              <a:ea typeface="微软雅黑" panose="020B0503020204020204" pitchFamily="34" charset="-122"/>
              <a:cs typeface="仿宋" panose="02010609060101010101" pitchFamily="49" charset="-122"/>
            </a:endParaRPr>
          </a:p>
        </p:txBody>
      </p:sp>
      <p:sp>
        <p:nvSpPr>
          <p:cNvPr id="174" name="矩形 173"/>
          <p:cNvSpPr/>
          <p:nvPr/>
        </p:nvSpPr>
        <p:spPr>
          <a:xfrm>
            <a:off x="6393785" y="3725468"/>
            <a:ext cx="2424003" cy="553998"/>
          </a:xfrm>
          <a:prstGeom prst="rect">
            <a:avLst/>
          </a:prstGeom>
        </p:spPr>
        <p:txBody>
          <a:bodyPr wrap="square">
            <a:spAutoFit/>
          </a:bodyPr>
          <a:lstStyle/>
          <a:p>
            <a:pPr marL="171450" indent="-171450">
              <a:buFont typeface="Wingdings" panose="05000000000000000000" pitchFamily="2" charset="2"/>
              <a:buChar char="ü"/>
            </a:pPr>
            <a:r>
              <a:rPr lang="zh-CN" altLang="en-US" sz="1000" dirty="0">
                <a:latin typeface="微软雅黑" panose="020B0503020204020204" pitchFamily="34" charset="-122"/>
                <a:ea typeface="微软雅黑" panose="020B0503020204020204" pitchFamily="34" charset="-122"/>
              </a:rPr>
              <a:t>网格</a:t>
            </a:r>
            <a:r>
              <a:rPr lang="zh-CN" altLang="en-US" sz="1000" dirty="0" smtClean="0">
                <a:latin typeface="微软雅黑" panose="020B0503020204020204" pitchFamily="34" charset="-122"/>
                <a:ea typeface="微软雅黑" panose="020B0503020204020204" pitchFamily="34" charset="-122"/>
              </a:rPr>
              <a:t>长</a:t>
            </a:r>
            <a:r>
              <a:rPr lang="en-US" altLang="zh-CN" sz="1000" dirty="0" smtClean="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营销</a:t>
            </a:r>
            <a:r>
              <a:rPr lang="zh-CN" altLang="en-US" sz="1000" dirty="0" smtClean="0">
                <a:latin typeface="微软雅黑" panose="020B0503020204020204" pitchFamily="34" charset="-122"/>
                <a:ea typeface="微软雅黑" panose="020B0503020204020204" pitchFamily="34" charset="-122"/>
              </a:rPr>
              <a:t>骨干培训</a:t>
            </a:r>
            <a:endParaRPr lang="en-US" altLang="zh-CN" sz="1000"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ü"/>
            </a:pPr>
            <a:r>
              <a:rPr lang="zh-CN" altLang="en-US" sz="1000" dirty="0" smtClean="0">
                <a:latin typeface="微软雅黑" panose="020B0503020204020204" pitchFamily="34" charset="-122"/>
                <a:ea typeface="微软雅黑" panose="020B0503020204020204" pitchFamily="34" charset="-122"/>
              </a:rPr>
              <a:t>推动各县市</a:t>
            </a:r>
            <a:r>
              <a:rPr lang="en-US" altLang="zh-CN" sz="1000" dirty="0" smtClean="0">
                <a:latin typeface="微软雅黑" panose="020B0503020204020204" pitchFamily="34" charset="-122"/>
                <a:ea typeface="微软雅黑" panose="020B0503020204020204" pitchFamily="34" charset="-122"/>
              </a:rPr>
              <a:t>/</a:t>
            </a:r>
            <a:r>
              <a:rPr lang="zh-CN" altLang="en-US" sz="1000" dirty="0" smtClean="0">
                <a:latin typeface="微软雅黑" panose="020B0503020204020204" pitchFamily="34" charset="-122"/>
                <a:ea typeface="微软雅黑" panose="020B0503020204020204" pitchFamily="34" charset="-122"/>
              </a:rPr>
              <a:t>网格破零转化</a:t>
            </a:r>
            <a:endParaRPr lang="en-US" altLang="zh-CN" sz="1000"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ü"/>
            </a:pPr>
            <a:r>
              <a:rPr lang="zh-CN" altLang="en-US" sz="1000" dirty="0" smtClean="0">
                <a:latin typeface="微软雅黑" panose="020B0503020204020204" pitchFamily="34" charset="-122"/>
                <a:ea typeface="微软雅黑" panose="020B0503020204020204" pitchFamily="34" charset="-122"/>
              </a:rPr>
              <a:t>引入生态合作、园区代理人</a:t>
            </a:r>
            <a:endParaRPr lang="zh-CN" altLang="en-US" sz="1000" dirty="0">
              <a:latin typeface="微软雅黑" panose="020B0503020204020204" pitchFamily="34" charset="-122"/>
              <a:ea typeface="微软雅黑" panose="020B0503020204020204" pitchFamily="34" charset="-122"/>
            </a:endParaRPr>
          </a:p>
        </p:txBody>
      </p:sp>
      <p:sp>
        <p:nvSpPr>
          <p:cNvPr id="175" name="矩形 174"/>
          <p:cNvSpPr/>
          <p:nvPr/>
        </p:nvSpPr>
        <p:spPr>
          <a:xfrm>
            <a:off x="8807269" y="3716651"/>
            <a:ext cx="1597848" cy="553998"/>
          </a:xfrm>
          <a:prstGeom prst="rect">
            <a:avLst/>
          </a:prstGeom>
        </p:spPr>
        <p:txBody>
          <a:bodyPr wrap="square">
            <a:spAutoFit/>
          </a:bodyPr>
          <a:lstStyle/>
          <a:p>
            <a:pPr marL="171450" indent="-171450">
              <a:buFont typeface="Wingdings" panose="05000000000000000000" pitchFamily="2" charset="2"/>
              <a:buChar char="ü"/>
            </a:pPr>
            <a:r>
              <a:rPr lang="zh-CN" altLang="en-US" sz="1000" dirty="0" smtClean="0">
                <a:latin typeface="微软雅黑" panose="020B0503020204020204" pitchFamily="34" charset="-122"/>
                <a:ea typeface="微软雅黑" panose="020B0503020204020204" pitchFamily="34" charset="-122"/>
              </a:rPr>
              <a:t>直播基地案例先锋</a:t>
            </a:r>
            <a:endParaRPr lang="en-US" altLang="zh-CN" sz="1000"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ü"/>
            </a:pPr>
            <a:r>
              <a:rPr lang="zh-CN" altLang="en-US" sz="1000" dirty="0" smtClean="0">
                <a:latin typeface="微软雅黑" panose="020B0503020204020204" pitchFamily="34" charset="-122"/>
                <a:ea typeface="微软雅黑" panose="020B0503020204020204" pitchFamily="34" charset="-122"/>
              </a:rPr>
              <a:t>县市</a:t>
            </a:r>
            <a:r>
              <a:rPr lang="en-US" altLang="zh-CN" sz="1000" dirty="0" smtClean="0">
                <a:latin typeface="微软雅黑" panose="020B0503020204020204" pitchFamily="34" charset="-122"/>
                <a:ea typeface="微软雅黑" panose="020B0503020204020204" pitchFamily="34" charset="-122"/>
              </a:rPr>
              <a:t>/</a:t>
            </a:r>
            <a:r>
              <a:rPr lang="zh-CN" altLang="en-US" sz="1000" dirty="0" smtClean="0">
                <a:latin typeface="微软雅黑" panose="020B0503020204020204" pitchFamily="34" charset="-122"/>
                <a:ea typeface="微软雅黑" panose="020B0503020204020204" pitchFamily="34" charset="-122"/>
              </a:rPr>
              <a:t>网格</a:t>
            </a:r>
            <a:r>
              <a:rPr lang="en-US" altLang="zh-CN" sz="1000" dirty="0" smtClean="0">
                <a:latin typeface="微软雅黑" panose="020B0503020204020204" pitchFamily="34" charset="-122"/>
                <a:ea typeface="微软雅黑" panose="020B0503020204020204" pitchFamily="34" charset="-122"/>
              </a:rPr>
              <a:t>PK</a:t>
            </a:r>
            <a:r>
              <a:rPr lang="zh-CN" altLang="en-US" sz="1000" dirty="0" smtClean="0">
                <a:latin typeface="微软雅黑" panose="020B0503020204020204" pitchFamily="34" charset="-122"/>
                <a:ea typeface="微软雅黑" panose="020B0503020204020204" pitchFamily="34" charset="-122"/>
              </a:rPr>
              <a:t>赛</a:t>
            </a:r>
            <a:endParaRPr lang="en-US" altLang="zh-CN" sz="1000"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ü"/>
            </a:pPr>
            <a:r>
              <a:rPr lang="zh-CN" altLang="en-US" sz="1000" dirty="0" smtClean="0">
                <a:latin typeface="微软雅黑" panose="020B0503020204020204" pitchFamily="34" charset="-122"/>
                <a:ea typeface="微软雅黑" panose="020B0503020204020204" pitchFamily="34" charset="-122"/>
              </a:rPr>
              <a:t>直播活动联合营销</a:t>
            </a:r>
            <a:endParaRPr lang="zh-CN" altLang="en-US" sz="1000" dirty="0">
              <a:latin typeface="微软雅黑" panose="020B0503020204020204" pitchFamily="34" charset="-122"/>
              <a:ea typeface="微软雅黑" panose="020B0503020204020204" pitchFamily="34" charset="-122"/>
            </a:endParaRPr>
          </a:p>
        </p:txBody>
      </p:sp>
      <p:sp>
        <p:nvSpPr>
          <p:cNvPr id="176" name="矩形 175"/>
          <p:cNvSpPr/>
          <p:nvPr/>
        </p:nvSpPr>
        <p:spPr>
          <a:xfrm>
            <a:off x="10216090" y="3627674"/>
            <a:ext cx="1584602" cy="707886"/>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zh-CN" altLang="en-US" sz="1000" dirty="0">
                <a:latin typeface="微软雅黑" panose="020B0503020204020204" pitchFamily="34" charset="-122"/>
                <a:ea typeface="微软雅黑" panose="020B0503020204020204" pitchFamily="34" charset="-122"/>
              </a:rPr>
              <a:t>濮院毛衫城直播基地</a:t>
            </a:r>
            <a:endParaRPr lang="zh-CN" altLang="en-US" sz="10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ü"/>
            </a:pPr>
            <a:r>
              <a:rPr lang="zh-CN" altLang="en-US" sz="1000" dirty="0">
                <a:latin typeface="微软雅黑" panose="020B0503020204020204" pitchFamily="34" charset="-122"/>
                <a:ea typeface="微软雅黑" panose="020B0503020204020204" pitchFamily="34" charset="-122"/>
              </a:rPr>
              <a:t>海宁皮革城直播基地</a:t>
            </a:r>
            <a:endParaRPr lang="zh-CN" altLang="en-US" sz="10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ü"/>
            </a:pPr>
            <a:r>
              <a:rPr lang="zh-CN" altLang="en-US" sz="1000" dirty="0">
                <a:latin typeface="微软雅黑" panose="020B0503020204020204" pitchFamily="34" charset="-122"/>
                <a:ea typeface="微软雅黑" panose="020B0503020204020204" pitchFamily="34" charset="-122"/>
              </a:rPr>
              <a:t>平湖毛衫城直播基地</a:t>
            </a:r>
            <a:endParaRPr lang="zh-CN" altLang="en-US" sz="10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ü"/>
            </a:pPr>
            <a:r>
              <a:rPr lang="zh-CN" altLang="en-US" sz="1000" dirty="0" smtClean="0">
                <a:latin typeface="微软雅黑" panose="020B0503020204020204" pitchFamily="34" charset="-122"/>
                <a:ea typeface="微软雅黑" panose="020B0503020204020204" pitchFamily="34" charset="-122"/>
              </a:rPr>
              <a:t>助</a:t>
            </a:r>
            <a:r>
              <a:rPr lang="zh-CN" altLang="en-US" sz="1000" dirty="0">
                <a:latin typeface="微软雅黑" panose="020B0503020204020204" pitchFamily="34" charset="-122"/>
                <a:ea typeface="微软雅黑" panose="020B0503020204020204" pitchFamily="34" charset="-122"/>
              </a:rPr>
              <a:t>农直播、浙江村</a:t>
            </a:r>
            <a:r>
              <a:rPr lang="en-US" altLang="zh-CN" sz="1000" dirty="0">
                <a:latin typeface="微软雅黑" panose="020B0503020204020204" pitchFamily="34" charset="-122"/>
                <a:ea typeface="微软雅黑" panose="020B0503020204020204" pitchFamily="34" charset="-122"/>
              </a:rPr>
              <a:t>BA</a:t>
            </a:r>
            <a:endParaRPr lang="zh-CN" altLang="en-US" sz="1000" dirty="0">
              <a:latin typeface="微软雅黑" panose="020B0503020204020204" pitchFamily="34" charset="-122"/>
              <a:ea typeface="微软雅黑" panose="020B0503020204020204" pitchFamily="34" charset="-122"/>
            </a:endParaRPr>
          </a:p>
        </p:txBody>
      </p:sp>
      <p:sp>
        <p:nvSpPr>
          <p:cNvPr id="177" name="矩形 176"/>
          <p:cNvSpPr/>
          <p:nvPr/>
        </p:nvSpPr>
        <p:spPr>
          <a:xfrm>
            <a:off x="453834" y="4869160"/>
            <a:ext cx="3543981" cy="1754326"/>
          </a:xfrm>
          <a:prstGeom prst="rect">
            <a:avLst/>
          </a:prstGeom>
        </p:spPr>
        <p:txBody>
          <a:bodyPr wrap="square">
            <a:spAutoFit/>
          </a:bodyPr>
          <a:lstStyle/>
          <a:p>
            <a:pPr>
              <a:lnSpc>
                <a:spcPct val="150000"/>
              </a:lnSpc>
            </a:pPr>
            <a:r>
              <a:rPr lang="en-US" altLang="zh-CN" sz="1200" b="1" kern="10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200" b="1" kern="10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、公司领导挂帅，成立攻坚行动领导柔性组织</a:t>
            </a:r>
            <a:r>
              <a:rPr lang="zh-CN" altLang="en-US" sz="1200" b="1" kern="1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kern="100" dirty="0" smtClean="0">
                <a:latin typeface="微软雅黑" panose="020B0503020204020204" pitchFamily="34" charset="-122"/>
                <a:ea typeface="微软雅黑" panose="020B0503020204020204" pitchFamily="34" charset="-122"/>
                <a:cs typeface="微软雅黑" panose="020B0503020204020204" pitchFamily="34" charset="-122"/>
              </a:rPr>
              <a:t>分设业务拓展组、网络保障组。</a:t>
            </a:r>
            <a:endParaRPr lang="en-US" altLang="zh-CN" sz="1200" kern="100"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200"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、业务拓展组：</a:t>
            </a:r>
            <a:r>
              <a:rPr lang="zh-CN" altLang="en-US" sz="1200" kern="100" dirty="0">
                <a:latin typeface="微软雅黑" panose="020B0503020204020204" pitchFamily="34" charset="-122"/>
                <a:ea typeface="微软雅黑" panose="020B0503020204020204" pitchFamily="34" charset="-122"/>
                <a:cs typeface="微软雅黑" panose="020B0503020204020204" pitchFamily="34" charset="-122"/>
              </a:rPr>
              <a:t>政企部领导牵头</a:t>
            </a:r>
            <a:r>
              <a:rPr lang="zh-CN" altLang="en-US" sz="1200" kern="100" dirty="0" smtClean="0">
                <a:latin typeface="微软雅黑" panose="020B0503020204020204" pitchFamily="34" charset="-122"/>
                <a:ea typeface="微软雅黑" panose="020B0503020204020204" pitchFamily="34" charset="-122"/>
                <a:cs typeface="微软雅黑" panose="020B0503020204020204" pitchFamily="34" charset="-122"/>
              </a:rPr>
              <a:t>，政企部科室</a:t>
            </a:r>
            <a:r>
              <a:rPr lang="zh-CN" altLang="en-US" sz="1200" kern="100" dirty="0">
                <a:latin typeface="微软雅黑" panose="020B0503020204020204" pitchFamily="34" charset="-122"/>
                <a:ea typeface="微软雅黑" panose="020B0503020204020204" pitchFamily="34" charset="-122"/>
                <a:cs typeface="微软雅黑" panose="020B0503020204020204" pitchFamily="34" charset="-122"/>
              </a:rPr>
              <a:t>、县市政企部为成员，负责</a:t>
            </a:r>
            <a:r>
              <a:rPr lang="zh-CN" altLang="en-US" sz="1200" kern="100" dirty="0" smtClean="0">
                <a:latin typeface="微软雅黑" panose="020B0503020204020204" pitchFamily="34" charset="-122"/>
                <a:ea typeface="微软雅黑" panose="020B0503020204020204" pitchFamily="34" charset="-122"/>
                <a:cs typeface="微软雅黑" panose="020B0503020204020204" pitchFamily="34" charset="-122"/>
              </a:rPr>
              <a:t>产品相关支撑和协调。</a:t>
            </a:r>
            <a:endParaRPr lang="en-US" altLang="zh-CN" sz="1200" kern="100"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200" b="1" kern="10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200" b="1" kern="10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、网络保障组：</a:t>
            </a:r>
            <a:r>
              <a:rPr lang="zh-CN" altLang="en-US" sz="1200" kern="100" dirty="0" smtClean="0">
                <a:latin typeface="微软雅黑" panose="020B0503020204020204" pitchFamily="34" charset="-122"/>
                <a:ea typeface="微软雅黑" panose="020B0503020204020204" pitchFamily="34" charset="-122"/>
                <a:cs typeface="微软雅黑" panose="020B0503020204020204" pitchFamily="34" charset="-122"/>
              </a:rPr>
              <a:t>网络部领导</a:t>
            </a:r>
            <a:r>
              <a:rPr lang="zh-CN" altLang="en-US" sz="1200" kern="100" dirty="0">
                <a:latin typeface="微软雅黑" panose="020B0503020204020204" pitchFamily="34" charset="-122"/>
                <a:ea typeface="微软雅黑" panose="020B0503020204020204" pitchFamily="34" charset="-122"/>
                <a:cs typeface="微软雅黑" panose="020B0503020204020204" pitchFamily="34" charset="-122"/>
              </a:rPr>
              <a:t>牵头</a:t>
            </a:r>
            <a:r>
              <a:rPr lang="zh-CN" altLang="en-US" sz="1200" kern="100" dirty="0" smtClean="0">
                <a:latin typeface="微软雅黑" panose="020B0503020204020204" pitchFamily="34" charset="-122"/>
                <a:ea typeface="微软雅黑" panose="020B0503020204020204" pitchFamily="34" charset="-122"/>
                <a:cs typeface="微软雅黑" panose="020B0503020204020204" pitchFamily="34" charset="-122"/>
              </a:rPr>
              <a:t>，网络部科室</a:t>
            </a:r>
            <a:r>
              <a:rPr lang="zh-CN" altLang="en-US" sz="1200" kern="100" dirty="0">
                <a:latin typeface="微软雅黑" panose="020B0503020204020204" pitchFamily="34" charset="-122"/>
                <a:ea typeface="微软雅黑" panose="020B0503020204020204" pitchFamily="34" charset="-122"/>
                <a:cs typeface="微软雅黑" panose="020B0503020204020204" pitchFamily="34" charset="-122"/>
              </a:rPr>
              <a:t>、县</a:t>
            </a:r>
            <a:r>
              <a:rPr lang="zh-CN" altLang="en-US" sz="1200" kern="100" dirty="0" smtClean="0">
                <a:latin typeface="微软雅黑" panose="020B0503020204020204" pitchFamily="34" charset="-122"/>
                <a:ea typeface="微软雅黑" panose="020B0503020204020204" pitchFamily="34" charset="-122"/>
                <a:cs typeface="微软雅黑" panose="020B0503020204020204" pitchFamily="34" charset="-122"/>
              </a:rPr>
              <a:t>市网络部为</a:t>
            </a:r>
            <a:r>
              <a:rPr lang="zh-CN" altLang="en-US" sz="1200" kern="100" dirty="0">
                <a:latin typeface="微软雅黑" panose="020B0503020204020204" pitchFamily="34" charset="-122"/>
                <a:ea typeface="微软雅黑" panose="020B0503020204020204" pitchFamily="34" charset="-122"/>
                <a:cs typeface="微软雅黑" panose="020B0503020204020204" pitchFamily="34" charset="-122"/>
              </a:rPr>
              <a:t>成员，</a:t>
            </a:r>
            <a:r>
              <a:rPr lang="zh-CN" altLang="en-US" sz="1200" kern="100" dirty="0" smtClean="0">
                <a:latin typeface="微软雅黑" panose="020B0503020204020204" pitchFamily="34" charset="-122"/>
                <a:ea typeface="微软雅黑" panose="020B0503020204020204" pitchFamily="34" charset="-122"/>
                <a:cs typeface="微软雅黑" panose="020B0503020204020204" pitchFamily="34" charset="-122"/>
              </a:rPr>
              <a:t>负责网络体验支撑保障。</a:t>
            </a:r>
            <a:endParaRPr lang="zh-CN" altLang="en-US" sz="1200" kern="1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80" name="表格 179"/>
          <p:cNvGraphicFramePr/>
          <p:nvPr>
            <p:custDataLst>
              <p:tags r:id="rId5"/>
            </p:custDataLst>
          </p:nvPr>
        </p:nvGraphicFramePr>
        <p:xfrm>
          <a:off x="4306652" y="4993431"/>
          <a:ext cx="3661556" cy="752892"/>
        </p:xfrm>
        <a:graphic>
          <a:graphicData uri="http://schemas.openxmlformats.org/drawingml/2006/table">
            <a:tbl>
              <a:tblPr firstRow="1" bandRow="1">
                <a:tableStyleId>{B301B821-A1FF-4177-AEE7-76D212191A09}</a:tableStyleId>
              </a:tblPr>
              <a:tblGrid>
                <a:gridCol w="575632"/>
                <a:gridCol w="377988"/>
                <a:gridCol w="386848"/>
                <a:gridCol w="386295"/>
                <a:gridCol w="386848"/>
                <a:gridCol w="386848"/>
                <a:gridCol w="387954"/>
                <a:gridCol w="386295"/>
                <a:gridCol w="386848"/>
              </a:tblGrid>
              <a:tr h="250964">
                <a:tc>
                  <a:txBody>
                    <a:bodyPr/>
                    <a:lstStyle/>
                    <a:p>
                      <a:pPr indent="0" algn="ctr">
                        <a:buNone/>
                      </a:pPr>
                      <a:r>
                        <a:rPr lang="zh-CN" sz="1000" dirty="0">
                          <a:latin typeface="微软雅黑" panose="020B0503020204020204" pitchFamily="34" charset="-122"/>
                          <a:ea typeface="微软雅黑" panose="020B0503020204020204" pitchFamily="34" charset="-122"/>
                        </a:rPr>
                        <a:t>县市</a:t>
                      </a:r>
                      <a:endParaRPr lang="zh-CN" altLang="en-US" sz="10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000" dirty="0">
                          <a:latin typeface="微软雅黑" panose="020B0503020204020204" pitchFamily="34" charset="-122"/>
                          <a:ea typeface="微软雅黑" panose="020B0503020204020204" pitchFamily="34" charset="-122"/>
                        </a:rPr>
                        <a:t>嘉禾</a:t>
                      </a:r>
                      <a:endParaRPr lang="zh-CN" altLang="en-US" sz="10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000">
                          <a:latin typeface="微软雅黑" panose="020B0503020204020204" pitchFamily="34" charset="-122"/>
                          <a:ea typeface="微软雅黑" panose="020B0503020204020204" pitchFamily="34" charset="-122"/>
                        </a:rPr>
                        <a:t>嘉善</a:t>
                      </a:r>
                      <a:endParaRPr lang="zh-CN" altLang="en-US" sz="10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000" dirty="0">
                          <a:latin typeface="微软雅黑" panose="020B0503020204020204" pitchFamily="34" charset="-122"/>
                          <a:ea typeface="微软雅黑" panose="020B0503020204020204" pitchFamily="34" charset="-122"/>
                        </a:rPr>
                        <a:t>平湖</a:t>
                      </a:r>
                      <a:endParaRPr lang="zh-CN" altLang="en-US" sz="10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000">
                          <a:latin typeface="微软雅黑" panose="020B0503020204020204" pitchFamily="34" charset="-122"/>
                          <a:ea typeface="微软雅黑" panose="020B0503020204020204" pitchFamily="34" charset="-122"/>
                        </a:rPr>
                        <a:t>海盐</a:t>
                      </a:r>
                      <a:endParaRPr lang="zh-CN" altLang="en-US" sz="10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000" dirty="0">
                          <a:latin typeface="微软雅黑" panose="020B0503020204020204" pitchFamily="34" charset="-122"/>
                          <a:ea typeface="微软雅黑" panose="020B0503020204020204" pitchFamily="34" charset="-122"/>
                        </a:rPr>
                        <a:t>海宁</a:t>
                      </a:r>
                      <a:endParaRPr lang="zh-CN" altLang="en-US" sz="10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000" dirty="0">
                          <a:latin typeface="微软雅黑" panose="020B0503020204020204" pitchFamily="34" charset="-122"/>
                          <a:ea typeface="微软雅黑" panose="020B0503020204020204" pitchFamily="34" charset="-122"/>
                        </a:rPr>
                        <a:t>桐乡</a:t>
                      </a:r>
                      <a:endParaRPr lang="zh-CN" altLang="en-US" sz="10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000" dirty="0">
                          <a:latin typeface="微软雅黑" panose="020B0503020204020204" pitchFamily="34" charset="-122"/>
                          <a:ea typeface="微软雅黑" panose="020B0503020204020204" pitchFamily="34" charset="-122"/>
                        </a:rPr>
                        <a:t>重客</a:t>
                      </a:r>
                      <a:endParaRPr lang="zh-CN" altLang="en-US" sz="10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000" dirty="0">
                          <a:latin typeface="微软雅黑" panose="020B0503020204020204" pitchFamily="34" charset="-122"/>
                          <a:ea typeface="微软雅黑" panose="020B0503020204020204" pitchFamily="34" charset="-122"/>
                        </a:rPr>
                        <a:t>全市</a:t>
                      </a:r>
                      <a:endParaRPr lang="zh-CN" altLang="en-US" sz="1000" dirty="0">
                        <a:latin typeface="微软雅黑" panose="020B0503020204020204" pitchFamily="34" charset="-122"/>
                        <a:ea typeface="微软雅黑" panose="020B0503020204020204" pitchFamily="34" charset="-122"/>
                      </a:endParaRPr>
                    </a:p>
                  </a:txBody>
                  <a:tcPr marL="12700" marR="12700" marT="12700" anchor="ctr"/>
                </a:tc>
              </a:tr>
              <a:tr h="250964">
                <a:tc>
                  <a:txBody>
                    <a:bodyPr/>
                    <a:lstStyle/>
                    <a:p>
                      <a:pPr indent="0" algn="ctr">
                        <a:buNone/>
                      </a:pPr>
                      <a:r>
                        <a:rPr lang="zh-CN" altLang="en-US" sz="800" dirty="0" smtClean="0">
                          <a:latin typeface="微软雅黑" panose="020B0503020204020204" pitchFamily="34" charset="-122"/>
                          <a:ea typeface="微软雅黑" panose="020B0503020204020204" pitchFamily="34" charset="-122"/>
                        </a:rPr>
                        <a:t>直播</a:t>
                      </a:r>
                      <a:r>
                        <a:rPr lang="zh-CN" sz="800" dirty="0" smtClean="0">
                          <a:latin typeface="微软雅黑" panose="020B0503020204020204" pitchFamily="34" charset="-122"/>
                          <a:ea typeface="微软雅黑" panose="020B0503020204020204" pitchFamily="34" charset="-122"/>
                        </a:rPr>
                        <a:t>专线</a:t>
                      </a:r>
                      <a:endParaRPr lang="zh-CN" altLang="en-US" sz="8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en-US" sz="800">
                          <a:latin typeface="微软雅黑" panose="020B0503020204020204" pitchFamily="34" charset="-122"/>
                          <a:ea typeface="微软雅黑" panose="020B0503020204020204" pitchFamily="34" charset="-122"/>
                        </a:rPr>
                        <a:t>72</a:t>
                      </a:r>
                      <a:endParaRPr lang="en-US" altLang="en-US" sz="8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en-US" sz="800" dirty="0">
                          <a:latin typeface="微软雅黑" panose="020B0503020204020204" pitchFamily="34" charset="-122"/>
                          <a:ea typeface="微软雅黑" panose="020B0503020204020204" pitchFamily="34" charset="-122"/>
                        </a:rPr>
                        <a:t>40</a:t>
                      </a:r>
                      <a:endParaRPr lang="en-US" altLang="en-US" sz="8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en-US" sz="800">
                          <a:latin typeface="微软雅黑" panose="020B0503020204020204" pitchFamily="34" charset="-122"/>
                          <a:ea typeface="微软雅黑" panose="020B0503020204020204" pitchFamily="34" charset="-122"/>
                        </a:rPr>
                        <a:t>35</a:t>
                      </a:r>
                      <a:endParaRPr lang="en-US" altLang="en-US" sz="8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en-US" sz="800" dirty="0">
                          <a:latin typeface="微软雅黑" panose="020B0503020204020204" pitchFamily="34" charset="-122"/>
                          <a:ea typeface="微软雅黑" panose="020B0503020204020204" pitchFamily="34" charset="-122"/>
                        </a:rPr>
                        <a:t>30</a:t>
                      </a:r>
                      <a:endParaRPr lang="en-US" altLang="en-US" sz="8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en-US" sz="800">
                          <a:latin typeface="微软雅黑" panose="020B0503020204020204" pitchFamily="34" charset="-122"/>
                          <a:ea typeface="微软雅黑" panose="020B0503020204020204" pitchFamily="34" charset="-122"/>
                        </a:rPr>
                        <a:t>50</a:t>
                      </a:r>
                      <a:endParaRPr lang="en-US" altLang="en-US" sz="8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en-US" sz="800">
                          <a:latin typeface="微软雅黑" panose="020B0503020204020204" pitchFamily="34" charset="-122"/>
                          <a:ea typeface="微软雅黑" panose="020B0503020204020204" pitchFamily="34" charset="-122"/>
                        </a:rPr>
                        <a:t>58</a:t>
                      </a:r>
                      <a:endParaRPr lang="en-US" altLang="en-US" sz="8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en-US" sz="800">
                          <a:latin typeface="微软雅黑" panose="020B0503020204020204" pitchFamily="34" charset="-122"/>
                          <a:ea typeface="微软雅黑" panose="020B0503020204020204" pitchFamily="34" charset="-122"/>
                        </a:rPr>
                        <a:t>15</a:t>
                      </a:r>
                      <a:endParaRPr lang="en-US" altLang="en-US" sz="8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en-US" sz="800">
                          <a:latin typeface="微软雅黑" panose="020B0503020204020204" pitchFamily="34" charset="-122"/>
                          <a:ea typeface="微软雅黑" panose="020B0503020204020204" pitchFamily="34" charset="-122"/>
                        </a:rPr>
                        <a:t>300</a:t>
                      </a:r>
                      <a:endParaRPr lang="en-US" altLang="en-US" sz="800">
                        <a:latin typeface="微软雅黑" panose="020B0503020204020204" pitchFamily="34" charset="-122"/>
                        <a:ea typeface="微软雅黑" panose="020B0503020204020204" pitchFamily="34" charset="-122"/>
                      </a:endParaRPr>
                    </a:p>
                  </a:txBody>
                  <a:tcPr marL="12700" marR="12700" marT="12700" anchor="ctr"/>
                </a:tc>
              </a:tr>
              <a:tr h="250964">
                <a:tc>
                  <a:txBody>
                    <a:bodyPr/>
                    <a:lstStyle/>
                    <a:p>
                      <a:pPr indent="0" algn="ctr">
                        <a:buNone/>
                      </a:pPr>
                      <a:r>
                        <a:rPr lang="zh-CN" sz="800" dirty="0">
                          <a:latin typeface="微软雅黑" panose="020B0503020204020204" pitchFamily="34" charset="-122"/>
                          <a:ea typeface="微软雅黑" panose="020B0503020204020204" pitchFamily="34" charset="-122"/>
                        </a:rPr>
                        <a:t>FTTO</a:t>
                      </a:r>
                      <a:endParaRPr lang="zh-CN" altLang="en-US" sz="8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en-US" sz="800" dirty="0">
                          <a:latin typeface="微软雅黑" panose="020B0503020204020204" pitchFamily="34" charset="-122"/>
                          <a:ea typeface="微软雅黑" panose="020B0503020204020204" pitchFamily="34" charset="-122"/>
                        </a:rPr>
                        <a:t>110</a:t>
                      </a:r>
                      <a:endParaRPr lang="en-US" altLang="en-US" sz="8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en-US" sz="800" dirty="0">
                          <a:latin typeface="微软雅黑" panose="020B0503020204020204" pitchFamily="34" charset="-122"/>
                          <a:ea typeface="微软雅黑" panose="020B0503020204020204" pitchFamily="34" charset="-122"/>
                        </a:rPr>
                        <a:t>63</a:t>
                      </a:r>
                      <a:endParaRPr lang="en-US" altLang="en-US" sz="8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en-US" sz="800">
                          <a:latin typeface="微软雅黑" panose="020B0503020204020204" pitchFamily="34" charset="-122"/>
                          <a:ea typeface="微软雅黑" panose="020B0503020204020204" pitchFamily="34" charset="-122"/>
                        </a:rPr>
                        <a:t>63</a:t>
                      </a:r>
                      <a:endParaRPr lang="en-US" altLang="en-US" sz="8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en-US" sz="800">
                          <a:latin typeface="微软雅黑" panose="020B0503020204020204" pitchFamily="34" charset="-122"/>
                          <a:ea typeface="微软雅黑" panose="020B0503020204020204" pitchFamily="34" charset="-122"/>
                        </a:rPr>
                        <a:t>52</a:t>
                      </a:r>
                      <a:endParaRPr lang="en-US" altLang="en-US" sz="8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en-US" sz="800">
                          <a:latin typeface="微软雅黑" panose="020B0503020204020204" pitchFamily="34" charset="-122"/>
                          <a:ea typeface="微软雅黑" panose="020B0503020204020204" pitchFamily="34" charset="-122"/>
                        </a:rPr>
                        <a:t>90</a:t>
                      </a:r>
                      <a:endParaRPr lang="en-US" altLang="en-US" sz="8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en-US" sz="800">
                          <a:latin typeface="微软雅黑" panose="020B0503020204020204" pitchFamily="34" charset="-122"/>
                          <a:ea typeface="微软雅黑" panose="020B0503020204020204" pitchFamily="34" charset="-122"/>
                        </a:rPr>
                        <a:t>100</a:t>
                      </a:r>
                      <a:endParaRPr lang="en-US" altLang="en-US" sz="8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en-US" sz="800">
                          <a:latin typeface="微软雅黑" panose="020B0503020204020204" pitchFamily="34" charset="-122"/>
                          <a:ea typeface="微软雅黑" panose="020B0503020204020204" pitchFamily="34" charset="-122"/>
                        </a:rPr>
                        <a:t>22</a:t>
                      </a:r>
                      <a:endParaRPr lang="en-US" altLang="en-US" sz="8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en-US" sz="800" dirty="0">
                          <a:latin typeface="微软雅黑" panose="020B0503020204020204" pitchFamily="34" charset="-122"/>
                          <a:ea typeface="微软雅黑" panose="020B0503020204020204" pitchFamily="34" charset="-122"/>
                        </a:rPr>
                        <a:t>500</a:t>
                      </a:r>
                      <a:endParaRPr lang="en-US" altLang="en-US" sz="800" dirty="0">
                        <a:latin typeface="微软雅黑" panose="020B0503020204020204" pitchFamily="34" charset="-122"/>
                        <a:ea typeface="微软雅黑" panose="020B0503020204020204" pitchFamily="34" charset="-122"/>
                      </a:endParaRPr>
                    </a:p>
                  </a:txBody>
                  <a:tcPr marL="12700" marR="12700" marT="12700" anchor="ctr"/>
                </a:tc>
              </a:tr>
            </a:tbl>
          </a:graphicData>
        </a:graphic>
      </p:graphicFrame>
      <p:sp>
        <p:nvSpPr>
          <p:cNvPr id="181" name="矩形 180"/>
          <p:cNvSpPr/>
          <p:nvPr/>
        </p:nvSpPr>
        <p:spPr>
          <a:xfrm>
            <a:off x="4292284" y="5877272"/>
            <a:ext cx="1440160" cy="276999"/>
          </a:xfrm>
          <a:prstGeom prst="rect">
            <a:avLst/>
          </a:prstGeom>
          <a:solidFill>
            <a:srgbClr val="00B0F0"/>
          </a:solidFill>
        </p:spPr>
        <p:txBody>
          <a:bodyPr wrap="square">
            <a:spAutoFit/>
          </a:bodyP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rPr>
              <a:t>台账实时维护</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82" name="矩形 181"/>
          <p:cNvSpPr/>
          <p:nvPr/>
        </p:nvSpPr>
        <p:spPr>
          <a:xfrm>
            <a:off x="5840190" y="5877272"/>
            <a:ext cx="2124501" cy="276999"/>
          </a:xfrm>
          <a:prstGeom prst="rect">
            <a:avLst/>
          </a:prstGeom>
          <a:solidFill>
            <a:srgbClr val="00B0F0"/>
          </a:solidFill>
        </p:spPr>
        <p:txBody>
          <a:bodyPr wrap="square">
            <a:spAutoFit/>
          </a:bodyP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rPr>
              <a:t>落后网格</a:t>
            </a:r>
            <a:r>
              <a:rPr lang="en-US" altLang="zh-CN" sz="1200" b="1" dirty="0" smtClean="0">
                <a:solidFill>
                  <a:schemeClr val="bg1"/>
                </a:solidFill>
                <a:latin typeface="微软雅黑" panose="020B0503020204020204" pitchFamily="34" charset="-122"/>
                <a:ea typeface="微软雅黑" panose="020B0503020204020204" pitchFamily="34" charset="-122"/>
              </a:rPr>
              <a:t>&amp;</a:t>
            </a:r>
            <a:r>
              <a:rPr lang="zh-CN" altLang="en-US" sz="1200" b="1" dirty="0" smtClean="0">
                <a:solidFill>
                  <a:schemeClr val="bg1"/>
                </a:solidFill>
                <a:latin typeface="微软雅黑" panose="020B0503020204020204" pitchFamily="34" charset="-122"/>
                <a:ea typeface="微软雅黑" panose="020B0503020204020204" pitchFamily="34" charset="-122"/>
              </a:rPr>
              <a:t>个人周</a:t>
            </a:r>
            <a:r>
              <a:rPr lang="zh-CN" altLang="en-US" sz="1200" b="1" dirty="0">
                <a:solidFill>
                  <a:schemeClr val="bg1"/>
                </a:solidFill>
                <a:latin typeface="微软雅黑" panose="020B0503020204020204" pitchFamily="34" charset="-122"/>
                <a:ea typeface="微软雅黑" panose="020B0503020204020204" pitchFamily="34" charset="-122"/>
              </a:rPr>
              <a:t>复</a:t>
            </a:r>
            <a:r>
              <a:rPr lang="zh-CN" altLang="en-US" sz="1200" b="1" dirty="0" smtClean="0">
                <a:solidFill>
                  <a:schemeClr val="bg1"/>
                </a:solidFill>
                <a:latin typeface="微软雅黑" panose="020B0503020204020204" pitchFamily="34" charset="-122"/>
                <a:ea typeface="微软雅黑" panose="020B0503020204020204" pitchFamily="34" charset="-122"/>
              </a:rPr>
              <a:t>盘机制</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83" name="矩形 182"/>
          <p:cNvSpPr/>
          <p:nvPr/>
        </p:nvSpPr>
        <p:spPr>
          <a:xfrm>
            <a:off x="4292284" y="6241199"/>
            <a:ext cx="1460037" cy="276999"/>
          </a:xfrm>
          <a:prstGeom prst="rect">
            <a:avLst/>
          </a:prstGeom>
          <a:solidFill>
            <a:srgbClr val="00B0F0"/>
          </a:solidFill>
        </p:spPr>
        <p:txBody>
          <a:bodyPr wrap="square">
            <a:spAutoFit/>
          </a:bodyP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rPr>
              <a:t>商机每周五更新</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84" name="矩形 183"/>
          <p:cNvSpPr/>
          <p:nvPr/>
        </p:nvSpPr>
        <p:spPr>
          <a:xfrm>
            <a:off x="5840190" y="6228370"/>
            <a:ext cx="2124501" cy="276999"/>
          </a:xfrm>
          <a:prstGeom prst="rect">
            <a:avLst/>
          </a:prstGeom>
          <a:solidFill>
            <a:srgbClr val="00B0F0"/>
          </a:solidFill>
        </p:spPr>
        <p:txBody>
          <a:bodyPr wrap="square">
            <a:spAutoFit/>
          </a:bodyP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rPr>
              <a:t>调度会</a:t>
            </a:r>
            <a:r>
              <a:rPr lang="en-US" altLang="zh-CN" sz="1200" b="1" dirty="0" smtClean="0">
                <a:solidFill>
                  <a:schemeClr val="bg1"/>
                </a:solidFill>
                <a:latin typeface="微软雅黑" panose="020B0503020204020204" pitchFamily="34" charset="-122"/>
                <a:ea typeface="微软雅黑" panose="020B0503020204020204" pitchFamily="34" charset="-122"/>
              </a:rPr>
              <a:t>/</a:t>
            </a:r>
            <a:r>
              <a:rPr lang="zh-CN" altLang="en-US" sz="1200" b="1" dirty="0" smtClean="0">
                <a:solidFill>
                  <a:schemeClr val="bg1"/>
                </a:solidFill>
                <a:latin typeface="微软雅黑" panose="020B0503020204020204" pitchFamily="34" charset="-122"/>
                <a:ea typeface="微软雅黑" panose="020B0503020204020204" pitchFamily="34" charset="-122"/>
              </a:rPr>
              <a:t>经分会专题分享</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85" name="矩形 184"/>
          <p:cNvSpPr/>
          <p:nvPr/>
        </p:nvSpPr>
        <p:spPr>
          <a:xfrm>
            <a:off x="8582907" y="4894016"/>
            <a:ext cx="3198311" cy="1200329"/>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200" b="1" dirty="0">
                <a:solidFill>
                  <a:srgbClr val="C00000"/>
                </a:solidFill>
                <a:latin typeface="微软雅黑" panose="020B0503020204020204" pitchFamily="34" charset="-122"/>
                <a:ea typeface="微软雅黑" panose="020B0503020204020204" pitchFamily="34" charset="-122"/>
              </a:rPr>
              <a:t>加码量化、专项激励，设置1.2-1.5倍</a:t>
            </a:r>
            <a:r>
              <a:rPr lang="zh-CN" altLang="en-US" sz="1200" b="1" dirty="0" smtClean="0">
                <a:solidFill>
                  <a:srgbClr val="C00000"/>
                </a:solidFill>
                <a:latin typeface="微软雅黑" panose="020B0503020204020204" pitchFamily="34" charset="-122"/>
                <a:ea typeface="微软雅黑" panose="020B0503020204020204" pitchFamily="34" charset="-122"/>
              </a:rPr>
              <a:t>系数</a:t>
            </a:r>
            <a:endParaRPr lang="en-US" altLang="zh-CN" sz="1200" b="1" dirty="0" smtClean="0">
              <a:solidFill>
                <a:srgbClr val="C00000"/>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200" b="1" dirty="0" smtClean="0">
                <a:solidFill>
                  <a:srgbClr val="C00000"/>
                </a:solidFill>
                <a:latin typeface="微软雅黑" panose="020B0503020204020204" pitchFamily="34" charset="-122"/>
                <a:ea typeface="微软雅黑" panose="020B0503020204020204" pitchFamily="34" charset="-122"/>
              </a:rPr>
              <a:t>评定标杆案例，给与</a:t>
            </a:r>
            <a:r>
              <a:rPr lang="en-US" altLang="zh-CN" sz="1200" b="1" dirty="0" smtClean="0">
                <a:solidFill>
                  <a:srgbClr val="C00000"/>
                </a:solidFill>
                <a:latin typeface="微软雅黑" panose="020B0503020204020204" pitchFamily="34" charset="-122"/>
                <a:ea typeface="微软雅黑" panose="020B0503020204020204" pitchFamily="34" charset="-122"/>
              </a:rPr>
              <a:t>500-1000</a:t>
            </a:r>
            <a:r>
              <a:rPr lang="zh-CN" altLang="en-US" sz="1200" b="1" dirty="0" smtClean="0">
                <a:solidFill>
                  <a:srgbClr val="C00000"/>
                </a:solidFill>
                <a:latin typeface="微软雅黑" panose="020B0503020204020204" pitchFamily="34" charset="-122"/>
                <a:ea typeface="微软雅黑" panose="020B0503020204020204" pitchFamily="34" charset="-122"/>
              </a:rPr>
              <a:t>元</a:t>
            </a:r>
            <a:r>
              <a:rPr lang="en-US" altLang="zh-CN" sz="1200" b="1" dirty="0" smtClean="0">
                <a:solidFill>
                  <a:srgbClr val="C00000"/>
                </a:solidFill>
                <a:latin typeface="微软雅黑" panose="020B0503020204020204" pitchFamily="34" charset="-122"/>
                <a:ea typeface="微软雅黑" panose="020B0503020204020204" pitchFamily="34" charset="-122"/>
              </a:rPr>
              <a:t>/</a:t>
            </a:r>
            <a:r>
              <a:rPr lang="zh-CN" altLang="en-US" sz="1200" b="1" dirty="0">
                <a:solidFill>
                  <a:srgbClr val="C00000"/>
                </a:solidFill>
                <a:latin typeface="微软雅黑" panose="020B0503020204020204" pitchFamily="34" charset="-122"/>
                <a:ea typeface="微软雅黑" panose="020B0503020204020204" pitchFamily="34" charset="-122"/>
              </a:rPr>
              <a:t>个</a:t>
            </a:r>
            <a:r>
              <a:rPr lang="zh-CN" altLang="en-US" sz="1200" b="1" dirty="0" smtClean="0">
                <a:solidFill>
                  <a:srgbClr val="C00000"/>
                </a:solidFill>
                <a:latin typeface="微软雅黑" panose="020B0503020204020204" pitchFamily="34" charset="-122"/>
                <a:ea typeface="微软雅黑" panose="020B0503020204020204" pitchFamily="34" charset="-122"/>
              </a:rPr>
              <a:t>激励</a:t>
            </a:r>
            <a:endParaRPr lang="en-US" altLang="zh-CN" sz="1200" b="1" dirty="0" smtClean="0">
              <a:solidFill>
                <a:srgbClr val="C00000"/>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200" b="1" dirty="0" smtClean="0">
                <a:solidFill>
                  <a:srgbClr val="C00000"/>
                </a:solidFill>
                <a:latin typeface="微软雅黑" panose="020B0503020204020204" pitchFamily="34" charset="-122"/>
                <a:ea typeface="微软雅黑" panose="020B0503020204020204" pitchFamily="34" charset="-122"/>
              </a:rPr>
              <a:t>网格</a:t>
            </a:r>
            <a:r>
              <a:rPr lang="en-US" altLang="zh-CN" sz="1200" b="1" dirty="0" smtClean="0">
                <a:solidFill>
                  <a:srgbClr val="C00000"/>
                </a:solidFill>
                <a:latin typeface="微软雅黑" panose="020B0503020204020204" pitchFamily="34" charset="-122"/>
                <a:ea typeface="微软雅黑" panose="020B0503020204020204" pitchFamily="34" charset="-122"/>
              </a:rPr>
              <a:t>PK</a:t>
            </a:r>
            <a:r>
              <a:rPr lang="zh-CN" altLang="en-US" sz="1200" b="1" dirty="0" smtClean="0">
                <a:solidFill>
                  <a:srgbClr val="C00000"/>
                </a:solidFill>
                <a:latin typeface="微软雅黑" panose="020B0503020204020204" pitchFamily="34" charset="-122"/>
                <a:ea typeface="微软雅黑" panose="020B0503020204020204" pitchFamily="34" charset="-122"/>
              </a:rPr>
              <a:t>赛金银铜奖发放</a:t>
            </a:r>
            <a:r>
              <a:rPr lang="en-US" altLang="zh-CN" sz="1200" b="1" dirty="0" smtClean="0">
                <a:solidFill>
                  <a:srgbClr val="C00000"/>
                </a:solidFill>
                <a:latin typeface="微软雅黑" panose="020B0503020204020204" pitchFamily="34" charset="-122"/>
                <a:ea typeface="微软雅黑" panose="020B0503020204020204" pitchFamily="34" charset="-122"/>
              </a:rPr>
              <a:t>1000</a:t>
            </a:r>
            <a:r>
              <a:rPr lang="zh-CN" altLang="en-US" sz="1200" b="1" dirty="0" smtClean="0">
                <a:solidFill>
                  <a:srgbClr val="C00000"/>
                </a:solidFill>
                <a:latin typeface="微软雅黑" panose="020B0503020204020204" pitchFamily="34" charset="-122"/>
                <a:ea typeface="微软雅黑" panose="020B0503020204020204" pitchFamily="34" charset="-122"/>
              </a:rPr>
              <a:t>元激励</a:t>
            </a:r>
            <a:endParaRPr lang="en-US" altLang="zh-CN" sz="1200" b="1" dirty="0" smtClean="0">
              <a:solidFill>
                <a:srgbClr val="C00000"/>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200" b="1" dirty="0">
                <a:solidFill>
                  <a:srgbClr val="C00000"/>
                </a:solidFill>
                <a:latin typeface="微软雅黑" panose="020B0503020204020204" pitchFamily="34" charset="-122"/>
                <a:ea typeface="微软雅黑" panose="020B0503020204020204" pitchFamily="34" charset="-122"/>
              </a:rPr>
              <a:t>县</a:t>
            </a:r>
            <a:r>
              <a:rPr lang="zh-CN" altLang="en-US" sz="1200" b="1" dirty="0" smtClean="0">
                <a:solidFill>
                  <a:srgbClr val="C00000"/>
                </a:solidFill>
                <a:latin typeface="微软雅黑" panose="020B0503020204020204" pitchFamily="34" charset="-122"/>
                <a:ea typeface="微软雅黑" panose="020B0503020204020204" pitchFamily="34" charset="-122"/>
              </a:rPr>
              <a:t>市</a:t>
            </a:r>
            <a:r>
              <a:rPr lang="en-US" altLang="zh-CN" sz="1200" b="1" dirty="0" smtClean="0">
                <a:solidFill>
                  <a:srgbClr val="C00000"/>
                </a:solidFill>
                <a:latin typeface="微软雅黑" panose="020B0503020204020204" pitchFamily="34" charset="-122"/>
                <a:ea typeface="微软雅黑" panose="020B0503020204020204" pitchFamily="34" charset="-122"/>
              </a:rPr>
              <a:t>PK</a:t>
            </a:r>
            <a:r>
              <a:rPr lang="zh-CN" altLang="en-US" sz="1200" b="1" dirty="0" smtClean="0">
                <a:solidFill>
                  <a:srgbClr val="C00000"/>
                </a:solidFill>
                <a:latin typeface="微软雅黑" panose="020B0503020204020204" pitchFamily="34" charset="-122"/>
                <a:ea typeface="微软雅黑" panose="020B0503020204020204" pitchFamily="34" charset="-122"/>
              </a:rPr>
              <a:t>赛获胜的给与考评加分</a:t>
            </a:r>
            <a:endParaRPr lang="zh-CN" altLang="en-US" sz="1200" b="1" dirty="0" smtClean="0">
              <a:solidFill>
                <a:srgbClr val="C00000"/>
              </a:solidFill>
              <a:latin typeface="微软雅黑" panose="020B0503020204020204" pitchFamily="34" charset="-122"/>
              <a:ea typeface="微软雅黑" panose="020B0503020204020204" pitchFamily="34" charset="-122"/>
            </a:endParaRPr>
          </a:p>
        </p:txBody>
      </p:sp>
      <p:pic>
        <p:nvPicPr>
          <p:cNvPr id="197" name="图片 196"/>
          <p:cNvPicPr>
            <a:picLocks noChangeAspect="1"/>
          </p:cNvPicPr>
          <p:nvPr/>
        </p:nvPicPr>
        <p:blipFill>
          <a:blip r:embed="rId6"/>
          <a:stretch>
            <a:fillRect/>
          </a:stretch>
        </p:blipFill>
        <p:spPr>
          <a:xfrm>
            <a:off x="9275702" y="6107791"/>
            <a:ext cx="436131" cy="481714"/>
          </a:xfrm>
          <a:prstGeom prst="rect">
            <a:avLst/>
          </a:prstGeom>
        </p:spPr>
      </p:pic>
      <p:pic>
        <p:nvPicPr>
          <p:cNvPr id="198" name="图片 197"/>
          <p:cNvPicPr>
            <a:picLocks noChangeAspect="1"/>
          </p:cNvPicPr>
          <p:nvPr/>
        </p:nvPicPr>
        <p:blipFill>
          <a:blip r:embed="rId6"/>
          <a:stretch>
            <a:fillRect/>
          </a:stretch>
        </p:blipFill>
        <p:spPr>
          <a:xfrm>
            <a:off x="9905281" y="6107791"/>
            <a:ext cx="436131" cy="481714"/>
          </a:xfrm>
          <a:prstGeom prst="rect">
            <a:avLst/>
          </a:prstGeom>
        </p:spPr>
      </p:pic>
      <p:pic>
        <p:nvPicPr>
          <p:cNvPr id="199" name="图片 198"/>
          <p:cNvPicPr>
            <a:picLocks noChangeAspect="1"/>
          </p:cNvPicPr>
          <p:nvPr/>
        </p:nvPicPr>
        <p:blipFill>
          <a:blip r:embed="rId6"/>
          <a:stretch>
            <a:fillRect/>
          </a:stretch>
        </p:blipFill>
        <p:spPr>
          <a:xfrm>
            <a:off x="10581029" y="6107791"/>
            <a:ext cx="436131" cy="481714"/>
          </a:xfrm>
          <a:prstGeom prst="rect">
            <a:avLst/>
          </a:prstGeom>
        </p:spPr>
      </p:pic>
      <p:sp>
        <p:nvSpPr>
          <p:cNvPr id="13" name="文本框 12"/>
          <p:cNvSpPr txBox="1"/>
          <p:nvPr/>
        </p:nvSpPr>
        <p:spPr>
          <a:xfrm>
            <a:off x="335280" y="297180"/>
            <a:ext cx="10129520" cy="460375"/>
          </a:xfrm>
          <a:prstGeom prst="rect">
            <a:avLst/>
          </a:prstGeom>
          <a:noFill/>
        </p:spPr>
        <p:txBody>
          <a:bodyPr wrap="square" rtlCol="0" anchor="t">
            <a:spAutoFit/>
          </a:bodyPr>
          <a:lstStyle/>
          <a:p>
            <a:pPr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一、坚定不移强化客群运营</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路径⑤：商客精细运营（</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5</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/5</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5610" y="4149090"/>
            <a:ext cx="11228070" cy="2169795"/>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cxnSp>
        <p:nvCxnSpPr>
          <p:cNvPr id="19" name="直接连接符 18"/>
          <p:cNvCxnSpPr/>
          <p:nvPr>
            <p:custDataLst>
              <p:tags r:id="rId8"/>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23215" y="260985"/>
            <a:ext cx="10129520" cy="460375"/>
          </a:xfrm>
          <a:prstGeom prst="rect">
            <a:avLst/>
          </a:prstGeom>
          <a:noFill/>
        </p:spPr>
        <p:txBody>
          <a:bodyPr wrap="square" rtlCol="0" anchor="t">
            <a:spAutoFit/>
          </a:bodyPr>
          <a:lstStyle/>
          <a:p>
            <a:pPr fontAlgn="base">
              <a:buClrTx/>
              <a:buSzTx/>
              <a:buFontTx/>
            </a:pPr>
            <a:r>
              <a:rPr 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二、千方百计加大业务拓展</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政企专线</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4"/>
          <p:cNvSpPr/>
          <p:nvPr/>
        </p:nvSpPr>
        <p:spPr>
          <a:xfrm>
            <a:off x="407035" y="1945640"/>
            <a:ext cx="11228070" cy="1953260"/>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6" name="文本框 5"/>
          <p:cNvSpPr txBox="1"/>
          <p:nvPr/>
        </p:nvSpPr>
        <p:spPr>
          <a:xfrm>
            <a:off x="481330" y="1945640"/>
            <a:ext cx="3856355" cy="455930"/>
          </a:xfrm>
          <a:prstGeom prst="rect">
            <a:avLst/>
          </a:prstGeom>
          <a:noFill/>
        </p:spPr>
        <p:txBody>
          <a:bodyPr wrap="square" rtlCol="0" anchor="t">
            <a:noAutofit/>
          </a:bodyPr>
          <a:p>
            <a:pPr indent="0" algn="ctr" fontAlgn="auto">
              <a:lnSpc>
                <a:spcPct val="130000"/>
              </a:lnSpc>
              <a:spcBef>
                <a:spcPct val="0"/>
              </a:spcBef>
              <a:spcAft>
                <a:spcPts val="0"/>
              </a:spcAft>
              <a:buFont typeface="Wingdings" panose="05000000000000000000" charset="0"/>
              <a:buNone/>
            </a:pPr>
            <a:r>
              <a:rPr lang="zh-CN" altLang="en-US"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存在问题</a:t>
            </a:r>
            <a:r>
              <a:rPr lang="en-US" altLang="zh-CN"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1</a:t>
            </a:r>
            <a:r>
              <a:rPr lang="zh-CN" altLang="en-US"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：价值集团专线渗透率</a:t>
            </a:r>
            <a:r>
              <a:rPr lang="zh-CN" altLang="en-US"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提升</a:t>
            </a:r>
            <a:r>
              <a:rPr lang="zh-CN" altLang="en-US"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缓慢</a:t>
            </a:r>
            <a:endParaRPr lang="zh-CN" altLang="en-US"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6" name="文本框 15"/>
          <p:cNvSpPr txBox="1"/>
          <p:nvPr/>
        </p:nvSpPr>
        <p:spPr>
          <a:xfrm>
            <a:off x="535940" y="2272030"/>
            <a:ext cx="3687445" cy="328295"/>
          </a:xfrm>
          <a:prstGeom prst="rect">
            <a:avLst/>
          </a:prstGeom>
          <a:noFill/>
        </p:spPr>
        <p:txBody>
          <a:bodyPr wrap="square" rtlCol="0" anchor="t">
            <a:noAutofit/>
          </a:bodyPr>
          <a:p>
            <a:pPr indent="0" algn="ctr">
              <a:buFont typeface="Arial" panose="020B0604020202020204" pitchFamily="34" charset="0"/>
              <a:buNone/>
            </a:pPr>
            <a:r>
              <a:rPr lang="zh-CN" altLang="en-US" sz="1000">
                <a:latin typeface="微软雅黑" panose="020B0503020204020204" pitchFamily="34" charset="-122"/>
                <a:ea typeface="微软雅黑" panose="020B0503020204020204" pitchFamily="34" charset="-122"/>
                <a:sym typeface="+mn-ea"/>
              </a:rPr>
              <a:t>截至</a:t>
            </a:r>
            <a:r>
              <a:rPr lang="en-US" altLang="zh-CN" sz="1000">
                <a:latin typeface="微软雅黑" panose="020B0503020204020204" pitchFamily="34" charset="-122"/>
                <a:ea typeface="微软雅黑" panose="020B0503020204020204" pitchFamily="34" charset="-122"/>
                <a:sym typeface="+mn-ea"/>
              </a:rPr>
              <a:t>7</a:t>
            </a:r>
            <a:r>
              <a:rPr lang="zh-CN" altLang="en-US" sz="1000">
                <a:latin typeface="微软雅黑" panose="020B0503020204020204" pitchFamily="34" charset="-122"/>
                <a:ea typeface="微软雅黑" panose="020B0503020204020204" pitchFamily="34" charset="-122"/>
                <a:sym typeface="+mn-ea"/>
              </a:rPr>
              <a:t>月，迎回集团202家，新增专线</a:t>
            </a:r>
            <a:r>
              <a:rPr lang="en-US" altLang="zh-CN" sz="1000">
                <a:latin typeface="微软雅黑" panose="020B0503020204020204" pitchFamily="34" charset="-122"/>
                <a:ea typeface="微软雅黑" panose="020B0503020204020204" pitchFamily="34" charset="-122"/>
                <a:sym typeface="+mn-ea"/>
              </a:rPr>
              <a:t>275</a:t>
            </a:r>
            <a:r>
              <a:rPr lang="zh-CN" altLang="en-US" sz="1000">
                <a:latin typeface="微软雅黑" panose="020B0503020204020204" pitchFamily="34" charset="-122"/>
                <a:ea typeface="微软雅黑" panose="020B0503020204020204" pitchFamily="34" charset="-122"/>
                <a:sym typeface="+mn-ea"/>
              </a:rPr>
              <a:t>，</a:t>
            </a:r>
            <a:r>
              <a:rPr lang="en-US" altLang="zh-CN" sz="1000">
                <a:latin typeface="微软雅黑" panose="020B0503020204020204" pitchFamily="34" charset="-122"/>
                <a:ea typeface="微软雅黑" panose="020B0503020204020204" pitchFamily="34" charset="-122"/>
                <a:sym typeface="+mn-ea"/>
              </a:rPr>
              <a:t> </a:t>
            </a:r>
            <a:r>
              <a:rPr lang="zh-CN" altLang="en-US" sz="1000">
                <a:latin typeface="微软雅黑" panose="020B0503020204020204" pitchFamily="34" charset="-122"/>
                <a:ea typeface="微软雅黑" panose="020B0503020204020204" pitchFamily="34" charset="-122"/>
                <a:sym typeface="+mn-ea"/>
              </a:rPr>
              <a:t>仅提升</a:t>
            </a:r>
            <a:r>
              <a:rPr lang="en-US" altLang="zh-CN" sz="1000">
                <a:latin typeface="微软雅黑" panose="020B0503020204020204" pitchFamily="34" charset="-122"/>
                <a:ea typeface="微软雅黑" panose="020B0503020204020204" pitchFamily="34" charset="-122"/>
                <a:sym typeface="+mn-ea"/>
              </a:rPr>
              <a:t>0.4%</a:t>
            </a:r>
            <a:r>
              <a:rPr lang="zh-CN" altLang="en-US" sz="1000">
                <a:latin typeface="微软雅黑" panose="020B0503020204020204" pitchFamily="34" charset="-122"/>
                <a:ea typeface="微软雅黑" panose="020B0503020204020204" pitchFamily="34" charset="-122"/>
                <a:sym typeface="+mn-ea"/>
              </a:rPr>
              <a:t>，</a:t>
            </a:r>
            <a:endParaRPr lang="zh-CN" altLang="en-US" sz="1000">
              <a:latin typeface="微软雅黑" panose="020B0503020204020204" pitchFamily="34" charset="-122"/>
              <a:ea typeface="微软雅黑" panose="020B0503020204020204" pitchFamily="34" charset="-122"/>
              <a:sym typeface="+mn-ea"/>
            </a:endParaRPr>
          </a:p>
          <a:p>
            <a:pPr indent="0" algn="ctr">
              <a:buFont typeface="Arial" panose="020B0604020202020204" pitchFamily="34" charset="0"/>
              <a:buNone/>
            </a:pPr>
            <a:r>
              <a:rPr lang="zh-CN" altLang="en-US" sz="1000" b="1">
                <a:solidFill>
                  <a:srgbClr val="FF0000"/>
                </a:solidFill>
                <a:latin typeface="微软雅黑" panose="020B0503020204020204" pitchFamily="34" charset="-122"/>
                <a:ea typeface="微软雅黑" panose="020B0503020204020204" pitchFamily="34" charset="-122"/>
                <a:sym typeface="+mn-ea"/>
              </a:rPr>
              <a:t>海盐、海宁</a:t>
            </a:r>
            <a:r>
              <a:rPr lang="zh-CN" altLang="en-US" sz="1000">
                <a:latin typeface="微软雅黑" panose="020B0503020204020204" pitchFamily="34" charset="-122"/>
                <a:ea typeface="微软雅黑" panose="020B0503020204020204" pitchFamily="34" charset="-122"/>
                <a:sym typeface="+mn-ea"/>
              </a:rPr>
              <a:t>提升</a:t>
            </a:r>
            <a:r>
              <a:rPr lang="zh-CN" altLang="en-US" sz="1000">
                <a:latin typeface="微软雅黑" panose="020B0503020204020204" pitchFamily="34" charset="-122"/>
                <a:ea typeface="微软雅黑" panose="020B0503020204020204" pitchFamily="34" charset="-122"/>
                <a:sym typeface="+mn-ea"/>
              </a:rPr>
              <a:t>缓慢</a:t>
            </a:r>
            <a:endParaRPr lang="zh-CN" altLang="en-US" sz="1000">
              <a:latin typeface="微软雅黑" panose="020B0503020204020204" pitchFamily="34" charset="-122"/>
              <a:ea typeface="微软雅黑" panose="020B0503020204020204" pitchFamily="34" charset="-122"/>
              <a:sym typeface="+mn-ea"/>
            </a:endParaRPr>
          </a:p>
        </p:txBody>
      </p:sp>
      <p:sp>
        <p:nvSpPr>
          <p:cNvPr id="18" name="文本框 17"/>
          <p:cNvSpPr txBox="1"/>
          <p:nvPr/>
        </p:nvSpPr>
        <p:spPr>
          <a:xfrm>
            <a:off x="911225" y="4490720"/>
            <a:ext cx="2893695" cy="308610"/>
          </a:xfrm>
          <a:prstGeom prst="rect">
            <a:avLst/>
          </a:prstGeom>
          <a:noFill/>
        </p:spPr>
        <p:txBody>
          <a:bodyPr wrap="square" rtlCol="0" anchor="t">
            <a:noAutofit/>
          </a:bodyPr>
          <a:p>
            <a:pPr algn="ctr" fontAlgn="auto">
              <a:lnSpc>
                <a:spcPct val="100000"/>
              </a:lnSpc>
              <a:buClrTx/>
              <a:buSzTx/>
              <a:buFontTx/>
            </a:pPr>
            <a:r>
              <a:rPr lang="zh-CN" altLang="en-US" sz="1000">
                <a:latin typeface="微软雅黑" panose="020B0503020204020204" pitchFamily="34" charset="-122"/>
                <a:ea typeface="微软雅黑" panose="020B0503020204020204" pitchFamily="34" charset="-122"/>
                <a:sym typeface="+mn-ea"/>
              </a:rPr>
              <a:t>四大专网总体</a:t>
            </a:r>
            <a:r>
              <a:rPr lang="zh-CN" altLang="en-US" sz="1000" b="1">
                <a:solidFill>
                  <a:srgbClr val="FF0000"/>
                </a:solidFill>
                <a:latin typeface="微软雅黑" panose="020B0503020204020204" pitchFamily="34" charset="-122"/>
                <a:ea typeface="微软雅黑" panose="020B0503020204020204" pitchFamily="34" charset="-122"/>
                <a:sym typeface="+mn-ea"/>
              </a:rPr>
              <a:t>接入份额</a:t>
            </a:r>
            <a:r>
              <a:rPr lang="zh-CN" altLang="en-US" sz="1000">
                <a:latin typeface="微软雅黑" panose="020B0503020204020204" pitchFamily="34" charset="-122"/>
                <a:ea typeface="微软雅黑" panose="020B0503020204020204" pitchFamily="34" charset="-122"/>
                <a:sym typeface="+mn-ea"/>
              </a:rPr>
              <a:t>13.3%（全省平均18.4%）仅较24年提升仅0.3PP</a:t>
            </a:r>
            <a:endParaRPr lang="zh-CN" altLang="en-US" sz="1000">
              <a:solidFill>
                <a:schemeClr val="tx1"/>
              </a:solidFill>
              <a:latin typeface="微软雅黑" panose="020B0503020204020204" pitchFamily="34" charset="-122"/>
              <a:ea typeface="微软雅黑" panose="020B0503020204020204" pitchFamily="34" charset="-122"/>
              <a:sym typeface="+mn-ea"/>
            </a:endParaRPr>
          </a:p>
        </p:txBody>
      </p:sp>
      <p:graphicFrame>
        <p:nvGraphicFramePr>
          <p:cNvPr id="21" name="图表 20"/>
          <p:cNvGraphicFramePr/>
          <p:nvPr/>
        </p:nvGraphicFramePr>
        <p:xfrm>
          <a:off x="481965" y="2618105"/>
          <a:ext cx="3855720" cy="120777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8" name="图表 37"/>
          <p:cNvGraphicFramePr/>
          <p:nvPr/>
        </p:nvGraphicFramePr>
        <p:xfrm>
          <a:off x="407035" y="4752975"/>
          <a:ext cx="3682365" cy="1534160"/>
        </p:xfrm>
        <a:graphic>
          <a:graphicData uri="http://schemas.openxmlformats.org/drawingml/2006/chart">
            <c:chart xmlns:c="http://schemas.openxmlformats.org/drawingml/2006/chart" xmlns:r="http://schemas.openxmlformats.org/officeDocument/2006/relationships" r:id="rId2"/>
          </a:graphicData>
        </a:graphic>
      </p:graphicFrame>
      <p:sp>
        <p:nvSpPr>
          <p:cNvPr id="20" name="文本框 19"/>
          <p:cNvSpPr txBox="1"/>
          <p:nvPr/>
        </p:nvSpPr>
        <p:spPr>
          <a:xfrm>
            <a:off x="323215" y="774065"/>
            <a:ext cx="11257280" cy="993140"/>
          </a:xfrm>
          <a:prstGeom prst="rect">
            <a:avLst/>
          </a:prstGeom>
          <a:noFill/>
        </p:spPr>
        <p:txBody>
          <a:bodyPr wrap="square" rtlCol="0" anchor="t">
            <a:noAutofit/>
          </a:bodyPr>
          <a:p>
            <a:pPr marL="285750" indent="-285750" fontAlgn="auto">
              <a:lnSpc>
                <a:spcPct val="150000"/>
              </a:lnSpc>
              <a:buClrTx/>
              <a:buSzTx/>
              <a:buFont typeface="Arial" panose="020B0604020202020204" pitchFamily="34" charset="0"/>
              <a:buChar char="•"/>
            </a:pP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截至</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月，专线累计收入</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13806</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万元，同比提升</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6.5%</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，全省第八。其中，木本收入累计</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11762</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万，同比提升</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12.4%</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，全省第五，但是</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专线收入份额仍落后强势友商</a:t>
            </a:r>
            <a:r>
              <a:rPr lang="en-US" altLang="zh-CN"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20PP</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lt"/>
              </a:rPr>
              <a:t>价值集团专线渗透率</a:t>
            </a:r>
            <a:r>
              <a:rPr lang="en-US" altLang="zh-CN"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lt"/>
              </a:rPr>
              <a:t>仅提升0.4%</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lt"/>
              </a:rPr>
              <a:t>，到达31.6%;重点行业专网的接入份额仅</a:t>
            </a:r>
            <a:r>
              <a:rPr lang="en-US" altLang="zh-CN"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lt"/>
              </a:rPr>
              <a:t>提升0.3%</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lt"/>
              </a:rPr>
              <a:t>，到达13.3%，攻坚成效欠佳。</a:t>
            </a:r>
            <a:endPar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 name="文本框 2"/>
          <p:cNvSpPr txBox="1"/>
          <p:nvPr/>
        </p:nvSpPr>
        <p:spPr>
          <a:xfrm>
            <a:off x="435610" y="4150995"/>
            <a:ext cx="3801745" cy="455930"/>
          </a:xfrm>
          <a:prstGeom prst="rect">
            <a:avLst/>
          </a:prstGeom>
          <a:noFill/>
        </p:spPr>
        <p:txBody>
          <a:bodyPr wrap="square" rtlCol="0" anchor="t">
            <a:noAutofit/>
          </a:bodyPr>
          <a:p>
            <a:pPr indent="0" algn="ctr" fontAlgn="auto">
              <a:lnSpc>
                <a:spcPct val="130000"/>
              </a:lnSpc>
              <a:spcBef>
                <a:spcPct val="0"/>
              </a:spcBef>
              <a:spcAft>
                <a:spcPts val="0"/>
              </a:spcAft>
              <a:buFont typeface="Wingdings" panose="05000000000000000000" charset="0"/>
              <a:buNone/>
            </a:pPr>
            <a:r>
              <a:rPr lang="zh-CN" altLang="en-US"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存在问题</a:t>
            </a:r>
            <a:r>
              <a:rPr lang="en-US" altLang="zh-CN"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2</a:t>
            </a:r>
            <a:r>
              <a:rPr lang="zh-CN" altLang="en-US"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：四大专网业务</a:t>
            </a:r>
            <a:r>
              <a:rPr lang="zh-CN" altLang="en-US"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抢夺攻坚乏力</a:t>
            </a:r>
            <a:endParaRPr lang="zh-CN" altLang="en-US"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7" name="右箭头 6"/>
          <p:cNvSpPr/>
          <p:nvPr/>
        </p:nvSpPr>
        <p:spPr>
          <a:xfrm>
            <a:off x="4223385" y="2729865"/>
            <a:ext cx="299085" cy="485775"/>
          </a:xfrm>
          <a:prstGeom prst="rightArrow">
            <a:avLst/>
          </a:prstGeom>
          <a:solidFill>
            <a:schemeClr val="accent1">
              <a:lumMod val="40000"/>
              <a:lumOff val="60000"/>
            </a:schemeClr>
          </a:solidFill>
          <a:ln>
            <a:solidFill>
              <a:srgbClr val="BCDAE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右箭头 7"/>
          <p:cNvSpPr/>
          <p:nvPr/>
        </p:nvSpPr>
        <p:spPr>
          <a:xfrm>
            <a:off x="4223385" y="4963795"/>
            <a:ext cx="299085" cy="485775"/>
          </a:xfrm>
          <a:prstGeom prst="rightArrow">
            <a:avLst/>
          </a:prstGeom>
          <a:solidFill>
            <a:schemeClr val="accent1">
              <a:lumMod val="40000"/>
              <a:lumOff val="60000"/>
            </a:schemeClr>
          </a:solidFill>
          <a:ln>
            <a:solidFill>
              <a:srgbClr val="BCDAE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4548505" y="2156460"/>
            <a:ext cx="3598545" cy="461645"/>
          </a:xfrm>
          <a:prstGeom prst="rect">
            <a:avLst/>
          </a:prstGeom>
          <a:noFill/>
        </p:spPr>
        <p:txBody>
          <a:bodyPr wrap="square" rtlCol="0">
            <a:noAutofit/>
          </a:bodyPr>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针对未渗透</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AB</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类和规上企业</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3200</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家，完成排摸</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1208</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家，信息完整为</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731</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家。</a:t>
            </a:r>
            <a:r>
              <a:rPr lang="zh-CN" altLang="en-US" sz="1000" b="1">
                <a:solidFill>
                  <a:srgbClr val="FF0000"/>
                </a:solidFill>
                <a:latin typeface="微软雅黑" panose="020B0503020204020204" pitchFamily="34" charset="-122"/>
                <a:ea typeface="微软雅黑" panose="020B0503020204020204" pitchFamily="34" charset="-122"/>
              </a:rPr>
              <a:t>海盐、嘉禾</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排摸落</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后，</a:t>
            </a:r>
            <a:r>
              <a:rPr lang="zh-CN" altLang="en-US" sz="1000" b="1">
                <a:solidFill>
                  <a:srgbClr val="FF0000"/>
                </a:solidFill>
                <a:latin typeface="微软雅黑" panose="020B0503020204020204" pitchFamily="34" charset="-122"/>
                <a:ea typeface="微软雅黑" panose="020B0503020204020204" pitchFamily="34" charset="-122"/>
              </a:rPr>
              <a:t>嘉善、桐乡</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信息</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不全。</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0" name="图表 9"/>
          <p:cNvGraphicFramePr/>
          <p:nvPr/>
        </p:nvGraphicFramePr>
        <p:xfrm>
          <a:off x="4441190" y="2547620"/>
          <a:ext cx="3741420" cy="1447800"/>
        </p:xfrm>
        <a:graphic>
          <a:graphicData uri="http://schemas.openxmlformats.org/drawingml/2006/chart">
            <c:chart xmlns:c="http://schemas.openxmlformats.org/drawingml/2006/chart" xmlns:r="http://schemas.openxmlformats.org/officeDocument/2006/relationships" r:id="rId3"/>
          </a:graphicData>
        </a:graphic>
      </p:graphicFrame>
      <p:sp>
        <p:nvSpPr>
          <p:cNvPr id="17" name="文本框 16"/>
          <p:cNvSpPr txBox="1"/>
          <p:nvPr/>
        </p:nvSpPr>
        <p:spPr>
          <a:xfrm>
            <a:off x="4719320" y="1909445"/>
            <a:ext cx="3227070" cy="341630"/>
          </a:xfrm>
          <a:prstGeom prst="rect">
            <a:avLst/>
          </a:prstGeom>
          <a:noFill/>
        </p:spPr>
        <p:txBody>
          <a:bodyPr wrap="square" rtlCol="0" anchor="t">
            <a:noAutofit/>
          </a:bodyPr>
          <a:p>
            <a:pPr indent="0" algn="ctr" fontAlgn="auto">
              <a:lnSpc>
                <a:spcPct val="130000"/>
              </a:lnSpc>
              <a:spcBef>
                <a:spcPct val="0"/>
              </a:spcBef>
              <a:spcAft>
                <a:spcPts val="0"/>
              </a:spcAft>
              <a:buFont typeface="Wingdings" panose="05000000000000000000" charset="0"/>
              <a:buNone/>
            </a:pPr>
            <a:r>
              <a:rPr lang="zh-CN" altLang="en-US" sz="1200" b="1"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原因一：基础性工作不实</a:t>
            </a:r>
            <a:endParaRPr lang="zh-CN" altLang="en-US" sz="1200" b="1"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aphicFrame>
        <p:nvGraphicFramePr>
          <p:cNvPr id="24" name="图表 23"/>
          <p:cNvGraphicFramePr/>
          <p:nvPr/>
        </p:nvGraphicFramePr>
        <p:xfrm>
          <a:off x="4511675" y="4900295"/>
          <a:ext cx="3337560" cy="1327785"/>
        </p:xfrm>
        <a:graphic>
          <a:graphicData uri="http://schemas.openxmlformats.org/drawingml/2006/chart">
            <c:chart xmlns:c="http://schemas.openxmlformats.org/drawingml/2006/chart" xmlns:r="http://schemas.openxmlformats.org/officeDocument/2006/relationships" r:id="rId4"/>
          </a:graphicData>
        </a:graphic>
      </p:graphicFrame>
      <p:sp>
        <p:nvSpPr>
          <p:cNvPr id="25" name="文本框 24"/>
          <p:cNvSpPr txBox="1"/>
          <p:nvPr/>
        </p:nvSpPr>
        <p:spPr>
          <a:xfrm>
            <a:off x="4441190" y="4149090"/>
            <a:ext cx="3856355" cy="341630"/>
          </a:xfrm>
          <a:prstGeom prst="rect">
            <a:avLst/>
          </a:prstGeom>
          <a:noFill/>
        </p:spPr>
        <p:txBody>
          <a:bodyPr wrap="square" rtlCol="0" anchor="t">
            <a:noAutofit/>
          </a:bodyPr>
          <a:p>
            <a:pPr indent="0" algn="ctr" fontAlgn="auto">
              <a:lnSpc>
                <a:spcPct val="130000"/>
              </a:lnSpc>
              <a:spcBef>
                <a:spcPct val="0"/>
              </a:spcBef>
              <a:spcAft>
                <a:spcPts val="0"/>
              </a:spcAft>
              <a:buFont typeface="Wingdings" panose="05000000000000000000" charset="0"/>
              <a:buNone/>
            </a:pPr>
            <a:r>
              <a:rPr lang="zh-CN" altLang="en-US" sz="1200" b="1"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原因一：专网重新招标不多</a:t>
            </a:r>
            <a:endParaRPr lang="zh-CN" altLang="en-US" sz="1200" b="1"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9" name="文本框 28"/>
          <p:cNvSpPr txBox="1"/>
          <p:nvPr/>
        </p:nvSpPr>
        <p:spPr>
          <a:xfrm>
            <a:off x="4718685" y="4469130"/>
            <a:ext cx="3199130" cy="398780"/>
          </a:xfrm>
          <a:prstGeom prst="rect">
            <a:avLst/>
          </a:prstGeom>
          <a:noFill/>
        </p:spPr>
        <p:txBody>
          <a:bodyPr wrap="square" rtlCol="0" anchor="t">
            <a:spAutoFit/>
          </a:bodyPr>
          <a:p>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截至</a:t>
            </a:r>
            <a:r>
              <a:rPr lang="en-US" altLang="zh-CN" sz="1000">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月，专线类项目挂网仅</a:t>
            </a:r>
            <a:r>
              <a:rPr lang="en-US" altLang="zh-CN" sz="1000">
                <a:latin typeface="微软雅黑" panose="020B0503020204020204" pitchFamily="34" charset="-122"/>
                <a:ea typeface="微软雅黑" panose="020B0503020204020204" pitchFamily="34" charset="-122"/>
                <a:cs typeface="微软雅黑" panose="020B0503020204020204" pitchFamily="34" charset="-122"/>
                <a:sym typeface="+mn-ea"/>
              </a:rPr>
              <a:t>20</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个，到期直接续签为主。</a:t>
            </a:r>
            <a:r>
              <a:rPr lang="zh-CN" altLang="en-US" sz="1000" b="1">
                <a:solidFill>
                  <a:srgbClr val="FF0000"/>
                </a:solidFill>
                <a:latin typeface="微软雅黑" panose="020B0503020204020204" pitchFamily="34" charset="-122"/>
                <a:ea typeface="微软雅黑" panose="020B0503020204020204" pitchFamily="34" charset="-122"/>
                <a:sym typeface="+mn-ea"/>
              </a:rPr>
              <a:t>桐乡、嘉善</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开标数量0个，</a:t>
            </a:r>
            <a:r>
              <a:rPr lang="zh-CN" altLang="en-US" sz="1000" b="1">
                <a:solidFill>
                  <a:srgbClr val="FF0000"/>
                </a:solidFill>
                <a:latin typeface="微软雅黑" panose="020B0503020204020204" pitchFamily="34" charset="-122"/>
                <a:ea typeface="微软雅黑" panose="020B0503020204020204" pitchFamily="34" charset="-122"/>
                <a:sym typeface="+mn-ea"/>
              </a:rPr>
              <a:t>战客、海宁</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中标率低</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8328660" y="1945640"/>
            <a:ext cx="3227070" cy="341630"/>
          </a:xfrm>
          <a:prstGeom prst="rect">
            <a:avLst/>
          </a:prstGeom>
          <a:noFill/>
        </p:spPr>
        <p:txBody>
          <a:bodyPr wrap="square" rtlCol="0" anchor="t">
            <a:noAutofit/>
          </a:bodyPr>
          <a:p>
            <a:pPr indent="0" algn="ctr" fontAlgn="auto">
              <a:lnSpc>
                <a:spcPct val="130000"/>
              </a:lnSpc>
              <a:spcBef>
                <a:spcPct val="0"/>
              </a:spcBef>
              <a:spcAft>
                <a:spcPts val="0"/>
              </a:spcAft>
              <a:buFont typeface="Wingdings" panose="05000000000000000000" charset="0"/>
              <a:buNone/>
            </a:pPr>
            <a:r>
              <a:rPr lang="zh-CN" altLang="en-US" sz="1200" b="1"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原因二：执行差异明显</a:t>
            </a:r>
            <a:endParaRPr lang="zh-CN" altLang="en-US" sz="1200" b="1"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4" name="文本框 13"/>
          <p:cNvSpPr txBox="1"/>
          <p:nvPr/>
        </p:nvSpPr>
        <p:spPr>
          <a:xfrm>
            <a:off x="8436610" y="4112260"/>
            <a:ext cx="3227070" cy="341630"/>
          </a:xfrm>
          <a:prstGeom prst="rect">
            <a:avLst/>
          </a:prstGeom>
          <a:noFill/>
        </p:spPr>
        <p:txBody>
          <a:bodyPr wrap="square" rtlCol="0" anchor="t">
            <a:noAutofit/>
          </a:bodyPr>
          <a:p>
            <a:pPr indent="0" algn="ctr" fontAlgn="auto">
              <a:lnSpc>
                <a:spcPct val="130000"/>
              </a:lnSpc>
              <a:spcBef>
                <a:spcPct val="0"/>
              </a:spcBef>
              <a:spcAft>
                <a:spcPts val="0"/>
              </a:spcAft>
              <a:buFont typeface="Wingdings" panose="05000000000000000000" charset="0"/>
              <a:buNone/>
            </a:pPr>
            <a:r>
              <a:rPr lang="zh-CN" altLang="en-US" sz="1200" b="1"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原因二：友商护网坚决</a:t>
            </a:r>
            <a:endParaRPr lang="zh-CN" altLang="en-US" sz="1200" b="1"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aphicFrame>
        <p:nvGraphicFramePr>
          <p:cNvPr id="11" name="图表 10"/>
          <p:cNvGraphicFramePr/>
          <p:nvPr/>
        </p:nvGraphicFramePr>
        <p:xfrm>
          <a:off x="8315325" y="2461895"/>
          <a:ext cx="3462655" cy="1414145"/>
        </p:xfrm>
        <a:graphic>
          <a:graphicData uri="http://schemas.openxmlformats.org/drawingml/2006/chart">
            <c:chart xmlns:c="http://schemas.openxmlformats.org/drawingml/2006/chart" xmlns:r="http://schemas.openxmlformats.org/officeDocument/2006/relationships" r:id="rId5"/>
          </a:graphicData>
        </a:graphic>
      </p:graphicFrame>
      <p:sp>
        <p:nvSpPr>
          <p:cNvPr id="12" name="文本框 11"/>
          <p:cNvSpPr txBox="1"/>
          <p:nvPr/>
        </p:nvSpPr>
        <p:spPr>
          <a:xfrm>
            <a:off x="8183245" y="4410710"/>
            <a:ext cx="3431540" cy="706755"/>
          </a:xfrm>
          <a:prstGeom prst="rect">
            <a:avLst/>
          </a:prstGeom>
          <a:noFill/>
        </p:spPr>
        <p:txBody>
          <a:bodyPr wrap="square" rtlCol="0" anchor="t">
            <a:spAutoFit/>
          </a:bodyPr>
          <a:p>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已突破专网增量不足：</a:t>
            </a:r>
            <a:r>
              <a:rPr lang="en-US" altLang="zh-CN" sz="1000">
                <a:latin typeface="微软雅黑" panose="020B0503020204020204" pitchFamily="34" charset="-122"/>
                <a:ea typeface="微软雅黑" panose="020B0503020204020204" pitchFamily="34" charset="-122"/>
                <a:cs typeface="微软雅黑" panose="020B0503020204020204" pitchFamily="34" charset="-122"/>
                <a:sym typeface="+mn-ea"/>
              </a:rPr>
              <a:t>25</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年医保专网仅新增</a:t>
            </a:r>
            <a:r>
              <a:rPr lang="en-US" altLang="zh-CN" sz="1000">
                <a:latin typeface="微软雅黑" panose="020B0503020204020204" pitchFamily="34" charset="-122"/>
                <a:ea typeface="微软雅黑" panose="020B0503020204020204" pitchFamily="34" charset="-122"/>
                <a:cs typeface="微软雅黑" panose="020B0503020204020204" pitchFamily="34" charset="-122"/>
                <a:sym typeface="+mn-ea"/>
              </a:rPr>
              <a:t>25</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线，</a:t>
            </a:r>
            <a:r>
              <a:rPr lang="zh-CN" altLang="en-US" sz="1000" b="1">
                <a:solidFill>
                  <a:srgbClr val="FF0000"/>
                </a:solidFill>
                <a:latin typeface="微软雅黑" panose="020B0503020204020204" pitchFamily="34" charset="-122"/>
                <a:ea typeface="微软雅黑" panose="020B0503020204020204" pitchFamily="34" charset="-122"/>
                <a:sym typeface="+mn-ea"/>
              </a:rPr>
              <a:t>平湖、海盐、海宁</a:t>
            </a:r>
            <a:r>
              <a:rPr lang="en-US" altLang="zh-CN" sz="1000">
                <a:latin typeface="微软雅黑" panose="020B0503020204020204" pitchFamily="34" charset="-122"/>
                <a:ea typeface="微软雅黑" panose="020B0503020204020204" pitchFamily="34" charset="-122"/>
                <a:cs typeface="微软雅黑" panose="020B0503020204020204" pitchFamily="34" charset="-122"/>
                <a:sym typeface="+mn-ea"/>
              </a:rPr>
              <a:t>0</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新增；政务专线仅新增</a:t>
            </a:r>
            <a:r>
              <a:rPr lang="en-US" altLang="zh-CN" sz="1000">
                <a:latin typeface="微软雅黑" panose="020B0503020204020204" pitchFamily="34" charset="-122"/>
                <a:ea typeface="微软雅黑" panose="020B0503020204020204" pitchFamily="34" charset="-122"/>
                <a:cs typeface="微软雅黑" panose="020B0503020204020204" pitchFamily="34" charset="-122"/>
                <a:sym typeface="+mn-ea"/>
              </a:rPr>
              <a:t>11</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线。</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海宁政务外网备网项目：预算</a:t>
            </a:r>
            <a:r>
              <a:rPr lang="en-US" altLang="zh-CN" sz="1000">
                <a:latin typeface="微软雅黑" panose="020B0503020204020204" pitchFamily="34" charset="-122"/>
                <a:ea typeface="微软雅黑" panose="020B0503020204020204" pitchFamily="34" charset="-122"/>
                <a:cs typeface="微软雅黑" panose="020B0503020204020204" pitchFamily="34" charset="-122"/>
                <a:sym typeface="+mn-ea"/>
              </a:rPr>
              <a:t>47.8</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万，业主意向友商情况下，电信一反常态报低价</a:t>
            </a:r>
            <a:r>
              <a:rPr lang="en-US" altLang="zh-CN" sz="1000">
                <a:latin typeface="微软雅黑" panose="020B0503020204020204" pitchFamily="34" charset="-122"/>
                <a:ea typeface="微软雅黑" panose="020B0503020204020204" pitchFamily="34" charset="-122"/>
                <a:cs typeface="微软雅黑" panose="020B0503020204020204" pitchFamily="34" charset="-122"/>
                <a:sym typeface="+mn-ea"/>
              </a:rPr>
              <a:t>28.2</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万</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中标。</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p:cNvSpPr txBox="1"/>
          <p:nvPr/>
        </p:nvSpPr>
        <p:spPr>
          <a:xfrm>
            <a:off x="8328025" y="2204085"/>
            <a:ext cx="3114040" cy="461645"/>
          </a:xfrm>
          <a:prstGeom prst="rect">
            <a:avLst/>
          </a:prstGeom>
          <a:noFill/>
        </p:spPr>
        <p:txBody>
          <a:bodyPr wrap="square" rtlCol="0">
            <a:noAutofit/>
          </a:bodyPr>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上网专线月均产能</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1.3</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线，客户经理破零率</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73%</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，其中</a:t>
            </a:r>
            <a:r>
              <a:rPr lang="zh-CN" altLang="en-US" sz="1000" b="1">
                <a:solidFill>
                  <a:srgbClr val="FF0000"/>
                </a:solidFill>
                <a:latin typeface="微软雅黑" panose="020B0503020204020204" pitchFamily="34" charset="-122"/>
                <a:ea typeface="微软雅黑" panose="020B0503020204020204" pitchFamily="34" charset="-122"/>
              </a:rPr>
              <a:t>海盐、战客</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破零率偏</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低。</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2" name="图表 21"/>
          <p:cNvGraphicFramePr/>
          <p:nvPr/>
        </p:nvGraphicFramePr>
        <p:xfrm>
          <a:off x="8054975" y="5227320"/>
          <a:ext cx="2083435" cy="978535"/>
        </p:xfrm>
        <a:graphic>
          <a:graphicData uri="http://schemas.openxmlformats.org/drawingml/2006/chart">
            <c:chart xmlns:c="http://schemas.openxmlformats.org/drawingml/2006/chart" xmlns:r="http://schemas.openxmlformats.org/officeDocument/2006/relationships" r:id="rId6"/>
          </a:graphicData>
        </a:graphic>
      </p:graphicFrame>
      <p:sp>
        <p:nvSpPr>
          <p:cNvPr id="23" name="文本框 22"/>
          <p:cNvSpPr txBox="1"/>
          <p:nvPr>
            <p:custDataLst>
              <p:tags r:id="rId9"/>
            </p:custDataLst>
          </p:nvPr>
        </p:nvSpPr>
        <p:spPr>
          <a:xfrm>
            <a:off x="8040370" y="5035550"/>
            <a:ext cx="1976120" cy="335915"/>
          </a:xfrm>
          <a:prstGeom prst="rect">
            <a:avLst/>
          </a:prstGeom>
          <a:noFill/>
        </p:spPr>
        <p:txBody>
          <a:bodyPr wrap="square" rtlCol="0" anchor="t">
            <a:noAutofit/>
          </a:bodyPr>
          <a:p>
            <a:pPr indent="0" algn="ctr" fontAlgn="auto">
              <a:lnSpc>
                <a:spcPct val="120000"/>
              </a:lnSpc>
              <a:buClrTx/>
              <a:buSzTx/>
              <a:buFont typeface="Arial" panose="020B0604020202020204" pitchFamily="34" charset="0"/>
              <a:buNone/>
            </a:pPr>
            <a:r>
              <a:rPr lang="zh-CN" altLang="en-US" sz="1000" b="1" dirty="0">
                <a:solidFill>
                  <a:srgbClr val="C00000"/>
                </a:solidFill>
                <a:effectLst/>
                <a:latin typeface="微软雅黑" panose="020B0503020204020204" pitchFamily="34" charset="-122"/>
                <a:ea typeface="微软雅黑" panose="020B0503020204020204" pitchFamily="34" charset="-122"/>
                <a:sym typeface="+mn-ea"/>
              </a:rPr>
              <a:t>医保专网</a:t>
            </a:r>
            <a:endParaRPr lang="zh-CN" altLang="en-US"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26" name="图表 25"/>
          <p:cNvGraphicFramePr/>
          <p:nvPr/>
        </p:nvGraphicFramePr>
        <p:xfrm>
          <a:off x="10123170" y="5300345"/>
          <a:ext cx="1654810" cy="916305"/>
        </p:xfrm>
        <a:graphic>
          <a:graphicData uri="http://schemas.openxmlformats.org/drawingml/2006/chart">
            <c:chart xmlns:c="http://schemas.openxmlformats.org/drawingml/2006/chart" xmlns:r="http://schemas.openxmlformats.org/officeDocument/2006/relationships" r:id="rId7"/>
          </a:graphicData>
        </a:graphic>
      </p:graphicFrame>
      <p:sp>
        <p:nvSpPr>
          <p:cNvPr id="27" name="文本框 26"/>
          <p:cNvSpPr txBox="1"/>
          <p:nvPr>
            <p:custDataLst>
              <p:tags r:id="rId10"/>
            </p:custDataLst>
          </p:nvPr>
        </p:nvSpPr>
        <p:spPr>
          <a:xfrm>
            <a:off x="9912350" y="5033010"/>
            <a:ext cx="1976120" cy="335915"/>
          </a:xfrm>
          <a:prstGeom prst="rect">
            <a:avLst/>
          </a:prstGeom>
          <a:noFill/>
        </p:spPr>
        <p:txBody>
          <a:bodyPr wrap="square" rtlCol="0" anchor="t">
            <a:noAutofit/>
          </a:bodyPr>
          <a:p>
            <a:pPr indent="0" algn="ctr" fontAlgn="auto">
              <a:lnSpc>
                <a:spcPct val="120000"/>
              </a:lnSpc>
              <a:buClrTx/>
              <a:buSzTx/>
              <a:buFont typeface="Arial" panose="020B0604020202020204" pitchFamily="34" charset="0"/>
              <a:buNone/>
            </a:pPr>
            <a:r>
              <a:rPr lang="zh-CN" altLang="en-US" sz="1000" b="1" dirty="0">
                <a:solidFill>
                  <a:srgbClr val="C00000"/>
                </a:solidFill>
                <a:effectLst/>
                <a:latin typeface="微软雅黑" panose="020B0503020204020204" pitchFamily="34" charset="-122"/>
                <a:ea typeface="微软雅黑" panose="020B0503020204020204" pitchFamily="34" charset="-122"/>
                <a:sym typeface="+mn-ea"/>
              </a:rPr>
              <a:t>政务专网</a:t>
            </a:r>
            <a:endParaRPr lang="zh-CN" altLang="en-US"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custDataLst>
              <p:tags r:id="rId1"/>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23215" y="260985"/>
            <a:ext cx="10129520" cy="460375"/>
          </a:xfrm>
          <a:prstGeom prst="rect">
            <a:avLst/>
          </a:prstGeom>
          <a:noFill/>
        </p:spPr>
        <p:txBody>
          <a:bodyPr wrap="square" rtlCol="0" anchor="t">
            <a:spAutoFit/>
          </a:bodyPr>
          <a:lstStyle/>
          <a:p>
            <a:pPr fontAlgn="base">
              <a:buClrTx/>
              <a:buSzTx/>
              <a:buFontTx/>
            </a:pPr>
            <a:r>
              <a:rPr 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二、千方百计加大业务拓展</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政企专线：</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锚定两大难点破局</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圆角矩形 22"/>
          <p:cNvSpPr/>
          <p:nvPr>
            <p:custDataLst>
              <p:tags r:id="rId2"/>
            </p:custDataLst>
          </p:nvPr>
        </p:nvSpPr>
        <p:spPr>
          <a:xfrm>
            <a:off x="6044565" y="1553845"/>
            <a:ext cx="5464175" cy="4646930"/>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24" name="圆角矩形 23"/>
          <p:cNvSpPr/>
          <p:nvPr>
            <p:custDataLst>
              <p:tags r:id="rId3"/>
            </p:custDataLst>
          </p:nvPr>
        </p:nvSpPr>
        <p:spPr>
          <a:xfrm>
            <a:off x="334645" y="1532890"/>
            <a:ext cx="5561330" cy="4667250"/>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271270" y="1387475"/>
            <a:ext cx="3785235" cy="306705"/>
          </a:xfrm>
          <a:prstGeom prst="rect">
            <a:avLst/>
          </a:prstGeom>
          <a:solidFill>
            <a:srgbClr val="1184CF"/>
          </a:solidFill>
        </p:spPr>
        <p:txBody>
          <a:bodyPr wrap="square" rtlCol="0">
            <a:spAutoFit/>
          </a:bodyPr>
          <a:p>
            <a:pPr indent="0" algn="l">
              <a:spcBef>
                <a:spcPts val="0"/>
              </a:spcBef>
              <a:buClrTx/>
              <a:buSzTx/>
              <a:buFont typeface="Arial" panose="020B0604020202020204" pitchFamily="34" charset="0"/>
              <a:buNone/>
            </a:pP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异网高价值迎回</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5" name="文本框 34"/>
          <p:cNvSpPr txBox="1"/>
          <p:nvPr/>
        </p:nvSpPr>
        <p:spPr>
          <a:xfrm>
            <a:off x="7326630" y="1387475"/>
            <a:ext cx="3568065" cy="306705"/>
          </a:xfrm>
          <a:prstGeom prst="rect">
            <a:avLst/>
          </a:prstGeom>
          <a:solidFill>
            <a:srgbClr val="1184CF"/>
          </a:solidFill>
        </p:spPr>
        <p:txBody>
          <a:bodyPr wrap="square" rtlCol="0">
            <a:spAutoFit/>
          </a:bodyPr>
          <a:p>
            <a:pPr indent="0" algn="l">
              <a:spcBef>
                <a:spcPts val="0"/>
              </a:spcBef>
              <a:buClrTx/>
              <a:buSzTx/>
              <a:buFont typeface="Arial" panose="020B0604020202020204" pitchFamily="34" charset="0"/>
              <a:buNone/>
            </a:pP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行业专网破冰</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攻坚</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367030" y="5129530"/>
            <a:ext cx="2603500" cy="302260"/>
          </a:xfrm>
          <a:prstGeom prst="rect">
            <a:avLst/>
          </a:prstGeom>
          <a:noFill/>
        </p:spPr>
        <p:txBody>
          <a:bodyPr wrap="square" rtlCol="0" anchor="t">
            <a:noAutofit/>
          </a:bodyPr>
          <a:p>
            <a:pPr marL="171450" indent="-171450">
              <a:buFont typeface="Wingdings" panose="05000000000000000000" charset="0"/>
              <a:buChar char="Ø"/>
            </a:pPr>
            <a:endParaRPr lang="zh-CN" altLang="en-US" sz="1200" b="1">
              <a:solidFill>
                <a:srgbClr val="0070C0"/>
              </a:solidFill>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622935" y="2060575"/>
            <a:ext cx="2749550" cy="302260"/>
          </a:xfrm>
          <a:prstGeom prst="rect">
            <a:avLst/>
          </a:prstGeom>
          <a:noFill/>
        </p:spPr>
        <p:txBody>
          <a:bodyPr wrap="square" rtlCol="0" anchor="t">
            <a:noAutofit/>
          </a:bodyPr>
          <a:p>
            <a:pPr indent="0">
              <a:buFont typeface="Wingdings" panose="05000000000000000000" charset="0"/>
              <a:buNone/>
            </a:pPr>
            <a:r>
              <a:rPr lang="zh-CN" altLang="en-US" sz="1200" b="1" dirty="0" smtClean="0">
                <a:solidFill>
                  <a:schemeClr val="tx1"/>
                </a:solidFill>
                <a:latin typeface="微软雅黑" panose="020B0503020204020204" pitchFamily="34" charset="-122"/>
                <a:ea typeface="微软雅黑" panose="020B0503020204020204" pitchFamily="34" charset="-122"/>
                <a:sym typeface="+mn-ea"/>
              </a:rPr>
              <a:t>一、聚焦未渗透集团，摸清</a:t>
            </a:r>
            <a:r>
              <a:rPr lang="zh-CN" altLang="en-US" sz="1200" b="1" dirty="0" smtClean="0">
                <a:solidFill>
                  <a:srgbClr val="FF0000"/>
                </a:solidFill>
                <a:latin typeface="微软雅黑" panose="020B0503020204020204" pitchFamily="34" charset="-122"/>
                <a:ea typeface="微软雅黑" panose="020B0503020204020204" pitchFamily="34" charset="-122"/>
                <a:sym typeface="+mn-ea"/>
              </a:rPr>
              <a:t>六个</a:t>
            </a:r>
            <a:r>
              <a:rPr lang="zh-CN" altLang="en-US" sz="1200" b="1" dirty="0" smtClean="0">
                <a:solidFill>
                  <a:schemeClr val="tx1"/>
                </a:solidFill>
                <a:latin typeface="微软雅黑" panose="020B0503020204020204" pitchFamily="34" charset="-122"/>
                <a:ea typeface="微软雅黑" panose="020B0503020204020204" pitchFamily="34" charset="-122"/>
                <a:sym typeface="+mn-ea"/>
              </a:rPr>
              <a:t>要素</a:t>
            </a:r>
            <a:endParaRPr lang="zh-CN" altLang="en-US" sz="1200" b="1" dirty="0" smtClean="0">
              <a:solidFill>
                <a:schemeClr val="tx1"/>
              </a:solidFill>
              <a:latin typeface="微软雅黑" panose="020B0503020204020204" pitchFamily="34" charset="-122"/>
              <a:ea typeface="微软雅黑" panose="020B0503020204020204" pitchFamily="34" charset="-122"/>
              <a:sym typeface="+mn-ea"/>
            </a:endParaRPr>
          </a:p>
        </p:txBody>
      </p:sp>
      <p:sp>
        <p:nvSpPr>
          <p:cNvPr id="17" name="文本框 16"/>
          <p:cNvSpPr txBox="1"/>
          <p:nvPr/>
        </p:nvSpPr>
        <p:spPr>
          <a:xfrm>
            <a:off x="407670" y="5132705"/>
            <a:ext cx="2603500" cy="302260"/>
          </a:xfrm>
          <a:prstGeom prst="rect">
            <a:avLst/>
          </a:prstGeom>
          <a:noFill/>
        </p:spPr>
        <p:txBody>
          <a:bodyPr wrap="square" rtlCol="0" anchor="t">
            <a:noAutofit/>
          </a:bodyPr>
          <a:p>
            <a:pPr marL="171450" indent="-171450">
              <a:buFont typeface="Wingdings" panose="05000000000000000000" charset="0"/>
              <a:buChar char="Ø"/>
            </a:pPr>
            <a:r>
              <a:rPr lang="zh-CN" altLang="en-US" sz="12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推出阳光服务</a:t>
            </a:r>
            <a:r>
              <a:rPr lang="en-US" altLang="zh-CN" sz="12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2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打消用户顾虑</a:t>
            </a:r>
            <a:r>
              <a:rPr lang="en-US" altLang="zh-CN" sz="12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12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 name="文本框 21"/>
          <p:cNvSpPr txBox="1"/>
          <p:nvPr/>
        </p:nvSpPr>
        <p:spPr>
          <a:xfrm>
            <a:off x="556260" y="2348865"/>
            <a:ext cx="4910455" cy="278130"/>
          </a:xfrm>
          <a:prstGeom prst="rect">
            <a:avLst/>
          </a:prstGeom>
          <a:noFill/>
        </p:spPr>
        <p:txBody>
          <a:bodyPr wrap="square" rtlCol="0" anchor="t">
            <a:noAutofit/>
          </a:bodyPr>
          <a:p>
            <a:pPr indent="0" fontAlgn="auto">
              <a:lnSpc>
                <a:spcPct val="120000"/>
              </a:lnSpc>
              <a:buFont typeface="Arial" panose="020B0604020202020204" pitchFamily="34" charset="0"/>
              <a:buNone/>
            </a:pP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聚焦</a:t>
            </a:r>
            <a:r>
              <a:rPr lang="en-US" altLang="zh-CN" sz="1000">
                <a:latin typeface="微软雅黑" panose="020B0503020204020204" pitchFamily="34" charset="-122"/>
                <a:ea typeface="微软雅黑" panose="020B0503020204020204" pitchFamily="34" charset="-122"/>
                <a:cs typeface="微软雅黑" panose="020B0503020204020204" pitchFamily="34" charset="-122"/>
                <a:sym typeface="+mn-ea"/>
              </a:rPr>
              <a:t>AB</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类和规上未渗透集团</a:t>
            </a:r>
            <a:r>
              <a:rPr lang="en-US" altLang="zh-CN" sz="1000" b="1">
                <a:latin typeface="微软雅黑" panose="020B0503020204020204" pitchFamily="34" charset="-122"/>
                <a:ea typeface="微软雅黑" panose="020B0503020204020204" pitchFamily="34" charset="-122"/>
                <a:cs typeface="微软雅黑" panose="020B0503020204020204" pitchFamily="34" charset="-122"/>
                <a:sym typeface="+mn-ea"/>
              </a:rPr>
              <a:t>3112</a:t>
            </a:r>
            <a:r>
              <a:rPr lang="zh-CN" altLang="en-US" sz="1000" b="1">
                <a:latin typeface="微软雅黑" panose="020B0503020204020204" pitchFamily="34" charset="-122"/>
                <a:ea typeface="微软雅黑" panose="020B0503020204020204" pitchFamily="34" charset="-122"/>
                <a:cs typeface="微软雅黑" panose="020B0503020204020204" pitchFamily="34" charset="-122"/>
                <a:sym typeface="+mn-ea"/>
              </a:rPr>
              <a:t>家</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及其他重点企业，摸清资费、到期时间等信息。</a:t>
            </a:r>
            <a:endParaRPr lang="en-US" altLang="zh-CN" sz="10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3" name="文本框 52"/>
          <p:cNvSpPr txBox="1"/>
          <p:nvPr/>
        </p:nvSpPr>
        <p:spPr>
          <a:xfrm>
            <a:off x="407035" y="5405755"/>
            <a:ext cx="2339975" cy="535305"/>
          </a:xfrm>
          <a:prstGeom prst="rect">
            <a:avLst/>
          </a:prstGeom>
        </p:spPr>
        <p:txBody>
          <a:bodyPr wrap="square">
            <a:noAutofit/>
          </a:bodyPr>
          <a:p>
            <a:pPr marL="0" indent="0" algn="just" defTabSz="266700" fontAlgn="base">
              <a:lnSpc>
                <a:spcPts val="1560"/>
              </a:lnSpc>
              <a:spcBef>
                <a:spcPct val="0"/>
              </a:spcBef>
              <a:spcAft>
                <a:spcPct val="0"/>
              </a:spcAft>
            </a:pP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支撑复杂场景的用户迎回，提供网络迁移，</a:t>
            </a:r>
            <a:r>
              <a:rPr lang="en-US" altLang="zh-CN" sz="1000">
                <a:latin typeface="微软雅黑" panose="020B0503020204020204" pitchFamily="34" charset="-122"/>
                <a:ea typeface="微软雅黑" panose="020B0503020204020204" pitchFamily="34" charset="-122"/>
                <a:cs typeface="微软雅黑" panose="020B0503020204020204" pitchFamily="34" charset="-122"/>
                <a:sym typeface="+mn-ea"/>
              </a:rPr>
              <a:t>IP</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重新规划等</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服务。</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lgn="just" defTabSz="266700" fontAlgn="base">
              <a:lnSpc>
                <a:spcPts val="1560"/>
              </a:lnSpc>
              <a:spcBef>
                <a:spcPct val="0"/>
              </a:spcBef>
              <a:spcAft>
                <a:spcPct val="0"/>
              </a:spcAft>
            </a:pP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矩形 53"/>
          <p:cNvSpPr/>
          <p:nvPr/>
        </p:nvSpPr>
        <p:spPr>
          <a:xfrm>
            <a:off x="2823845" y="5434965"/>
            <a:ext cx="641350" cy="242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网络优化</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57" name="矩形 56"/>
          <p:cNvSpPr/>
          <p:nvPr/>
        </p:nvSpPr>
        <p:spPr>
          <a:xfrm>
            <a:off x="3508375" y="5434965"/>
            <a:ext cx="725170" cy="242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IP</a:t>
            </a:r>
            <a:r>
              <a:rPr lang="zh-CN" altLang="en-US" sz="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配置</a:t>
            </a:r>
            <a:endParaRPr lang="zh-CN" altLang="en-US" sz="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8" name="矩形 57"/>
          <p:cNvSpPr/>
          <p:nvPr/>
        </p:nvSpPr>
        <p:spPr>
          <a:xfrm>
            <a:off x="3518535" y="5725795"/>
            <a:ext cx="727710" cy="242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机房整理</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59" name="矩形 58"/>
          <p:cNvSpPr/>
          <p:nvPr/>
        </p:nvSpPr>
        <p:spPr>
          <a:xfrm>
            <a:off x="2823210" y="5708015"/>
            <a:ext cx="657860" cy="242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组网规划</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61" name="文本框 60"/>
          <p:cNvSpPr txBox="1"/>
          <p:nvPr/>
        </p:nvSpPr>
        <p:spPr>
          <a:xfrm>
            <a:off x="3071495" y="5189855"/>
            <a:ext cx="951865" cy="245110"/>
          </a:xfrm>
          <a:prstGeom prst="rect">
            <a:avLst/>
          </a:prstGeom>
          <a:noFill/>
        </p:spPr>
        <p:txBody>
          <a:bodyPr wrap="square" rtlCol="0" anchor="t">
            <a:spAutoFit/>
          </a:bodyPr>
          <a:p>
            <a:r>
              <a:rPr lang="zh-CN" altLang="en-US" sz="10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阳光服务</a:t>
            </a:r>
            <a:r>
              <a:rPr lang="zh-CN" altLang="en-US" sz="10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内容</a:t>
            </a:r>
            <a:endParaRPr lang="zh-CN" altLang="en-US" sz="10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3" name="文本框 2"/>
          <p:cNvSpPr txBox="1"/>
          <p:nvPr/>
        </p:nvSpPr>
        <p:spPr>
          <a:xfrm>
            <a:off x="257810" y="908685"/>
            <a:ext cx="10897235" cy="306705"/>
          </a:xfrm>
          <a:prstGeom prst="rect">
            <a:avLst/>
          </a:prstGeom>
          <a:noFill/>
        </p:spPr>
        <p:txBody>
          <a:bodyPr wrap="square" rtlCol="0" anchor="t">
            <a:noAutofit/>
          </a:bodyPr>
          <a:lstStyle/>
          <a:p>
            <a:pPr marL="285750" lvl="0" indent="-285750" algn="l">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政企专线要</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锚定</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两大核心难点</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异网高价值迎回</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、行业专网破冰攻坚</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，坚持</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做难而正确的事，攻坚破垒打开局面，加快收入份额追赶。</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6" name="表格 5"/>
          <p:cNvGraphicFramePr/>
          <p:nvPr>
            <p:custDataLst>
              <p:tags r:id="rId4"/>
            </p:custDataLst>
          </p:nvPr>
        </p:nvGraphicFramePr>
        <p:xfrm>
          <a:off x="551180" y="2636520"/>
          <a:ext cx="5239385" cy="556260"/>
        </p:xfrm>
        <a:graphic>
          <a:graphicData uri="http://schemas.openxmlformats.org/drawingml/2006/table">
            <a:tbl>
              <a:tblPr/>
              <a:tblGrid>
                <a:gridCol w="873125"/>
                <a:gridCol w="873125"/>
                <a:gridCol w="764540"/>
                <a:gridCol w="864235"/>
                <a:gridCol w="922655"/>
                <a:gridCol w="941705"/>
              </a:tblGrid>
              <a:tr h="556260">
                <a:tc>
                  <a:txBody>
                    <a:bodyPr/>
                    <a:p>
                      <a:pPr algn="ctr" fontAlgn="ctr"/>
                      <a:r>
                        <a:rPr lang="zh-CN" altLang="en-US"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友商产品类型</a:t>
                      </a:r>
                      <a:br>
                        <a:rPr lang="zh-CN" altLang="en-US"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（数据专线、上网专线、企业宽带等）</a:t>
                      </a:r>
                      <a:endParaRPr lang="zh-CN" altLang="en-US"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A9D08E"/>
                    </a:solidFill>
                  </a:tcPr>
                </a:tc>
                <a:tc>
                  <a:txBody>
                    <a:bodyPr/>
                    <a:p>
                      <a:pPr algn="ctr" fontAlgn="ctr"/>
                      <a:r>
                        <a:rPr lang="zh-CN" altLang="en-US" sz="900" b="1" i="0">
                          <a:solidFill>
                            <a:srgbClr val="000000"/>
                          </a:solidFill>
                          <a:latin typeface="微软雅黑" panose="020B0503020204020204" pitchFamily="34" charset="-122"/>
                          <a:ea typeface="微软雅黑" panose="020B0503020204020204" pitchFamily="34" charset="-122"/>
                        </a:rPr>
                        <a:t>运营商（电信、联通、华数）</a:t>
                      </a:r>
                      <a:endParaRPr lang="zh-CN" altLang="en-US"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A9D08E"/>
                    </a:solidFill>
                  </a:tcPr>
                </a:tc>
                <a:tc>
                  <a:txBody>
                    <a:bodyPr/>
                    <a:p>
                      <a:pPr algn="ctr" fontAlgn="ctr"/>
                      <a:r>
                        <a:rPr lang="zh-CN" altLang="en-US" sz="900" b="1" i="0">
                          <a:solidFill>
                            <a:srgbClr val="000000"/>
                          </a:solidFill>
                          <a:latin typeface="微软雅黑" panose="020B0503020204020204" pitchFamily="34" charset="-122"/>
                          <a:ea typeface="微软雅黑" panose="020B0503020204020204" pitchFamily="34" charset="-122"/>
                        </a:rPr>
                        <a:t>线路带宽</a:t>
                      </a:r>
                      <a:endParaRPr lang="zh-CN" altLang="en-US"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00"/>
                    </a:solidFill>
                  </a:tcPr>
                </a:tc>
                <a:tc>
                  <a:txBody>
                    <a:bodyPr/>
                    <a:p>
                      <a:pPr algn="ctr" fontAlgn="ctr"/>
                      <a:r>
                        <a:rPr lang="zh-CN" altLang="en-US" sz="900" b="1" i="0">
                          <a:solidFill>
                            <a:srgbClr val="000000"/>
                          </a:solidFill>
                          <a:latin typeface="微软雅黑" panose="020B0503020204020204" pitchFamily="34" charset="-122"/>
                          <a:ea typeface="微软雅黑" panose="020B0503020204020204" pitchFamily="34" charset="-122"/>
                        </a:rPr>
                        <a:t>订购线路数量</a:t>
                      </a:r>
                      <a:endParaRPr lang="zh-CN" altLang="en-US"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00"/>
                    </a:solidFill>
                  </a:tcPr>
                </a:tc>
                <a:tc>
                  <a:txBody>
                    <a:bodyPr/>
                    <a:p>
                      <a:pPr algn="ctr" fontAlgn="ctr"/>
                      <a:r>
                        <a:rPr lang="zh-CN" altLang="en-US"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友商线路年收入（</a:t>
                      </a:r>
                      <a:r>
                        <a:rPr lang="en-US" altLang="zh-CN"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个月，单位</a:t>
                      </a:r>
                      <a:r>
                        <a:rPr lang="en-US" altLang="zh-CN"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元，填写数字）</a:t>
                      </a:r>
                      <a:endParaRPr lang="zh-CN" altLang="en-US"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00"/>
                    </a:solidFill>
                  </a:tcPr>
                </a:tc>
                <a:tc>
                  <a:txBody>
                    <a:bodyPr/>
                    <a:p>
                      <a:pPr algn="ctr" fontAlgn="ctr"/>
                      <a:r>
                        <a:rPr lang="zh-CN" altLang="en-US"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线路到期时间（”或“包月”）</a:t>
                      </a:r>
                      <a:endParaRPr lang="zh-CN" altLang="en-US"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A9D08E"/>
                    </a:solidFill>
                  </a:tcPr>
                </a:tc>
              </a:tr>
            </a:tbl>
          </a:graphicData>
        </a:graphic>
      </p:graphicFrame>
      <p:sp>
        <p:nvSpPr>
          <p:cNvPr id="16" name="文本框 15"/>
          <p:cNvSpPr txBox="1"/>
          <p:nvPr/>
        </p:nvSpPr>
        <p:spPr>
          <a:xfrm>
            <a:off x="4583430" y="5205730"/>
            <a:ext cx="1154430" cy="245110"/>
          </a:xfrm>
          <a:prstGeom prst="rect">
            <a:avLst/>
          </a:prstGeom>
          <a:noFill/>
        </p:spPr>
        <p:txBody>
          <a:bodyPr wrap="square" rtlCol="0" anchor="t">
            <a:spAutoFit/>
          </a:bodyPr>
          <a:p>
            <a:r>
              <a:rPr lang="zh-CN" altLang="en-US" sz="10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服务考核（</a:t>
            </a:r>
            <a:r>
              <a:rPr lang="en-US" altLang="zh-CN" sz="10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5</a:t>
            </a:r>
            <a:r>
              <a:rPr lang="zh-CN" altLang="en-US" sz="10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分）</a:t>
            </a:r>
            <a:endParaRPr lang="zh-CN" altLang="en-US" sz="10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18" name="矩形 17"/>
          <p:cNvSpPr/>
          <p:nvPr/>
        </p:nvSpPr>
        <p:spPr>
          <a:xfrm>
            <a:off x="4262755" y="5450840"/>
            <a:ext cx="717550" cy="242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响应</a:t>
            </a:r>
            <a:r>
              <a:rPr lang="zh-CN" altLang="en-US" sz="800" b="1">
                <a:solidFill>
                  <a:schemeClr val="tx1"/>
                </a:solidFill>
                <a:latin typeface="微软雅黑" panose="020B0503020204020204" pitchFamily="34" charset="-122"/>
                <a:ea typeface="微软雅黑" panose="020B0503020204020204" pitchFamily="34" charset="-122"/>
                <a:sym typeface="+mn-ea"/>
              </a:rPr>
              <a:t>时间</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20" name="矩形 19"/>
          <p:cNvSpPr/>
          <p:nvPr/>
        </p:nvSpPr>
        <p:spPr>
          <a:xfrm>
            <a:off x="5051425" y="5450840"/>
            <a:ext cx="804545" cy="242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处理</a:t>
            </a:r>
            <a:r>
              <a:rPr lang="zh-CN" altLang="en-US" sz="800" b="1">
                <a:solidFill>
                  <a:schemeClr val="tx1"/>
                </a:solidFill>
                <a:latin typeface="微软雅黑" panose="020B0503020204020204" pitchFamily="34" charset="-122"/>
                <a:ea typeface="微软雅黑" panose="020B0503020204020204" pitchFamily="34" charset="-122"/>
                <a:sym typeface="+mn-ea"/>
              </a:rPr>
              <a:t>时长</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21" name="矩形 20"/>
          <p:cNvSpPr/>
          <p:nvPr/>
        </p:nvSpPr>
        <p:spPr>
          <a:xfrm>
            <a:off x="5051425" y="5739130"/>
            <a:ext cx="798830" cy="242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客户</a:t>
            </a:r>
            <a:r>
              <a:rPr lang="zh-CN" altLang="en-US" sz="800" b="1">
                <a:solidFill>
                  <a:schemeClr val="tx1"/>
                </a:solidFill>
                <a:latin typeface="微软雅黑" panose="020B0503020204020204" pitchFamily="34" charset="-122"/>
                <a:ea typeface="微软雅黑" panose="020B0503020204020204" pitchFamily="34" charset="-122"/>
                <a:sym typeface="+mn-ea"/>
              </a:rPr>
              <a:t>满意度</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26" name="矩形 25"/>
          <p:cNvSpPr/>
          <p:nvPr/>
        </p:nvSpPr>
        <p:spPr>
          <a:xfrm>
            <a:off x="4302760" y="5739130"/>
            <a:ext cx="715010" cy="242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支撑</a:t>
            </a:r>
            <a:r>
              <a:rPr lang="zh-CN" altLang="en-US" sz="800" b="1">
                <a:solidFill>
                  <a:schemeClr val="tx1"/>
                </a:solidFill>
                <a:latin typeface="微软雅黑" panose="020B0503020204020204" pitchFamily="34" charset="-122"/>
                <a:ea typeface="微软雅黑" panose="020B0503020204020204" pitchFamily="34" charset="-122"/>
                <a:sym typeface="+mn-ea"/>
              </a:rPr>
              <a:t>次数</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623570" y="3284855"/>
            <a:ext cx="2749550" cy="302260"/>
          </a:xfrm>
          <a:prstGeom prst="rect">
            <a:avLst/>
          </a:prstGeom>
          <a:noFill/>
        </p:spPr>
        <p:txBody>
          <a:bodyPr wrap="square" rtlCol="0" anchor="t">
            <a:noAutofit/>
          </a:bodyPr>
          <a:p>
            <a:pPr indent="0">
              <a:buFont typeface="Wingdings" panose="05000000000000000000" charset="0"/>
              <a:buNone/>
            </a:pPr>
            <a:r>
              <a:rPr lang="zh-CN" altLang="en-US" sz="1200" b="1" dirty="0" smtClean="0">
                <a:solidFill>
                  <a:schemeClr val="tx1"/>
                </a:solidFill>
                <a:latin typeface="微软雅黑" panose="020B0503020204020204" pitchFamily="34" charset="-122"/>
                <a:ea typeface="微软雅黑" panose="020B0503020204020204" pitchFamily="34" charset="-122"/>
                <a:sym typeface="+mn-ea"/>
              </a:rPr>
              <a:t>二、筛选目标客户，形式</a:t>
            </a:r>
            <a:r>
              <a:rPr lang="zh-CN" altLang="en-US" sz="1200" b="1" dirty="0" smtClean="0">
                <a:solidFill>
                  <a:srgbClr val="FF0000"/>
                </a:solidFill>
                <a:latin typeface="微软雅黑" panose="020B0503020204020204" pitchFamily="34" charset="-122"/>
                <a:ea typeface="微软雅黑" panose="020B0503020204020204" pitchFamily="34" charset="-122"/>
                <a:sym typeface="+mn-ea"/>
              </a:rPr>
              <a:t>一本</a:t>
            </a:r>
            <a:r>
              <a:rPr lang="zh-CN" altLang="en-US" sz="1200" b="1" dirty="0" smtClean="0">
                <a:solidFill>
                  <a:schemeClr val="tx1"/>
                </a:solidFill>
                <a:latin typeface="微软雅黑" panose="020B0503020204020204" pitchFamily="34" charset="-122"/>
                <a:ea typeface="微软雅黑" panose="020B0503020204020204" pitchFamily="34" charset="-122"/>
                <a:sym typeface="+mn-ea"/>
              </a:rPr>
              <a:t>台账</a:t>
            </a:r>
            <a:endParaRPr lang="zh-CN" altLang="en-US" sz="1200" b="1" dirty="0" smtClean="0">
              <a:solidFill>
                <a:schemeClr val="tx1"/>
              </a:solidFill>
              <a:latin typeface="微软雅黑" panose="020B0503020204020204" pitchFamily="34" charset="-122"/>
              <a:ea typeface="微软雅黑" panose="020B0503020204020204" pitchFamily="34" charset="-122"/>
              <a:sym typeface="+mn-ea"/>
            </a:endParaRPr>
          </a:p>
        </p:txBody>
      </p:sp>
      <p:sp>
        <p:nvSpPr>
          <p:cNvPr id="27" name="文本框 26"/>
          <p:cNvSpPr txBox="1"/>
          <p:nvPr/>
        </p:nvSpPr>
        <p:spPr>
          <a:xfrm>
            <a:off x="4511675" y="2060575"/>
            <a:ext cx="1022350" cy="275590"/>
          </a:xfrm>
          <a:prstGeom prst="rect">
            <a:avLst/>
          </a:prstGeom>
          <a:noFill/>
        </p:spPr>
        <p:txBody>
          <a:bodyPr wrap="square" rtlCol="0">
            <a:spAutoFit/>
          </a:bodyPr>
          <a:p>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完整率90%</a:t>
            </a:r>
            <a:endPar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文本框 29"/>
          <p:cNvSpPr txBox="1"/>
          <p:nvPr/>
        </p:nvSpPr>
        <p:spPr>
          <a:xfrm>
            <a:off x="551180" y="3560445"/>
            <a:ext cx="5323840" cy="278130"/>
          </a:xfrm>
          <a:prstGeom prst="rect">
            <a:avLst/>
          </a:prstGeom>
          <a:noFill/>
        </p:spPr>
        <p:txBody>
          <a:bodyPr wrap="square" rtlCol="0" anchor="t">
            <a:noAutofit/>
          </a:bodyPr>
          <a:p>
            <a:pPr indent="0" fontAlgn="auto">
              <a:lnSpc>
                <a:spcPct val="120000"/>
              </a:lnSpc>
              <a:buFont typeface="Arial" panose="020B0604020202020204" pitchFamily="34" charset="0"/>
              <a:buNone/>
            </a:pP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重点关注合同即将到期</a:t>
            </a:r>
            <a:r>
              <a:rPr lang="zh-CN" altLang="en-US" sz="10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b="1">
                <a:latin typeface="微软雅黑" panose="020B0503020204020204" pitchFamily="34" charset="-122"/>
                <a:ea typeface="微软雅黑" panose="020B0503020204020204" pitchFamily="34" charset="-122"/>
                <a:cs typeface="微软雅黑" panose="020B0503020204020204" pitchFamily="34" charset="-122"/>
                <a:sym typeface="+mn-ea"/>
              </a:rPr>
              <a:t>3-6 </a:t>
            </a:r>
            <a:r>
              <a:rPr lang="zh-CN" altLang="en-US" sz="1000" b="1">
                <a:latin typeface="微软雅黑" panose="020B0503020204020204" pitchFamily="34" charset="-122"/>
                <a:ea typeface="微软雅黑" panose="020B0503020204020204" pitchFamily="34" charset="-122"/>
                <a:cs typeface="微软雅黑" panose="020B0503020204020204" pitchFamily="34" charset="-122"/>
                <a:sym typeface="+mn-ea"/>
              </a:rPr>
              <a:t>个月内）</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或</a:t>
            </a:r>
            <a:r>
              <a:rPr lang="zh-CN" altLang="en-US" sz="1000" b="1">
                <a:latin typeface="微软雅黑" panose="020B0503020204020204" pitchFamily="34" charset="-122"/>
                <a:ea typeface="微软雅黑" panose="020B0503020204020204" pitchFamily="34" charset="-122"/>
                <a:cs typeface="微软雅黑" panose="020B0503020204020204" pitchFamily="34" charset="-122"/>
                <a:sym typeface="+mn-ea"/>
              </a:rPr>
              <a:t>包月型</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，现有服务无法满足需求或有客情</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基础优先。</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4" name="文本框 33"/>
          <p:cNvSpPr txBox="1"/>
          <p:nvPr/>
        </p:nvSpPr>
        <p:spPr>
          <a:xfrm>
            <a:off x="623570" y="3860800"/>
            <a:ext cx="2749550" cy="302260"/>
          </a:xfrm>
          <a:prstGeom prst="rect">
            <a:avLst/>
          </a:prstGeom>
          <a:noFill/>
        </p:spPr>
        <p:txBody>
          <a:bodyPr wrap="square" rtlCol="0" anchor="t">
            <a:noAutofit/>
          </a:bodyPr>
          <a:p>
            <a:pPr indent="0">
              <a:buFont typeface="Wingdings" panose="05000000000000000000" charset="0"/>
              <a:buNone/>
            </a:pPr>
            <a:r>
              <a:rPr lang="zh-CN" altLang="en-US" sz="1200" b="1" dirty="0" smtClean="0">
                <a:solidFill>
                  <a:schemeClr val="tx1"/>
                </a:solidFill>
                <a:latin typeface="微软雅黑" panose="020B0503020204020204" pitchFamily="34" charset="-122"/>
                <a:ea typeface="微软雅黑" panose="020B0503020204020204" pitchFamily="34" charset="-122"/>
                <a:sym typeface="+mn-ea"/>
              </a:rPr>
              <a:t>三、用好体验政策，采用</a:t>
            </a:r>
            <a:r>
              <a:rPr lang="zh-CN" altLang="en-US" sz="1200" b="1" dirty="0" smtClean="0">
                <a:solidFill>
                  <a:srgbClr val="FF0000"/>
                </a:solidFill>
                <a:latin typeface="微软雅黑" panose="020B0503020204020204" pitchFamily="34" charset="-122"/>
                <a:ea typeface="微软雅黑" panose="020B0503020204020204" pitchFamily="34" charset="-122"/>
                <a:sym typeface="+mn-ea"/>
              </a:rPr>
              <a:t>两个</a:t>
            </a:r>
            <a:r>
              <a:rPr lang="zh-CN" altLang="en-US" sz="1200" b="1" dirty="0" smtClean="0">
                <a:solidFill>
                  <a:schemeClr val="tx1"/>
                </a:solidFill>
                <a:latin typeface="微软雅黑" panose="020B0503020204020204" pitchFamily="34" charset="-122"/>
                <a:ea typeface="微软雅黑" panose="020B0503020204020204" pitchFamily="34" charset="-122"/>
                <a:sym typeface="+mn-ea"/>
              </a:rPr>
              <a:t>模式</a:t>
            </a:r>
            <a:endParaRPr lang="zh-CN" altLang="en-US" sz="1200" b="1" dirty="0" smtClean="0">
              <a:solidFill>
                <a:schemeClr val="tx1"/>
              </a:solidFill>
              <a:latin typeface="微软雅黑" panose="020B0503020204020204" pitchFamily="34" charset="-122"/>
              <a:ea typeface="微软雅黑" panose="020B0503020204020204" pitchFamily="34" charset="-122"/>
              <a:sym typeface="+mn-ea"/>
            </a:endParaRPr>
          </a:p>
        </p:txBody>
      </p:sp>
      <p:sp>
        <p:nvSpPr>
          <p:cNvPr id="38" name="文本框 37"/>
          <p:cNvSpPr txBox="1"/>
          <p:nvPr/>
        </p:nvSpPr>
        <p:spPr>
          <a:xfrm>
            <a:off x="556260" y="4149090"/>
            <a:ext cx="5323840" cy="278130"/>
          </a:xfrm>
          <a:prstGeom prst="rect">
            <a:avLst/>
          </a:prstGeom>
          <a:noFill/>
        </p:spPr>
        <p:txBody>
          <a:bodyPr wrap="square" rtlCol="0" anchor="t">
            <a:noAutofit/>
          </a:bodyPr>
          <a:p>
            <a:pPr indent="0" fontAlgn="auto">
              <a:lnSpc>
                <a:spcPct val="120000"/>
              </a:lnSpc>
              <a:buFont typeface="Arial" panose="020B0604020202020204" pitchFamily="34" charset="0"/>
              <a:buNone/>
            </a:pP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可申请</a:t>
            </a:r>
            <a:r>
              <a:rPr lang="en-US" altLang="zh-CN" sz="1000" b="1">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b="1">
                <a:latin typeface="微软雅黑" panose="020B0503020204020204" pitchFamily="34" charset="-122"/>
                <a:ea typeface="微软雅黑" panose="020B0503020204020204" pitchFamily="34" charset="-122"/>
                <a:cs typeface="微软雅黑" panose="020B0503020204020204" pitchFamily="34" charset="-122"/>
                <a:sym typeface="+mn-ea"/>
              </a:rPr>
              <a:t>个月的体验政策，</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采用</a:t>
            </a:r>
            <a:r>
              <a:rPr lang="zh-CN" altLang="en-US" sz="1000" b="1">
                <a:latin typeface="微软雅黑" panose="020B0503020204020204" pitchFamily="34" charset="-122"/>
                <a:ea typeface="微软雅黑" panose="020B0503020204020204" pitchFamily="34" charset="-122"/>
                <a:cs typeface="微软雅黑" panose="020B0503020204020204" pitchFamily="34" charset="-122"/>
                <a:sym typeface="+mn-ea"/>
              </a:rPr>
              <a:t>体验</a:t>
            </a:r>
            <a:r>
              <a:rPr lang="en-US" altLang="zh-CN" sz="10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b="1">
                <a:latin typeface="微软雅黑" panose="020B0503020204020204" pitchFamily="34" charset="-122"/>
                <a:ea typeface="微软雅黑" panose="020B0503020204020204" pitchFamily="34" charset="-122"/>
                <a:cs typeface="微软雅黑" panose="020B0503020204020204" pitchFamily="34" charset="-122"/>
                <a:sym typeface="+mn-ea"/>
              </a:rPr>
              <a:t>替换；体验-双线并行</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进行迎回</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5" name="文本框 44"/>
          <p:cNvSpPr txBox="1"/>
          <p:nvPr/>
        </p:nvSpPr>
        <p:spPr>
          <a:xfrm>
            <a:off x="4511675" y="3860800"/>
            <a:ext cx="990600" cy="275590"/>
          </a:xfrm>
          <a:prstGeom prst="rect">
            <a:avLst/>
          </a:prstGeom>
          <a:noFill/>
        </p:spPr>
        <p:txBody>
          <a:bodyPr wrap="square" rtlCol="0">
            <a:spAutoFit/>
          </a:bodyPr>
          <a:p>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体验率</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60%</a:t>
            </a:r>
            <a:endPar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文本框 47"/>
          <p:cNvSpPr txBox="1"/>
          <p:nvPr/>
        </p:nvSpPr>
        <p:spPr>
          <a:xfrm>
            <a:off x="623570" y="4439285"/>
            <a:ext cx="2749550" cy="302260"/>
          </a:xfrm>
          <a:prstGeom prst="rect">
            <a:avLst/>
          </a:prstGeom>
          <a:noFill/>
        </p:spPr>
        <p:txBody>
          <a:bodyPr wrap="square" rtlCol="0" anchor="t">
            <a:noAutofit/>
          </a:bodyPr>
          <a:p>
            <a:pPr indent="0">
              <a:buFont typeface="Wingdings" panose="05000000000000000000" charset="0"/>
              <a:buNone/>
            </a:pPr>
            <a:r>
              <a:rPr lang="zh-CN" altLang="en-US" sz="1200" b="1" dirty="0" smtClean="0">
                <a:solidFill>
                  <a:schemeClr val="tx1"/>
                </a:solidFill>
                <a:latin typeface="微软雅黑" panose="020B0503020204020204" pitchFamily="34" charset="-122"/>
                <a:ea typeface="微软雅黑" panose="020B0503020204020204" pitchFamily="34" charset="-122"/>
                <a:sym typeface="+mn-ea"/>
              </a:rPr>
              <a:t>四、强化过程管控，推动最终下单</a:t>
            </a:r>
            <a:endParaRPr lang="zh-CN" altLang="en-US" sz="1200" b="1" dirty="0" smtClean="0">
              <a:solidFill>
                <a:schemeClr val="tx1"/>
              </a:solidFill>
              <a:latin typeface="微软雅黑" panose="020B0503020204020204" pitchFamily="34" charset="-122"/>
              <a:ea typeface="微软雅黑" panose="020B0503020204020204" pitchFamily="34" charset="-122"/>
              <a:sym typeface="+mn-ea"/>
            </a:endParaRPr>
          </a:p>
        </p:txBody>
      </p:sp>
      <p:sp>
        <p:nvSpPr>
          <p:cNvPr id="50" name="文本框 49"/>
          <p:cNvSpPr txBox="1"/>
          <p:nvPr/>
        </p:nvSpPr>
        <p:spPr>
          <a:xfrm>
            <a:off x="526415" y="4681855"/>
            <a:ext cx="5323840" cy="278130"/>
          </a:xfrm>
          <a:prstGeom prst="rect">
            <a:avLst/>
          </a:prstGeom>
          <a:noFill/>
        </p:spPr>
        <p:txBody>
          <a:bodyPr wrap="square" rtlCol="0" anchor="t">
            <a:noAutofit/>
          </a:bodyPr>
          <a:p>
            <a:pPr indent="0" fontAlgn="auto">
              <a:lnSpc>
                <a:spcPct val="120000"/>
              </a:lnSpc>
              <a:buFont typeface="Arial" panose="020B0604020202020204" pitchFamily="34" charset="0"/>
              <a:buNone/>
            </a:pPr>
            <a:r>
              <a:rPr lang="zh-CN" altLang="en-US" sz="1000">
                <a:latin typeface="微软雅黑" panose="020B0503020204020204" pitchFamily="34" charset="-122"/>
                <a:ea typeface="微软雅黑" panose="020B0503020204020204" pitchFamily="34" charset="-122"/>
                <a:sym typeface="+mn-ea"/>
              </a:rPr>
              <a:t>市公司将做好通报跟踪工作，对于进度落后县市复盘及现场陪访</a:t>
            </a:r>
            <a:r>
              <a:rPr lang="zh-CN" altLang="en-US" sz="1000">
                <a:latin typeface="微软雅黑" panose="020B0503020204020204" pitchFamily="34" charset="-122"/>
                <a:ea typeface="微软雅黑" panose="020B0503020204020204" pitchFamily="34" charset="-122"/>
                <a:sym typeface="+mn-ea"/>
              </a:rPr>
              <a:t>。</a:t>
            </a:r>
            <a:endParaRPr lang="zh-CN" altLang="en-US" sz="1000">
              <a:latin typeface="微软雅黑" panose="020B0503020204020204" pitchFamily="34" charset="-122"/>
              <a:ea typeface="微软雅黑" panose="020B0503020204020204" pitchFamily="34" charset="-122"/>
              <a:sym typeface="+mn-ea"/>
            </a:endParaRPr>
          </a:p>
        </p:txBody>
      </p:sp>
      <p:sp>
        <p:nvSpPr>
          <p:cNvPr id="62" name="文本框 61"/>
          <p:cNvSpPr txBox="1"/>
          <p:nvPr/>
        </p:nvSpPr>
        <p:spPr>
          <a:xfrm>
            <a:off x="4511675" y="4439285"/>
            <a:ext cx="1298575" cy="275590"/>
          </a:xfrm>
          <a:prstGeom prst="rect">
            <a:avLst/>
          </a:prstGeom>
          <a:noFill/>
        </p:spPr>
        <p:txBody>
          <a:bodyPr wrap="square" rtlCol="0">
            <a:spAutoFit/>
          </a:bodyPr>
          <a:p>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转化率3</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4" name="文本框 63"/>
          <p:cNvSpPr txBox="1"/>
          <p:nvPr/>
        </p:nvSpPr>
        <p:spPr>
          <a:xfrm>
            <a:off x="367030" y="1760220"/>
            <a:ext cx="2603500" cy="302260"/>
          </a:xfrm>
          <a:prstGeom prst="rect">
            <a:avLst/>
          </a:prstGeom>
          <a:noFill/>
        </p:spPr>
        <p:txBody>
          <a:bodyPr wrap="square" rtlCol="0" anchor="t">
            <a:noAutofit/>
          </a:bodyPr>
          <a:p>
            <a:pPr marL="171450" indent="-171450">
              <a:buFont typeface="Wingdings" panose="05000000000000000000" charset="0"/>
              <a:buChar char="Ø"/>
            </a:pPr>
            <a:r>
              <a:rPr lang="zh-CN" altLang="en-US" sz="12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落实四步动作</a:t>
            </a:r>
            <a:r>
              <a:rPr lang="en-US" altLang="zh-CN" sz="12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2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做大迎回</a:t>
            </a:r>
            <a:r>
              <a:rPr lang="zh-CN" altLang="en-US" sz="12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规模</a:t>
            </a:r>
            <a:endParaRPr lang="zh-CN" altLang="en-US" sz="12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5" name="文本框 64"/>
          <p:cNvSpPr txBox="1"/>
          <p:nvPr/>
        </p:nvSpPr>
        <p:spPr>
          <a:xfrm>
            <a:off x="4511675" y="3311525"/>
            <a:ext cx="1108075" cy="275590"/>
          </a:xfrm>
          <a:prstGeom prst="rect">
            <a:avLst/>
          </a:prstGeom>
          <a:noFill/>
        </p:spPr>
        <p:txBody>
          <a:bodyPr wrap="square" rtlCol="0">
            <a:spAutoFit/>
          </a:bodyPr>
          <a:p>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网格月均</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家</a:t>
            </a:r>
            <a:endPar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9" name="矩形 68"/>
          <p:cNvSpPr/>
          <p:nvPr/>
        </p:nvSpPr>
        <p:spPr>
          <a:xfrm>
            <a:off x="6269355" y="3757295"/>
            <a:ext cx="2461895" cy="468000"/>
          </a:xfrm>
          <a:prstGeom prst="rect">
            <a:avLst/>
          </a:prstGeom>
          <a:ln>
            <a:solidFill>
              <a:schemeClr val="bg1">
                <a:lumMod val="85000"/>
              </a:schemeClr>
            </a:solidFill>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66" name="文本框 65"/>
          <p:cNvSpPr txBox="1"/>
          <p:nvPr/>
        </p:nvSpPr>
        <p:spPr>
          <a:xfrm>
            <a:off x="6226810" y="3484880"/>
            <a:ext cx="4610100" cy="128905"/>
          </a:xfrm>
          <a:prstGeom prst="rect">
            <a:avLst/>
          </a:prstGeom>
          <a:noFill/>
        </p:spPr>
        <p:txBody>
          <a:bodyPr wrap="square" rtlCol="0" anchor="t">
            <a:noAutofit/>
          </a:bodyPr>
          <a:p>
            <a:pPr marL="171450" indent="-171450">
              <a:buFont typeface="Arial" panose="020B0604020202020204" pitchFamily="34" charset="0"/>
              <a:buChar char="•"/>
            </a:pPr>
            <a:endParaRPr lang="zh-CN" altLang="en-US" sz="1000" b="1">
              <a:solidFill>
                <a:schemeClr val="tx1"/>
              </a:solidFill>
              <a:latin typeface="微软雅黑" panose="020B0503020204020204" pitchFamily="34" charset="-122"/>
              <a:ea typeface="微软雅黑" panose="020B0503020204020204" pitchFamily="34" charset="-122"/>
              <a:sym typeface="+mn-ea"/>
            </a:endParaRPr>
          </a:p>
        </p:txBody>
      </p:sp>
      <p:sp>
        <p:nvSpPr>
          <p:cNvPr id="67" name="文本框 66"/>
          <p:cNvSpPr txBox="1"/>
          <p:nvPr/>
        </p:nvSpPr>
        <p:spPr>
          <a:xfrm>
            <a:off x="6108700" y="3267710"/>
            <a:ext cx="2820670" cy="302260"/>
          </a:xfrm>
          <a:prstGeom prst="rect">
            <a:avLst/>
          </a:prstGeom>
          <a:noFill/>
        </p:spPr>
        <p:txBody>
          <a:bodyPr wrap="square" rtlCol="0" anchor="t">
            <a:noAutofit/>
          </a:bodyPr>
          <a:p>
            <a:pPr marL="171450" indent="-171450">
              <a:buFont typeface="Wingdings" panose="05000000000000000000" charset="0"/>
              <a:buChar char="Ø"/>
            </a:pPr>
            <a:r>
              <a:rPr lang="zh-CN" altLang="en-US" sz="1200" b="1" dirty="0" smtClean="0">
                <a:solidFill>
                  <a:srgbClr val="1184CF"/>
                </a:solidFill>
                <a:latin typeface="微软雅黑" panose="020B0503020204020204" pitchFamily="34" charset="-122"/>
                <a:ea typeface="微软雅黑" panose="020B0503020204020204" pitchFamily="34" charset="-122"/>
                <a:sym typeface="+mn-ea"/>
              </a:rPr>
              <a:t>聚焦重点方向，实施精准突破</a:t>
            </a:r>
            <a:endParaRPr lang="zh-CN" altLang="en-US" sz="1200" b="1" dirty="0" smtClean="0">
              <a:solidFill>
                <a:srgbClr val="1184CF"/>
              </a:solidFill>
              <a:latin typeface="微软雅黑" panose="020B0503020204020204" pitchFamily="34" charset="-122"/>
              <a:ea typeface="微软雅黑" panose="020B0503020204020204" pitchFamily="34" charset="-122"/>
              <a:sym typeface="+mn-ea"/>
            </a:endParaRPr>
          </a:p>
        </p:txBody>
      </p:sp>
      <p:sp>
        <p:nvSpPr>
          <p:cNvPr id="68" name="文本框 67"/>
          <p:cNvSpPr txBox="1"/>
          <p:nvPr/>
        </p:nvSpPr>
        <p:spPr>
          <a:xfrm>
            <a:off x="6144895" y="3447415"/>
            <a:ext cx="5351145" cy="274955"/>
          </a:xfrm>
          <a:prstGeom prst="rect">
            <a:avLst/>
          </a:prstGeom>
          <a:noFill/>
        </p:spPr>
        <p:txBody>
          <a:bodyPr wrap="square" rtlCol="0" anchor="t">
            <a:noAutofit/>
          </a:bodyPr>
          <a:p>
            <a:pPr indent="0" algn="l" fontAlgn="auto">
              <a:lnSpc>
                <a:spcPct val="120000"/>
              </a:lnSpc>
              <a:buClrTx/>
              <a:buSzTx/>
              <a:buFont typeface="Arial" panose="020B0604020202020204" pitchFamily="34" charset="0"/>
              <a:buNone/>
            </a:pP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聚焦</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大重点专网、</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16</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个新兴场景，全力抢夺专网份额。</a:t>
            </a:r>
            <a:endPar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5" name="文本框 94"/>
          <p:cNvSpPr txBox="1"/>
          <p:nvPr/>
        </p:nvSpPr>
        <p:spPr>
          <a:xfrm>
            <a:off x="6108700" y="1760220"/>
            <a:ext cx="2603500" cy="302260"/>
          </a:xfrm>
          <a:prstGeom prst="rect">
            <a:avLst/>
          </a:prstGeom>
          <a:noFill/>
        </p:spPr>
        <p:txBody>
          <a:bodyPr wrap="square" rtlCol="0" anchor="t">
            <a:noAutofit/>
          </a:bodyPr>
          <a:p>
            <a:pPr marL="171450" indent="-171450">
              <a:buFont typeface="Wingdings" panose="05000000000000000000" charset="0"/>
              <a:buChar char="Ø"/>
            </a:pPr>
            <a:r>
              <a:rPr lang="zh-CN" altLang="en-US" sz="1200" b="1">
                <a:solidFill>
                  <a:srgbClr val="0070C0"/>
                </a:solidFill>
                <a:latin typeface="微软雅黑" panose="020B0503020204020204" pitchFamily="34" charset="-122"/>
                <a:ea typeface="微软雅黑" panose="020B0503020204020204" pitchFamily="34" charset="-122"/>
                <a:sym typeface="+mn-ea"/>
              </a:rPr>
              <a:t>厘清行业现状，明确攻坚策略</a:t>
            </a:r>
            <a:endParaRPr lang="zh-CN" altLang="en-US" sz="1200" b="1">
              <a:solidFill>
                <a:srgbClr val="0070C0"/>
              </a:solidFill>
              <a:latin typeface="微软雅黑" panose="020B0503020204020204" pitchFamily="34" charset="-122"/>
              <a:ea typeface="微软雅黑" panose="020B0503020204020204" pitchFamily="34" charset="-122"/>
              <a:sym typeface="+mn-ea"/>
            </a:endParaRPr>
          </a:p>
        </p:txBody>
      </p:sp>
      <p:sp>
        <p:nvSpPr>
          <p:cNvPr id="107" name="文本框 106"/>
          <p:cNvSpPr txBox="1"/>
          <p:nvPr/>
        </p:nvSpPr>
        <p:spPr>
          <a:xfrm>
            <a:off x="6155055" y="2047875"/>
            <a:ext cx="5252720" cy="245110"/>
          </a:xfrm>
          <a:prstGeom prst="rect">
            <a:avLst/>
          </a:prstGeom>
          <a:noFill/>
        </p:spPr>
        <p:txBody>
          <a:bodyPr wrap="square" rtlCol="0" anchor="t">
            <a:spAutoFit/>
          </a:bodyPr>
          <a:p>
            <a:r>
              <a:rPr lang="zh-CN" altLang="en-US" sz="1000">
                <a:latin typeface="微软雅黑" panose="020B0503020204020204" pitchFamily="34" charset="-122"/>
                <a:ea typeface="微软雅黑" panose="020B0503020204020204" pitchFamily="34" charset="-122"/>
                <a:sym typeface="+mn-ea"/>
              </a:rPr>
              <a:t>厘清各张专网现状关键五要素，运用两方面六项关键策略实现专网破冰。</a:t>
            </a:r>
            <a:endParaRPr lang="zh-CN" altLang="en-US" sz="1000">
              <a:latin typeface="微软雅黑" panose="020B0503020204020204" pitchFamily="34" charset="-122"/>
              <a:ea typeface="微软雅黑" panose="020B0503020204020204" pitchFamily="34" charset="-122"/>
              <a:sym typeface="+mn-ea"/>
            </a:endParaRPr>
          </a:p>
        </p:txBody>
      </p:sp>
      <p:grpSp>
        <p:nvGrpSpPr>
          <p:cNvPr id="132" name="组合 131"/>
          <p:cNvGrpSpPr/>
          <p:nvPr/>
        </p:nvGrpSpPr>
        <p:grpSpPr>
          <a:xfrm>
            <a:off x="8235315" y="2292985"/>
            <a:ext cx="3047365" cy="997585"/>
            <a:chOff x="13262" y="3744"/>
            <a:chExt cx="4799" cy="1571"/>
          </a:xfrm>
        </p:grpSpPr>
        <p:sp>
          <p:nvSpPr>
            <p:cNvPr id="106" name="左大括号 105"/>
            <p:cNvSpPr/>
            <p:nvPr/>
          </p:nvSpPr>
          <p:spPr>
            <a:xfrm rot="5400000">
              <a:off x="15410" y="2963"/>
              <a:ext cx="452" cy="2457"/>
            </a:xfrm>
            <a:prstGeom prst="leftBrace">
              <a:avLst>
                <a:gd name="adj1" fmla="val 8333"/>
                <a:gd name="adj2" fmla="val 50406"/>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70" name="矩形 69"/>
            <p:cNvSpPr/>
            <p:nvPr/>
          </p:nvSpPr>
          <p:spPr>
            <a:xfrm>
              <a:off x="13262" y="4635"/>
              <a:ext cx="680" cy="6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平台</a:t>
              </a:r>
              <a:endParaRPr lang="zh-CN" altLang="en-US" sz="800" b="1">
                <a:solidFill>
                  <a:schemeClr val="tx1"/>
                </a:solidFill>
                <a:latin typeface="微软雅黑" panose="020B0503020204020204" pitchFamily="34" charset="-122"/>
                <a:ea typeface="微软雅黑" panose="020B0503020204020204" pitchFamily="34" charset="-122"/>
                <a:sym typeface="+mn-ea"/>
              </a:endParaRPr>
            </a:p>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精准卡位</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71" name="矩形 70"/>
            <p:cNvSpPr/>
            <p:nvPr/>
          </p:nvSpPr>
          <p:spPr>
            <a:xfrm>
              <a:off x="15776" y="4635"/>
              <a:ext cx="680" cy="6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关键客情</a:t>
              </a:r>
              <a:endParaRPr lang="zh-CN" altLang="en-US" sz="800" b="1">
                <a:solidFill>
                  <a:schemeClr val="tx1"/>
                </a:solidFill>
                <a:latin typeface="微软雅黑" panose="020B0503020204020204" pitchFamily="34" charset="-122"/>
                <a:ea typeface="微软雅黑" panose="020B0503020204020204" pitchFamily="34" charset="-122"/>
                <a:sym typeface="+mn-ea"/>
              </a:endParaRPr>
            </a:p>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攻坚</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98" name="矩形 97"/>
            <p:cNvSpPr/>
            <p:nvPr/>
          </p:nvSpPr>
          <p:spPr>
            <a:xfrm>
              <a:off x="14866" y="4635"/>
              <a:ext cx="680" cy="6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提供优质服务</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101" name="矩形 100"/>
            <p:cNvSpPr/>
            <p:nvPr/>
          </p:nvSpPr>
          <p:spPr>
            <a:xfrm>
              <a:off x="16568" y="4635"/>
              <a:ext cx="680" cy="6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提供配套</a:t>
              </a:r>
              <a:r>
                <a:rPr lang="zh-CN" altLang="en-US" sz="800" b="1">
                  <a:solidFill>
                    <a:schemeClr val="tx1"/>
                  </a:solidFill>
                  <a:latin typeface="微软雅黑" panose="020B0503020204020204" pitchFamily="34" charset="-122"/>
                  <a:ea typeface="微软雅黑" panose="020B0503020204020204" pitchFamily="34" charset="-122"/>
                  <a:sym typeface="+mn-ea"/>
                </a:rPr>
                <a:t>资源</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102" name="矩形 101"/>
            <p:cNvSpPr/>
            <p:nvPr/>
          </p:nvSpPr>
          <p:spPr>
            <a:xfrm>
              <a:off x="14064" y="4635"/>
              <a:ext cx="680" cy="6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网络改造契机</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105" name="文本框 104"/>
            <p:cNvSpPr txBox="1"/>
            <p:nvPr/>
          </p:nvSpPr>
          <p:spPr>
            <a:xfrm>
              <a:off x="14043" y="3744"/>
              <a:ext cx="3352" cy="340"/>
            </a:xfrm>
            <a:prstGeom prst="rect">
              <a:avLst/>
            </a:prstGeom>
            <a:solidFill>
              <a:srgbClr val="1184CF"/>
            </a:solidFill>
          </p:spPr>
          <p:txBody>
            <a:bodyPr wrap="square" rtlCol="0">
              <a:noAutofit/>
            </a:bodyPr>
            <a:p>
              <a:pPr indent="0" algn="ctr">
                <a:spcBef>
                  <a:spcPts val="0"/>
                </a:spcBef>
                <a:buClrTx/>
                <a:buSzTx/>
                <a:buFont typeface="Arial" panose="020B0604020202020204" pitchFamily="34" charset="0"/>
                <a:buNone/>
              </a:pPr>
              <a:r>
                <a:rPr lang="zh-CN" altLang="en-US" sz="1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攻坚策略（</a:t>
              </a:r>
              <a:r>
                <a:rPr lang="zh-CN" altLang="en-US" sz="9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当前</a:t>
              </a:r>
              <a:r>
                <a:rPr lang="zh-CN" altLang="en-US" sz="9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未</a:t>
              </a:r>
              <a:r>
                <a:rPr lang="zh-CN" altLang="en-US" sz="9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充分运用）</a:t>
              </a:r>
              <a:endParaRPr lang="zh-CN" altLang="en-US" sz="9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8" name="矩形 107"/>
            <p:cNvSpPr/>
            <p:nvPr/>
          </p:nvSpPr>
          <p:spPr>
            <a:xfrm>
              <a:off x="13262" y="4252"/>
              <a:ext cx="2284" cy="3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技术层面</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110" name="矩形 109"/>
            <p:cNvSpPr/>
            <p:nvPr/>
          </p:nvSpPr>
          <p:spPr>
            <a:xfrm>
              <a:off x="15776" y="4252"/>
              <a:ext cx="2280" cy="34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非技术层面</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111" name="矩形 110"/>
            <p:cNvSpPr/>
            <p:nvPr/>
          </p:nvSpPr>
          <p:spPr>
            <a:xfrm>
              <a:off x="17381" y="4635"/>
              <a:ext cx="680" cy="6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移企</a:t>
              </a:r>
              <a:endParaRPr lang="zh-CN" altLang="en-US" sz="800" b="1">
                <a:solidFill>
                  <a:schemeClr val="tx1"/>
                </a:solidFill>
                <a:latin typeface="微软雅黑" panose="020B0503020204020204" pitchFamily="34" charset="-122"/>
                <a:ea typeface="微软雅黑" panose="020B0503020204020204" pitchFamily="34" charset="-122"/>
                <a:sym typeface="+mn-ea"/>
              </a:endParaRPr>
            </a:p>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合作共赢</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grpSp>
      <p:grpSp>
        <p:nvGrpSpPr>
          <p:cNvPr id="127" name="组合 126"/>
          <p:cNvGrpSpPr/>
          <p:nvPr/>
        </p:nvGrpSpPr>
        <p:grpSpPr>
          <a:xfrm>
            <a:off x="6213475" y="2292985"/>
            <a:ext cx="1713230" cy="969010"/>
            <a:chOff x="9739" y="3744"/>
            <a:chExt cx="2698" cy="1526"/>
          </a:xfrm>
        </p:grpSpPr>
        <p:sp>
          <p:nvSpPr>
            <p:cNvPr id="121" name="左大括号 120"/>
            <p:cNvSpPr/>
            <p:nvPr/>
          </p:nvSpPr>
          <p:spPr>
            <a:xfrm rot="5400000">
              <a:off x="10831" y="3034"/>
              <a:ext cx="491" cy="2274"/>
            </a:xfrm>
            <a:prstGeom prst="leftBrace">
              <a:avLst>
                <a:gd name="adj1" fmla="val 8333"/>
                <a:gd name="adj2" fmla="val 50406"/>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114" name="文本框 113"/>
            <p:cNvSpPr txBox="1"/>
            <p:nvPr/>
          </p:nvSpPr>
          <p:spPr>
            <a:xfrm>
              <a:off x="9853" y="3744"/>
              <a:ext cx="2443" cy="340"/>
            </a:xfrm>
            <a:prstGeom prst="rect">
              <a:avLst/>
            </a:prstGeom>
            <a:solidFill>
              <a:srgbClr val="1184CF"/>
            </a:solidFill>
          </p:spPr>
          <p:txBody>
            <a:bodyPr wrap="square" rtlCol="0">
              <a:noAutofit/>
            </a:bodyPr>
            <a:p>
              <a:pPr indent="0" algn="ctr">
                <a:spcBef>
                  <a:spcPts val="0"/>
                </a:spcBef>
                <a:buClrTx/>
                <a:buSzTx/>
                <a:buFont typeface="Arial" panose="020B0604020202020204" pitchFamily="34" charset="0"/>
                <a:buNone/>
              </a:pPr>
              <a:r>
                <a:rPr lang="zh-CN" altLang="en-US" sz="1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厘清现状</a:t>
              </a:r>
              <a:r>
                <a:rPr lang="zh-CN" altLang="en-US" sz="9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（仅完成</a:t>
              </a:r>
              <a:r>
                <a:rPr lang="en-US" altLang="zh-CN" sz="9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47%</a:t>
              </a:r>
              <a:r>
                <a:rPr lang="zh-CN" altLang="en-US" sz="9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9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5" name="矩形 114"/>
            <p:cNvSpPr/>
            <p:nvPr/>
          </p:nvSpPr>
          <p:spPr>
            <a:xfrm>
              <a:off x="9739" y="4250"/>
              <a:ext cx="454" cy="1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规模与资费</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117" name="矩形 116"/>
            <p:cNvSpPr/>
            <p:nvPr/>
          </p:nvSpPr>
          <p:spPr>
            <a:xfrm>
              <a:off x="10301" y="4250"/>
              <a:ext cx="453" cy="1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组网架构</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119" name="矩形 118"/>
            <p:cNvSpPr/>
            <p:nvPr/>
          </p:nvSpPr>
          <p:spPr>
            <a:xfrm>
              <a:off x="10862" y="4250"/>
              <a:ext cx="453" cy="1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IT</a:t>
              </a:r>
              <a:r>
                <a:rPr lang="zh-CN" altLang="en-US" sz="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产权维护</a:t>
              </a:r>
              <a:endParaRPr lang="zh-CN" altLang="en-US" sz="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0" name="矩形 119"/>
            <p:cNvSpPr/>
            <p:nvPr/>
          </p:nvSpPr>
          <p:spPr>
            <a:xfrm>
              <a:off x="11984" y="4250"/>
              <a:ext cx="453" cy="1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关键决策人</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116" name="矩形 115"/>
            <p:cNvSpPr/>
            <p:nvPr/>
          </p:nvSpPr>
          <p:spPr>
            <a:xfrm>
              <a:off x="11423" y="4250"/>
              <a:ext cx="453" cy="1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到期时间</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grpSp>
      <p:sp>
        <p:nvSpPr>
          <p:cNvPr id="133" name="文本框 132"/>
          <p:cNvSpPr txBox="1"/>
          <p:nvPr/>
        </p:nvSpPr>
        <p:spPr>
          <a:xfrm>
            <a:off x="6197600" y="3735070"/>
            <a:ext cx="1174115" cy="523875"/>
          </a:xfrm>
          <a:prstGeom prst="rect">
            <a:avLst/>
          </a:prstGeom>
          <a:noFill/>
        </p:spPr>
        <p:txBody>
          <a:bodyPr wrap="square" rtlCol="0" anchor="ctr" anchorCtr="0">
            <a:noAutofit/>
          </a:bodyPr>
          <a:p>
            <a:pPr indent="0" algn="ctr">
              <a:lnSpc>
                <a:spcPct val="120000"/>
              </a:lnSpc>
              <a:spcBef>
                <a:spcPts val="0"/>
              </a:spcBef>
              <a:spcAft>
                <a:spcPts val="0"/>
              </a:spcAft>
              <a:buNone/>
            </a:pPr>
            <a:r>
              <a:rPr lang="zh-CN" altLang="en-US" sz="800" b="1" dirty="0" smtClean="0">
                <a:solidFill>
                  <a:srgbClr val="1184CF"/>
                </a:solidFill>
                <a:latin typeface="微软雅黑" panose="020B0503020204020204" pitchFamily="34" charset="-122"/>
                <a:ea typeface="微软雅黑" panose="020B0503020204020204" pitchFamily="34" charset="-122"/>
                <a:sym typeface="+mn-ea"/>
              </a:rPr>
              <a:t>双平面改造</a:t>
            </a:r>
            <a:r>
              <a:rPr lang="zh-CN" altLang="en-US" sz="800" b="1" dirty="0" smtClean="0">
                <a:solidFill>
                  <a:srgbClr val="FF0000"/>
                </a:solidFill>
                <a:latin typeface="微软雅黑" panose="020B0503020204020204" pitchFamily="34" charset="-122"/>
                <a:ea typeface="微软雅黑" panose="020B0503020204020204" pitchFamily="34" charset="-122"/>
                <a:sym typeface="+mn-ea"/>
              </a:rPr>
              <a:t>推</a:t>
            </a:r>
            <a:r>
              <a:rPr lang="zh-CN" altLang="en-US" sz="800" b="1" dirty="0" smtClean="0">
                <a:solidFill>
                  <a:srgbClr val="1184CF"/>
                </a:solidFill>
                <a:latin typeface="微软雅黑" panose="020B0503020204020204" pitchFamily="34" charset="-122"/>
                <a:ea typeface="微软雅黑" panose="020B0503020204020204" pitchFamily="34" charset="-122"/>
                <a:sym typeface="+mn-ea"/>
              </a:rPr>
              <a:t>备线</a:t>
            </a:r>
            <a:endParaRPr lang="zh-CN" altLang="en-US" sz="800" b="1" dirty="0" smtClean="0">
              <a:solidFill>
                <a:srgbClr val="1184CF"/>
              </a:solidFill>
              <a:latin typeface="微软雅黑" panose="020B0503020204020204" pitchFamily="34" charset="-122"/>
              <a:ea typeface="微软雅黑" panose="020B0503020204020204" pitchFamily="34" charset="-122"/>
              <a:sym typeface="+mn-ea"/>
            </a:endParaRPr>
          </a:p>
          <a:p>
            <a:pPr algn="ctr">
              <a:lnSpc>
                <a:spcPct val="120000"/>
              </a:lnSpc>
              <a:spcBef>
                <a:spcPts val="0"/>
              </a:spcBef>
              <a:spcAft>
                <a:spcPts val="0"/>
              </a:spcAft>
              <a:buClrTx/>
              <a:buSzTx/>
              <a:buFontTx/>
              <a:buNone/>
            </a:pPr>
            <a:r>
              <a:rPr lang="zh-CN" altLang="en-US" sz="800" b="1" dirty="0" smtClean="0">
                <a:solidFill>
                  <a:srgbClr val="1184CF"/>
                </a:solidFill>
                <a:latin typeface="微软雅黑" panose="020B0503020204020204" pitchFamily="34" charset="-122"/>
                <a:ea typeface="微软雅黑" panose="020B0503020204020204" pitchFamily="34" charset="-122"/>
                <a:sym typeface="+mn-ea"/>
              </a:rPr>
              <a:t>主网已接入</a:t>
            </a:r>
            <a:r>
              <a:rPr lang="zh-CN" altLang="en-US" sz="800" b="1" dirty="0" smtClean="0">
                <a:solidFill>
                  <a:srgbClr val="FF0000"/>
                </a:solidFill>
                <a:latin typeface="微软雅黑" panose="020B0503020204020204" pitchFamily="34" charset="-122"/>
                <a:ea typeface="微软雅黑" panose="020B0503020204020204" pitchFamily="34" charset="-122"/>
                <a:sym typeface="+mn-ea"/>
              </a:rPr>
              <a:t>抢</a:t>
            </a:r>
            <a:r>
              <a:rPr lang="zh-CN" altLang="en-US" sz="800" b="1" dirty="0" smtClean="0">
                <a:solidFill>
                  <a:srgbClr val="1184CF"/>
                </a:solidFill>
                <a:latin typeface="微软雅黑" panose="020B0503020204020204" pitchFamily="34" charset="-122"/>
                <a:ea typeface="微软雅黑" panose="020B0503020204020204" pitchFamily="34" charset="-122"/>
                <a:sym typeface="+mn-ea"/>
              </a:rPr>
              <a:t>新增</a:t>
            </a:r>
            <a:endParaRPr lang="en-US" altLang="zh-CN" sz="800">
              <a:solidFill>
                <a:schemeClr val="tx1"/>
              </a:solidFill>
              <a:latin typeface="微软雅黑" panose="020B0503020204020204" pitchFamily="34" charset="-122"/>
              <a:ea typeface="微软雅黑" panose="020B0503020204020204" pitchFamily="34" charset="-122"/>
              <a:sym typeface="+mn-ea"/>
            </a:endParaRPr>
          </a:p>
        </p:txBody>
      </p:sp>
      <p:grpSp>
        <p:nvGrpSpPr>
          <p:cNvPr id="138" name="组合 137"/>
          <p:cNvGrpSpPr/>
          <p:nvPr/>
        </p:nvGrpSpPr>
        <p:grpSpPr>
          <a:xfrm>
            <a:off x="7316470" y="3922395"/>
            <a:ext cx="191770" cy="149860"/>
            <a:chOff x="11641" y="6688"/>
            <a:chExt cx="686" cy="680"/>
          </a:xfrm>
        </p:grpSpPr>
        <p:sp>
          <p:nvSpPr>
            <p:cNvPr id="135" name="燕尾形 134"/>
            <p:cNvSpPr/>
            <p:nvPr/>
          </p:nvSpPr>
          <p:spPr>
            <a:xfrm>
              <a:off x="11641" y="6688"/>
              <a:ext cx="227" cy="68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136" name="燕尾形 135"/>
            <p:cNvSpPr/>
            <p:nvPr/>
          </p:nvSpPr>
          <p:spPr>
            <a:xfrm>
              <a:off x="11871" y="6688"/>
              <a:ext cx="227" cy="68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137" name="燕尾形 136"/>
            <p:cNvSpPr/>
            <p:nvPr/>
          </p:nvSpPr>
          <p:spPr>
            <a:xfrm>
              <a:off x="12101" y="6688"/>
              <a:ext cx="227" cy="68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grpSp>
      <p:sp>
        <p:nvSpPr>
          <p:cNvPr id="72" name="文本框 71"/>
          <p:cNvSpPr txBox="1"/>
          <p:nvPr/>
        </p:nvSpPr>
        <p:spPr>
          <a:xfrm>
            <a:off x="6628765" y="3646805"/>
            <a:ext cx="1666240" cy="226695"/>
          </a:xfrm>
          <a:prstGeom prst="rect">
            <a:avLst/>
          </a:prstGeom>
          <a:noFill/>
        </p:spPr>
        <p:txBody>
          <a:bodyPr wrap="square" rtlCol="0" anchor="t">
            <a:spAutoFit/>
          </a:bodyPr>
          <a:p>
            <a:pPr algn="ctr">
              <a:lnSpc>
                <a:spcPct val="110000"/>
              </a:lnSpc>
            </a:pPr>
            <a:r>
              <a:rPr lang="zh-CN" altLang="en-US" sz="800" b="1" dirty="0" smtClean="0">
                <a:latin typeface="微软雅黑" panose="020B0503020204020204" pitchFamily="34" charset="-122"/>
                <a:ea typeface="微软雅黑" panose="020B0503020204020204" pitchFamily="34" charset="-122"/>
                <a:sym typeface="+mn-ea"/>
              </a:rPr>
              <a:t>政务专网</a:t>
            </a:r>
            <a:endParaRPr lang="zh-CN" altLang="en-US" sz="800" b="1" dirty="0" smtClean="0">
              <a:latin typeface="微软雅黑" panose="020B0503020204020204" pitchFamily="34" charset="-122"/>
              <a:ea typeface="微软雅黑" panose="020B0503020204020204" pitchFamily="34" charset="-122"/>
              <a:sym typeface="+mn-ea"/>
            </a:endParaRPr>
          </a:p>
        </p:txBody>
      </p:sp>
      <p:sp>
        <p:nvSpPr>
          <p:cNvPr id="73" name="文本框 72"/>
          <p:cNvSpPr txBox="1"/>
          <p:nvPr/>
        </p:nvSpPr>
        <p:spPr>
          <a:xfrm>
            <a:off x="7570470" y="3735070"/>
            <a:ext cx="1224000" cy="523875"/>
          </a:xfrm>
          <a:prstGeom prst="rect">
            <a:avLst/>
          </a:prstGeom>
          <a:noFill/>
        </p:spPr>
        <p:txBody>
          <a:bodyPr wrap="square" rtlCol="0" anchor="ctr" anchorCtr="0">
            <a:noAutofit/>
          </a:bodyPr>
          <a:p>
            <a:pPr>
              <a:lnSpc>
                <a:spcPct val="120000"/>
              </a:lnSpc>
              <a:spcBef>
                <a:spcPts val="0"/>
              </a:spcBef>
              <a:spcAft>
                <a:spcPts val="0"/>
              </a:spcAft>
            </a:pPr>
            <a:r>
              <a:rPr lang="zh-CN"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市级备网新增</a:t>
            </a:r>
            <a:r>
              <a:rPr lang="en-US" altLang="zh-CN" sz="8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60</a:t>
            </a:r>
            <a:r>
              <a:rPr lang="zh-CN" altLang="en-US"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线</a:t>
            </a:r>
            <a:endParaRPr lang="zh-CN" altLang="en-US"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20000"/>
              </a:lnSpc>
              <a:spcBef>
                <a:spcPts val="0"/>
              </a:spcBef>
              <a:spcAft>
                <a:spcPts val="0"/>
              </a:spcAft>
            </a:pPr>
            <a:r>
              <a:rPr lang="zh-CN" altLang="en-US"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秀洲海盐平湖净增</a:t>
            </a:r>
            <a:r>
              <a:rPr lang="en-US" altLang="zh-CN" sz="8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20</a:t>
            </a:r>
            <a:r>
              <a:rPr lang="zh-CN" altLang="en-US"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线</a:t>
            </a:r>
            <a:endParaRPr lang="zh-CN" altLang="en-US"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4" name="矩形 73"/>
          <p:cNvSpPr/>
          <p:nvPr/>
        </p:nvSpPr>
        <p:spPr>
          <a:xfrm>
            <a:off x="8836025" y="3757295"/>
            <a:ext cx="2526665" cy="467995"/>
          </a:xfrm>
          <a:prstGeom prst="rect">
            <a:avLst/>
          </a:prstGeom>
          <a:ln>
            <a:solidFill>
              <a:schemeClr val="bg1">
                <a:lumMod val="85000"/>
              </a:schemeClr>
            </a:solidFill>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75" name="文本框 74"/>
          <p:cNvSpPr txBox="1"/>
          <p:nvPr/>
        </p:nvSpPr>
        <p:spPr>
          <a:xfrm>
            <a:off x="8692515" y="3735070"/>
            <a:ext cx="1174115" cy="523875"/>
          </a:xfrm>
          <a:prstGeom prst="rect">
            <a:avLst/>
          </a:prstGeom>
          <a:noFill/>
        </p:spPr>
        <p:txBody>
          <a:bodyPr wrap="square" rtlCol="0" anchor="ctr" anchorCtr="0">
            <a:noAutofit/>
          </a:bodyPr>
          <a:p>
            <a:pPr algn="ctr">
              <a:lnSpc>
                <a:spcPct val="120000"/>
              </a:lnSpc>
              <a:spcBef>
                <a:spcPts val="0"/>
              </a:spcBef>
              <a:spcAft>
                <a:spcPts val="0"/>
              </a:spcAft>
              <a:buClrTx/>
              <a:buSzTx/>
              <a:buFontTx/>
              <a:buNone/>
            </a:pPr>
            <a:r>
              <a:rPr lang="zh-CN" altLang="en-US" sz="800" b="1" dirty="0">
                <a:solidFill>
                  <a:srgbClr val="1184CF"/>
                </a:solidFill>
                <a:latin typeface="微软雅黑" panose="020B0503020204020204" pitchFamily="34" charset="-122"/>
                <a:ea typeface="微软雅黑" panose="020B0503020204020204" pitchFamily="34" charset="-122"/>
                <a:sym typeface="+mn-ea"/>
              </a:rPr>
              <a:t>药店临期</a:t>
            </a:r>
            <a:r>
              <a:rPr lang="zh-CN" altLang="en-US" sz="800" b="1" dirty="0">
                <a:solidFill>
                  <a:srgbClr val="FF0000"/>
                </a:solidFill>
                <a:latin typeface="微软雅黑" panose="020B0503020204020204" pitchFamily="34" charset="-122"/>
                <a:ea typeface="微软雅黑" panose="020B0503020204020204" pitchFamily="34" charset="-122"/>
                <a:sym typeface="+mn-ea"/>
              </a:rPr>
              <a:t>盯</a:t>
            </a:r>
            <a:r>
              <a:rPr lang="zh-CN" altLang="en-US" sz="800" b="1" dirty="0">
                <a:solidFill>
                  <a:srgbClr val="1184CF"/>
                </a:solidFill>
                <a:latin typeface="微软雅黑" panose="020B0503020204020204" pitchFamily="34" charset="-122"/>
                <a:ea typeface="微软雅黑" panose="020B0503020204020204" pitchFamily="34" charset="-122"/>
                <a:sym typeface="+mn-ea"/>
              </a:rPr>
              <a:t>策反</a:t>
            </a:r>
            <a:endParaRPr lang="zh-CN" altLang="en-US" sz="800" b="1" dirty="0">
              <a:solidFill>
                <a:srgbClr val="1184CF"/>
              </a:solidFill>
              <a:latin typeface="微软雅黑" panose="020B0503020204020204" pitchFamily="34" charset="-122"/>
              <a:ea typeface="微软雅黑" panose="020B0503020204020204" pitchFamily="34" charset="-122"/>
              <a:sym typeface="+mn-ea"/>
            </a:endParaRPr>
          </a:p>
          <a:p>
            <a:pPr indent="0" algn="ctr">
              <a:buNone/>
            </a:pPr>
            <a:r>
              <a:rPr lang="zh-CN" altLang="en-US" sz="800" b="1" dirty="0">
                <a:solidFill>
                  <a:srgbClr val="1184CF"/>
                </a:solidFill>
                <a:latin typeface="微软雅黑" panose="020B0503020204020204" pitchFamily="34" charset="-122"/>
                <a:ea typeface="微软雅黑" panose="020B0503020204020204" pitchFamily="34" charset="-122"/>
                <a:sym typeface="+mn-ea"/>
              </a:rPr>
              <a:t>卫生专网</a:t>
            </a:r>
            <a:r>
              <a:rPr lang="zh-CN" altLang="en-US" sz="800" b="1" dirty="0">
                <a:solidFill>
                  <a:srgbClr val="FF0000"/>
                </a:solidFill>
                <a:latin typeface="微软雅黑" panose="020B0503020204020204" pitchFamily="34" charset="-122"/>
                <a:ea typeface="微软雅黑" panose="020B0503020204020204" pitchFamily="34" charset="-122"/>
                <a:sym typeface="+mn-ea"/>
              </a:rPr>
              <a:t>抢</a:t>
            </a:r>
            <a:r>
              <a:rPr lang="zh-CN" altLang="en-US" sz="800" b="1" dirty="0">
                <a:solidFill>
                  <a:srgbClr val="1184CF"/>
                </a:solidFill>
                <a:latin typeface="微软雅黑" panose="020B0503020204020204" pitchFamily="34" charset="-122"/>
                <a:ea typeface="微软雅黑" panose="020B0503020204020204" pitchFamily="34" charset="-122"/>
                <a:sym typeface="+mn-ea"/>
              </a:rPr>
              <a:t>备线</a:t>
            </a:r>
            <a:endParaRPr lang="en-US" altLang="zh-CN" sz="800">
              <a:solidFill>
                <a:schemeClr val="tx1"/>
              </a:solidFill>
              <a:latin typeface="微软雅黑" panose="020B0503020204020204" pitchFamily="34" charset="-122"/>
              <a:ea typeface="微软雅黑" panose="020B0503020204020204" pitchFamily="34" charset="-122"/>
              <a:sym typeface="+mn-ea"/>
            </a:endParaRPr>
          </a:p>
        </p:txBody>
      </p:sp>
      <p:grpSp>
        <p:nvGrpSpPr>
          <p:cNvPr id="76" name="组合 75"/>
          <p:cNvGrpSpPr/>
          <p:nvPr/>
        </p:nvGrpSpPr>
        <p:grpSpPr>
          <a:xfrm>
            <a:off x="9801860" y="3922395"/>
            <a:ext cx="191770" cy="149860"/>
            <a:chOff x="11641" y="6688"/>
            <a:chExt cx="686" cy="680"/>
          </a:xfrm>
        </p:grpSpPr>
        <p:sp>
          <p:nvSpPr>
            <p:cNvPr id="77" name="燕尾形 76"/>
            <p:cNvSpPr/>
            <p:nvPr/>
          </p:nvSpPr>
          <p:spPr>
            <a:xfrm>
              <a:off x="11641" y="6688"/>
              <a:ext cx="227" cy="68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78" name="燕尾形 77"/>
            <p:cNvSpPr/>
            <p:nvPr/>
          </p:nvSpPr>
          <p:spPr>
            <a:xfrm>
              <a:off x="11871" y="6688"/>
              <a:ext cx="227" cy="68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79" name="燕尾形 78"/>
            <p:cNvSpPr/>
            <p:nvPr/>
          </p:nvSpPr>
          <p:spPr>
            <a:xfrm>
              <a:off x="12101" y="6688"/>
              <a:ext cx="227" cy="68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grpSp>
      <p:sp>
        <p:nvSpPr>
          <p:cNvPr id="80" name="文本框 79"/>
          <p:cNvSpPr txBox="1"/>
          <p:nvPr/>
        </p:nvSpPr>
        <p:spPr>
          <a:xfrm>
            <a:off x="9051925" y="3630295"/>
            <a:ext cx="1666240" cy="226695"/>
          </a:xfrm>
          <a:prstGeom prst="rect">
            <a:avLst/>
          </a:prstGeom>
          <a:noFill/>
        </p:spPr>
        <p:txBody>
          <a:bodyPr wrap="square" rtlCol="0" anchor="t">
            <a:spAutoFit/>
          </a:bodyPr>
          <a:p>
            <a:pPr algn="ctr">
              <a:lnSpc>
                <a:spcPct val="110000"/>
              </a:lnSpc>
            </a:pPr>
            <a:r>
              <a:rPr lang="zh-CN" altLang="en-US" sz="800" b="1" dirty="0" smtClean="0">
                <a:latin typeface="微软雅黑" panose="020B0503020204020204" pitchFamily="34" charset="-122"/>
                <a:ea typeface="微软雅黑" panose="020B0503020204020204" pitchFamily="34" charset="-122"/>
                <a:sym typeface="+mn-ea"/>
              </a:rPr>
              <a:t>医卫专网</a:t>
            </a:r>
            <a:endParaRPr lang="zh-CN" altLang="en-US" sz="800" b="1" dirty="0" smtClean="0">
              <a:latin typeface="微软雅黑" panose="020B0503020204020204" pitchFamily="34" charset="-122"/>
              <a:ea typeface="微软雅黑" panose="020B0503020204020204" pitchFamily="34" charset="-122"/>
              <a:sym typeface="+mn-ea"/>
            </a:endParaRPr>
          </a:p>
        </p:txBody>
      </p:sp>
      <p:sp>
        <p:nvSpPr>
          <p:cNvPr id="81" name="文本框 80"/>
          <p:cNvSpPr txBox="1"/>
          <p:nvPr/>
        </p:nvSpPr>
        <p:spPr>
          <a:xfrm>
            <a:off x="9961880" y="3735070"/>
            <a:ext cx="1476000" cy="523875"/>
          </a:xfrm>
          <a:prstGeom prst="rect">
            <a:avLst/>
          </a:prstGeom>
          <a:noFill/>
        </p:spPr>
        <p:txBody>
          <a:bodyPr wrap="square" rtlCol="0" anchor="ctr" anchorCtr="0">
            <a:noAutofit/>
          </a:bodyPr>
          <a:p>
            <a:pPr>
              <a:lnSpc>
                <a:spcPct val="120000"/>
              </a:lnSpc>
              <a:spcBef>
                <a:spcPts val="0"/>
              </a:spcBef>
              <a:spcAft>
                <a:spcPts val="0"/>
              </a:spcAft>
            </a:pPr>
            <a:r>
              <a:rPr lang="zh-CN" altLang="en-US"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县市各破</a:t>
            </a:r>
            <a:r>
              <a:rPr lang="en-US" altLang="zh-CN" sz="8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家连锁拓</a:t>
            </a:r>
            <a:r>
              <a:rPr lang="en-US" altLang="zh-CN" sz="8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300</a:t>
            </a:r>
            <a:r>
              <a:rPr lang="zh-CN" altLang="en-US" sz="8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线</a:t>
            </a:r>
            <a:endParaRPr lang="zh-CN" altLang="en-US"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20000"/>
              </a:lnSpc>
              <a:spcBef>
                <a:spcPts val="0"/>
              </a:spcBef>
              <a:spcAft>
                <a:spcPts val="0"/>
              </a:spcAft>
            </a:pPr>
            <a:r>
              <a:rPr lang="zh-CN" altLang="en-US"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夺得</a:t>
            </a:r>
            <a:r>
              <a:rPr lang="zh-CN" altLang="en-US" sz="8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备网</a:t>
            </a:r>
            <a:r>
              <a:rPr lang="zh-CN" altLang="en-US"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资格</a:t>
            </a:r>
            <a:endParaRPr lang="zh-CN" altLang="en-US"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2" name="矩形 81"/>
          <p:cNvSpPr/>
          <p:nvPr/>
        </p:nvSpPr>
        <p:spPr>
          <a:xfrm>
            <a:off x="6252845" y="4314825"/>
            <a:ext cx="2461895" cy="468000"/>
          </a:xfrm>
          <a:prstGeom prst="rect">
            <a:avLst/>
          </a:prstGeom>
          <a:ln>
            <a:solidFill>
              <a:schemeClr val="bg1">
                <a:lumMod val="85000"/>
              </a:schemeClr>
            </a:solidFill>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85" name="文本框 84"/>
          <p:cNvSpPr txBox="1"/>
          <p:nvPr/>
        </p:nvSpPr>
        <p:spPr>
          <a:xfrm>
            <a:off x="6181090" y="4292600"/>
            <a:ext cx="1174115" cy="523875"/>
          </a:xfrm>
          <a:prstGeom prst="rect">
            <a:avLst/>
          </a:prstGeom>
          <a:noFill/>
        </p:spPr>
        <p:txBody>
          <a:bodyPr wrap="square" rtlCol="0" anchor="ctr" anchorCtr="0">
            <a:noAutofit/>
          </a:bodyPr>
          <a:p>
            <a:pPr algn="ctr">
              <a:lnSpc>
                <a:spcPct val="120000"/>
              </a:lnSpc>
              <a:spcBef>
                <a:spcPts val="0"/>
              </a:spcBef>
              <a:spcAft>
                <a:spcPts val="0"/>
              </a:spcAft>
              <a:buClrTx/>
              <a:buSzTx/>
              <a:buFontTx/>
              <a:buNone/>
            </a:pPr>
            <a:r>
              <a:rPr lang="zh-CN" altLang="en-US" sz="800" b="1" dirty="0">
                <a:solidFill>
                  <a:srgbClr val="1184CF"/>
                </a:solidFill>
                <a:latin typeface="微软雅黑" panose="020B0503020204020204" pitchFamily="34" charset="-122"/>
                <a:ea typeface="微软雅黑" panose="020B0503020204020204" pitchFamily="34" charset="-122"/>
                <a:sym typeface="+mn-ea"/>
              </a:rPr>
              <a:t>监控服务</a:t>
            </a:r>
            <a:r>
              <a:rPr lang="zh-CN" altLang="en-US" sz="800" b="1" dirty="0">
                <a:solidFill>
                  <a:srgbClr val="FF0000"/>
                </a:solidFill>
                <a:latin typeface="微软雅黑" panose="020B0503020204020204" pitchFamily="34" charset="-122"/>
                <a:ea typeface="微软雅黑" panose="020B0503020204020204" pitchFamily="34" charset="-122"/>
                <a:sym typeface="+mn-ea"/>
              </a:rPr>
              <a:t>带</a:t>
            </a:r>
            <a:r>
              <a:rPr lang="zh-CN" altLang="en-US" sz="800" b="1" dirty="0">
                <a:solidFill>
                  <a:srgbClr val="1184CF"/>
                </a:solidFill>
                <a:latin typeface="微软雅黑" panose="020B0503020204020204" pitchFamily="34" charset="-122"/>
                <a:ea typeface="微软雅黑" panose="020B0503020204020204" pitchFamily="34" charset="-122"/>
                <a:sym typeface="+mn-ea"/>
              </a:rPr>
              <a:t>专线</a:t>
            </a:r>
            <a:endParaRPr lang="zh-CN" altLang="en-US" sz="800" b="1" dirty="0">
              <a:solidFill>
                <a:srgbClr val="1184CF"/>
              </a:solidFill>
              <a:latin typeface="微软雅黑" panose="020B0503020204020204" pitchFamily="34" charset="-122"/>
              <a:ea typeface="微软雅黑" panose="020B0503020204020204" pitchFamily="34" charset="-122"/>
              <a:sym typeface="+mn-ea"/>
            </a:endParaRPr>
          </a:p>
          <a:p>
            <a:pPr indent="0" algn="ctr">
              <a:buNone/>
            </a:pPr>
            <a:r>
              <a:rPr lang="zh-CN" altLang="en-US" sz="800" b="1" dirty="0">
                <a:solidFill>
                  <a:srgbClr val="1184CF"/>
                </a:solidFill>
                <a:latin typeface="微软雅黑" panose="020B0503020204020204" pitchFamily="34" charset="-122"/>
                <a:ea typeface="微软雅黑" panose="020B0503020204020204" pitchFamily="34" charset="-122"/>
                <a:sym typeface="+mn-ea"/>
              </a:rPr>
              <a:t>提前布局</a:t>
            </a:r>
            <a:r>
              <a:rPr lang="zh-CN" altLang="en-US" sz="800" b="1" dirty="0">
                <a:solidFill>
                  <a:srgbClr val="FF0000"/>
                </a:solidFill>
                <a:latin typeface="微软雅黑" panose="020B0503020204020204" pitchFamily="34" charset="-122"/>
                <a:ea typeface="微软雅黑" panose="020B0503020204020204" pitchFamily="34" charset="-122"/>
                <a:sym typeface="+mn-ea"/>
              </a:rPr>
              <a:t>拱</a:t>
            </a:r>
            <a:r>
              <a:rPr lang="zh-CN" altLang="en-US" sz="800" b="1" dirty="0">
                <a:solidFill>
                  <a:srgbClr val="1184CF"/>
                </a:solidFill>
                <a:latin typeface="微软雅黑" panose="020B0503020204020204" pitchFamily="34" charset="-122"/>
                <a:ea typeface="微软雅黑" panose="020B0503020204020204" pitchFamily="34" charset="-122"/>
                <a:sym typeface="+mn-ea"/>
              </a:rPr>
              <a:t>招标</a:t>
            </a:r>
            <a:endParaRPr lang="en-US" altLang="zh-CN" sz="800">
              <a:solidFill>
                <a:schemeClr val="tx1"/>
              </a:solidFill>
              <a:latin typeface="微软雅黑" panose="020B0503020204020204" pitchFamily="34" charset="-122"/>
              <a:ea typeface="微软雅黑" panose="020B0503020204020204" pitchFamily="34" charset="-122"/>
              <a:sym typeface="+mn-ea"/>
            </a:endParaRPr>
          </a:p>
        </p:txBody>
      </p:sp>
      <p:grpSp>
        <p:nvGrpSpPr>
          <p:cNvPr id="86" name="组合 85"/>
          <p:cNvGrpSpPr/>
          <p:nvPr/>
        </p:nvGrpSpPr>
        <p:grpSpPr>
          <a:xfrm>
            <a:off x="7299960" y="4479925"/>
            <a:ext cx="191770" cy="149860"/>
            <a:chOff x="11641" y="6688"/>
            <a:chExt cx="686" cy="680"/>
          </a:xfrm>
        </p:grpSpPr>
        <p:sp>
          <p:nvSpPr>
            <p:cNvPr id="87" name="燕尾形 86"/>
            <p:cNvSpPr/>
            <p:nvPr/>
          </p:nvSpPr>
          <p:spPr>
            <a:xfrm>
              <a:off x="11641" y="6688"/>
              <a:ext cx="227" cy="68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88" name="燕尾形 87"/>
            <p:cNvSpPr/>
            <p:nvPr/>
          </p:nvSpPr>
          <p:spPr>
            <a:xfrm>
              <a:off x="11871" y="6688"/>
              <a:ext cx="227" cy="68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89" name="燕尾形 88"/>
            <p:cNvSpPr/>
            <p:nvPr/>
          </p:nvSpPr>
          <p:spPr>
            <a:xfrm>
              <a:off x="12101" y="6688"/>
              <a:ext cx="227" cy="68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grpSp>
      <p:sp>
        <p:nvSpPr>
          <p:cNvPr id="90" name="文本框 89"/>
          <p:cNvSpPr txBox="1"/>
          <p:nvPr/>
        </p:nvSpPr>
        <p:spPr>
          <a:xfrm>
            <a:off x="6612255" y="4204335"/>
            <a:ext cx="1666240" cy="226695"/>
          </a:xfrm>
          <a:prstGeom prst="rect">
            <a:avLst/>
          </a:prstGeom>
          <a:noFill/>
        </p:spPr>
        <p:txBody>
          <a:bodyPr wrap="square" rtlCol="0" anchor="t">
            <a:spAutoFit/>
          </a:bodyPr>
          <a:p>
            <a:pPr algn="ctr">
              <a:lnSpc>
                <a:spcPct val="110000"/>
              </a:lnSpc>
            </a:pPr>
            <a:r>
              <a:rPr lang="zh-CN" altLang="en-US" sz="800" b="1" dirty="0" smtClean="0">
                <a:latin typeface="微软雅黑" panose="020B0503020204020204" pitchFamily="34" charset="-122"/>
                <a:ea typeface="微软雅黑" panose="020B0503020204020204" pitchFamily="34" charset="-122"/>
                <a:sym typeface="+mn-ea"/>
              </a:rPr>
              <a:t>教育专网</a:t>
            </a:r>
            <a:endParaRPr lang="zh-CN" altLang="en-US" sz="800" b="1" dirty="0" smtClean="0">
              <a:latin typeface="微软雅黑" panose="020B0503020204020204" pitchFamily="34" charset="-122"/>
              <a:ea typeface="微软雅黑" panose="020B0503020204020204" pitchFamily="34" charset="-122"/>
              <a:sym typeface="+mn-ea"/>
            </a:endParaRPr>
          </a:p>
        </p:txBody>
      </p:sp>
      <p:sp>
        <p:nvSpPr>
          <p:cNvPr id="91" name="文本框 90"/>
          <p:cNvSpPr txBox="1"/>
          <p:nvPr/>
        </p:nvSpPr>
        <p:spPr>
          <a:xfrm>
            <a:off x="7553960" y="4292600"/>
            <a:ext cx="1116000" cy="523875"/>
          </a:xfrm>
          <a:prstGeom prst="rect">
            <a:avLst/>
          </a:prstGeom>
          <a:noFill/>
        </p:spPr>
        <p:txBody>
          <a:bodyPr wrap="square" rtlCol="0" anchor="ctr" anchorCtr="0">
            <a:noAutofit/>
          </a:bodyPr>
          <a:p>
            <a:pPr>
              <a:lnSpc>
                <a:spcPct val="120000"/>
              </a:lnSpc>
              <a:spcBef>
                <a:spcPts val="0"/>
              </a:spcBef>
              <a:spcAft>
                <a:spcPts val="0"/>
              </a:spcAft>
            </a:pPr>
            <a:r>
              <a:rPr lang="zh-CN" altLang="en-US"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落地</a:t>
            </a:r>
            <a:r>
              <a:rPr lang="en-US" altLang="zh-CN" sz="8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14</a:t>
            </a:r>
            <a:r>
              <a:rPr lang="zh-CN" altLang="en-US"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家市属学校</a:t>
            </a:r>
            <a:endParaRPr lang="zh-CN" altLang="en-US"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20000"/>
              </a:lnSpc>
              <a:spcBef>
                <a:spcPts val="0"/>
              </a:spcBef>
              <a:spcAft>
                <a:spcPts val="0"/>
              </a:spcAft>
            </a:pPr>
            <a:r>
              <a:rPr lang="zh-CN" altLang="en-US"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升客情</a:t>
            </a:r>
            <a:r>
              <a:rPr lang="en-US" altLang="zh-CN"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落实</a:t>
            </a:r>
            <a:r>
              <a:rPr lang="en-US" altLang="zh-CN" sz="8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家招标</a:t>
            </a:r>
            <a:endParaRPr lang="zh-CN" altLang="en-US"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2" name="矩形 91"/>
          <p:cNvSpPr/>
          <p:nvPr/>
        </p:nvSpPr>
        <p:spPr>
          <a:xfrm>
            <a:off x="8819515" y="4314825"/>
            <a:ext cx="2541905" cy="467995"/>
          </a:xfrm>
          <a:prstGeom prst="rect">
            <a:avLst/>
          </a:prstGeom>
          <a:ln>
            <a:solidFill>
              <a:schemeClr val="bg1">
                <a:lumMod val="85000"/>
              </a:schemeClr>
            </a:solidFill>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93" name="文本框 92"/>
          <p:cNvSpPr txBox="1"/>
          <p:nvPr/>
        </p:nvSpPr>
        <p:spPr>
          <a:xfrm>
            <a:off x="8744585" y="4292600"/>
            <a:ext cx="1193800" cy="523875"/>
          </a:xfrm>
          <a:prstGeom prst="rect">
            <a:avLst/>
          </a:prstGeom>
          <a:noFill/>
        </p:spPr>
        <p:txBody>
          <a:bodyPr wrap="square" rtlCol="0" anchor="ctr" anchorCtr="0">
            <a:noAutofit/>
          </a:bodyPr>
          <a:p>
            <a:pPr indent="0" algn="ctr">
              <a:lnSpc>
                <a:spcPct val="120000"/>
              </a:lnSpc>
              <a:spcBef>
                <a:spcPts val="0"/>
              </a:spcBef>
              <a:spcAft>
                <a:spcPts val="0"/>
              </a:spcAft>
              <a:buNone/>
            </a:pPr>
            <a:r>
              <a:rPr lang="zh-CN" altLang="en-US" sz="800" b="1" dirty="0" smtClean="0">
                <a:solidFill>
                  <a:srgbClr val="1184CF"/>
                </a:solidFill>
                <a:latin typeface="微软雅黑" panose="020B0503020204020204" pitchFamily="34" charset="-122"/>
                <a:ea typeface="微软雅黑" panose="020B0503020204020204" pitchFamily="34" charset="-122"/>
                <a:sym typeface="+mn-ea"/>
              </a:rPr>
              <a:t>存量</a:t>
            </a:r>
            <a:r>
              <a:rPr lang="zh-CN" altLang="en-US" sz="800" b="1" dirty="0" smtClean="0">
                <a:solidFill>
                  <a:srgbClr val="FF0000"/>
                </a:solidFill>
                <a:latin typeface="微软雅黑" panose="020B0503020204020204" pitchFamily="34" charset="-122"/>
                <a:ea typeface="微软雅黑" panose="020B0503020204020204" pitchFamily="34" charset="-122"/>
                <a:sym typeface="+mn-ea"/>
              </a:rPr>
              <a:t>树</a:t>
            </a:r>
            <a:r>
              <a:rPr lang="zh-CN" altLang="en-US" sz="800" b="1" dirty="0" smtClean="0">
                <a:solidFill>
                  <a:srgbClr val="1184CF"/>
                </a:solidFill>
                <a:latin typeface="微软雅黑" panose="020B0503020204020204" pitchFamily="34" charset="-122"/>
                <a:ea typeface="微软雅黑" panose="020B0503020204020204" pitchFamily="34" charset="-122"/>
                <a:sym typeface="+mn-ea"/>
              </a:rPr>
              <a:t>标杆</a:t>
            </a:r>
            <a:r>
              <a:rPr lang="zh-CN" altLang="en-US" sz="800" b="1" dirty="0" smtClean="0">
                <a:solidFill>
                  <a:srgbClr val="FF0000"/>
                </a:solidFill>
                <a:latin typeface="微软雅黑" panose="020B0503020204020204" pitchFamily="34" charset="-122"/>
                <a:ea typeface="微软雅黑" panose="020B0503020204020204" pitchFamily="34" charset="-122"/>
                <a:sym typeface="+mn-ea"/>
              </a:rPr>
              <a:t>效</a:t>
            </a:r>
            <a:r>
              <a:rPr lang="zh-CN" altLang="en-US" sz="800" b="1" dirty="0" smtClean="0">
                <a:solidFill>
                  <a:srgbClr val="1184CF"/>
                </a:solidFill>
                <a:latin typeface="微软雅黑" panose="020B0503020204020204" pitchFamily="34" charset="-122"/>
                <a:ea typeface="微软雅黑" panose="020B0503020204020204" pitchFamily="34" charset="-122"/>
                <a:sym typeface="+mn-ea"/>
              </a:rPr>
              <a:t>复制</a:t>
            </a:r>
            <a:endParaRPr lang="zh-CN" altLang="en-US" sz="800" b="1" dirty="0" smtClean="0">
              <a:solidFill>
                <a:srgbClr val="1184CF"/>
              </a:solidFill>
              <a:latin typeface="微软雅黑" panose="020B0503020204020204" pitchFamily="34" charset="-122"/>
              <a:ea typeface="微软雅黑" panose="020B0503020204020204" pitchFamily="34" charset="-122"/>
              <a:sym typeface="+mn-ea"/>
            </a:endParaRPr>
          </a:p>
          <a:p>
            <a:pPr indent="0" algn="ctr">
              <a:lnSpc>
                <a:spcPct val="120000"/>
              </a:lnSpc>
              <a:spcBef>
                <a:spcPts val="0"/>
              </a:spcBef>
              <a:spcAft>
                <a:spcPts val="0"/>
              </a:spcAft>
              <a:buNone/>
            </a:pPr>
            <a:r>
              <a:rPr lang="zh-CN" altLang="en-US" sz="800" b="1" dirty="0" smtClean="0">
                <a:solidFill>
                  <a:srgbClr val="1184CF"/>
                </a:solidFill>
                <a:latin typeface="微软雅黑" panose="020B0503020204020204" pitchFamily="34" charset="-122"/>
                <a:ea typeface="微软雅黑" panose="020B0503020204020204" pitchFamily="34" charset="-122"/>
                <a:sym typeface="+mn-ea"/>
              </a:rPr>
              <a:t>破冰</a:t>
            </a:r>
            <a:r>
              <a:rPr lang="zh-CN" altLang="en-US" sz="800" b="1" dirty="0" smtClean="0">
                <a:solidFill>
                  <a:srgbClr val="FF0000"/>
                </a:solidFill>
                <a:latin typeface="微软雅黑" panose="020B0503020204020204" pitchFamily="34" charset="-122"/>
                <a:ea typeface="微软雅黑" panose="020B0503020204020204" pitchFamily="34" charset="-122"/>
                <a:sym typeface="+mn-ea"/>
              </a:rPr>
              <a:t>抓</a:t>
            </a:r>
            <a:r>
              <a:rPr lang="zh-CN" altLang="en-US" sz="800" b="1" dirty="0" smtClean="0">
                <a:solidFill>
                  <a:srgbClr val="1184CF"/>
                </a:solidFill>
                <a:latin typeface="微软雅黑" panose="020B0503020204020204" pitchFamily="34" charset="-122"/>
                <a:ea typeface="微软雅黑" panose="020B0503020204020204" pitchFamily="34" charset="-122"/>
                <a:sym typeface="+mn-ea"/>
              </a:rPr>
              <a:t>契机</a:t>
            </a:r>
            <a:r>
              <a:rPr lang="zh-CN" altLang="en-US" sz="800" b="1" dirty="0" smtClean="0">
                <a:solidFill>
                  <a:srgbClr val="FF0000"/>
                </a:solidFill>
                <a:latin typeface="微软雅黑" panose="020B0503020204020204" pitchFamily="34" charset="-122"/>
                <a:ea typeface="微软雅黑" panose="020B0503020204020204" pitchFamily="34" charset="-122"/>
                <a:sym typeface="+mn-ea"/>
              </a:rPr>
              <a:t>谋</a:t>
            </a:r>
            <a:r>
              <a:rPr lang="zh-CN" altLang="en-US" sz="800" b="1" dirty="0" smtClean="0">
                <a:solidFill>
                  <a:srgbClr val="1184CF"/>
                </a:solidFill>
                <a:latin typeface="微软雅黑" panose="020B0503020204020204" pitchFamily="34" charset="-122"/>
                <a:ea typeface="微软雅黑" panose="020B0503020204020204" pitchFamily="34" charset="-122"/>
                <a:sym typeface="+mn-ea"/>
              </a:rPr>
              <a:t>垄断</a:t>
            </a:r>
            <a:endParaRPr lang="en-US" altLang="zh-CN" sz="800">
              <a:solidFill>
                <a:schemeClr val="tx1"/>
              </a:solidFill>
              <a:latin typeface="微软雅黑" panose="020B0503020204020204" pitchFamily="34" charset="-122"/>
              <a:ea typeface="微软雅黑" panose="020B0503020204020204" pitchFamily="34" charset="-122"/>
              <a:sym typeface="+mn-ea"/>
            </a:endParaRPr>
          </a:p>
        </p:txBody>
      </p:sp>
      <p:grpSp>
        <p:nvGrpSpPr>
          <p:cNvPr id="94" name="组合 93"/>
          <p:cNvGrpSpPr/>
          <p:nvPr/>
        </p:nvGrpSpPr>
        <p:grpSpPr>
          <a:xfrm>
            <a:off x="9801860" y="4479925"/>
            <a:ext cx="191770" cy="149860"/>
            <a:chOff x="11641" y="6688"/>
            <a:chExt cx="686" cy="680"/>
          </a:xfrm>
        </p:grpSpPr>
        <p:sp>
          <p:nvSpPr>
            <p:cNvPr id="96" name="燕尾形 95"/>
            <p:cNvSpPr/>
            <p:nvPr/>
          </p:nvSpPr>
          <p:spPr>
            <a:xfrm>
              <a:off x="11641" y="6688"/>
              <a:ext cx="227" cy="68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97" name="燕尾形 96"/>
            <p:cNvSpPr/>
            <p:nvPr/>
          </p:nvSpPr>
          <p:spPr>
            <a:xfrm>
              <a:off x="11871" y="6688"/>
              <a:ext cx="227" cy="68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99" name="燕尾形 98"/>
            <p:cNvSpPr/>
            <p:nvPr/>
          </p:nvSpPr>
          <p:spPr>
            <a:xfrm>
              <a:off x="12101" y="6688"/>
              <a:ext cx="227" cy="68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grpSp>
      <p:sp>
        <p:nvSpPr>
          <p:cNvPr id="100" name="文本框 99"/>
          <p:cNvSpPr txBox="1"/>
          <p:nvPr/>
        </p:nvSpPr>
        <p:spPr>
          <a:xfrm>
            <a:off x="9107170" y="4187825"/>
            <a:ext cx="1666240" cy="226695"/>
          </a:xfrm>
          <a:prstGeom prst="rect">
            <a:avLst/>
          </a:prstGeom>
          <a:noFill/>
        </p:spPr>
        <p:txBody>
          <a:bodyPr wrap="square" rtlCol="0" anchor="t">
            <a:spAutoFit/>
          </a:bodyPr>
          <a:p>
            <a:pPr algn="ctr">
              <a:lnSpc>
                <a:spcPct val="110000"/>
              </a:lnSpc>
            </a:pPr>
            <a:r>
              <a:rPr lang="en-US" altLang="zh-CN" sz="8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16</a:t>
            </a:r>
            <a:r>
              <a:rPr lang="zh-CN" altLang="en-US" sz="8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个新场景专网</a:t>
            </a:r>
            <a:endParaRPr lang="zh-CN" altLang="en-US" sz="800" b="1"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3" name="文本框 102"/>
          <p:cNvSpPr txBox="1"/>
          <p:nvPr/>
        </p:nvSpPr>
        <p:spPr>
          <a:xfrm>
            <a:off x="9961880" y="4292600"/>
            <a:ext cx="1655445" cy="523875"/>
          </a:xfrm>
          <a:prstGeom prst="rect">
            <a:avLst/>
          </a:prstGeom>
          <a:noFill/>
        </p:spPr>
        <p:txBody>
          <a:bodyPr wrap="square" rtlCol="0" anchor="ctr" anchorCtr="0">
            <a:noAutofit/>
          </a:bodyPr>
          <a:p>
            <a:pPr>
              <a:lnSpc>
                <a:spcPct val="120000"/>
              </a:lnSpc>
              <a:spcBef>
                <a:spcPts val="0"/>
              </a:spcBef>
              <a:spcAft>
                <a:spcPts val="0"/>
              </a:spcAft>
            </a:pPr>
            <a:r>
              <a:rPr lang="en-US" altLang="zh-CN" sz="8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环保</a:t>
            </a:r>
            <a:r>
              <a:rPr lang="en-US" altLang="zh-CN"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8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交管</a:t>
            </a:r>
            <a:r>
              <a:rPr lang="en-US" altLang="zh-CN"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8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停车</a:t>
            </a:r>
            <a:r>
              <a:rPr lang="zh-CN" altLang="en-US"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等复制</a:t>
            </a:r>
            <a:endParaRPr lang="zh-CN" altLang="en-US"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20000"/>
              </a:lnSpc>
              <a:spcBef>
                <a:spcPts val="0"/>
              </a:spcBef>
              <a:spcAft>
                <a:spcPts val="0"/>
              </a:spcAft>
            </a:pPr>
            <a:r>
              <a:rPr lang="en-US" altLang="zh-CN" sz="8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充电站</a:t>
            </a:r>
            <a:r>
              <a:rPr lang="en-US" altLang="zh-CN"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8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证券保险</a:t>
            </a:r>
            <a:r>
              <a:rPr lang="zh-CN" altLang="en-US"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等实现破局</a:t>
            </a:r>
            <a:endParaRPr lang="zh-CN" altLang="en-US" sz="800" b="1" dirty="0" smtClean="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2" name="文本框 121"/>
          <p:cNvSpPr txBox="1"/>
          <p:nvPr/>
        </p:nvSpPr>
        <p:spPr>
          <a:xfrm>
            <a:off x="6108700" y="4829810"/>
            <a:ext cx="2820670" cy="302260"/>
          </a:xfrm>
          <a:prstGeom prst="rect">
            <a:avLst/>
          </a:prstGeom>
          <a:noFill/>
        </p:spPr>
        <p:txBody>
          <a:bodyPr wrap="square" rtlCol="0" anchor="t">
            <a:noAutofit/>
          </a:bodyPr>
          <a:p>
            <a:pPr marL="171450" indent="-171450">
              <a:buFont typeface="Wingdings" panose="05000000000000000000" charset="0"/>
              <a:buChar char="Ø"/>
            </a:pPr>
            <a:r>
              <a:rPr lang="zh-CN" altLang="en-US" sz="1200" b="1" dirty="0" smtClean="0">
                <a:solidFill>
                  <a:srgbClr val="1184CF"/>
                </a:solidFill>
                <a:latin typeface="微软雅黑" panose="020B0503020204020204" pitchFamily="34" charset="-122"/>
                <a:ea typeface="微软雅黑" panose="020B0503020204020204" pitchFamily="34" charset="-122"/>
                <a:sym typeface="+mn-ea"/>
              </a:rPr>
              <a:t>健全三项保障，夯实配套支撑</a:t>
            </a:r>
            <a:endParaRPr lang="zh-CN" altLang="en-US" sz="1200" b="1" dirty="0" smtClean="0">
              <a:solidFill>
                <a:srgbClr val="1184CF"/>
              </a:solidFill>
              <a:latin typeface="微软雅黑" panose="020B0503020204020204" pitchFamily="34" charset="-122"/>
              <a:ea typeface="微软雅黑" panose="020B0503020204020204" pitchFamily="34" charset="-122"/>
              <a:sym typeface="+mn-ea"/>
            </a:endParaRPr>
          </a:p>
        </p:txBody>
      </p:sp>
      <p:sp>
        <p:nvSpPr>
          <p:cNvPr id="104" name="文本框 103"/>
          <p:cNvSpPr txBox="1"/>
          <p:nvPr/>
        </p:nvSpPr>
        <p:spPr>
          <a:xfrm>
            <a:off x="6184265" y="5258435"/>
            <a:ext cx="1835785" cy="436880"/>
          </a:xfrm>
          <a:prstGeom prst="rect">
            <a:avLst/>
          </a:prstGeom>
          <a:noFill/>
        </p:spPr>
        <p:txBody>
          <a:bodyPr wrap="square" rtlCol="0" anchor="t">
            <a:noAutofit/>
          </a:bodyPr>
          <a:p>
            <a:pPr algn="l">
              <a:buClrTx/>
              <a:buSzTx/>
              <a:buFontTx/>
            </a:pPr>
            <a:r>
              <a:rPr lang="en-US" altLang="zh-CN" sz="1000"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1">
                <a:latin typeface="微软雅黑" panose="020B0503020204020204" pitchFamily="34" charset="-122"/>
                <a:ea typeface="微软雅黑" panose="020B0503020204020204" pitchFamily="34" charset="-122"/>
                <a:cs typeface="微软雅黑" panose="020B0503020204020204" pitchFamily="34" charset="-122"/>
              </a:rPr>
              <a:t>成立数通团队</a:t>
            </a:r>
            <a:endParaRPr lang="zh-CN" altLang="en-US" sz="1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2" name="文本框 111"/>
          <p:cNvSpPr txBox="1"/>
          <p:nvPr/>
        </p:nvSpPr>
        <p:spPr>
          <a:xfrm>
            <a:off x="9923145" y="5258435"/>
            <a:ext cx="1627505" cy="270510"/>
          </a:xfrm>
          <a:prstGeom prst="rect">
            <a:avLst/>
          </a:prstGeom>
          <a:noFill/>
        </p:spPr>
        <p:txBody>
          <a:bodyPr wrap="square" rtlCol="0" anchor="t">
            <a:noAutofit/>
          </a:bodyPr>
          <a:p>
            <a:pPr algn="ctr">
              <a:buClrTx/>
              <a:buSzTx/>
              <a:buFontTx/>
            </a:pPr>
            <a:r>
              <a:rPr lang="en-US" altLang="zh-CN" sz="1000" b="1">
                <a:latin typeface="微软雅黑" panose="020B0503020204020204" pitchFamily="34" charset="-122"/>
                <a:ea typeface="微软雅黑" panose="020B0503020204020204" pitchFamily="34" charset="-122"/>
              </a:rPr>
              <a:t>明确考核</a:t>
            </a:r>
            <a:r>
              <a:rPr lang="en-US" altLang="zh-CN" sz="1000" b="1">
                <a:latin typeface="微软雅黑" panose="020B0503020204020204" pitchFamily="34" charset="-122"/>
                <a:ea typeface="微软雅黑" panose="020B0503020204020204" pitchFamily="34" charset="-122"/>
                <a:sym typeface="+mn-ea"/>
              </a:rPr>
              <a:t>激励</a:t>
            </a:r>
            <a:endParaRPr lang="en-US" altLang="zh-CN" sz="1000" b="1">
              <a:latin typeface="微软雅黑" panose="020B0503020204020204" pitchFamily="34" charset="-122"/>
              <a:ea typeface="微软雅黑" panose="020B0503020204020204" pitchFamily="34" charset="-122"/>
            </a:endParaRPr>
          </a:p>
        </p:txBody>
      </p:sp>
      <p:sp>
        <p:nvSpPr>
          <p:cNvPr id="113" name="文本框 112"/>
          <p:cNvSpPr txBox="1"/>
          <p:nvPr/>
        </p:nvSpPr>
        <p:spPr>
          <a:xfrm>
            <a:off x="10064115" y="5445760"/>
            <a:ext cx="1401445" cy="608965"/>
          </a:xfrm>
          <a:prstGeom prst="rect">
            <a:avLst/>
          </a:prstGeom>
          <a:noFill/>
        </p:spPr>
        <p:txBody>
          <a:bodyPr wrap="square" rtlCol="0" anchor="t">
            <a:noAutofit/>
          </a:bodyPr>
          <a:p>
            <a:pPr algn="ctr" fontAlgn="auto">
              <a:lnSpc>
                <a:spcPct val="120000"/>
              </a:lnSpc>
              <a:spcBef>
                <a:spcPts val="0"/>
              </a:spcBef>
              <a:spcAft>
                <a:spcPts val="0"/>
              </a:spcAft>
              <a:buClrTx/>
              <a:buSzTx/>
              <a:buFontTx/>
            </a:pPr>
            <a:r>
              <a:rPr lang="zh-CN" altLang="en-US" sz="800" b="1">
                <a:latin typeface="微软雅黑" panose="020B0503020204020204" pitchFamily="34" charset="-122"/>
                <a:ea typeface="微软雅黑" panose="020B0503020204020204" pitchFamily="34" charset="-122"/>
                <a:cs typeface="微软雅黑" panose="020B0503020204020204" pitchFamily="34" charset="-122"/>
                <a:sym typeface="+mn-ea"/>
              </a:rPr>
              <a:t>副总月度执行力加扣分</a:t>
            </a:r>
            <a:endParaRPr lang="zh-CN" altLang="en-US" sz="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fontAlgn="auto">
              <a:lnSpc>
                <a:spcPct val="120000"/>
              </a:lnSpc>
              <a:spcBef>
                <a:spcPts val="0"/>
              </a:spcBef>
              <a:spcAft>
                <a:spcPts val="0"/>
              </a:spcAft>
              <a:buClrTx/>
              <a:buSzTx/>
              <a:buFontTx/>
            </a:pPr>
            <a:r>
              <a:rPr lang="zh-CN" altLang="en-US" sz="800" b="1">
                <a:latin typeface="微软雅黑" panose="020B0503020204020204" pitchFamily="34" charset="-122"/>
                <a:ea typeface="微软雅黑" panose="020B0503020204020204" pitchFamily="34" charset="-122"/>
                <a:cs typeface="微软雅黑" panose="020B0503020204020204" pitchFamily="34" charset="-122"/>
                <a:sym typeface="+mn-ea"/>
              </a:rPr>
              <a:t>团队攻坚和破冰激励</a:t>
            </a:r>
            <a:endParaRPr lang="zh-CN" altLang="en-US" sz="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fontAlgn="auto">
              <a:lnSpc>
                <a:spcPct val="120000"/>
              </a:lnSpc>
              <a:spcBef>
                <a:spcPts val="0"/>
              </a:spcBef>
              <a:spcAft>
                <a:spcPts val="0"/>
              </a:spcAft>
              <a:buClrTx/>
              <a:buSzTx/>
              <a:buFontTx/>
            </a:pPr>
            <a:r>
              <a:rPr lang="zh-CN" altLang="en-US" sz="800" b="1">
                <a:latin typeface="微软雅黑" panose="020B0503020204020204" pitchFamily="34" charset="-122"/>
                <a:ea typeface="微软雅黑" panose="020B0503020204020204" pitchFamily="34" charset="-122"/>
                <a:cs typeface="微软雅黑" panose="020B0503020204020204" pitchFamily="34" charset="-122"/>
                <a:sym typeface="+mn-ea"/>
              </a:rPr>
              <a:t>（奖金总额</a:t>
            </a:r>
            <a:r>
              <a:rPr lang="zh-CN" altLang="en-US" sz="8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10</a:t>
            </a:r>
            <a:r>
              <a:rPr lang="zh-CN" altLang="en-US" sz="800" b="1">
                <a:latin typeface="微软雅黑" panose="020B0503020204020204" pitchFamily="34" charset="-122"/>
                <a:ea typeface="微软雅黑" panose="020B0503020204020204" pitchFamily="34" charset="-122"/>
                <a:cs typeface="微软雅黑" panose="020B0503020204020204" pitchFamily="34" charset="-122"/>
                <a:sym typeface="+mn-ea"/>
              </a:rPr>
              <a:t>万）</a:t>
            </a:r>
            <a:endParaRPr lang="zh-CN" altLang="en-US" sz="8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3" name="文本框 122"/>
          <p:cNvSpPr txBox="1"/>
          <p:nvPr/>
        </p:nvSpPr>
        <p:spPr>
          <a:xfrm>
            <a:off x="6421120" y="5417185"/>
            <a:ext cx="1301115" cy="224790"/>
          </a:xfrm>
          <a:prstGeom prst="rect">
            <a:avLst/>
          </a:prstGeom>
          <a:noFill/>
        </p:spPr>
        <p:txBody>
          <a:bodyPr wrap="square" rtlCol="0" anchor="ctr" anchorCtr="0">
            <a:noAutofit/>
          </a:bodyPr>
          <a:p>
            <a:pPr indent="0" fontAlgn="auto">
              <a:lnSpc>
                <a:spcPct val="150000"/>
              </a:lnSpc>
            </a:pPr>
            <a:r>
              <a:rPr lang="zh-CN" altLang="en-US" sz="800" b="1">
                <a:latin typeface="微软雅黑" panose="020B0503020204020204" pitchFamily="34" charset="-122"/>
                <a:ea typeface="微软雅黑" panose="020B0503020204020204" pitchFamily="34" charset="-122"/>
                <a:cs typeface="微软雅黑" panose="020B0503020204020204" pitchFamily="34" charset="-122"/>
              </a:rPr>
              <a:t>市公司</a:t>
            </a:r>
            <a:r>
              <a:rPr lang="en-US" altLang="zh-CN" sz="8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800" b="1">
                <a:latin typeface="微软雅黑" panose="020B0503020204020204" pitchFamily="34" charset="-122"/>
                <a:ea typeface="微软雅黑" panose="020B0503020204020204" pitchFamily="34" charset="-122"/>
                <a:cs typeface="微软雅黑" panose="020B0503020204020204" pitchFamily="34" charset="-122"/>
              </a:rPr>
              <a:t>人，各县市</a:t>
            </a:r>
            <a:r>
              <a:rPr lang="en-US" altLang="zh-CN" sz="8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800" b="1">
                <a:latin typeface="微软雅黑" panose="020B0503020204020204" pitchFamily="34" charset="-122"/>
                <a:ea typeface="微软雅黑" panose="020B0503020204020204" pitchFamily="34" charset="-122"/>
                <a:cs typeface="微软雅黑" panose="020B0503020204020204" pitchFamily="34" charset="-122"/>
              </a:rPr>
              <a:t>人</a:t>
            </a:r>
            <a:endParaRPr lang="zh-CN" altLang="en-US" sz="800" b="1">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24" name="组合 123"/>
          <p:cNvGrpSpPr/>
          <p:nvPr/>
        </p:nvGrpSpPr>
        <p:grpSpPr>
          <a:xfrm>
            <a:off x="6416675" y="5641975"/>
            <a:ext cx="1289050" cy="390525"/>
            <a:chOff x="13223" y="8796"/>
            <a:chExt cx="2030" cy="837"/>
          </a:xfrm>
        </p:grpSpPr>
        <p:sp>
          <p:nvSpPr>
            <p:cNvPr id="125" name="矩形 124"/>
            <p:cNvSpPr/>
            <p:nvPr/>
          </p:nvSpPr>
          <p:spPr>
            <a:xfrm>
              <a:off x="13223" y="8796"/>
              <a:ext cx="953" cy="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方案支撑</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126" name="矩形 125"/>
            <p:cNvSpPr/>
            <p:nvPr/>
          </p:nvSpPr>
          <p:spPr>
            <a:xfrm>
              <a:off x="14301" y="8796"/>
              <a:ext cx="953" cy="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投标支撑</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129" name="矩形 128"/>
            <p:cNvSpPr/>
            <p:nvPr/>
          </p:nvSpPr>
          <p:spPr>
            <a:xfrm>
              <a:off x="13223" y="9243"/>
              <a:ext cx="953" cy="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专网</a:t>
              </a:r>
              <a:r>
                <a:rPr lang="zh-CN" altLang="en-US" sz="800" b="1">
                  <a:solidFill>
                    <a:schemeClr val="tx1"/>
                  </a:solidFill>
                  <a:latin typeface="微软雅黑" panose="020B0503020204020204" pitchFamily="34" charset="-122"/>
                  <a:ea typeface="微软雅黑" panose="020B0503020204020204" pitchFamily="34" charset="-122"/>
                  <a:sym typeface="+mn-ea"/>
                </a:rPr>
                <a:t>建设</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130" name="矩形 129"/>
            <p:cNvSpPr/>
            <p:nvPr/>
          </p:nvSpPr>
          <p:spPr>
            <a:xfrm>
              <a:off x="14301" y="9243"/>
              <a:ext cx="953" cy="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售后</a:t>
              </a:r>
              <a:r>
                <a:rPr lang="zh-CN" altLang="en-US" sz="800" b="1">
                  <a:solidFill>
                    <a:schemeClr val="tx1"/>
                  </a:solidFill>
                  <a:latin typeface="微软雅黑" panose="020B0503020204020204" pitchFamily="34" charset="-122"/>
                  <a:ea typeface="微软雅黑" panose="020B0503020204020204" pitchFamily="34" charset="-122"/>
                  <a:sym typeface="+mn-ea"/>
                </a:rPr>
                <a:t>维护</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grpSp>
      <p:sp>
        <p:nvSpPr>
          <p:cNvPr id="147" name="矩形 146"/>
          <p:cNvSpPr/>
          <p:nvPr/>
        </p:nvSpPr>
        <p:spPr>
          <a:xfrm>
            <a:off x="6226175" y="5288915"/>
            <a:ext cx="1764030" cy="761365"/>
          </a:xfrm>
          <a:prstGeom prst="rect">
            <a:avLst/>
          </a:prstGeom>
          <a:ln>
            <a:solidFill>
              <a:schemeClr val="bg1">
                <a:lumMod val="85000"/>
              </a:schemeClr>
            </a:solidFill>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148" name="矩形 147"/>
          <p:cNvSpPr/>
          <p:nvPr/>
        </p:nvSpPr>
        <p:spPr>
          <a:xfrm>
            <a:off x="10140950" y="5288915"/>
            <a:ext cx="1292860" cy="761365"/>
          </a:xfrm>
          <a:prstGeom prst="rect">
            <a:avLst/>
          </a:prstGeom>
          <a:ln>
            <a:solidFill>
              <a:schemeClr val="bg1">
                <a:lumMod val="85000"/>
              </a:schemeClr>
            </a:solidFill>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149" name="文本框 148"/>
          <p:cNvSpPr txBox="1"/>
          <p:nvPr/>
        </p:nvSpPr>
        <p:spPr>
          <a:xfrm>
            <a:off x="6252845" y="5018405"/>
            <a:ext cx="5168900" cy="274955"/>
          </a:xfrm>
          <a:prstGeom prst="rect">
            <a:avLst/>
          </a:prstGeom>
          <a:noFill/>
        </p:spPr>
        <p:txBody>
          <a:bodyPr wrap="square" rtlCol="0" anchor="t">
            <a:noAutofit/>
          </a:bodyPr>
          <a:p>
            <a:pPr indent="0" algn="l" fontAlgn="auto">
              <a:lnSpc>
                <a:spcPct val="120000"/>
              </a:lnSpc>
              <a:buClrTx/>
              <a:buSzTx/>
              <a:buFont typeface="Arial" panose="020B0604020202020204" pitchFamily="34" charset="0"/>
              <a:buNone/>
            </a:pPr>
            <a:r>
              <a:rPr lang="zh-CN" sz="1000">
                <a:solidFill>
                  <a:schemeClr val="tx1"/>
                </a:solidFill>
                <a:latin typeface="微软雅黑" panose="020B0503020204020204" pitchFamily="34" charset="-122"/>
                <a:ea typeface="微软雅黑" panose="020B0503020204020204" pitchFamily="34" charset="-122"/>
                <a:sym typeface="+mn-ea"/>
              </a:rPr>
              <a:t>从技术团队、配套政策、专项激励</a:t>
            </a:r>
            <a:r>
              <a:rPr lang="zh-CN" altLang="en-US" sz="1000">
                <a:solidFill>
                  <a:schemeClr val="tx1"/>
                </a:solidFill>
                <a:latin typeface="微软雅黑" panose="020B0503020204020204" pitchFamily="34" charset="-122"/>
                <a:ea typeface="微软雅黑" panose="020B0503020204020204" pitchFamily="34" charset="-122"/>
                <a:sym typeface="+mn-ea"/>
              </a:rPr>
              <a:t>三个方面保障和</a:t>
            </a:r>
            <a:r>
              <a:rPr lang="zh-CN" altLang="en-US" sz="1000">
                <a:solidFill>
                  <a:schemeClr val="tx1"/>
                </a:solidFill>
                <a:latin typeface="微软雅黑" panose="020B0503020204020204" pitchFamily="34" charset="-122"/>
                <a:ea typeface="微软雅黑" panose="020B0503020204020204" pitchFamily="34" charset="-122"/>
                <a:sym typeface="+mn-ea"/>
              </a:rPr>
              <a:t>支撑。</a:t>
            </a:r>
            <a:endParaRPr lang="zh-CN" altLang="en-US" sz="1000">
              <a:solidFill>
                <a:schemeClr val="tx1"/>
              </a:solidFill>
              <a:latin typeface="微软雅黑" panose="020B0503020204020204" pitchFamily="34" charset="-122"/>
              <a:ea typeface="微软雅黑" panose="020B0503020204020204" pitchFamily="34" charset="-122"/>
              <a:sym typeface="+mn-ea"/>
            </a:endParaRPr>
          </a:p>
        </p:txBody>
      </p:sp>
      <p:grpSp>
        <p:nvGrpSpPr>
          <p:cNvPr id="134" name="组合 133"/>
          <p:cNvGrpSpPr/>
          <p:nvPr/>
        </p:nvGrpSpPr>
        <p:grpSpPr>
          <a:xfrm rot="0">
            <a:off x="8991600" y="5679440"/>
            <a:ext cx="220980" cy="136525"/>
            <a:chOff x="11871" y="6688"/>
            <a:chExt cx="666" cy="680"/>
          </a:xfrm>
        </p:grpSpPr>
        <p:sp>
          <p:nvSpPr>
            <p:cNvPr id="139" name="燕尾形 138"/>
            <p:cNvSpPr/>
            <p:nvPr/>
          </p:nvSpPr>
          <p:spPr>
            <a:xfrm>
              <a:off x="12310" y="6688"/>
              <a:ext cx="227" cy="68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140" name="燕尾形 139"/>
            <p:cNvSpPr/>
            <p:nvPr/>
          </p:nvSpPr>
          <p:spPr>
            <a:xfrm>
              <a:off x="11871" y="6688"/>
              <a:ext cx="227" cy="68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141" name="燕尾形 140"/>
            <p:cNvSpPr/>
            <p:nvPr/>
          </p:nvSpPr>
          <p:spPr>
            <a:xfrm>
              <a:off x="12101" y="6688"/>
              <a:ext cx="227" cy="68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grpSp>
      <p:sp>
        <p:nvSpPr>
          <p:cNvPr id="142" name="矩形 141"/>
          <p:cNvSpPr/>
          <p:nvPr/>
        </p:nvSpPr>
        <p:spPr>
          <a:xfrm>
            <a:off x="9063990" y="5483225"/>
            <a:ext cx="936000" cy="158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indent="0" algn="ctr" fontAlgn="auto">
              <a:lnSpc>
                <a:spcPct val="150000"/>
              </a:lnSpc>
              <a:buFont typeface="Arial" panose="020B0604020202020204" pitchFamily="34" charset="0"/>
              <a:buNone/>
            </a:pPr>
            <a:r>
              <a:rPr lang="zh-CN"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地市决策</a:t>
            </a:r>
            <a:endParaRPr lang="zh-CN"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3" name="矩形 142"/>
          <p:cNvSpPr/>
          <p:nvPr/>
        </p:nvSpPr>
        <p:spPr>
          <a:xfrm>
            <a:off x="9063990" y="5679440"/>
            <a:ext cx="1008000" cy="158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省领导专题办公会</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144" name="矩形 143"/>
          <p:cNvSpPr/>
          <p:nvPr/>
        </p:nvSpPr>
        <p:spPr>
          <a:xfrm>
            <a:off x="9063990" y="5876925"/>
            <a:ext cx="936000" cy="158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省总办会</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145" name="文本框 144"/>
          <p:cNvSpPr txBox="1"/>
          <p:nvPr/>
        </p:nvSpPr>
        <p:spPr>
          <a:xfrm>
            <a:off x="8063230" y="5258435"/>
            <a:ext cx="1839595" cy="245110"/>
          </a:xfrm>
          <a:prstGeom prst="rect">
            <a:avLst/>
          </a:prstGeom>
          <a:noFill/>
        </p:spPr>
        <p:txBody>
          <a:bodyPr wrap="square" rtlCol="0" anchor="t">
            <a:spAutoFit/>
          </a:bodyPr>
          <a:p>
            <a:pPr algn="ctr">
              <a:buClrTx/>
              <a:buSzTx/>
              <a:buFontTx/>
            </a:pPr>
            <a:r>
              <a:rPr lang="en-US" altLang="zh-CN" sz="1000" b="1">
                <a:latin typeface="微软雅黑" panose="020B0503020204020204" pitchFamily="34" charset="-122"/>
                <a:ea typeface="微软雅黑" panose="020B0503020204020204" pitchFamily="34" charset="-122"/>
                <a:cs typeface="微软雅黑" panose="020B0503020204020204" pitchFamily="34" charset="-122"/>
              </a:rPr>
              <a:t>CT配套最长5年回收</a:t>
            </a:r>
            <a:endParaRPr lang="en-US" altLang="zh-CN" sz="1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6" name="矩形 145"/>
          <p:cNvSpPr/>
          <p:nvPr/>
        </p:nvSpPr>
        <p:spPr>
          <a:xfrm>
            <a:off x="8046085" y="5293360"/>
            <a:ext cx="2018030" cy="761365"/>
          </a:xfrm>
          <a:prstGeom prst="rect">
            <a:avLst/>
          </a:prstGeom>
          <a:ln>
            <a:solidFill>
              <a:schemeClr val="bg1">
                <a:lumMod val="85000"/>
              </a:schemeClr>
            </a:solidFill>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150" name="矩形 149"/>
          <p:cNvSpPr/>
          <p:nvPr/>
        </p:nvSpPr>
        <p:spPr>
          <a:xfrm>
            <a:off x="8102600" y="5483225"/>
            <a:ext cx="828000" cy="158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indent="0" algn="ctr" fontAlgn="auto">
              <a:lnSpc>
                <a:spcPct val="150000"/>
              </a:lnSpc>
              <a:buFont typeface="Arial" panose="020B0604020202020204" pitchFamily="34" charset="0"/>
              <a:buNone/>
            </a:pPr>
            <a:r>
              <a:rPr lang="en-US" altLang="zh-CN"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100</a:t>
            </a:r>
            <a:r>
              <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万以下</a:t>
            </a:r>
            <a:endPar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1" name="矩形 150"/>
          <p:cNvSpPr/>
          <p:nvPr/>
        </p:nvSpPr>
        <p:spPr>
          <a:xfrm>
            <a:off x="8030845" y="5681980"/>
            <a:ext cx="936000" cy="158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indent="0" algn="ctr" fontAlgn="auto">
              <a:lnSpc>
                <a:spcPct val="150000"/>
              </a:lnSpc>
              <a:buFont typeface="Arial" panose="020B0604020202020204" pitchFamily="34" charset="0"/>
              <a:buNone/>
            </a:pPr>
            <a:r>
              <a:rPr lang="en-US" altLang="zh-CN"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[100</a:t>
            </a:r>
            <a:r>
              <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万，</a:t>
            </a:r>
            <a:r>
              <a:rPr lang="en-US" altLang="zh-CN"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500</a:t>
            </a:r>
            <a:r>
              <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万）</a:t>
            </a:r>
            <a:endPar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2" name="矩形 151"/>
          <p:cNvSpPr/>
          <p:nvPr/>
        </p:nvSpPr>
        <p:spPr>
          <a:xfrm>
            <a:off x="8102600" y="5880735"/>
            <a:ext cx="828000" cy="158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indent="0" algn="ctr" fontAlgn="auto">
              <a:lnSpc>
                <a:spcPct val="150000"/>
              </a:lnSpc>
              <a:buFont typeface="Arial" panose="020B0604020202020204" pitchFamily="34" charset="0"/>
              <a:buNone/>
            </a:pPr>
            <a:r>
              <a:rPr lang="en-US" altLang="zh-CN"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500</a:t>
            </a:r>
            <a:r>
              <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万及以下</a:t>
            </a:r>
            <a:endParaRPr lang="zh-CN"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5" name="文本框 154"/>
          <p:cNvSpPr txBox="1"/>
          <p:nvPr/>
        </p:nvSpPr>
        <p:spPr>
          <a:xfrm>
            <a:off x="3352800" y="6309360"/>
            <a:ext cx="5563235" cy="326390"/>
          </a:xfrm>
          <a:prstGeom prst="rect">
            <a:avLst/>
          </a:prstGeom>
          <a:noFill/>
        </p:spPr>
        <p:txBody>
          <a:bodyPr wrap="square" rtlCol="0" anchor="t">
            <a:noAutofit/>
          </a:bodyPr>
          <a:p>
            <a:pPr indent="0" algn="ctr" fontAlgn="auto">
              <a:lnSpc>
                <a:spcPct val="130000"/>
              </a:lnSpc>
              <a:spcBef>
                <a:spcPct val="0"/>
              </a:spcBef>
              <a:spcAft>
                <a:spcPts val="0"/>
              </a:spcAft>
              <a:buFont typeface="Wingdings" panose="05000000000000000000" charset="0"/>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目标：异网迎回</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300</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家，行业专网新增专线</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800</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线，其中政务、医保新增</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300</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线</a:t>
            </a:r>
            <a:endPar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81965" y="4326890"/>
            <a:ext cx="11228070" cy="2377440"/>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cxnSp>
        <p:nvCxnSpPr>
          <p:cNvPr id="19" name="直接连接符 18"/>
          <p:cNvCxnSpPr/>
          <p:nvPr>
            <p:custDataLst>
              <p:tags r:id="rId6"/>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23215" y="260985"/>
            <a:ext cx="10129520" cy="460375"/>
          </a:xfrm>
          <a:prstGeom prst="rect">
            <a:avLst/>
          </a:prstGeom>
          <a:noFill/>
        </p:spPr>
        <p:txBody>
          <a:bodyPr wrap="square" rtlCol="0" anchor="t">
            <a:spAutoFit/>
          </a:bodyPr>
          <a:lstStyle/>
          <a:p>
            <a:pPr fontAlgn="base">
              <a:buClrTx/>
              <a:buSzTx/>
              <a:buFontTx/>
            </a:pPr>
            <a:r>
              <a:rPr 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二、千方百计加大业务拓展</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行业短彩</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4"/>
          <p:cNvSpPr/>
          <p:nvPr/>
        </p:nvSpPr>
        <p:spPr>
          <a:xfrm>
            <a:off x="435610" y="1663700"/>
            <a:ext cx="11228070" cy="2377440"/>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6" name="文本框 5"/>
          <p:cNvSpPr txBox="1"/>
          <p:nvPr/>
        </p:nvSpPr>
        <p:spPr>
          <a:xfrm>
            <a:off x="4345305" y="4438015"/>
            <a:ext cx="3648710" cy="660400"/>
          </a:xfrm>
          <a:prstGeom prst="rect">
            <a:avLst/>
          </a:prstGeom>
          <a:noFill/>
        </p:spPr>
        <p:txBody>
          <a:bodyPr wrap="square" rtlCol="0" anchor="t">
            <a:noAutofit/>
          </a:bodyPr>
          <a:p>
            <a:pPr indent="0" algn="ctr" fontAlgn="auto">
              <a:lnSpc>
                <a:spcPct val="130000"/>
              </a:lnSpc>
              <a:spcBef>
                <a:spcPct val="0"/>
              </a:spcBef>
              <a:spcAft>
                <a:spcPts val="0"/>
              </a:spcAft>
              <a:buFont typeface="Wingdings" panose="05000000000000000000" charset="0"/>
              <a:buNone/>
            </a:pPr>
            <a:r>
              <a:rPr lang="zh-CN" altLang="en-US" sz="1200" b="1"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原因一：标杆复制缓慢</a:t>
            </a:r>
            <a:endParaRPr lang="zh-CN" altLang="en-US" sz="1200" b="1"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4" name="文本框 13"/>
          <p:cNvSpPr txBox="1"/>
          <p:nvPr/>
        </p:nvSpPr>
        <p:spPr>
          <a:xfrm>
            <a:off x="695325" y="1756410"/>
            <a:ext cx="2966085" cy="544195"/>
          </a:xfrm>
          <a:prstGeom prst="rect">
            <a:avLst/>
          </a:prstGeom>
          <a:noFill/>
        </p:spPr>
        <p:txBody>
          <a:bodyPr wrap="square" rtlCol="0" anchor="t">
            <a:noAutofit/>
          </a:bodyPr>
          <a:p>
            <a:pPr algn="ctr"/>
            <a:r>
              <a:rPr lang="zh-CN" altLang="en-US"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存在问题</a:t>
            </a:r>
            <a:r>
              <a:rPr lang="en-US" altLang="zh-CN"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1</a:t>
            </a:r>
            <a:r>
              <a:rPr lang="zh-CN" altLang="en-US"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：短彩业务存量续签率偏低</a:t>
            </a:r>
            <a:endParaRPr lang="en-US" altLang="zh-CN"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endParaRPr lang="en-US" altLang="zh-CN"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endParaRPr lang="en-US" altLang="zh-CN"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nvSpPr>
        <p:spPr>
          <a:xfrm>
            <a:off x="4584700" y="4803775"/>
            <a:ext cx="3409950" cy="254635"/>
          </a:xfrm>
          <a:prstGeom prst="rect">
            <a:avLst/>
          </a:prstGeom>
          <a:noFill/>
        </p:spPr>
        <p:txBody>
          <a:bodyPr wrap="square" rtlCol="0" anchor="t">
            <a:noAutofit/>
          </a:bodyPr>
          <a:p>
            <a:pPr indent="0" algn="l">
              <a:buFont typeface="Arial" panose="020B0604020202020204" pitchFamily="34" charset="0"/>
              <a:buNone/>
            </a:pPr>
            <a:r>
              <a:rPr lang="en-US" altLang="zh-CN" sz="1000">
                <a:latin typeface="微软雅黑" panose="020B0503020204020204" pitchFamily="34" charset="-122"/>
                <a:ea typeface="微软雅黑" panose="020B0503020204020204" pitchFamily="34" charset="-122"/>
                <a:sym typeface="+mn-ea"/>
              </a:rPr>
              <a:t>6-7</a:t>
            </a:r>
            <a:r>
              <a:rPr lang="zh-CN" altLang="en-US" sz="1000">
                <a:latin typeface="微软雅黑" panose="020B0503020204020204" pitchFamily="34" charset="-122"/>
                <a:ea typeface="微软雅黑" panose="020B0503020204020204" pitchFamily="34" charset="-122"/>
                <a:sym typeface="+mn-ea"/>
              </a:rPr>
              <a:t>月，全市5G消息标杆仅个别县市破冰，整体突破</a:t>
            </a:r>
            <a:r>
              <a:rPr lang="zh-CN" altLang="en-US" sz="1000">
                <a:latin typeface="微软雅黑" panose="020B0503020204020204" pitchFamily="34" charset="-122"/>
                <a:ea typeface="微软雅黑" panose="020B0503020204020204" pitchFamily="34" charset="-122"/>
                <a:sym typeface="+mn-ea"/>
              </a:rPr>
              <a:t>缓慢</a:t>
            </a:r>
            <a:endParaRPr lang="zh-CN" altLang="en-US" sz="1000">
              <a:latin typeface="微软雅黑" panose="020B0503020204020204" pitchFamily="34" charset="-122"/>
              <a:ea typeface="微软雅黑" panose="020B0503020204020204" pitchFamily="34" charset="-122"/>
              <a:sym typeface="+mn-ea"/>
            </a:endParaRPr>
          </a:p>
        </p:txBody>
      </p:sp>
      <p:graphicFrame>
        <p:nvGraphicFramePr>
          <p:cNvPr id="21" name="图表 20"/>
          <p:cNvGraphicFramePr/>
          <p:nvPr/>
        </p:nvGraphicFramePr>
        <p:xfrm>
          <a:off x="481330" y="2253615"/>
          <a:ext cx="3588385" cy="1411605"/>
        </p:xfrm>
        <a:graphic>
          <a:graphicData uri="http://schemas.openxmlformats.org/drawingml/2006/chart">
            <c:chart xmlns:c="http://schemas.openxmlformats.org/drawingml/2006/chart" xmlns:r="http://schemas.openxmlformats.org/officeDocument/2006/relationships" r:id="rId1"/>
          </a:graphicData>
        </a:graphic>
      </p:graphicFrame>
      <p:sp>
        <p:nvSpPr>
          <p:cNvPr id="15" name="右箭头 14"/>
          <p:cNvSpPr/>
          <p:nvPr/>
        </p:nvSpPr>
        <p:spPr>
          <a:xfrm>
            <a:off x="4008120" y="2708910"/>
            <a:ext cx="299085" cy="485775"/>
          </a:xfrm>
          <a:prstGeom prst="rightArrow">
            <a:avLst/>
          </a:prstGeom>
          <a:solidFill>
            <a:schemeClr val="accent1">
              <a:lumMod val="40000"/>
              <a:lumOff val="60000"/>
            </a:schemeClr>
          </a:solidFill>
          <a:ln>
            <a:solidFill>
              <a:srgbClr val="BCDAE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文本框 19"/>
          <p:cNvSpPr txBox="1"/>
          <p:nvPr/>
        </p:nvSpPr>
        <p:spPr>
          <a:xfrm>
            <a:off x="367030" y="836930"/>
            <a:ext cx="11440160" cy="772160"/>
          </a:xfrm>
          <a:prstGeom prst="rect">
            <a:avLst/>
          </a:prstGeom>
          <a:noFill/>
        </p:spPr>
        <p:txBody>
          <a:bodyPr wrap="square" rtlCol="0" anchor="t">
            <a:noAutofit/>
          </a:bodyPr>
          <a:p>
            <a:pPr marL="285750" indent="-285750" fontAlgn="auto">
              <a:lnSpc>
                <a:spcPct val="150000"/>
              </a:lnSpc>
              <a:buClrTx/>
              <a:buSzTx/>
              <a:buFont typeface="Arial" panose="020B0604020202020204" pitchFamily="34" charset="0"/>
              <a:buChar char="•"/>
            </a:pP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截至</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月，集团短彩收入累计达到</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7526</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万元，完成率</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98%</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，全省排名第四。其中本地直签市场收入完成1137万，</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同比下降10%</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，短彩业务存量续签率</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仅67%；</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新拓业务增收不足，占比总收入</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仅8.5%。</a:t>
            </a:r>
            <a:endPar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8" name="图表 7"/>
          <p:cNvGraphicFramePr/>
          <p:nvPr/>
        </p:nvGraphicFramePr>
        <p:xfrm>
          <a:off x="47625" y="5017135"/>
          <a:ext cx="4309110" cy="1429385"/>
        </p:xfrm>
        <a:graphic>
          <a:graphicData uri="http://schemas.openxmlformats.org/drawingml/2006/chart">
            <c:chart xmlns:c="http://schemas.openxmlformats.org/drawingml/2006/chart" xmlns:r="http://schemas.openxmlformats.org/officeDocument/2006/relationships" r:id="rId2"/>
          </a:graphicData>
        </a:graphic>
      </p:graphicFrame>
      <p:sp>
        <p:nvSpPr>
          <p:cNvPr id="24" name="文本框 23"/>
          <p:cNvSpPr txBox="1"/>
          <p:nvPr/>
        </p:nvSpPr>
        <p:spPr>
          <a:xfrm>
            <a:off x="4511675" y="1752600"/>
            <a:ext cx="3348355" cy="389255"/>
          </a:xfrm>
          <a:prstGeom prst="rect">
            <a:avLst/>
          </a:prstGeom>
          <a:noFill/>
        </p:spPr>
        <p:txBody>
          <a:bodyPr wrap="square" rtlCol="0" anchor="t">
            <a:noAutofit/>
          </a:bodyPr>
          <a:p>
            <a:pPr indent="0" algn="ctr" fontAlgn="auto">
              <a:lnSpc>
                <a:spcPct val="130000"/>
              </a:lnSpc>
              <a:spcBef>
                <a:spcPct val="0"/>
              </a:spcBef>
              <a:spcAft>
                <a:spcPts val="0"/>
              </a:spcAft>
              <a:buFont typeface="Wingdings" panose="05000000000000000000" charset="0"/>
              <a:buNone/>
            </a:pPr>
            <a:r>
              <a:rPr lang="zh-CN" altLang="en-US" sz="1200" b="1"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原因一：主动引导使用不足</a:t>
            </a:r>
            <a:endParaRPr lang="zh-CN" altLang="en-US" sz="1200" b="1"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5" name="文本框 24"/>
          <p:cNvSpPr txBox="1"/>
          <p:nvPr/>
        </p:nvSpPr>
        <p:spPr>
          <a:xfrm>
            <a:off x="8256270" y="1750695"/>
            <a:ext cx="3261995" cy="323850"/>
          </a:xfrm>
          <a:prstGeom prst="rect">
            <a:avLst/>
          </a:prstGeom>
          <a:noFill/>
        </p:spPr>
        <p:txBody>
          <a:bodyPr wrap="square" rtlCol="0" anchor="t">
            <a:noAutofit/>
          </a:bodyPr>
          <a:p>
            <a:pPr indent="0" algn="ctr" fontAlgn="auto">
              <a:lnSpc>
                <a:spcPct val="130000"/>
              </a:lnSpc>
              <a:spcBef>
                <a:spcPct val="0"/>
              </a:spcBef>
              <a:spcAft>
                <a:spcPts val="0"/>
              </a:spcAft>
              <a:buFont typeface="Wingdings" panose="05000000000000000000" charset="0"/>
              <a:buNone/>
            </a:pPr>
            <a:r>
              <a:rPr lang="zh-CN" altLang="en-US" sz="1200" b="1"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原因二：产品粘性不够</a:t>
            </a:r>
            <a:endParaRPr lang="zh-CN" altLang="en-US" sz="1200" b="1"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7" name="文本框 26"/>
          <p:cNvSpPr txBox="1"/>
          <p:nvPr/>
        </p:nvSpPr>
        <p:spPr>
          <a:xfrm>
            <a:off x="4699635" y="2074545"/>
            <a:ext cx="3294380" cy="485140"/>
          </a:xfrm>
          <a:prstGeom prst="rect">
            <a:avLst/>
          </a:prstGeom>
          <a:noFill/>
        </p:spPr>
        <p:txBody>
          <a:bodyPr wrap="square" rtlCol="0" anchor="t">
            <a:noAutofit/>
          </a:bodyPr>
          <a:p>
            <a:pPr indent="0" algn="l" fontAlgn="auto">
              <a:lnSpc>
                <a:spcPct val="120000"/>
              </a:lnSpc>
              <a:buFont typeface="Arial" panose="020B0604020202020204" pitchFamily="34" charset="0"/>
              <a:buNone/>
            </a:pPr>
            <a:r>
              <a:rPr lang="zh-CN" altLang="en-US" sz="1000">
                <a:latin typeface="微软雅黑" panose="020B0503020204020204" pitchFamily="34" charset="-122"/>
                <a:ea typeface="微软雅黑" panose="020B0503020204020204" pitchFamily="34" charset="-122"/>
                <a:sym typeface="+mn-ea"/>
              </a:rPr>
              <a:t>截至</a:t>
            </a:r>
            <a:r>
              <a:rPr lang="en-US" altLang="zh-CN" sz="1000">
                <a:latin typeface="微软雅黑" panose="020B0503020204020204" pitchFamily="34" charset="-122"/>
                <a:ea typeface="微软雅黑" panose="020B0503020204020204" pitchFamily="34" charset="-122"/>
                <a:sym typeface="+mn-ea"/>
              </a:rPr>
              <a:t>7</a:t>
            </a:r>
            <a:r>
              <a:rPr lang="zh-CN" altLang="en-US" sz="1000">
                <a:latin typeface="微软雅黑" panose="020B0503020204020204" pitchFamily="34" charset="-122"/>
                <a:ea typeface="微软雅黑" panose="020B0503020204020204" pitchFamily="34" charset="-122"/>
                <a:sym typeface="+mn-ea"/>
              </a:rPr>
              <a:t>月，</a:t>
            </a:r>
            <a:r>
              <a:rPr lang="en-US" altLang="zh-CN" sz="1000">
                <a:latin typeface="微软雅黑" panose="020B0503020204020204" pitchFamily="34" charset="-122"/>
                <a:ea typeface="微软雅黑" panose="020B0503020204020204" pitchFamily="34" charset="-122"/>
                <a:sym typeface="+mn-ea"/>
              </a:rPr>
              <a:t>1248</a:t>
            </a:r>
            <a:r>
              <a:rPr lang="zh-CN" altLang="en-US" sz="1000">
                <a:latin typeface="微软雅黑" panose="020B0503020204020204" pitchFamily="34" charset="-122"/>
                <a:ea typeface="微软雅黑" panose="020B0503020204020204" pitchFamily="34" charset="-122"/>
                <a:sym typeface="+mn-ea"/>
              </a:rPr>
              <a:t>家存量集团，全市活跃率</a:t>
            </a:r>
            <a:r>
              <a:rPr lang="en-US" altLang="zh-CN" sz="1000">
                <a:latin typeface="微软雅黑" panose="020B0503020204020204" pitchFamily="34" charset="-122"/>
                <a:ea typeface="微软雅黑" panose="020B0503020204020204" pitchFamily="34" charset="-122"/>
                <a:sym typeface="+mn-ea"/>
              </a:rPr>
              <a:t>68%</a:t>
            </a:r>
            <a:r>
              <a:rPr lang="zh-CN" altLang="en-US" sz="1000">
                <a:latin typeface="微软雅黑" panose="020B0503020204020204" pitchFamily="34" charset="-122"/>
                <a:ea typeface="微软雅黑" panose="020B0503020204020204" pitchFamily="34" charset="-122"/>
                <a:sym typeface="+mn-ea"/>
              </a:rPr>
              <a:t>。其中未续签的</a:t>
            </a:r>
            <a:r>
              <a:rPr lang="en-US" altLang="zh-CN" sz="1000">
                <a:latin typeface="微软雅黑" panose="020B0503020204020204" pitchFamily="34" charset="-122"/>
                <a:ea typeface="微软雅黑" panose="020B0503020204020204" pitchFamily="34" charset="-122"/>
                <a:sym typeface="+mn-ea"/>
              </a:rPr>
              <a:t>315</a:t>
            </a:r>
            <a:r>
              <a:rPr lang="zh-CN" altLang="en-US" sz="1000">
                <a:latin typeface="微软雅黑" panose="020B0503020204020204" pitchFamily="34" charset="-122"/>
                <a:ea typeface="微软雅黑" panose="020B0503020204020204" pitchFamily="34" charset="-122"/>
                <a:sym typeface="+mn-ea"/>
              </a:rPr>
              <a:t>家，不活跃占比</a:t>
            </a:r>
            <a:r>
              <a:rPr lang="en-US" altLang="zh-CN" sz="1000">
                <a:latin typeface="微软雅黑" panose="020B0503020204020204" pitchFamily="34" charset="-122"/>
                <a:ea typeface="微软雅黑" panose="020B0503020204020204" pitchFamily="34" charset="-122"/>
                <a:sym typeface="+mn-ea"/>
              </a:rPr>
              <a:t>51%</a:t>
            </a:r>
            <a:r>
              <a:rPr lang="zh-CN" altLang="en-US" sz="1000">
                <a:latin typeface="微软雅黑" panose="020B0503020204020204" pitchFamily="34" charset="-122"/>
                <a:ea typeface="微软雅黑" panose="020B0503020204020204" pitchFamily="34" charset="-122"/>
                <a:sym typeface="+mn-ea"/>
              </a:rPr>
              <a:t>，</a:t>
            </a:r>
            <a:r>
              <a:rPr lang="zh-CN" altLang="en-US" sz="1000" b="1">
                <a:solidFill>
                  <a:srgbClr val="FF0000"/>
                </a:solidFill>
                <a:latin typeface="微软雅黑" panose="020B0503020204020204" pitchFamily="34" charset="-122"/>
                <a:ea typeface="微软雅黑" panose="020B0503020204020204" pitchFamily="34" charset="-122"/>
                <a:sym typeface="+mn-ea"/>
              </a:rPr>
              <a:t>嘉善、战客</a:t>
            </a:r>
            <a:r>
              <a:rPr lang="zh-CN" altLang="en-US" sz="1000">
                <a:latin typeface="微软雅黑" panose="020B0503020204020204" pitchFamily="34" charset="-122"/>
                <a:ea typeface="微软雅黑" panose="020B0503020204020204" pitchFamily="34" charset="-122"/>
                <a:sym typeface="+mn-ea"/>
              </a:rPr>
              <a:t>占比较高</a:t>
            </a:r>
            <a:endParaRPr lang="zh-CN" altLang="en-US" sz="1000">
              <a:latin typeface="微软雅黑" panose="020B0503020204020204" pitchFamily="34" charset="-122"/>
              <a:ea typeface="微软雅黑" panose="020B0503020204020204" pitchFamily="34" charset="-122"/>
              <a:sym typeface="+mn-ea"/>
            </a:endParaRPr>
          </a:p>
        </p:txBody>
      </p:sp>
      <p:sp>
        <p:nvSpPr>
          <p:cNvPr id="29" name="文本框 28"/>
          <p:cNvSpPr txBox="1"/>
          <p:nvPr/>
        </p:nvSpPr>
        <p:spPr>
          <a:xfrm>
            <a:off x="8296910" y="2075180"/>
            <a:ext cx="3303270" cy="484505"/>
          </a:xfrm>
          <a:prstGeom prst="rect">
            <a:avLst/>
          </a:prstGeom>
          <a:noFill/>
        </p:spPr>
        <p:txBody>
          <a:bodyPr wrap="square" rtlCol="0" anchor="t">
            <a:noAutofit/>
          </a:bodyPr>
          <a:p>
            <a:pPr indent="0" algn="l" fontAlgn="auto">
              <a:lnSpc>
                <a:spcPct val="120000"/>
              </a:lnSpc>
              <a:buFont typeface="Arial" panose="020B0604020202020204" pitchFamily="34" charset="0"/>
              <a:buNone/>
            </a:pPr>
            <a:r>
              <a:rPr lang="zh-CN" altLang="en-US" sz="1000">
                <a:latin typeface="微软雅黑" panose="020B0503020204020204" pitchFamily="34" charset="-122"/>
                <a:ea typeface="微软雅黑" panose="020B0503020204020204" pitchFamily="34" charset="-122"/>
                <a:sym typeface="+mn-ea"/>
              </a:rPr>
              <a:t>截至</a:t>
            </a:r>
            <a:r>
              <a:rPr lang="en-US" altLang="zh-CN" sz="1000">
                <a:latin typeface="微软雅黑" panose="020B0503020204020204" pitchFamily="34" charset="-122"/>
                <a:ea typeface="微软雅黑" panose="020B0503020204020204" pitchFamily="34" charset="-122"/>
                <a:sym typeface="+mn-ea"/>
              </a:rPr>
              <a:t>7</a:t>
            </a:r>
            <a:r>
              <a:rPr lang="zh-CN" altLang="en-US" sz="1000">
                <a:latin typeface="微软雅黑" panose="020B0503020204020204" pitchFamily="34" charset="-122"/>
                <a:ea typeface="微软雅黑" panose="020B0503020204020204" pitchFamily="34" charset="-122"/>
                <a:sym typeface="+mn-ea"/>
              </a:rPr>
              <a:t>月，系统对接完成</a:t>
            </a:r>
            <a:r>
              <a:rPr lang="en-US" altLang="zh-CN" sz="1000">
                <a:latin typeface="微软雅黑" panose="020B0503020204020204" pitchFamily="34" charset="-122"/>
                <a:ea typeface="微软雅黑" panose="020B0503020204020204" pitchFamily="34" charset="-122"/>
                <a:sym typeface="+mn-ea"/>
              </a:rPr>
              <a:t>215</a:t>
            </a:r>
            <a:r>
              <a:rPr lang="zh-CN" altLang="en-US" sz="1000">
                <a:latin typeface="微软雅黑" panose="020B0503020204020204" pitchFamily="34" charset="-122"/>
                <a:ea typeface="微软雅黑" panose="020B0503020204020204" pitchFamily="34" charset="-122"/>
                <a:sym typeface="+mn-ea"/>
              </a:rPr>
              <a:t>家（占比约</a:t>
            </a:r>
            <a:r>
              <a:rPr lang="en-US" altLang="zh-CN" sz="1000">
                <a:latin typeface="微软雅黑" panose="020B0503020204020204" pitchFamily="34" charset="-122"/>
                <a:ea typeface="微软雅黑" panose="020B0503020204020204" pitchFamily="34" charset="-122"/>
                <a:sym typeface="+mn-ea"/>
              </a:rPr>
              <a:t>14</a:t>
            </a:r>
            <a:r>
              <a:rPr lang="zh-CN" altLang="en-US" sz="1000">
                <a:latin typeface="微软雅黑" panose="020B0503020204020204" pitchFamily="34" charset="-122"/>
                <a:ea typeface="微软雅黑" panose="020B0503020204020204" pitchFamily="34" charset="-122"/>
                <a:sym typeface="+mn-ea"/>
              </a:rPr>
              <a:t>%），贡献收入</a:t>
            </a:r>
            <a:r>
              <a:rPr lang="en-US" altLang="zh-CN" sz="1000">
                <a:latin typeface="微软雅黑" panose="020B0503020204020204" pitchFamily="34" charset="-122"/>
                <a:ea typeface="微软雅黑" panose="020B0503020204020204" pitchFamily="34" charset="-122"/>
                <a:sym typeface="+mn-ea"/>
              </a:rPr>
              <a:t>440</a:t>
            </a:r>
            <a:r>
              <a:rPr lang="zh-CN" altLang="en-US" sz="1000">
                <a:latin typeface="微软雅黑" panose="020B0503020204020204" pitchFamily="34" charset="-122"/>
                <a:ea typeface="微软雅黑" panose="020B0503020204020204" pitchFamily="34" charset="-122"/>
                <a:sym typeface="+mn-ea"/>
              </a:rPr>
              <a:t>万元（占比</a:t>
            </a:r>
            <a:r>
              <a:rPr lang="en-US" altLang="zh-CN" sz="1000">
                <a:latin typeface="微软雅黑" panose="020B0503020204020204" pitchFamily="34" charset="-122"/>
                <a:ea typeface="微软雅黑" panose="020B0503020204020204" pitchFamily="34" charset="-122"/>
                <a:sym typeface="+mn-ea"/>
              </a:rPr>
              <a:t>39%</a:t>
            </a:r>
            <a:r>
              <a:rPr lang="zh-CN" altLang="en-US" sz="1000">
                <a:latin typeface="微软雅黑" panose="020B0503020204020204" pitchFamily="34" charset="-122"/>
                <a:ea typeface="微软雅黑" panose="020B0503020204020204" pitchFamily="34" charset="-122"/>
                <a:sym typeface="+mn-ea"/>
              </a:rPr>
              <a:t>），系统对接集团的平均收入是未对接的</a:t>
            </a:r>
            <a:r>
              <a:rPr lang="en-US" altLang="zh-CN" sz="1000">
                <a:latin typeface="微软雅黑" panose="020B0503020204020204" pitchFamily="34" charset="-122"/>
                <a:ea typeface="微软雅黑" panose="020B0503020204020204" pitchFamily="34" charset="-122"/>
                <a:sym typeface="+mn-ea"/>
              </a:rPr>
              <a:t>6.4</a:t>
            </a:r>
            <a:r>
              <a:rPr lang="zh-CN" altLang="en-US" sz="1000">
                <a:latin typeface="微软雅黑" panose="020B0503020204020204" pitchFamily="34" charset="-122"/>
                <a:ea typeface="微软雅黑" panose="020B0503020204020204" pitchFamily="34" charset="-122"/>
                <a:sym typeface="+mn-ea"/>
              </a:rPr>
              <a:t>倍，</a:t>
            </a:r>
            <a:r>
              <a:rPr lang="zh-CN" altLang="en-US" sz="1000" b="1">
                <a:solidFill>
                  <a:srgbClr val="FF0000"/>
                </a:solidFill>
                <a:latin typeface="微软雅黑" panose="020B0503020204020204" pitchFamily="34" charset="-122"/>
                <a:ea typeface="微软雅黑" panose="020B0503020204020204" pitchFamily="34" charset="-122"/>
                <a:sym typeface="+mn-ea"/>
              </a:rPr>
              <a:t>嘉善、海盐</a:t>
            </a:r>
            <a:r>
              <a:rPr lang="zh-CN" altLang="en-US" sz="1000">
                <a:latin typeface="微软雅黑" panose="020B0503020204020204" pitchFamily="34" charset="-122"/>
                <a:ea typeface="微软雅黑" panose="020B0503020204020204" pitchFamily="34" charset="-122"/>
                <a:sym typeface="+mn-ea"/>
              </a:rPr>
              <a:t>需加强。</a:t>
            </a:r>
            <a:endParaRPr lang="zh-CN" altLang="en-US" sz="1000">
              <a:latin typeface="微软雅黑" panose="020B0503020204020204" pitchFamily="34" charset="-122"/>
              <a:ea typeface="微软雅黑" panose="020B0503020204020204" pitchFamily="34" charset="-122"/>
              <a:sym typeface="+mn-ea"/>
            </a:endParaRPr>
          </a:p>
        </p:txBody>
      </p:sp>
      <p:sp>
        <p:nvSpPr>
          <p:cNvPr id="30" name="右箭头 29"/>
          <p:cNvSpPr/>
          <p:nvPr/>
        </p:nvSpPr>
        <p:spPr>
          <a:xfrm>
            <a:off x="4008120" y="5229860"/>
            <a:ext cx="299085" cy="485775"/>
          </a:xfrm>
          <a:prstGeom prst="rightArrow">
            <a:avLst/>
          </a:prstGeom>
          <a:solidFill>
            <a:schemeClr val="accent1">
              <a:lumMod val="40000"/>
              <a:lumOff val="60000"/>
            </a:schemeClr>
          </a:solidFill>
          <a:ln>
            <a:solidFill>
              <a:srgbClr val="BCDAE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758190" y="2034540"/>
            <a:ext cx="3001645" cy="328295"/>
          </a:xfrm>
          <a:prstGeom prst="rect">
            <a:avLst/>
          </a:prstGeom>
          <a:noFill/>
        </p:spPr>
        <p:txBody>
          <a:bodyPr wrap="square" rtlCol="0" anchor="t">
            <a:noAutofit/>
          </a:bodyPr>
          <a:p>
            <a:pPr indent="0" algn="l">
              <a:buFont typeface="Arial" panose="020B0604020202020204" pitchFamily="34" charset="0"/>
              <a:buNone/>
            </a:pPr>
            <a:r>
              <a:rPr lang="zh-CN" altLang="en-US" sz="1000">
                <a:latin typeface="微软雅黑" panose="020B0503020204020204" pitchFamily="34" charset="-122"/>
                <a:ea typeface="微软雅黑" panose="020B0503020204020204" pitchFamily="34" charset="-122"/>
                <a:sym typeface="+mn-ea"/>
              </a:rPr>
              <a:t>截至</a:t>
            </a:r>
            <a:r>
              <a:rPr lang="en-US" altLang="zh-CN" sz="1000">
                <a:latin typeface="微软雅黑" panose="020B0503020204020204" pitchFamily="34" charset="-122"/>
                <a:ea typeface="微软雅黑" panose="020B0503020204020204" pitchFamily="34" charset="-122"/>
                <a:sym typeface="+mn-ea"/>
              </a:rPr>
              <a:t>7</a:t>
            </a:r>
            <a:r>
              <a:rPr lang="zh-CN" altLang="en-US" sz="1000">
                <a:latin typeface="微软雅黑" panose="020B0503020204020204" pitchFamily="34" charset="-122"/>
                <a:ea typeface="微软雅黑" panose="020B0503020204020204" pitchFamily="34" charset="-122"/>
                <a:sym typeface="+mn-ea"/>
              </a:rPr>
              <a:t>月</a:t>
            </a:r>
            <a:r>
              <a:rPr lang="en-US" altLang="zh-CN" sz="1000">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累计续签</a:t>
            </a:r>
            <a:r>
              <a:rPr lang="en-US" altLang="zh-CN" sz="1000">
                <a:latin typeface="微软雅黑" panose="020B0503020204020204" pitchFamily="34" charset="-122"/>
                <a:ea typeface="微软雅黑" panose="020B0503020204020204" pitchFamily="34" charset="-122"/>
                <a:sym typeface="+mn-ea"/>
              </a:rPr>
              <a:t>771</a:t>
            </a:r>
            <a:r>
              <a:rPr lang="zh-CN" altLang="en-US" sz="1000">
                <a:latin typeface="微软雅黑" panose="020B0503020204020204" pitchFamily="34" charset="-122"/>
                <a:ea typeface="微软雅黑" panose="020B0503020204020204" pitchFamily="34" charset="-122"/>
                <a:sym typeface="+mn-ea"/>
              </a:rPr>
              <a:t>万，整体续签率</a:t>
            </a:r>
            <a:r>
              <a:rPr lang="en-US" altLang="zh-CN" sz="1000">
                <a:latin typeface="微软雅黑" panose="020B0503020204020204" pitchFamily="34" charset="-122"/>
                <a:ea typeface="微软雅黑" panose="020B0503020204020204" pitchFamily="34" charset="-122"/>
                <a:sym typeface="+mn-ea"/>
              </a:rPr>
              <a:t>67%</a:t>
            </a:r>
            <a:r>
              <a:rPr lang="zh-CN" altLang="en-US" sz="1000">
                <a:latin typeface="微软雅黑" panose="020B0503020204020204" pitchFamily="34" charset="-122"/>
                <a:ea typeface="微软雅黑" panose="020B0503020204020204" pitchFamily="34" charset="-122"/>
                <a:sym typeface="+mn-ea"/>
              </a:rPr>
              <a:t>，其中</a:t>
            </a:r>
            <a:r>
              <a:rPr lang="zh-CN" altLang="en-US" sz="1000" b="1">
                <a:solidFill>
                  <a:srgbClr val="FF0000"/>
                </a:solidFill>
                <a:latin typeface="微软雅黑" panose="020B0503020204020204" pitchFamily="34" charset="-122"/>
                <a:ea typeface="微软雅黑" panose="020B0503020204020204" pitchFamily="34" charset="-122"/>
                <a:sym typeface="+mn-ea"/>
              </a:rPr>
              <a:t>嘉禾、平湖</a:t>
            </a:r>
            <a:r>
              <a:rPr lang="zh-CN" altLang="en-US" sz="1000">
                <a:latin typeface="微软雅黑" panose="020B0503020204020204" pitchFamily="34" charset="-122"/>
                <a:ea typeface="微软雅黑" panose="020B0503020204020204" pitchFamily="34" charset="-122"/>
                <a:sym typeface="+mn-ea"/>
              </a:rPr>
              <a:t>落后</a:t>
            </a:r>
            <a:endParaRPr lang="zh-CN" altLang="en-US" sz="1000">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622935" y="4581525"/>
            <a:ext cx="2966085" cy="544195"/>
          </a:xfrm>
          <a:prstGeom prst="rect">
            <a:avLst/>
          </a:prstGeom>
          <a:noFill/>
        </p:spPr>
        <p:txBody>
          <a:bodyPr wrap="square" rtlCol="0" anchor="t">
            <a:noAutofit/>
          </a:bodyPr>
          <a:p>
            <a:pPr algn="ctr"/>
            <a:r>
              <a:rPr lang="zh-CN" altLang="en-US"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存在问题</a:t>
            </a:r>
            <a:r>
              <a:rPr lang="en-US" altLang="zh-CN"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2</a:t>
            </a:r>
            <a:r>
              <a:rPr lang="zh-CN" altLang="en-US"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：短彩业务市场新拓乏力</a:t>
            </a:r>
            <a:endParaRPr lang="en-US" altLang="zh-CN"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endParaRPr lang="en-US" altLang="zh-CN"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659765" y="4891405"/>
            <a:ext cx="3001645" cy="328295"/>
          </a:xfrm>
          <a:prstGeom prst="rect">
            <a:avLst/>
          </a:prstGeom>
          <a:noFill/>
        </p:spPr>
        <p:txBody>
          <a:bodyPr wrap="square" rtlCol="0" anchor="t">
            <a:noAutofit/>
          </a:bodyPr>
          <a:p>
            <a:pPr indent="0" algn="l">
              <a:buFont typeface="Arial" panose="020B0604020202020204" pitchFamily="34" charset="0"/>
              <a:buNone/>
            </a:pPr>
            <a:r>
              <a:rPr lang="zh-CN" altLang="en-US" sz="1000">
                <a:latin typeface="微软雅黑" panose="020B0503020204020204" pitchFamily="34" charset="-122"/>
                <a:ea typeface="微软雅黑" panose="020B0503020204020204" pitchFamily="34" charset="-122"/>
                <a:sym typeface="+mn-ea"/>
              </a:rPr>
              <a:t>截至</a:t>
            </a:r>
            <a:r>
              <a:rPr lang="en-US" altLang="zh-CN" sz="1000">
                <a:latin typeface="微软雅黑" panose="020B0503020204020204" pitchFamily="34" charset="-122"/>
                <a:ea typeface="微软雅黑" panose="020B0503020204020204" pitchFamily="34" charset="-122"/>
                <a:sym typeface="+mn-ea"/>
              </a:rPr>
              <a:t>7</a:t>
            </a:r>
            <a:r>
              <a:rPr lang="zh-CN" altLang="en-US" sz="1000">
                <a:latin typeface="微软雅黑" panose="020B0503020204020204" pitchFamily="34" charset="-122"/>
                <a:ea typeface="微软雅黑" panose="020B0503020204020204" pitchFamily="34" charset="-122"/>
                <a:sym typeface="+mn-ea"/>
              </a:rPr>
              <a:t>月</a:t>
            </a:r>
            <a:r>
              <a:rPr lang="en-US" altLang="zh-CN" sz="1000">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全市新拓收入</a:t>
            </a:r>
            <a:r>
              <a:rPr lang="en-US" altLang="zh-CN" sz="1000">
                <a:latin typeface="微软雅黑" panose="020B0503020204020204" pitchFamily="34" charset="-122"/>
                <a:ea typeface="微软雅黑" panose="020B0503020204020204" pitchFamily="34" charset="-122"/>
                <a:sym typeface="+mn-ea"/>
              </a:rPr>
              <a:t>96</a:t>
            </a:r>
            <a:r>
              <a:rPr lang="zh-CN" altLang="en-US" sz="1000">
                <a:latin typeface="微软雅黑" panose="020B0503020204020204" pitchFamily="34" charset="-122"/>
                <a:ea typeface="微软雅黑" panose="020B0503020204020204" pitchFamily="34" charset="-122"/>
                <a:sym typeface="+mn-ea"/>
              </a:rPr>
              <a:t>万，占直签总收入仅</a:t>
            </a:r>
            <a:r>
              <a:rPr lang="en-US" altLang="zh-CN" sz="1000">
                <a:latin typeface="微软雅黑" panose="020B0503020204020204" pitchFamily="34" charset="-122"/>
                <a:ea typeface="微软雅黑" panose="020B0503020204020204" pitchFamily="34" charset="-122"/>
                <a:sym typeface="+mn-ea"/>
              </a:rPr>
              <a:t>8.5%</a:t>
            </a:r>
            <a:r>
              <a:rPr lang="zh-CN" altLang="en-US" sz="1000">
                <a:latin typeface="微软雅黑" panose="020B0503020204020204" pitchFamily="34" charset="-122"/>
                <a:ea typeface="微软雅黑" panose="020B0503020204020204" pitchFamily="34" charset="-122"/>
                <a:sym typeface="+mn-ea"/>
              </a:rPr>
              <a:t>，其中</a:t>
            </a:r>
            <a:r>
              <a:rPr lang="zh-CN" altLang="en-US" sz="1000" b="1">
                <a:solidFill>
                  <a:srgbClr val="FF0000"/>
                </a:solidFill>
                <a:latin typeface="微软雅黑" panose="020B0503020204020204" pitchFamily="34" charset="-122"/>
                <a:ea typeface="微软雅黑" panose="020B0503020204020204" pitchFamily="34" charset="-122"/>
                <a:sym typeface="+mn-ea"/>
              </a:rPr>
              <a:t>海盐、战客</a:t>
            </a:r>
            <a:r>
              <a:rPr lang="zh-CN" altLang="en-US" sz="1000">
                <a:latin typeface="微软雅黑" panose="020B0503020204020204" pitchFamily="34" charset="-122"/>
                <a:ea typeface="微软雅黑" panose="020B0503020204020204" pitchFamily="34" charset="-122"/>
                <a:sym typeface="+mn-ea"/>
              </a:rPr>
              <a:t>拓新能力</a:t>
            </a:r>
            <a:r>
              <a:rPr lang="zh-CN" altLang="en-US" sz="1000">
                <a:latin typeface="微软雅黑" panose="020B0503020204020204" pitchFamily="34" charset="-122"/>
                <a:ea typeface="微软雅黑" panose="020B0503020204020204" pitchFamily="34" charset="-122"/>
                <a:sym typeface="+mn-ea"/>
              </a:rPr>
              <a:t>落后</a:t>
            </a:r>
            <a:endParaRPr lang="zh-CN" altLang="en-US" sz="1000">
              <a:latin typeface="微软雅黑" panose="020B0503020204020204" pitchFamily="34" charset="-122"/>
              <a:ea typeface="微软雅黑" panose="020B0503020204020204" pitchFamily="34" charset="-122"/>
              <a:sym typeface="+mn-ea"/>
            </a:endParaRPr>
          </a:p>
        </p:txBody>
      </p:sp>
      <p:graphicFrame>
        <p:nvGraphicFramePr>
          <p:cNvPr id="31" name="表格 30"/>
          <p:cNvGraphicFramePr/>
          <p:nvPr>
            <p:custDataLst>
              <p:tags r:id="rId7"/>
            </p:custDataLst>
          </p:nvPr>
        </p:nvGraphicFramePr>
        <p:xfrm>
          <a:off x="4307205" y="5058410"/>
          <a:ext cx="4000500" cy="1293495"/>
        </p:xfrm>
        <a:graphic>
          <a:graphicData uri="http://schemas.openxmlformats.org/drawingml/2006/table">
            <a:tbl>
              <a:tblPr firstRow="1" bandRow="1">
                <a:tableStyleId>{5C22544A-7EE6-4342-B048-85BDC9FD1C3A}</a:tableStyleId>
              </a:tblPr>
              <a:tblGrid>
                <a:gridCol w="561340"/>
                <a:gridCol w="368300"/>
                <a:gridCol w="377190"/>
                <a:gridCol w="376555"/>
                <a:gridCol w="359410"/>
                <a:gridCol w="431800"/>
                <a:gridCol w="368935"/>
                <a:gridCol w="310515"/>
                <a:gridCol w="846455"/>
              </a:tblGrid>
              <a:tr h="180340">
                <a:tc>
                  <a:txBody>
                    <a:bodyPr/>
                    <a:p>
                      <a:pPr indent="0" algn="ctr">
                        <a:buNone/>
                      </a:pPr>
                      <a:endParaRPr lang="en-US" altLang="en-US" sz="8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BACC6"/>
                    </a:solidFill>
                  </a:tcPr>
                </a:tc>
                <a:tc>
                  <a:txBody>
                    <a:bodyPr/>
                    <a:p>
                      <a:pPr indent="0" algn="ctr">
                        <a:buNone/>
                      </a:pPr>
                      <a:r>
                        <a:rPr lang="zh-CN" sz="800" b="1">
                          <a:solidFill>
                            <a:srgbClr val="FFFFFF"/>
                          </a:solidFill>
                          <a:latin typeface="微软雅黑" panose="020B0503020204020204" pitchFamily="34" charset="-122"/>
                          <a:ea typeface="微软雅黑" panose="020B0503020204020204" pitchFamily="34" charset="-122"/>
                        </a:rPr>
                        <a:t>嘉禾</a:t>
                      </a:r>
                      <a:endParaRPr lang="zh-CN" altLang="en-US" sz="800" b="1">
                        <a:solidFill>
                          <a:srgbClr val="FFFFFF"/>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BACC6"/>
                    </a:solidFill>
                  </a:tcPr>
                </a:tc>
                <a:tc>
                  <a:txBody>
                    <a:bodyPr/>
                    <a:p>
                      <a:pPr indent="0" algn="ctr">
                        <a:buNone/>
                      </a:pPr>
                      <a:r>
                        <a:rPr lang="zh-CN" sz="800" b="1">
                          <a:solidFill>
                            <a:srgbClr val="FFFFFF"/>
                          </a:solidFill>
                          <a:latin typeface="微软雅黑" panose="020B0503020204020204" pitchFamily="34" charset="-122"/>
                          <a:ea typeface="微软雅黑" panose="020B0503020204020204" pitchFamily="34" charset="-122"/>
                        </a:rPr>
                        <a:t>嘉善</a:t>
                      </a:r>
                      <a:endParaRPr lang="zh-CN" altLang="en-US" sz="800" b="1">
                        <a:solidFill>
                          <a:srgbClr val="FFFFFF"/>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BACC6"/>
                    </a:solidFill>
                  </a:tcPr>
                </a:tc>
                <a:tc>
                  <a:txBody>
                    <a:bodyPr/>
                    <a:p>
                      <a:pPr indent="0" algn="ctr">
                        <a:buNone/>
                      </a:pPr>
                      <a:r>
                        <a:rPr lang="zh-CN" sz="800" b="1">
                          <a:solidFill>
                            <a:srgbClr val="FFFFFF"/>
                          </a:solidFill>
                          <a:latin typeface="微软雅黑" panose="020B0503020204020204" pitchFamily="34" charset="-122"/>
                          <a:ea typeface="微软雅黑" panose="020B0503020204020204" pitchFamily="34" charset="-122"/>
                        </a:rPr>
                        <a:t>平湖</a:t>
                      </a:r>
                      <a:endParaRPr lang="zh-CN" altLang="en-US" sz="800" b="1">
                        <a:solidFill>
                          <a:srgbClr val="FFFFFF"/>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BACC6"/>
                    </a:solidFill>
                  </a:tcPr>
                </a:tc>
                <a:tc>
                  <a:txBody>
                    <a:bodyPr/>
                    <a:p>
                      <a:pPr indent="0" algn="ctr">
                        <a:buNone/>
                      </a:pPr>
                      <a:r>
                        <a:rPr lang="zh-CN" sz="800" b="1">
                          <a:solidFill>
                            <a:srgbClr val="FFFFFF"/>
                          </a:solidFill>
                          <a:latin typeface="微软雅黑" panose="020B0503020204020204" pitchFamily="34" charset="-122"/>
                          <a:ea typeface="微软雅黑" panose="020B0503020204020204" pitchFamily="34" charset="-122"/>
                        </a:rPr>
                        <a:t>海盐</a:t>
                      </a:r>
                      <a:endParaRPr lang="zh-CN" altLang="en-US" sz="800" b="1">
                        <a:solidFill>
                          <a:srgbClr val="FFFFFF"/>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BACC6"/>
                    </a:solidFill>
                  </a:tcPr>
                </a:tc>
                <a:tc>
                  <a:txBody>
                    <a:bodyPr/>
                    <a:p>
                      <a:pPr indent="0" algn="ctr">
                        <a:buNone/>
                      </a:pPr>
                      <a:r>
                        <a:rPr lang="zh-CN" sz="800" b="1">
                          <a:solidFill>
                            <a:srgbClr val="FFFFFF"/>
                          </a:solidFill>
                          <a:latin typeface="微软雅黑" panose="020B0503020204020204" pitchFamily="34" charset="-122"/>
                          <a:ea typeface="微软雅黑" panose="020B0503020204020204" pitchFamily="34" charset="-122"/>
                        </a:rPr>
                        <a:t>海宁</a:t>
                      </a:r>
                      <a:endParaRPr lang="zh-CN" altLang="en-US" sz="800" b="1">
                        <a:solidFill>
                          <a:srgbClr val="FFFFFF"/>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BACC6"/>
                    </a:solidFill>
                  </a:tcPr>
                </a:tc>
                <a:tc>
                  <a:txBody>
                    <a:bodyPr/>
                    <a:p>
                      <a:pPr indent="0" algn="ctr">
                        <a:buNone/>
                      </a:pPr>
                      <a:r>
                        <a:rPr lang="zh-CN" sz="800" b="1">
                          <a:solidFill>
                            <a:srgbClr val="FFFFFF"/>
                          </a:solidFill>
                          <a:latin typeface="微软雅黑" panose="020B0503020204020204" pitchFamily="34" charset="-122"/>
                          <a:ea typeface="微软雅黑" panose="020B0503020204020204" pitchFamily="34" charset="-122"/>
                        </a:rPr>
                        <a:t>桐乡</a:t>
                      </a:r>
                      <a:endParaRPr lang="zh-CN" altLang="en-US" sz="800" b="1">
                        <a:solidFill>
                          <a:srgbClr val="FFFFFF"/>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BACC6"/>
                    </a:solidFill>
                  </a:tcPr>
                </a:tc>
                <a:tc>
                  <a:txBody>
                    <a:bodyPr/>
                    <a:p>
                      <a:pPr indent="0" algn="ctr">
                        <a:buNone/>
                      </a:pPr>
                      <a:r>
                        <a:rPr lang="zh-CN" sz="800" b="1">
                          <a:solidFill>
                            <a:srgbClr val="FFFFFF"/>
                          </a:solidFill>
                          <a:latin typeface="微软雅黑" panose="020B0503020204020204" pitchFamily="34" charset="-122"/>
                          <a:ea typeface="微软雅黑" panose="020B0503020204020204" pitchFamily="34" charset="-122"/>
                        </a:rPr>
                        <a:t>战客</a:t>
                      </a:r>
                      <a:endParaRPr lang="zh-CN" altLang="en-US" sz="800" b="1">
                        <a:solidFill>
                          <a:srgbClr val="FFFFFF"/>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BACC6"/>
                    </a:solidFill>
                  </a:tcPr>
                </a:tc>
                <a:tc>
                  <a:txBody>
                    <a:bodyPr/>
                    <a:p>
                      <a:pPr indent="0" algn="ctr">
                        <a:buNone/>
                      </a:pPr>
                      <a:r>
                        <a:rPr lang="zh-CN" sz="800" b="1">
                          <a:solidFill>
                            <a:srgbClr val="FFFFFF"/>
                          </a:solidFill>
                          <a:latin typeface="微软雅黑" panose="020B0503020204020204" pitchFamily="34" charset="-122"/>
                          <a:ea typeface="微软雅黑" panose="020B0503020204020204" pitchFamily="34" charset="-122"/>
                        </a:rPr>
                        <a:t>应用场景</a:t>
                      </a:r>
                      <a:endParaRPr lang="zh-CN" altLang="en-US" sz="800" b="1">
                        <a:solidFill>
                          <a:srgbClr val="FFFFFF"/>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4BACC6"/>
                    </a:solidFill>
                  </a:tcPr>
                </a:tc>
              </a:tr>
              <a:tr h="233045">
                <a:tc>
                  <a:txBody>
                    <a:bodyPr/>
                    <a:p>
                      <a:pPr indent="0" algn="ctr">
                        <a:buNone/>
                      </a:pPr>
                      <a:r>
                        <a:rPr lang="zh-CN" sz="800" b="0">
                          <a:solidFill>
                            <a:srgbClr val="000000"/>
                          </a:solidFill>
                          <a:latin typeface="微软雅黑" panose="020B0503020204020204" pitchFamily="34" charset="-122"/>
                          <a:ea typeface="微软雅黑" panose="020B0503020204020204" pitchFamily="34" charset="-122"/>
                        </a:rPr>
                        <a:t>村委居委</a:t>
                      </a:r>
                      <a:endParaRPr lang="zh-CN" altLang="en-US" sz="8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zh-CN" sz="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2家</a:t>
                      </a:r>
                      <a:endParaRPr lang="zh-CN" altLang="en-US" sz="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zh-CN" sz="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4家</a:t>
                      </a:r>
                      <a:endParaRPr lang="zh-CN" altLang="en-US" sz="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zh-CN" sz="800" b="0">
                          <a:solidFill>
                            <a:srgbClr val="000000"/>
                          </a:solidFill>
                          <a:latin typeface="微软雅黑" panose="020B0503020204020204" pitchFamily="34" charset="-122"/>
                          <a:ea typeface="微软雅黑" panose="020B0503020204020204" pitchFamily="34" charset="-122"/>
                        </a:rPr>
                        <a:t>区域图文告知</a:t>
                      </a:r>
                      <a:endParaRPr lang="zh-CN" altLang="en-US" sz="8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r>
              <a:tr h="180340">
                <a:tc>
                  <a:txBody>
                    <a:bodyPr/>
                    <a:p>
                      <a:pPr indent="0" algn="ctr">
                        <a:buNone/>
                      </a:pPr>
                      <a:r>
                        <a:rPr lang="zh-CN" sz="800" b="0">
                          <a:solidFill>
                            <a:srgbClr val="000000"/>
                          </a:solidFill>
                          <a:latin typeface="微软雅黑" panose="020B0503020204020204" pitchFamily="34" charset="-122"/>
                          <a:ea typeface="微软雅黑" panose="020B0503020204020204" pitchFamily="34" charset="-122"/>
                        </a:rPr>
                        <a:t>政府街道</a:t>
                      </a:r>
                      <a:endParaRPr lang="zh-CN" altLang="en-US" sz="8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zh-CN" sz="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3家</a:t>
                      </a:r>
                      <a:endParaRPr lang="zh-CN" altLang="en-US" sz="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zh-CN" sz="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1家</a:t>
                      </a:r>
                      <a:endParaRPr lang="zh-CN" altLang="en-US" sz="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zh-CN" sz="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1家</a:t>
                      </a:r>
                      <a:endParaRPr lang="zh-CN" altLang="en-US" sz="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zh-CN" sz="800" b="0">
                          <a:solidFill>
                            <a:srgbClr val="000000"/>
                          </a:solidFill>
                          <a:latin typeface="微软雅黑" panose="020B0503020204020204" pitchFamily="34" charset="-122"/>
                          <a:ea typeface="微软雅黑" panose="020B0503020204020204" pitchFamily="34" charset="-122"/>
                        </a:rPr>
                        <a:t>政策普宣</a:t>
                      </a:r>
                      <a:endParaRPr lang="zh-CN" altLang="en-US" sz="8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r>
              <a:tr h="233045">
                <a:tc>
                  <a:txBody>
                    <a:bodyPr/>
                    <a:p>
                      <a:pPr indent="0" algn="ctr">
                        <a:buNone/>
                      </a:pPr>
                      <a:r>
                        <a:rPr lang="zh-CN" sz="800" b="0">
                          <a:solidFill>
                            <a:srgbClr val="000000"/>
                          </a:solidFill>
                          <a:latin typeface="微软雅黑" panose="020B0503020204020204" pitchFamily="34" charset="-122"/>
                          <a:ea typeface="微软雅黑" panose="020B0503020204020204" pitchFamily="34" charset="-122"/>
                        </a:rPr>
                        <a:t>消防大队</a:t>
                      </a:r>
                      <a:endParaRPr lang="zh-CN" altLang="en-US" sz="8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E3EA"/>
                    </a:solidFill>
                  </a:tcPr>
                </a:tc>
                <a:tc>
                  <a:txBody>
                    <a:bodyPr/>
                    <a:p>
                      <a:pPr indent="0" algn="ctr">
                        <a:buNone/>
                      </a:pPr>
                      <a:r>
                        <a:rPr lang="en-US" altLang="zh-CN" sz="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家</a:t>
                      </a:r>
                      <a:endParaRPr lang="zh-CN" altLang="en-US" sz="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E3EA"/>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E3EA"/>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E3EA"/>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E3EA"/>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E3EA"/>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E3EA"/>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E3EA"/>
                    </a:solidFill>
                  </a:tcPr>
                </a:tc>
                <a:tc>
                  <a:txBody>
                    <a:bodyPr/>
                    <a:p>
                      <a:pPr indent="0" algn="ctr">
                        <a:buNone/>
                      </a:pPr>
                      <a:r>
                        <a:rPr lang="zh-CN" sz="800" b="0">
                          <a:solidFill>
                            <a:srgbClr val="000000"/>
                          </a:solidFill>
                          <a:latin typeface="微软雅黑" panose="020B0503020204020204" pitchFamily="34" charset="-122"/>
                          <a:ea typeface="微软雅黑" panose="020B0503020204020204" pitchFamily="34" charset="-122"/>
                        </a:rPr>
                        <a:t>高温消防提醒</a:t>
                      </a:r>
                      <a:endParaRPr lang="zh-CN" altLang="en-US" sz="8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E3EA"/>
                    </a:solidFill>
                  </a:tcPr>
                </a:tc>
              </a:tr>
              <a:tr h="233680">
                <a:tc>
                  <a:txBody>
                    <a:bodyPr/>
                    <a:p>
                      <a:pPr indent="0" algn="ctr">
                        <a:buNone/>
                      </a:pPr>
                      <a:r>
                        <a:rPr lang="zh-CN" sz="800" b="0">
                          <a:solidFill>
                            <a:srgbClr val="000000"/>
                          </a:solidFill>
                          <a:latin typeface="微软雅黑" panose="020B0503020204020204" pitchFamily="34" charset="-122"/>
                          <a:ea typeface="微软雅黑" panose="020B0503020204020204" pitchFamily="34" charset="-122"/>
                        </a:rPr>
                        <a:t>交警大队</a:t>
                      </a:r>
                      <a:endParaRPr lang="zh-CN" altLang="en-US" sz="8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en-US" altLang="zh-CN" sz="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家</a:t>
                      </a:r>
                      <a:endParaRPr lang="zh-CN" altLang="en-US" sz="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zh-CN" sz="8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1家</a:t>
                      </a:r>
                      <a:endParaRPr lang="en-US" altLang="en-US" sz="800" b="0">
                        <a:solidFill>
                          <a:srgbClr val="00B05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c>
                  <a:txBody>
                    <a:bodyPr/>
                    <a:p>
                      <a:pPr indent="0" algn="ctr">
                        <a:buNone/>
                      </a:pPr>
                      <a:r>
                        <a:rPr lang="zh-CN" sz="800" b="0">
                          <a:solidFill>
                            <a:srgbClr val="000000"/>
                          </a:solidFill>
                          <a:latin typeface="微软雅黑" panose="020B0503020204020204" pitchFamily="34" charset="-122"/>
                          <a:ea typeface="微软雅黑" panose="020B0503020204020204" pitchFamily="34" charset="-122"/>
                        </a:rPr>
                        <a:t>交通安全提醒</a:t>
                      </a:r>
                      <a:endParaRPr lang="zh-CN" altLang="en-US" sz="8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F1F5"/>
                    </a:solidFill>
                  </a:tcPr>
                </a:tc>
              </a:tr>
              <a:tr h="233045">
                <a:tc>
                  <a:txBody>
                    <a:bodyPr/>
                    <a:p>
                      <a:pPr indent="0" algn="ctr">
                        <a:buNone/>
                      </a:pPr>
                      <a:r>
                        <a:rPr lang="zh-CN" sz="800" b="0">
                          <a:solidFill>
                            <a:srgbClr val="000000"/>
                          </a:solidFill>
                          <a:latin typeface="微软雅黑" panose="020B0503020204020204" pitchFamily="34" charset="-122"/>
                          <a:ea typeface="微软雅黑" panose="020B0503020204020204" pitchFamily="34" charset="-122"/>
                        </a:rPr>
                        <a:t>文旅局</a:t>
                      </a:r>
                      <a:endParaRPr lang="zh-CN" altLang="en-US" sz="8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E3EA"/>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E3EA"/>
                    </a:solidFill>
                  </a:tcPr>
                </a:tc>
                <a:tc>
                  <a:txBody>
                    <a:bodyPr/>
                    <a:p>
                      <a:pPr indent="0" algn="ctr">
                        <a:buNone/>
                      </a:pPr>
                      <a:r>
                        <a:rPr lang="en-US" altLang="zh-CN" sz="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家</a:t>
                      </a:r>
                      <a:endParaRPr lang="zh-CN" altLang="en-US" sz="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E3EA"/>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E3EA"/>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E3EA"/>
                    </a:solidFill>
                  </a:tcPr>
                </a:tc>
                <a:tc>
                  <a:txBody>
                    <a:bodyPr/>
                    <a:p>
                      <a:pPr indent="0" algn="ctr">
                        <a:buNone/>
                      </a:pPr>
                      <a:r>
                        <a:rPr lang="zh-CN" sz="8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1家</a:t>
                      </a:r>
                      <a:endParaRPr lang="en-US" altLang="en-US" sz="800" b="0">
                        <a:solidFill>
                          <a:srgbClr val="00B05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E3EA"/>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E3EA"/>
                    </a:solidFill>
                  </a:tcPr>
                </a:tc>
                <a:tc>
                  <a:txBody>
                    <a:bodyPr/>
                    <a:p>
                      <a:pPr indent="0" algn="ctr">
                        <a:buNone/>
                      </a:pPr>
                      <a:r>
                        <a:rPr lang="en-US" sz="800" b="0">
                          <a:solidFill>
                            <a:srgbClr val="FF0000"/>
                          </a:solidFill>
                          <a:latin typeface="微软雅黑" panose="020B0503020204020204" pitchFamily="34" charset="-122"/>
                          <a:ea typeface="微软雅黑" panose="020B0503020204020204" pitchFamily="34" charset="-122"/>
                        </a:rPr>
                        <a:t>●</a:t>
                      </a:r>
                      <a:endParaRPr lang="en-US" altLang="en-US" sz="800" b="0">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E3EA"/>
                    </a:solidFill>
                  </a:tcPr>
                </a:tc>
                <a:tc>
                  <a:txBody>
                    <a:bodyPr/>
                    <a:p>
                      <a:pPr indent="0" algn="ctr">
                        <a:buNone/>
                      </a:pPr>
                      <a:r>
                        <a:rPr lang="zh-CN" sz="800" b="0">
                          <a:solidFill>
                            <a:srgbClr val="000000"/>
                          </a:solidFill>
                          <a:latin typeface="微软雅黑" panose="020B0503020204020204" pitchFamily="34" charset="-122"/>
                          <a:ea typeface="微软雅黑" panose="020B0503020204020204" pitchFamily="34" charset="-122"/>
                        </a:rPr>
                        <a:t>文旅地址导览</a:t>
                      </a:r>
                      <a:endParaRPr lang="zh-CN" altLang="en-US" sz="8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E3EA"/>
                    </a:solidFill>
                  </a:tcPr>
                </a:tc>
              </a:tr>
            </a:tbl>
          </a:graphicData>
        </a:graphic>
      </p:graphicFrame>
      <p:graphicFrame>
        <p:nvGraphicFramePr>
          <p:cNvPr id="9" name="图表 8"/>
          <p:cNvGraphicFramePr/>
          <p:nvPr/>
        </p:nvGraphicFramePr>
        <p:xfrm>
          <a:off x="7775575" y="2559050"/>
          <a:ext cx="3987800" cy="1400175"/>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6"/>
          <p:cNvSpPr txBox="1"/>
          <p:nvPr/>
        </p:nvSpPr>
        <p:spPr>
          <a:xfrm>
            <a:off x="8169910" y="4438015"/>
            <a:ext cx="3388995" cy="465455"/>
          </a:xfrm>
          <a:prstGeom prst="rect">
            <a:avLst/>
          </a:prstGeom>
          <a:noFill/>
        </p:spPr>
        <p:txBody>
          <a:bodyPr wrap="square" rtlCol="0" anchor="t">
            <a:noAutofit/>
          </a:bodyPr>
          <a:p>
            <a:pPr indent="0" algn="ctr" fontAlgn="auto">
              <a:lnSpc>
                <a:spcPct val="130000"/>
              </a:lnSpc>
              <a:spcBef>
                <a:spcPct val="0"/>
              </a:spcBef>
              <a:spcAft>
                <a:spcPts val="0"/>
              </a:spcAft>
              <a:buFont typeface="Wingdings" panose="05000000000000000000" charset="0"/>
              <a:buNone/>
            </a:pPr>
            <a:r>
              <a:rPr lang="zh-CN" altLang="en-US" sz="1200" b="1"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原因二：价值回流偏少</a:t>
            </a:r>
            <a:endParaRPr lang="zh-CN" altLang="en-US" sz="1200" b="1"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aphicFrame>
        <p:nvGraphicFramePr>
          <p:cNvPr id="10" name="图表 9"/>
          <p:cNvGraphicFramePr/>
          <p:nvPr/>
        </p:nvGraphicFramePr>
        <p:xfrm>
          <a:off x="8183880" y="5124450"/>
          <a:ext cx="3637280" cy="1397000"/>
        </p:xfrm>
        <a:graphic>
          <a:graphicData uri="http://schemas.openxmlformats.org/drawingml/2006/chart">
            <c:chart xmlns:c="http://schemas.openxmlformats.org/drawingml/2006/chart" xmlns:r="http://schemas.openxmlformats.org/officeDocument/2006/relationships" r:id="rId4"/>
          </a:graphicData>
        </a:graphic>
      </p:graphicFrame>
      <p:sp>
        <p:nvSpPr>
          <p:cNvPr id="11" name="文本框 10"/>
          <p:cNvSpPr txBox="1"/>
          <p:nvPr/>
        </p:nvSpPr>
        <p:spPr>
          <a:xfrm>
            <a:off x="8534400" y="4839970"/>
            <a:ext cx="3065780" cy="328295"/>
          </a:xfrm>
          <a:prstGeom prst="rect">
            <a:avLst/>
          </a:prstGeom>
          <a:noFill/>
        </p:spPr>
        <p:txBody>
          <a:bodyPr wrap="square" rtlCol="0" anchor="t">
            <a:noAutofit/>
          </a:bodyPr>
          <a:p>
            <a:pPr indent="0" algn="l">
              <a:buFont typeface="Arial" panose="020B0604020202020204" pitchFamily="34" charset="0"/>
              <a:buNone/>
            </a:pPr>
            <a:r>
              <a:rPr lang="zh-CN" altLang="en-US" sz="1000">
                <a:latin typeface="微软雅黑" panose="020B0503020204020204" pitchFamily="34" charset="-122"/>
                <a:ea typeface="微软雅黑" panose="020B0503020204020204" pitchFamily="34" charset="-122"/>
                <a:sym typeface="+mn-ea"/>
              </a:rPr>
              <a:t>全市价值集团回流</a:t>
            </a:r>
            <a:r>
              <a:rPr lang="en-US" altLang="zh-CN" sz="1000">
                <a:latin typeface="微软雅黑" panose="020B0503020204020204" pitchFamily="34" charset="-122"/>
                <a:ea typeface="微软雅黑" panose="020B0503020204020204" pitchFamily="34" charset="-122"/>
                <a:sym typeface="+mn-ea"/>
              </a:rPr>
              <a:t>125</a:t>
            </a:r>
            <a:r>
              <a:rPr lang="zh-CN" altLang="en-US" sz="1000">
                <a:latin typeface="微软雅黑" panose="020B0503020204020204" pitchFamily="34" charset="-122"/>
                <a:ea typeface="微软雅黑" panose="020B0503020204020204" pitchFamily="34" charset="-122"/>
                <a:sym typeface="+mn-ea"/>
              </a:rPr>
              <a:t>家，占比新拓总量</a:t>
            </a:r>
            <a:r>
              <a:rPr lang="en-US" altLang="zh-CN" sz="1000">
                <a:latin typeface="微软雅黑" panose="020B0503020204020204" pitchFamily="34" charset="-122"/>
                <a:ea typeface="微软雅黑" panose="020B0503020204020204" pitchFamily="34" charset="-122"/>
                <a:sym typeface="+mn-ea"/>
              </a:rPr>
              <a:t>19%</a:t>
            </a:r>
            <a:r>
              <a:rPr lang="zh-CN" altLang="en-US" sz="1000">
                <a:latin typeface="微软雅黑" panose="020B0503020204020204" pitchFamily="34" charset="-122"/>
                <a:ea typeface="微软雅黑" panose="020B0503020204020204" pitchFamily="34" charset="-122"/>
                <a:sym typeface="+mn-ea"/>
              </a:rPr>
              <a:t>，其中</a:t>
            </a:r>
            <a:r>
              <a:rPr lang="zh-CN" altLang="en-US" sz="1000" b="1">
                <a:solidFill>
                  <a:srgbClr val="FF0000"/>
                </a:solidFill>
                <a:latin typeface="微软雅黑" panose="020B0503020204020204" pitchFamily="34" charset="-122"/>
                <a:ea typeface="微软雅黑" panose="020B0503020204020204" pitchFamily="34" charset="-122"/>
                <a:sym typeface="+mn-ea"/>
              </a:rPr>
              <a:t>海盐、战客</a:t>
            </a:r>
            <a:r>
              <a:rPr lang="zh-CN" altLang="en-US" sz="1000">
                <a:latin typeface="微软雅黑" panose="020B0503020204020204" pitchFamily="34" charset="-122"/>
                <a:ea typeface="微软雅黑" panose="020B0503020204020204" pitchFamily="34" charset="-122"/>
                <a:sym typeface="+mn-ea"/>
              </a:rPr>
              <a:t>迎回较少</a:t>
            </a:r>
            <a:r>
              <a:rPr lang="zh-CN" altLang="en-US" sz="1000">
                <a:solidFill>
                  <a:schemeClr val="tx1"/>
                </a:solidFill>
                <a:latin typeface="微软雅黑" panose="020B0503020204020204" pitchFamily="34" charset="-122"/>
                <a:ea typeface="微软雅黑" panose="020B0503020204020204" pitchFamily="34" charset="-122"/>
                <a:sym typeface="+mn-ea"/>
              </a:rPr>
              <a:t>。</a:t>
            </a:r>
            <a:endParaRPr lang="zh-CN" altLang="en-US" sz="1000">
              <a:solidFill>
                <a:schemeClr val="tx1"/>
              </a:solidFill>
              <a:latin typeface="微软雅黑" panose="020B0503020204020204" pitchFamily="34" charset="-122"/>
              <a:ea typeface="微软雅黑" panose="020B0503020204020204" pitchFamily="34" charset="-122"/>
              <a:sym typeface="+mn-ea"/>
            </a:endParaRPr>
          </a:p>
        </p:txBody>
      </p:sp>
      <p:graphicFrame>
        <p:nvGraphicFramePr>
          <p:cNvPr id="32" name="图表 31"/>
          <p:cNvGraphicFramePr/>
          <p:nvPr/>
        </p:nvGraphicFramePr>
        <p:xfrm>
          <a:off x="4285615" y="2558415"/>
          <a:ext cx="3873500" cy="13970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custDataLst>
              <p:tags r:id="rId1"/>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23215" y="260985"/>
            <a:ext cx="10129520" cy="829945"/>
          </a:xfrm>
          <a:prstGeom prst="rect">
            <a:avLst/>
          </a:prstGeom>
          <a:noFill/>
        </p:spPr>
        <p:txBody>
          <a:bodyPr wrap="square" rtlCol="0" anchor="t">
            <a:spAutoFit/>
          </a:bodyPr>
          <a:lstStyle/>
          <a:p>
            <a:pPr fontAlgn="base">
              <a:buClrTx/>
              <a:buSzTx/>
              <a:buFontTx/>
            </a:pPr>
            <a:r>
              <a:rPr 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二、千方百计加大业务拓展</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行业短彩：</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聚焦本地市场深挖</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a:p>
            <a:pPr fontAlgn="base">
              <a:buClrTx/>
              <a:buSzTx/>
              <a:buFontTx/>
            </a:pP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圆角矩形 22"/>
          <p:cNvSpPr/>
          <p:nvPr>
            <p:custDataLst>
              <p:tags r:id="rId2"/>
            </p:custDataLst>
          </p:nvPr>
        </p:nvSpPr>
        <p:spPr>
          <a:xfrm>
            <a:off x="6023610" y="1617345"/>
            <a:ext cx="5464175" cy="5045075"/>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203440" y="1410970"/>
            <a:ext cx="3394075" cy="306705"/>
          </a:xfrm>
          <a:prstGeom prst="rect">
            <a:avLst/>
          </a:prstGeom>
          <a:solidFill>
            <a:srgbClr val="1184CF"/>
          </a:solidFill>
        </p:spPr>
        <p:txBody>
          <a:bodyPr wrap="square" rtlCol="0">
            <a:spAutoFit/>
          </a:bodyPr>
          <a:p>
            <a:pPr indent="0" algn="l" fontAlgn="auto">
              <a:spcBef>
                <a:spcPts val="0"/>
              </a:spcBef>
              <a:buClrTx/>
              <a:buSzTx/>
              <a:buFont typeface="Arial" panose="020B0604020202020204" pitchFamily="34" charset="0"/>
              <a:buNone/>
            </a:pPr>
            <a:r>
              <a:rPr lang="en-US" altLang="zh-CN" sz="1400" b="1" dirty="0">
                <a:solidFill>
                  <a:schemeClr val="bg1"/>
                </a:solidFill>
                <a:latin typeface="微软雅黑" panose="020B0503020204020204" pitchFamily="34" charset="-122"/>
                <a:ea typeface="微软雅黑" panose="020B0503020204020204" pitchFamily="34" charset="-122"/>
                <a:sym typeface="+mn-ea"/>
              </a:rPr>
              <a:t>     </a:t>
            </a:r>
            <a:r>
              <a:rPr lang="zh-CN" altLang="en-US" sz="1400" b="1" dirty="0">
                <a:solidFill>
                  <a:schemeClr val="bg1"/>
                </a:solidFill>
                <a:latin typeface="微软雅黑" panose="020B0503020204020204" pitchFamily="34" charset="-122"/>
                <a:ea typeface="微软雅黑" panose="020B0503020204020204" pitchFamily="34" charset="-122"/>
                <a:sym typeface="+mn-ea"/>
              </a:rPr>
              <a:t>拓新增：聚焦场景</a:t>
            </a:r>
            <a:r>
              <a:rPr lang="en-US" altLang="zh-CN" sz="1400" b="1" dirty="0">
                <a:solidFill>
                  <a:schemeClr val="bg1"/>
                </a:solidFill>
                <a:latin typeface="微软雅黑" panose="020B0503020204020204" pitchFamily="34" charset="-122"/>
                <a:ea typeface="微软雅黑" panose="020B0503020204020204" pitchFamily="34" charset="-122"/>
                <a:sym typeface="+mn-ea"/>
              </a:rPr>
              <a:t> </a:t>
            </a:r>
            <a:r>
              <a:rPr lang="zh-CN" altLang="en-US" sz="1400" b="1" dirty="0">
                <a:solidFill>
                  <a:schemeClr val="bg1"/>
                </a:solidFill>
                <a:latin typeface="微软雅黑" panose="020B0503020204020204" pitchFamily="34" charset="-122"/>
                <a:ea typeface="微软雅黑" panose="020B0503020204020204" pitchFamily="34" charset="-122"/>
                <a:sym typeface="+mn-ea"/>
              </a:rPr>
              <a:t>推进</a:t>
            </a:r>
            <a:r>
              <a:rPr lang="en-US" altLang="zh-CN" sz="1400" b="1" dirty="0">
                <a:solidFill>
                  <a:schemeClr val="bg1"/>
                </a:solidFill>
                <a:latin typeface="微软雅黑" panose="020B0503020204020204" pitchFamily="34" charset="-122"/>
                <a:ea typeface="微软雅黑" panose="020B0503020204020204" pitchFamily="34" charset="-122"/>
                <a:sym typeface="+mn-ea"/>
              </a:rPr>
              <a:t>“</a:t>
            </a:r>
            <a:r>
              <a:rPr lang="zh-CN" altLang="en-US" sz="1400" b="1" dirty="0">
                <a:solidFill>
                  <a:schemeClr val="bg1"/>
                </a:solidFill>
                <a:latin typeface="微软雅黑" panose="020B0503020204020204" pitchFamily="34" charset="-122"/>
                <a:ea typeface="微软雅黑" panose="020B0503020204020204" pitchFamily="34" charset="-122"/>
                <a:sym typeface="+mn-ea"/>
              </a:rPr>
              <a:t>短彩</a:t>
            </a:r>
            <a:r>
              <a:rPr lang="en-US" altLang="zh-CN" sz="1400" b="1" dirty="0">
                <a:solidFill>
                  <a:schemeClr val="bg1"/>
                </a:solidFill>
                <a:latin typeface="微软雅黑" panose="020B0503020204020204" pitchFamily="34" charset="-122"/>
                <a:ea typeface="微软雅黑" panose="020B0503020204020204" pitchFamily="34" charset="-122"/>
                <a:sym typeface="+mn-ea"/>
              </a:rPr>
              <a:t>+”</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p:txBody>
      </p:sp>
      <p:sp>
        <p:nvSpPr>
          <p:cNvPr id="118" name="文本框 117"/>
          <p:cNvSpPr txBox="1"/>
          <p:nvPr/>
        </p:nvSpPr>
        <p:spPr>
          <a:xfrm>
            <a:off x="6160135" y="1899920"/>
            <a:ext cx="5351145" cy="93980"/>
          </a:xfrm>
          <a:prstGeom prst="rect">
            <a:avLst/>
          </a:prstGeom>
          <a:noFill/>
        </p:spPr>
        <p:txBody>
          <a:bodyPr wrap="square" rtlCol="0" anchor="t">
            <a:noAutofit/>
          </a:bodyPr>
          <a:p>
            <a:pPr indent="0" algn="l" fontAlgn="auto">
              <a:lnSpc>
                <a:spcPct val="150000"/>
              </a:lnSpc>
              <a:buClrTx/>
              <a:buSzTx/>
              <a:buFont typeface="Arial" panose="020B0604020202020204" pitchFamily="34" charset="0"/>
              <a:buNone/>
            </a:pPr>
            <a:endParaRPr lang="zh-CN" altLang="en-US" sz="1200" dirty="0">
              <a:solidFill>
                <a:schemeClr val="tx1"/>
              </a:solidFill>
              <a:highlight>
                <a:srgbClr val="FFFF00"/>
              </a:highlight>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3" name="文本框 2"/>
          <p:cNvSpPr txBox="1"/>
          <p:nvPr/>
        </p:nvSpPr>
        <p:spPr>
          <a:xfrm>
            <a:off x="6181090" y="4293235"/>
            <a:ext cx="2603500" cy="302260"/>
          </a:xfrm>
          <a:prstGeom prst="rect">
            <a:avLst/>
          </a:prstGeom>
          <a:noFill/>
        </p:spPr>
        <p:txBody>
          <a:bodyPr wrap="square" rtlCol="0" anchor="t">
            <a:noAutofit/>
          </a:bodyPr>
          <a:p>
            <a:pPr marL="171450" indent="-171450">
              <a:buFont typeface="Wingdings" panose="05000000000000000000" charset="0"/>
              <a:buChar char="Ø"/>
            </a:pPr>
            <a:r>
              <a:rPr lang="zh-CN" altLang="en-US" sz="1200" b="1" dirty="0" smtClean="0">
                <a:solidFill>
                  <a:srgbClr val="1184CF"/>
                </a:solidFill>
                <a:latin typeface="微软雅黑" panose="020B0503020204020204" pitchFamily="34" charset="-122"/>
                <a:ea typeface="微软雅黑" panose="020B0503020204020204" pitchFamily="34" charset="-122"/>
                <a:sym typeface="+mn-ea"/>
              </a:rPr>
              <a:t>挖掘增值：推进</a:t>
            </a:r>
            <a:r>
              <a:rPr lang="en-US" altLang="zh-CN" sz="1200" b="1" dirty="0" smtClean="0">
                <a:solidFill>
                  <a:srgbClr val="1184CF"/>
                </a:solidFill>
                <a:latin typeface="微软雅黑" panose="020B0503020204020204" pitchFamily="34" charset="-122"/>
                <a:ea typeface="微软雅黑" panose="020B0503020204020204" pitchFamily="34" charset="-122"/>
                <a:sym typeface="+mn-ea"/>
              </a:rPr>
              <a:t>“</a:t>
            </a:r>
            <a:r>
              <a:rPr lang="zh-CN" altLang="en-US" sz="1200" b="1" dirty="0" smtClean="0">
                <a:solidFill>
                  <a:srgbClr val="1184CF"/>
                </a:solidFill>
                <a:latin typeface="微软雅黑" panose="020B0503020204020204" pitchFamily="34" charset="-122"/>
                <a:ea typeface="微软雅黑" panose="020B0503020204020204" pitchFamily="34" charset="-122"/>
                <a:sym typeface="+mn-ea"/>
              </a:rPr>
              <a:t>传统短信</a:t>
            </a:r>
            <a:r>
              <a:rPr lang="en-US" altLang="zh-CN" sz="1200" b="1" dirty="0" smtClean="0">
                <a:solidFill>
                  <a:srgbClr val="1184CF"/>
                </a:solidFill>
                <a:latin typeface="微软雅黑" panose="020B0503020204020204" pitchFamily="34" charset="-122"/>
                <a:ea typeface="微软雅黑" panose="020B0503020204020204" pitchFamily="34" charset="-122"/>
                <a:sym typeface="+mn-ea"/>
              </a:rPr>
              <a:t>+X”</a:t>
            </a:r>
            <a:endParaRPr lang="en-US" altLang="zh-CN" sz="1200" b="1" dirty="0" smtClean="0">
              <a:solidFill>
                <a:srgbClr val="1184CF"/>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6181090" y="4535170"/>
            <a:ext cx="1841500" cy="275590"/>
          </a:xfrm>
          <a:prstGeom prst="rect">
            <a:avLst/>
          </a:prstGeom>
          <a:noFill/>
        </p:spPr>
        <p:txBody>
          <a:bodyPr wrap="square" rtlCol="0">
            <a:spAutoFit/>
          </a:bodyPr>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传统短信</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5G</a:t>
            </a:r>
            <a:r>
              <a:rPr lang="zh-CN" altLang="en-US"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消息</a:t>
            </a:r>
            <a:endParaRPr lang="zh-CN" altLang="en-US"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nvSpPr>
        <p:spPr>
          <a:xfrm>
            <a:off x="8083550" y="4535170"/>
            <a:ext cx="1553210" cy="275590"/>
          </a:xfrm>
          <a:prstGeom prst="rect">
            <a:avLst/>
          </a:prstGeom>
          <a:noFill/>
        </p:spPr>
        <p:txBody>
          <a:bodyPr wrap="square" rtlCol="0">
            <a:spAutoFit/>
          </a:bodyPr>
          <a:p>
            <a:pPr algn="l">
              <a:buClrTx/>
              <a:buSzTx/>
              <a:buFontTx/>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传统短信</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异网短信</a:t>
            </a:r>
            <a:endParaRPr lang="en-US" altLang="zh-CN"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nvSpPr>
        <p:spPr>
          <a:xfrm>
            <a:off x="9883775" y="4535170"/>
            <a:ext cx="1841500" cy="275590"/>
          </a:xfrm>
          <a:prstGeom prst="rect">
            <a:avLst/>
          </a:prstGeom>
          <a:noFill/>
        </p:spPr>
        <p:txBody>
          <a:bodyPr wrap="square" rtlCol="0">
            <a:spAutoFit/>
          </a:bodyPr>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传统短信</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增值业务</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15"/>
          <p:cNvSpPr/>
          <p:nvPr/>
        </p:nvSpPr>
        <p:spPr>
          <a:xfrm>
            <a:off x="6069965" y="4870450"/>
            <a:ext cx="895350" cy="242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文本升级</a:t>
            </a:r>
            <a:r>
              <a:rPr lang="zh-CN" altLang="en-US" sz="800" b="1">
                <a:solidFill>
                  <a:schemeClr val="tx1"/>
                </a:solidFill>
                <a:latin typeface="微软雅黑" panose="020B0503020204020204" pitchFamily="34" charset="-122"/>
                <a:ea typeface="微软雅黑" panose="020B0503020204020204" pitchFamily="34" charset="-122"/>
                <a:sym typeface="+mn-ea"/>
              </a:rPr>
              <a:t>图文</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18" name="矩形 17"/>
          <p:cNvSpPr/>
          <p:nvPr/>
        </p:nvSpPr>
        <p:spPr>
          <a:xfrm>
            <a:off x="6997700" y="4870450"/>
            <a:ext cx="895350" cy="242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链接升级</a:t>
            </a:r>
            <a:r>
              <a:rPr lang="zh-CN" altLang="en-US" sz="800" b="1">
                <a:solidFill>
                  <a:schemeClr val="tx1"/>
                </a:solidFill>
                <a:latin typeface="微软雅黑" panose="020B0503020204020204" pitchFamily="34" charset="-122"/>
                <a:ea typeface="微软雅黑" panose="020B0503020204020204" pitchFamily="34" charset="-122"/>
                <a:sym typeface="+mn-ea"/>
              </a:rPr>
              <a:t>卡片</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20" name="矩形 19"/>
          <p:cNvSpPr/>
          <p:nvPr/>
        </p:nvSpPr>
        <p:spPr>
          <a:xfrm>
            <a:off x="6069965" y="5153660"/>
            <a:ext cx="1823085" cy="242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800" b="1">
                <a:solidFill>
                  <a:schemeClr val="tx1"/>
                </a:solidFill>
                <a:latin typeface="微软雅黑" panose="020B0503020204020204" pitchFamily="34" charset="-122"/>
                <a:ea typeface="微软雅黑" panose="020B0503020204020204" pitchFamily="34" charset="-122"/>
                <a:sym typeface="+mn-ea"/>
              </a:rPr>
              <a:t>5G</a:t>
            </a:r>
            <a:r>
              <a:rPr lang="zh-CN" altLang="en-US" sz="800" b="1">
                <a:solidFill>
                  <a:schemeClr val="tx1"/>
                </a:solidFill>
                <a:latin typeface="微软雅黑" panose="020B0503020204020204" pitchFamily="34" charset="-122"/>
                <a:ea typeface="微软雅黑" panose="020B0503020204020204" pitchFamily="34" charset="-122"/>
                <a:sym typeface="+mn-ea"/>
              </a:rPr>
              <a:t>消息</a:t>
            </a:r>
            <a:r>
              <a:rPr lang="en-US" altLang="zh-CN" sz="800" b="1">
                <a:solidFill>
                  <a:schemeClr val="tx1"/>
                </a:solidFill>
                <a:latin typeface="微软雅黑" panose="020B0503020204020204" pitchFamily="34" charset="-122"/>
                <a:ea typeface="微软雅黑" panose="020B0503020204020204" pitchFamily="34" charset="-122"/>
                <a:sym typeface="+mn-ea"/>
              </a:rPr>
              <a:t>+AI/</a:t>
            </a:r>
            <a:r>
              <a:rPr lang="zh-CN" altLang="en-US" sz="800" b="1">
                <a:solidFill>
                  <a:schemeClr val="tx1"/>
                </a:solidFill>
                <a:latin typeface="微软雅黑" panose="020B0503020204020204" pitchFamily="34" charset="-122"/>
                <a:ea typeface="微软雅黑" panose="020B0503020204020204" pitchFamily="34" charset="-122"/>
                <a:sym typeface="+mn-ea"/>
              </a:rPr>
              <a:t>大数据</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21" name="矩形 20"/>
          <p:cNvSpPr/>
          <p:nvPr/>
        </p:nvSpPr>
        <p:spPr>
          <a:xfrm>
            <a:off x="8083550" y="4987925"/>
            <a:ext cx="600710" cy="242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某</a:t>
            </a:r>
            <a:r>
              <a:rPr lang="zh-CN" altLang="en-US" sz="800" b="1">
                <a:solidFill>
                  <a:schemeClr val="tx1"/>
                </a:solidFill>
                <a:latin typeface="微软雅黑" panose="020B0503020204020204" pitchFamily="34" charset="-122"/>
                <a:ea typeface="微软雅黑" panose="020B0503020204020204" pitchFamily="34" charset="-122"/>
                <a:sym typeface="+mn-ea"/>
              </a:rPr>
              <a:t>集团</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cxnSp>
        <p:nvCxnSpPr>
          <p:cNvPr id="26" name="直接箭头连接符 25"/>
          <p:cNvCxnSpPr/>
          <p:nvPr/>
        </p:nvCxnSpPr>
        <p:spPr>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1" idx="3"/>
          </p:cNvCxnSpPr>
          <p:nvPr/>
        </p:nvCxnSpPr>
        <p:spPr>
          <a:xfrm flipV="1">
            <a:off x="8684260" y="4937760"/>
            <a:ext cx="191135" cy="171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1" idx="3"/>
          </p:cNvCxnSpPr>
          <p:nvPr/>
        </p:nvCxnSpPr>
        <p:spPr>
          <a:xfrm flipV="1">
            <a:off x="8684260" y="5081270"/>
            <a:ext cx="263525" cy="279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1" idx="3"/>
          </p:cNvCxnSpPr>
          <p:nvPr/>
        </p:nvCxnSpPr>
        <p:spPr>
          <a:xfrm>
            <a:off x="8684260" y="5109210"/>
            <a:ext cx="191135" cy="1162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8928735" y="4832350"/>
            <a:ext cx="1841500" cy="553085"/>
          </a:xfrm>
          <a:prstGeom prst="rect">
            <a:avLst/>
          </a:prstGeom>
          <a:noFill/>
        </p:spPr>
        <p:txBody>
          <a:bodyPr wrap="square" rtlCol="0">
            <a:spAutoFit/>
          </a:bodyPr>
          <a:p>
            <a:pPr algn="l">
              <a:buClrTx/>
              <a:buSzTx/>
              <a:buFontTx/>
            </a:pPr>
            <a:r>
              <a:rPr lang="zh-CN" altLang="en-US" sz="1000">
                <a:latin typeface="微软雅黑" panose="020B0503020204020204" pitchFamily="34" charset="-122"/>
                <a:ea typeface="微软雅黑" panose="020B0503020204020204" pitchFamily="34" charset="-122"/>
                <a:cs typeface="微软雅黑" panose="020B0503020204020204" pitchFamily="34" charset="-122"/>
              </a:rPr>
              <a:t>移动</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75%</a:t>
            </a:r>
            <a:endParaRPr lang="en-US" altLang="zh-CN" sz="1000">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lang="zh-CN" altLang="en-US" sz="1000">
                <a:latin typeface="微软雅黑" panose="020B0503020204020204" pitchFamily="34" charset="-122"/>
                <a:ea typeface="微软雅黑" panose="020B0503020204020204" pitchFamily="34" charset="-122"/>
                <a:cs typeface="微软雅黑" panose="020B0503020204020204" pitchFamily="34" charset="-122"/>
              </a:rPr>
              <a:t>电信</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15%</a:t>
            </a:r>
            <a:endParaRPr lang="en-US" altLang="zh-CN" sz="1000">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lang="zh-CN" altLang="en-US" sz="1000">
                <a:latin typeface="微软雅黑" panose="020B0503020204020204" pitchFamily="34" charset="-122"/>
                <a:ea typeface="微软雅黑" panose="020B0503020204020204" pitchFamily="34" charset="-122"/>
                <a:cs typeface="微软雅黑" panose="020B0503020204020204" pitchFamily="34" charset="-122"/>
              </a:rPr>
              <a:t>联通</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10%</a:t>
            </a:r>
            <a:endParaRPr lang="en-US" altLang="zh-CN" sz="1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8" name="图片 37" descr="大拇指"/>
          <p:cNvPicPr>
            <a:picLocks noChangeAspect="1"/>
          </p:cNvPicPr>
          <p:nvPr>
            <p:custDataLst>
              <p:tags r:id="rId3"/>
            </p:custDataLst>
          </p:nvPr>
        </p:nvPicPr>
        <p:blipFill>
          <a:blip r:embed="rId4"/>
          <a:stretch>
            <a:fillRect/>
          </a:stretch>
        </p:blipFill>
        <p:spPr>
          <a:xfrm>
            <a:off x="6035040" y="5585460"/>
            <a:ext cx="297815" cy="297815"/>
          </a:xfrm>
          <a:prstGeom prst="rect">
            <a:avLst/>
          </a:prstGeom>
        </p:spPr>
      </p:pic>
      <p:pic>
        <p:nvPicPr>
          <p:cNvPr id="42" name="图片 41" descr="大拇指"/>
          <p:cNvPicPr>
            <a:picLocks noChangeAspect="1"/>
          </p:cNvPicPr>
          <p:nvPr>
            <p:custDataLst>
              <p:tags r:id="rId5"/>
            </p:custDataLst>
          </p:nvPr>
        </p:nvPicPr>
        <p:blipFill>
          <a:blip r:embed="rId4"/>
          <a:stretch>
            <a:fillRect/>
          </a:stretch>
        </p:blipFill>
        <p:spPr>
          <a:xfrm>
            <a:off x="7823835" y="5513705"/>
            <a:ext cx="297815" cy="297815"/>
          </a:xfrm>
          <a:prstGeom prst="rect">
            <a:avLst/>
          </a:prstGeom>
        </p:spPr>
      </p:pic>
      <p:sp>
        <p:nvSpPr>
          <p:cNvPr id="45" name="文本框 44"/>
          <p:cNvSpPr txBox="1"/>
          <p:nvPr/>
        </p:nvSpPr>
        <p:spPr>
          <a:xfrm>
            <a:off x="6394450" y="5443855"/>
            <a:ext cx="1401445" cy="706755"/>
          </a:xfrm>
          <a:prstGeom prst="rect">
            <a:avLst/>
          </a:prstGeom>
          <a:noFill/>
        </p:spPr>
        <p:txBody>
          <a:bodyPr wrap="square" rtlCol="0">
            <a:spAutoFit/>
          </a:bodyPr>
          <a:p>
            <a:pPr algn="l">
              <a:buClrTx/>
              <a:buSzTx/>
              <a:buFontTx/>
            </a:pPr>
            <a:r>
              <a:rPr lang="zh-CN" altLang="en-US" sz="1000">
                <a:latin typeface="微软雅黑" panose="020B0503020204020204" pitchFamily="34" charset="-122"/>
                <a:ea typeface="微软雅黑" panose="020B0503020204020204" pitchFamily="34" charset="-122"/>
                <a:cs typeface="微软雅黑" panose="020B0503020204020204" pitchFamily="34" charset="-122"/>
              </a:rPr>
              <a:t>战客</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执法局</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融合订购云</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MAS+5G</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慧信业务</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签约</a:t>
            </a: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4.3</a:t>
            </a:r>
            <a:r>
              <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万元</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文明养犬</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宣传</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文本框 47"/>
          <p:cNvSpPr txBox="1"/>
          <p:nvPr/>
        </p:nvSpPr>
        <p:spPr>
          <a:xfrm>
            <a:off x="8121650" y="5418455"/>
            <a:ext cx="1784985" cy="860425"/>
          </a:xfrm>
          <a:prstGeom prst="rect">
            <a:avLst/>
          </a:prstGeom>
          <a:noFill/>
        </p:spPr>
        <p:txBody>
          <a:bodyPr wrap="square" rtlCol="0">
            <a:spAutoFit/>
          </a:bodyPr>
          <a:p>
            <a:pPr algn="l">
              <a:buClrTx/>
              <a:buSzTx/>
              <a:buFontTx/>
            </a:pPr>
            <a:r>
              <a:rPr lang="en-US" sz="1000">
                <a:latin typeface="微软雅黑" panose="020B0503020204020204" pitchFamily="34" charset="-122"/>
                <a:ea typeface="微软雅黑" panose="020B0503020204020204" pitchFamily="34" charset="-122"/>
                <a:cs typeface="微软雅黑" panose="020B0503020204020204" pitchFamily="34" charset="-122"/>
              </a:rPr>
              <a:t>战客 嘉兴市**健康委员会短信业务，中标金额三年</a:t>
            </a:r>
            <a:r>
              <a:rPr 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27.6万</a:t>
            </a:r>
            <a:r>
              <a:rPr lang="en-US" sz="1000">
                <a:latin typeface="微软雅黑" panose="020B0503020204020204" pitchFamily="34" charset="-122"/>
                <a:ea typeface="微软雅黑" panose="020B0503020204020204" pitchFamily="34" charset="-122"/>
                <a:cs typeface="微软雅黑" panose="020B0503020204020204" pitchFamily="34" charset="-122"/>
              </a:rPr>
              <a:t>元。原短信服务三家运营商各自发送，该项目中标后，由我司独家提供。</a:t>
            </a:r>
            <a:endParaRPr lang="en-US" sz="1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文本框 49"/>
          <p:cNvSpPr txBox="1"/>
          <p:nvPr/>
        </p:nvSpPr>
        <p:spPr>
          <a:xfrm>
            <a:off x="9848215" y="4810760"/>
            <a:ext cx="1610995" cy="553085"/>
          </a:xfrm>
          <a:prstGeom prst="rect">
            <a:avLst/>
          </a:prstGeom>
          <a:noFill/>
        </p:spPr>
        <p:txBody>
          <a:bodyPr wrap="square" rtlCol="0">
            <a:spAutoFit/>
          </a:bodyPr>
          <a:p>
            <a:pPr algn="l">
              <a:buClrTx/>
              <a:buSzTx/>
              <a:buFontTx/>
            </a:pPr>
            <a:r>
              <a:rPr lang="zh-CN" altLang="en-US" sz="1000">
                <a:latin typeface="微软雅黑" panose="020B0503020204020204" pitchFamily="34" charset="-122"/>
                <a:ea typeface="微软雅黑" panose="020B0503020204020204" pitchFamily="34" charset="-122"/>
                <a:cs typeface="微软雅黑" panose="020B0503020204020204" pitchFamily="34" charset="-122"/>
              </a:rPr>
              <a:t>聚焦银行金融、零售服务、物流运输等挖掘</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5G</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消息、域外短信</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需求</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2" name="文本框 61"/>
          <p:cNvSpPr txBox="1"/>
          <p:nvPr/>
        </p:nvSpPr>
        <p:spPr>
          <a:xfrm>
            <a:off x="6118225" y="1772920"/>
            <a:ext cx="2776855" cy="302260"/>
          </a:xfrm>
          <a:prstGeom prst="rect">
            <a:avLst/>
          </a:prstGeom>
          <a:noFill/>
        </p:spPr>
        <p:txBody>
          <a:bodyPr wrap="square" rtlCol="0" anchor="t">
            <a:noAutofit/>
          </a:bodyPr>
          <a:p>
            <a:pPr marL="171450" indent="-171450">
              <a:buFont typeface="Wingdings" panose="05000000000000000000" charset="0"/>
              <a:buChar char="Ø"/>
            </a:pPr>
            <a:r>
              <a:rPr lang="zh-CN" altLang="en-US" sz="1200" b="1" dirty="0" smtClean="0">
                <a:solidFill>
                  <a:srgbClr val="1184CF"/>
                </a:solidFill>
                <a:latin typeface="微软雅黑" panose="020B0503020204020204" pitchFamily="34" charset="-122"/>
                <a:ea typeface="微软雅黑" panose="020B0503020204020204" pitchFamily="34" charset="-122"/>
                <a:sym typeface="+mn-ea"/>
              </a:rPr>
              <a:t>聚焦迎回：回流第三方通</a:t>
            </a:r>
            <a:r>
              <a:rPr lang="zh-CN" altLang="en-US" sz="1200" b="1" dirty="0" smtClean="0">
                <a:solidFill>
                  <a:srgbClr val="1184CF"/>
                </a:solidFill>
                <a:latin typeface="微软雅黑" panose="020B0503020204020204" pitchFamily="34" charset="-122"/>
                <a:ea typeface="微软雅黑" panose="020B0503020204020204" pitchFamily="34" charset="-122"/>
                <a:sym typeface="+mn-ea"/>
              </a:rPr>
              <a:t>道客户</a:t>
            </a:r>
            <a:endParaRPr lang="zh-CN" altLang="en-US" sz="1200" b="1" dirty="0" smtClean="0">
              <a:solidFill>
                <a:srgbClr val="1184CF"/>
              </a:solidFill>
              <a:latin typeface="微软雅黑" panose="020B0503020204020204" pitchFamily="34" charset="-122"/>
              <a:ea typeface="微软雅黑" panose="020B0503020204020204" pitchFamily="34" charset="-122"/>
              <a:sym typeface="+mn-ea"/>
            </a:endParaRPr>
          </a:p>
        </p:txBody>
      </p:sp>
      <p:sp>
        <p:nvSpPr>
          <p:cNvPr id="64" name="文本框 63"/>
          <p:cNvSpPr txBox="1"/>
          <p:nvPr/>
        </p:nvSpPr>
        <p:spPr>
          <a:xfrm>
            <a:off x="6118225" y="1973580"/>
            <a:ext cx="5344160" cy="607060"/>
          </a:xfrm>
          <a:prstGeom prst="rect">
            <a:avLst/>
          </a:prstGeom>
          <a:noFill/>
        </p:spPr>
        <p:txBody>
          <a:bodyPr wrap="square" rtlCol="0" anchor="t">
            <a:noAutofit/>
          </a:bodyPr>
          <a:p>
            <a:pPr marL="171450" indent="-171450" algn="l" defTabSz="914400" fontAlgn="auto">
              <a:lnSpc>
                <a:spcPct val="150000"/>
              </a:lnSpc>
              <a:buClrTx/>
              <a:buSzTx/>
              <a:buFont typeface="Arial" panose="020B0604020202020204" pitchFamily="34" charset="0"/>
              <a:buChar char="•"/>
            </a:pPr>
            <a:r>
              <a:rPr lang="zh-CN" altLang="en-US" sz="1200">
                <a:solidFill>
                  <a:schemeClr val="tx1"/>
                </a:solidFill>
                <a:latin typeface="微软雅黑" panose="020B0503020204020204" pitchFamily="34" charset="-122"/>
                <a:ea typeface="微软雅黑" panose="020B0503020204020204" pitchFamily="34" charset="-122"/>
                <a:sym typeface="+mn-ea"/>
              </a:rPr>
              <a:t>聚焦省内“代理有接入、直签未渗透”的客户(判定为异网或第三方接入客户)，清单式逐一作竞对回流。</a:t>
            </a:r>
            <a:endParaRPr lang="zh-CN" altLang="en-US" sz="1200">
              <a:solidFill>
                <a:schemeClr val="tx1"/>
              </a:solidFill>
              <a:latin typeface="微软雅黑" panose="020B0503020204020204" pitchFamily="34" charset="-122"/>
              <a:ea typeface="微软雅黑" panose="020B0503020204020204" pitchFamily="34" charset="-122"/>
              <a:sym typeface="+mn-ea"/>
            </a:endParaRPr>
          </a:p>
        </p:txBody>
      </p:sp>
      <p:sp>
        <p:nvSpPr>
          <p:cNvPr id="136" name="TextBox 14"/>
          <p:cNvSpPr txBox="1">
            <a:spLocks noChangeArrowheads="1"/>
          </p:cNvSpPr>
          <p:nvPr>
            <p:custDataLst>
              <p:tags r:id="rId6"/>
            </p:custDataLst>
          </p:nvPr>
        </p:nvSpPr>
        <p:spPr bwMode="auto">
          <a:xfrm>
            <a:off x="6395085" y="2984500"/>
            <a:ext cx="1356995" cy="553720"/>
          </a:xfrm>
          <a:prstGeom prst="rect">
            <a:avLst/>
          </a:prstGeom>
          <a:noFill/>
          <a:ln>
            <a:noFill/>
          </a:ln>
          <a:extLst>
            <a:ext uri="{909E8E84-426E-40DD-AFC4-6F175D3DCCD1}">
              <a14:hiddenFill xmlns:a14="http://schemas.microsoft.com/office/drawing/2010/main">
                <a:solidFill>
                  <a:schemeClr val="tx2">
                    <a:lumMod val="60000"/>
                    <a:lumOff val="40000"/>
                  </a:schemeClr>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spcBef>
                <a:spcPts val="0"/>
              </a:spcBef>
              <a:spcAft>
                <a:spcPts val="0"/>
              </a:spcAft>
              <a:buClrTx/>
              <a:buSzTx/>
              <a:buNone/>
            </a:pPr>
            <a:r>
              <a:rPr lang="zh-CN" altLang="en-US" sz="1000" b="1" dirty="0">
                <a:solidFill>
                  <a:srgbClr val="C00000"/>
                </a:solidFill>
                <a:latin typeface="微软雅黑" panose="020B0503020204020204" pitchFamily="34" charset="-122"/>
                <a:ea typeface="微软雅黑" panose="020B0503020204020204" pitchFamily="34" charset="-122"/>
              </a:rPr>
              <a:t>通过企业简称</a:t>
            </a:r>
            <a:r>
              <a:rPr lang="zh-CN" altLang="en-US" sz="1000" b="1" dirty="0">
                <a:solidFill>
                  <a:srgbClr val="C00000"/>
                </a:solidFill>
                <a:latin typeface="微软雅黑" panose="020B0503020204020204" pitchFamily="34" charset="-122"/>
                <a:ea typeface="微软雅黑" panose="020B0503020204020204" pitchFamily="34" charset="-122"/>
              </a:rPr>
              <a:t>检索</a:t>
            </a:r>
            <a:endParaRPr lang="zh-CN" altLang="en-US" sz="1000" b="1" dirty="0">
              <a:solidFill>
                <a:srgbClr val="C00000"/>
              </a:solidFill>
              <a:latin typeface="微软雅黑" panose="020B0503020204020204" pitchFamily="34" charset="-122"/>
              <a:ea typeface="微软雅黑" panose="020B0503020204020204" pitchFamily="34" charset="-122"/>
            </a:endParaRPr>
          </a:p>
          <a:p>
            <a:pPr algn="ctr">
              <a:lnSpc>
                <a:spcPct val="130000"/>
              </a:lnSpc>
              <a:spcBef>
                <a:spcPts val="0"/>
              </a:spcBef>
              <a:spcAft>
                <a:spcPts val="0"/>
              </a:spcAft>
              <a:buClrTx/>
              <a:buSzTx/>
              <a:buNone/>
            </a:pPr>
            <a:r>
              <a:rPr lang="zh-CN" altLang="en-US" sz="1000" b="1" dirty="0">
                <a:solidFill>
                  <a:srgbClr val="C00000"/>
                </a:solidFill>
                <a:latin typeface="微软雅黑" panose="020B0503020204020204" pitchFamily="34" charset="-122"/>
                <a:ea typeface="微软雅黑" panose="020B0503020204020204" pitchFamily="34" charset="-122"/>
              </a:rPr>
              <a:t>是否有发</a:t>
            </a:r>
            <a:r>
              <a:rPr lang="en-US" altLang="zh-CN" sz="1000" b="1" dirty="0">
                <a:solidFill>
                  <a:srgbClr val="C00000"/>
                </a:solidFill>
                <a:latin typeface="微软雅黑" panose="020B0503020204020204" pitchFamily="34" charset="-122"/>
                <a:ea typeface="微软雅黑" panose="020B0503020204020204" pitchFamily="34" charset="-122"/>
              </a:rPr>
              <a:t> </a:t>
            </a:r>
            <a:r>
              <a:rPr lang="zh-CN" altLang="en-US" sz="1000" b="1" dirty="0">
                <a:solidFill>
                  <a:srgbClr val="C00000"/>
                </a:solidFill>
                <a:latin typeface="微软雅黑" panose="020B0503020204020204" pitchFamily="34" charset="-122"/>
                <a:ea typeface="微软雅黑" panose="020B0503020204020204" pitchFamily="34" charset="-122"/>
              </a:rPr>
              <a:t>具体内容</a:t>
            </a:r>
            <a:endParaRPr lang="zh-CN" altLang="en-US" sz="1000" b="1" dirty="0">
              <a:solidFill>
                <a:srgbClr val="C00000"/>
              </a:solidFill>
              <a:latin typeface="微软雅黑" panose="020B0503020204020204" pitchFamily="34" charset="-122"/>
              <a:ea typeface="微软雅黑" panose="020B0503020204020204" pitchFamily="34" charset="-122"/>
            </a:endParaRPr>
          </a:p>
          <a:p>
            <a:pPr algn="ctr">
              <a:lnSpc>
                <a:spcPct val="130000"/>
              </a:lnSpc>
              <a:spcBef>
                <a:spcPts val="0"/>
              </a:spcBef>
              <a:spcAft>
                <a:spcPts val="0"/>
              </a:spcAft>
              <a:buClrTx/>
              <a:buSzTx/>
              <a:buNone/>
            </a:pPr>
            <a:endParaRPr lang="zh-CN" altLang="en-US" sz="1000" b="1" dirty="0">
              <a:solidFill>
                <a:srgbClr val="FF0000"/>
              </a:solidFill>
              <a:latin typeface="微软雅黑" panose="020B0503020204020204" pitchFamily="34" charset="-122"/>
              <a:ea typeface="微软雅黑" panose="020B0503020204020204" pitchFamily="34" charset="-122"/>
              <a:sym typeface="+mn-ea"/>
            </a:endParaRPr>
          </a:p>
        </p:txBody>
      </p:sp>
      <p:sp>
        <p:nvSpPr>
          <p:cNvPr id="65" name="矩形 64"/>
          <p:cNvSpPr/>
          <p:nvPr>
            <p:custDataLst>
              <p:tags r:id="rId7"/>
            </p:custDataLst>
          </p:nvPr>
        </p:nvSpPr>
        <p:spPr>
          <a:xfrm>
            <a:off x="6538172" y="2715048"/>
            <a:ext cx="1009227" cy="216000"/>
          </a:xfrm>
          <a:prstGeom prst="rect">
            <a:avLst/>
          </a:prstGeom>
          <a:solidFill>
            <a:schemeClr val="accent5">
              <a:lumMod val="20000"/>
              <a:lumOff val="80000"/>
            </a:schemeClr>
          </a:solidFill>
          <a:ln>
            <a:noFill/>
          </a:ln>
          <a:effectLst/>
        </p:spPr>
        <p:txBody>
          <a:bodyPr vert="horz" wrap="square" lIns="71912" tIns="35954" rIns="71912" bIns="35954" numCol="1" spcCol="0" anchor="ctr" anchorCtr="0">
            <a:noAutofit/>
          </a:bodyPr>
          <a:lstStyle>
            <a:lvl1pPr marL="0" lvl="0" algn="l" defTabSz="914400">
              <a:defRPr sz="1800" kern="1200">
                <a:solidFill>
                  <a:srgbClr val="000000"/>
                </a:solidFill>
                <a:latin typeface="Calibri" panose="020F0502020204030204"/>
                <a:ea typeface="微软雅黑" panose="020B0503020204020204" pitchFamily="34" charset="-122"/>
              </a:defRPr>
            </a:lvl1pPr>
            <a:lvl2pPr marL="457200" lvl="1" algn="l" defTabSz="914400">
              <a:defRPr sz="1800" kern="1200">
                <a:solidFill>
                  <a:srgbClr val="000000"/>
                </a:solidFill>
                <a:latin typeface="Calibri" panose="020F0502020204030204"/>
                <a:ea typeface="微软雅黑" panose="020B0503020204020204" pitchFamily="34" charset="-122"/>
              </a:defRPr>
            </a:lvl2pPr>
            <a:lvl3pPr marL="914400" lvl="2" algn="l" defTabSz="914400">
              <a:defRPr sz="1800" kern="1200">
                <a:solidFill>
                  <a:srgbClr val="000000"/>
                </a:solidFill>
                <a:latin typeface="Calibri" panose="020F0502020204030204"/>
                <a:ea typeface="微软雅黑" panose="020B0503020204020204" pitchFamily="34" charset="-122"/>
              </a:defRPr>
            </a:lvl3pPr>
            <a:lvl4pPr marL="1371600" lvl="3" algn="l" defTabSz="914400">
              <a:defRPr sz="1800" kern="1200">
                <a:solidFill>
                  <a:srgbClr val="000000"/>
                </a:solidFill>
                <a:latin typeface="Calibri" panose="020F0502020204030204"/>
                <a:ea typeface="微软雅黑" panose="020B0503020204020204" pitchFamily="34" charset="-122"/>
              </a:defRPr>
            </a:lvl4pPr>
            <a:lvl5pPr marL="1828800" lvl="4" algn="l" defTabSz="914400">
              <a:defRPr sz="1800" kern="1200">
                <a:solidFill>
                  <a:srgbClr val="000000"/>
                </a:solidFill>
                <a:latin typeface="Calibri" panose="020F0502020204030204"/>
                <a:ea typeface="微软雅黑" panose="020B0503020204020204" pitchFamily="34" charset="-122"/>
              </a:defRPr>
            </a:lvl5pPr>
            <a:lvl6pPr marL="2286000" lvl="5" algn="l" defTabSz="914400">
              <a:defRPr sz="1800" kern="1200">
                <a:solidFill>
                  <a:srgbClr val="000000"/>
                </a:solidFill>
                <a:latin typeface="Calibri" panose="020F0502020204030204"/>
                <a:ea typeface="微软雅黑" panose="020B0503020204020204" pitchFamily="34" charset="-122"/>
              </a:defRPr>
            </a:lvl6pPr>
            <a:lvl7pPr marL="2743200" lvl="6" algn="l" defTabSz="914400">
              <a:defRPr sz="1800" kern="1200">
                <a:solidFill>
                  <a:srgbClr val="000000"/>
                </a:solidFill>
                <a:latin typeface="Calibri" panose="020F0502020204030204"/>
                <a:ea typeface="微软雅黑" panose="020B0503020204020204" pitchFamily="34" charset="-122"/>
              </a:defRPr>
            </a:lvl7pPr>
            <a:lvl8pPr marL="3200400" lvl="7" algn="l" defTabSz="914400">
              <a:defRPr sz="1800" kern="1200">
                <a:solidFill>
                  <a:srgbClr val="000000"/>
                </a:solidFill>
                <a:latin typeface="Calibri" panose="020F0502020204030204"/>
                <a:ea typeface="微软雅黑" panose="020B0503020204020204" pitchFamily="34" charset="-122"/>
              </a:defRPr>
            </a:lvl8pPr>
            <a:lvl9pPr marL="3657600" lvl="8" algn="l" defTabSz="914400">
              <a:defRPr sz="1800" kern="1200">
                <a:solidFill>
                  <a:srgbClr val="000000"/>
                </a:solidFill>
                <a:latin typeface="Calibri" panose="020F0502020204030204"/>
                <a:ea typeface="微软雅黑" panose="020B0503020204020204" pitchFamily="34" charset="-122"/>
              </a:defRPr>
            </a:lvl9pPr>
          </a:lstStyle>
          <a:p>
            <a:pPr algn="ctr" defTabSz="456565"/>
            <a:r>
              <a:rPr lang="zh-CN" altLang="en-US" sz="1000">
                <a:latin typeface="微软雅黑" panose="020B0503020204020204" pitchFamily="34" charset="-122"/>
                <a:sym typeface="+mn-ea"/>
              </a:rPr>
              <a:t>商机获取</a:t>
            </a:r>
            <a:endParaRPr lang="zh-CN" altLang="en-US" sz="1000">
              <a:latin typeface="微软雅黑" panose="020B0503020204020204" pitchFamily="34" charset="-122"/>
              <a:sym typeface="+mn-ea"/>
            </a:endParaRPr>
          </a:p>
        </p:txBody>
      </p:sp>
      <p:sp>
        <p:nvSpPr>
          <p:cNvPr id="66" name="TextBox 14"/>
          <p:cNvSpPr txBox="1">
            <a:spLocks noChangeArrowheads="1"/>
          </p:cNvSpPr>
          <p:nvPr>
            <p:custDataLst>
              <p:tags r:id="rId8"/>
            </p:custDataLst>
          </p:nvPr>
        </p:nvSpPr>
        <p:spPr bwMode="auto">
          <a:xfrm>
            <a:off x="8112125" y="3968115"/>
            <a:ext cx="1728470" cy="266700"/>
          </a:xfrm>
          <a:prstGeom prst="rect">
            <a:avLst/>
          </a:prstGeom>
          <a:noFill/>
          <a:ln>
            <a:noFill/>
          </a:ln>
          <a:extLst>
            <a:ext uri="{909E8E84-426E-40DD-AFC4-6F175D3DCCD1}">
              <a14:hiddenFill xmlns:a14="http://schemas.microsoft.com/office/drawing/2010/main">
                <a:solidFill>
                  <a:schemeClr val="tx2">
                    <a:lumMod val="60000"/>
                    <a:lumOff val="40000"/>
                  </a:schemeClr>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spcBef>
                <a:spcPts val="0"/>
              </a:spcBef>
              <a:spcAft>
                <a:spcPts val="0"/>
              </a:spcAft>
              <a:buClrTx/>
              <a:buSzTx/>
              <a:buNone/>
            </a:pPr>
            <a:r>
              <a:rPr lang="en-US" altLang="zh-CN" sz="1000" b="1" dirty="0">
                <a:solidFill>
                  <a:srgbClr val="FF0000"/>
                </a:solidFill>
                <a:latin typeface="微软雅黑" panose="020B0503020204020204" pitchFamily="34" charset="-122"/>
                <a:ea typeface="微软雅黑" panose="020B0503020204020204" pitchFamily="34" charset="-122"/>
                <a:sym typeface="+mn-ea"/>
              </a:rPr>
              <a:t>136</a:t>
            </a:r>
            <a:r>
              <a:rPr lang="zh-CN" altLang="en-US" sz="1000" b="1" dirty="0">
                <a:solidFill>
                  <a:srgbClr val="FF0000"/>
                </a:solidFill>
                <a:latin typeface="微软雅黑" panose="020B0503020204020204" pitchFamily="34" charset="-122"/>
                <a:ea typeface="微软雅黑" panose="020B0503020204020204" pitchFamily="34" charset="-122"/>
                <a:sym typeface="+mn-ea"/>
              </a:rPr>
              <a:t>条记录归属</a:t>
            </a:r>
            <a:r>
              <a:rPr lang="en-US" altLang="zh-CN" sz="1000" b="1" dirty="0">
                <a:solidFill>
                  <a:srgbClr val="FF0000"/>
                </a:solidFill>
                <a:latin typeface="微软雅黑" panose="020B0503020204020204" pitchFamily="34" charset="-122"/>
                <a:ea typeface="微软雅黑" panose="020B0503020204020204" pitchFamily="34" charset="-122"/>
                <a:sym typeface="+mn-ea"/>
              </a:rPr>
              <a:t>43</a:t>
            </a:r>
            <a:r>
              <a:rPr lang="zh-CN" altLang="en-US" sz="1000" b="1" dirty="0">
                <a:solidFill>
                  <a:srgbClr val="FF0000"/>
                </a:solidFill>
                <a:latin typeface="微软雅黑" panose="020B0503020204020204" pitchFamily="34" charset="-122"/>
                <a:ea typeface="微软雅黑" panose="020B0503020204020204" pitchFamily="34" charset="-122"/>
                <a:sym typeface="+mn-ea"/>
              </a:rPr>
              <a:t>家</a:t>
            </a:r>
            <a:r>
              <a:rPr lang="zh-CN" altLang="en-US" sz="1000" b="1" dirty="0">
                <a:solidFill>
                  <a:srgbClr val="FF0000"/>
                </a:solidFill>
                <a:latin typeface="微软雅黑" panose="020B0503020204020204" pitchFamily="34" charset="-122"/>
                <a:ea typeface="微软雅黑" panose="020B0503020204020204" pitchFamily="34" charset="-122"/>
                <a:sym typeface="+mn-ea"/>
              </a:rPr>
              <a:t>集团</a:t>
            </a:r>
            <a:endParaRPr lang="zh-CN" altLang="en-US" sz="1000" b="1" dirty="0">
              <a:solidFill>
                <a:srgbClr val="FF0000"/>
              </a:solidFill>
              <a:latin typeface="微软雅黑" panose="020B0503020204020204" pitchFamily="34" charset="-122"/>
              <a:ea typeface="微软雅黑" panose="020B0503020204020204" pitchFamily="34" charset="-122"/>
              <a:sym typeface="+mn-ea"/>
            </a:endParaRPr>
          </a:p>
        </p:txBody>
      </p:sp>
      <p:sp>
        <p:nvSpPr>
          <p:cNvPr id="67" name="矩形 66"/>
          <p:cNvSpPr/>
          <p:nvPr>
            <p:custDataLst>
              <p:tags r:id="rId9"/>
            </p:custDataLst>
          </p:nvPr>
        </p:nvSpPr>
        <p:spPr>
          <a:xfrm>
            <a:off x="8337762" y="2708698"/>
            <a:ext cx="1009227" cy="216000"/>
          </a:xfrm>
          <a:prstGeom prst="rect">
            <a:avLst/>
          </a:prstGeom>
          <a:solidFill>
            <a:schemeClr val="accent5">
              <a:lumMod val="20000"/>
              <a:lumOff val="80000"/>
            </a:schemeClr>
          </a:solidFill>
          <a:ln>
            <a:noFill/>
          </a:ln>
          <a:effectLst/>
        </p:spPr>
        <p:txBody>
          <a:bodyPr vert="horz" wrap="square" lIns="71912" tIns="35954" rIns="71912" bIns="35954" numCol="1" spcCol="0" anchor="ctr" anchorCtr="0">
            <a:noAutofit/>
          </a:bodyPr>
          <a:lstStyle>
            <a:lvl1pPr marL="0" lvl="0" algn="l" defTabSz="914400">
              <a:defRPr sz="1800" kern="1200">
                <a:solidFill>
                  <a:srgbClr val="000000"/>
                </a:solidFill>
                <a:latin typeface="Calibri" panose="020F0502020204030204"/>
                <a:ea typeface="微软雅黑" panose="020B0503020204020204" pitchFamily="34" charset="-122"/>
              </a:defRPr>
            </a:lvl1pPr>
            <a:lvl2pPr marL="457200" lvl="1" algn="l" defTabSz="914400">
              <a:defRPr sz="1800" kern="1200">
                <a:solidFill>
                  <a:srgbClr val="000000"/>
                </a:solidFill>
                <a:latin typeface="Calibri" panose="020F0502020204030204"/>
                <a:ea typeface="微软雅黑" panose="020B0503020204020204" pitchFamily="34" charset="-122"/>
              </a:defRPr>
            </a:lvl2pPr>
            <a:lvl3pPr marL="914400" lvl="2" algn="l" defTabSz="914400">
              <a:defRPr sz="1800" kern="1200">
                <a:solidFill>
                  <a:srgbClr val="000000"/>
                </a:solidFill>
                <a:latin typeface="Calibri" panose="020F0502020204030204"/>
                <a:ea typeface="微软雅黑" panose="020B0503020204020204" pitchFamily="34" charset="-122"/>
              </a:defRPr>
            </a:lvl3pPr>
            <a:lvl4pPr marL="1371600" lvl="3" algn="l" defTabSz="914400">
              <a:defRPr sz="1800" kern="1200">
                <a:solidFill>
                  <a:srgbClr val="000000"/>
                </a:solidFill>
                <a:latin typeface="Calibri" panose="020F0502020204030204"/>
                <a:ea typeface="微软雅黑" panose="020B0503020204020204" pitchFamily="34" charset="-122"/>
              </a:defRPr>
            </a:lvl4pPr>
            <a:lvl5pPr marL="1828800" lvl="4" algn="l" defTabSz="914400">
              <a:defRPr sz="1800" kern="1200">
                <a:solidFill>
                  <a:srgbClr val="000000"/>
                </a:solidFill>
                <a:latin typeface="Calibri" panose="020F0502020204030204"/>
                <a:ea typeface="微软雅黑" panose="020B0503020204020204" pitchFamily="34" charset="-122"/>
              </a:defRPr>
            </a:lvl5pPr>
            <a:lvl6pPr marL="2286000" lvl="5" algn="l" defTabSz="914400">
              <a:defRPr sz="1800" kern="1200">
                <a:solidFill>
                  <a:srgbClr val="000000"/>
                </a:solidFill>
                <a:latin typeface="Calibri" panose="020F0502020204030204"/>
                <a:ea typeface="微软雅黑" panose="020B0503020204020204" pitchFamily="34" charset="-122"/>
              </a:defRPr>
            </a:lvl6pPr>
            <a:lvl7pPr marL="2743200" lvl="6" algn="l" defTabSz="914400">
              <a:defRPr sz="1800" kern="1200">
                <a:solidFill>
                  <a:srgbClr val="000000"/>
                </a:solidFill>
                <a:latin typeface="Calibri" panose="020F0502020204030204"/>
                <a:ea typeface="微软雅黑" panose="020B0503020204020204" pitchFamily="34" charset="-122"/>
              </a:defRPr>
            </a:lvl7pPr>
            <a:lvl8pPr marL="3200400" lvl="7" algn="l" defTabSz="914400">
              <a:defRPr sz="1800" kern="1200">
                <a:solidFill>
                  <a:srgbClr val="000000"/>
                </a:solidFill>
                <a:latin typeface="Calibri" panose="020F0502020204030204"/>
                <a:ea typeface="微软雅黑" panose="020B0503020204020204" pitchFamily="34" charset="-122"/>
              </a:defRPr>
            </a:lvl8pPr>
            <a:lvl9pPr marL="3657600" lvl="8" algn="l" defTabSz="914400">
              <a:defRPr sz="1800" kern="1200">
                <a:solidFill>
                  <a:srgbClr val="000000"/>
                </a:solidFill>
                <a:latin typeface="Calibri" panose="020F0502020204030204"/>
                <a:ea typeface="微软雅黑" panose="020B0503020204020204" pitchFamily="34" charset="-122"/>
              </a:defRPr>
            </a:lvl9pPr>
          </a:lstStyle>
          <a:p>
            <a:pPr algn="ctr" defTabSz="456565">
              <a:buClrTx/>
              <a:buSzTx/>
              <a:buFontTx/>
            </a:pPr>
            <a:r>
              <a:rPr lang="zh-CN" altLang="en-US" sz="1000">
                <a:latin typeface="微软雅黑" panose="020B0503020204020204" pitchFamily="34" charset="-122"/>
                <a:sym typeface="+mn-ea"/>
              </a:rPr>
              <a:t>技术</a:t>
            </a:r>
            <a:r>
              <a:rPr lang="zh-CN" altLang="en-US" sz="1000">
                <a:latin typeface="微软雅黑" panose="020B0503020204020204" pitchFamily="34" charset="-122"/>
                <a:sym typeface="+mn-ea"/>
              </a:rPr>
              <a:t>保障</a:t>
            </a:r>
            <a:endParaRPr lang="zh-CN" altLang="en-US" sz="1000">
              <a:latin typeface="微软雅黑" panose="020B0503020204020204" pitchFamily="34" charset="-122"/>
              <a:sym typeface="+mn-ea"/>
            </a:endParaRPr>
          </a:p>
        </p:txBody>
      </p:sp>
      <p:sp>
        <p:nvSpPr>
          <p:cNvPr id="68" name="TextBox 14"/>
          <p:cNvSpPr txBox="1">
            <a:spLocks noChangeArrowheads="1"/>
          </p:cNvSpPr>
          <p:nvPr>
            <p:custDataLst>
              <p:tags r:id="rId10"/>
            </p:custDataLst>
          </p:nvPr>
        </p:nvSpPr>
        <p:spPr bwMode="auto">
          <a:xfrm>
            <a:off x="9767993" y="2964603"/>
            <a:ext cx="1579033" cy="475827"/>
          </a:xfrm>
          <a:prstGeom prst="rect">
            <a:avLst/>
          </a:prstGeom>
          <a:noFill/>
          <a:ln>
            <a:noFill/>
          </a:ln>
          <a:extLst>
            <a:ext uri="{909E8E84-426E-40DD-AFC4-6F175D3DCCD1}">
              <a14:hiddenFill xmlns:a14="http://schemas.microsoft.com/office/drawing/2010/main">
                <a:solidFill>
                  <a:schemeClr val="tx2">
                    <a:lumMod val="60000"/>
                    <a:lumOff val="40000"/>
                  </a:schemeClr>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spcBef>
                <a:spcPts val="0"/>
              </a:spcBef>
              <a:spcAft>
                <a:spcPts val="0"/>
              </a:spcAft>
              <a:buClrTx/>
              <a:buSzTx/>
              <a:buFontTx/>
              <a:buNone/>
            </a:pPr>
            <a:r>
              <a:rPr lang="zh-CN" altLang="en-US" sz="1000" b="1" dirty="0">
                <a:solidFill>
                  <a:srgbClr val="C00000"/>
                </a:solidFill>
                <a:latin typeface="微软雅黑" panose="020B0503020204020204" pitchFamily="34" charset="-122"/>
                <a:ea typeface="微软雅黑" panose="020B0503020204020204" pitchFamily="34" charset="-122"/>
              </a:rPr>
              <a:t>资费</a:t>
            </a:r>
            <a:r>
              <a:rPr lang="zh-CN" altLang="en-US" sz="1000" b="1" dirty="0">
                <a:solidFill>
                  <a:srgbClr val="C00000"/>
                </a:solidFill>
                <a:latin typeface="微软雅黑" panose="020B0503020204020204" pitchFamily="34" charset="-122"/>
                <a:ea typeface="微软雅黑" panose="020B0503020204020204" pitchFamily="34" charset="-122"/>
              </a:rPr>
              <a:t>竞对</a:t>
            </a:r>
            <a:endParaRPr lang="zh-CN" altLang="en-US" sz="1000" b="1" dirty="0">
              <a:solidFill>
                <a:srgbClr val="C00000"/>
              </a:solidFill>
              <a:latin typeface="微软雅黑" panose="020B0503020204020204" pitchFamily="34" charset="-122"/>
              <a:ea typeface="微软雅黑" panose="020B0503020204020204" pitchFamily="34" charset="-122"/>
            </a:endParaRPr>
          </a:p>
          <a:p>
            <a:pPr algn="ctr">
              <a:lnSpc>
                <a:spcPct val="130000"/>
              </a:lnSpc>
              <a:spcBef>
                <a:spcPts val="0"/>
              </a:spcBef>
              <a:spcAft>
                <a:spcPts val="0"/>
              </a:spcAft>
              <a:buClrTx/>
              <a:buSzTx/>
              <a:buFontTx/>
              <a:buNone/>
            </a:pPr>
            <a:r>
              <a:rPr lang="zh-CN" altLang="en-US" sz="1000" b="1" dirty="0">
                <a:solidFill>
                  <a:srgbClr val="C00000"/>
                </a:solidFill>
                <a:latin typeface="微软雅黑" panose="020B0503020204020204" pitchFamily="34" charset="-122"/>
                <a:ea typeface="微软雅黑" panose="020B0503020204020204" pitchFamily="34" charset="-122"/>
                <a:sym typeface="+mn-ea"/>
              </a:rPr>
              <a:t>回流话术</a:t>
            </a:r>
            <a:endParaRPr lang="zh-CN" altLang="en-US" sz="1000" b="1" dirty="0">
              <a:solidFill>
                <a:srgbClr val="C00000"/>
              </a:solidFill>
              <a:latin typeface="微软雅黑" panose="020B0503020204020204" pitchFamily="34" charset="-122"/>
              <a:ea typeface="微软雅黑" panose="020B0503020204020204" pitchFamily="34" charset="-122"/>
              <a:sym typeface="+mn-ea"/>
            </a:endParaRPr>
          </a:p>
          <a:p>
            <a:pPr algn="ctr">
              <a:lnSpc>
                <a:spcPct val="130000"/>
              </a:lnSpc>
              <a:spcBef>
                <a:spcPts val="0"/>
              </a:spcBef>
              <a:spcAft>
                <a:spcPts val="0"/>
              </a:spcAft>
              <a:buClrTx/>
              <a:buSzTx/>
              <a:buFontTx/>
              <a:buNone/>
            </a:pPr>
            <a:endParaRPr lang="zh-CN" altLang="en-US" sz="1000" b="1" dirty="0">
              <a:solidFill>
                <a:srgbClr val="FF0000"/>
              </a:solidFill>
              <a:latin typeface="微软雅黑" panose="020B0503020204020204" pitchFamily="34" charset="-122"/>
              <a:ea typeface="微软雅黑" panose="020B0503020204020204" pitchFamily="34" charset="-122"/>
              <a:sym typeface="+mn-ea"/>
            </a:endParaRPr>
          </a:p>
        </p:txBody>
      </p:sp>
      <p:sp>
        <p:nvSpPr>
          <p:cNvPr id="69" name="矩形 68"/>
          <p:cNvSpPr/>
          <p:nvPr>
            <p:custDataLst>
              <p:tags r:id="rId11"/>
            </p:custDataLst>
          </p:nvPr>
        </p:nvSpPr>
        <p:spPr>
          <a:xfrm>
            <a:off x="10007812" y="2723938"/>
            <a:ext cx="1009227" cy="216000"/>
          </a:xfrm>
          <a:prstGeom prst="rect">
            <a:avLst/>
          </a:prstGeom>
          <a:solidFill>
            <a:schemeClr val="accent5">
              <a:lumMod val="20000"/>
              <a:lumOff val="80000"/>
            </a:schemeClr>
          </a:solidFill>
          <a:ln>
            <a:noFill/>
          </a:ln>
          <a:effectLst/>
        </p:spPr>
        <p:txBody>
          <a:bodyPr vert="horz" wrap="square" lIns="71912" tIns="35954" rIns="71912" bIns="35954" numCol="1" spcCol="0" anchor="ctr" anchorCtr="0">
            <a:noAutofit/>
          </a:bodyPr>
          <a:lstStyle>
            <a:lvl1pPr marL="0" lvl="0" algn="l" defTabSz="914400">
              <a:defRPr sz="1800" kern="1200">
                <a:solidFill>
                  <a:srgbClr val="000000"/>
                </a:solidFill>
                <a:latin typeface="Calibri" panose="020F0502020204030204"/>
                <a:ea typeface="微软雅黑" panose="020B0503020204020204" pitchFamily="34" charset="-122"/>
              </a:defRPr>
            </a:lvl1pPr>
            <a:lvl2pPr marL="457200" lvl="1" algn="l" defTabSz="914400">
              <a:defRPr sz="1800" kern="1200">
                <a:solidFill>
                  <a:srgbClr val="000000"/>
                </a:solidFill>
                <a:latin typeface="Calibri" panose="020F0502020204030204"/>
                <a:ea typeface="微软雅黑" panose="020B0503020204020204" pitchFamily="34" charset="-122"/>
              </a:defRPr>
            </a:lvl2pPr>
            <a:lvl3pPr marL="914400" lvl="2" algn="l" defTabSz="914400">
              <a:defRPr sz="1800" kern="1200">
                <a:solidFill>
                  <a:srgbClr val="000000"/>
                </a:solidFill>
                <a:latin typeface="Calibri" panose="020F0502020204030204"/>
                <a:ea typeface="微软雅黑" panose="020B0503020204020204" pitchFamily="34" charset="-122"/>
              </a:defRPr>
            </a:lvl3pPr>
            <a:lvl4pPr marL="1371600" lvl="3" algn="l" defTabSz="914400">
              <a:defRPr sz="1800" kern="1200">
                <a:solidFill>
                  <a:srgbClr val="000000"/>
                </a:solidFill>
                <a:latin typeface="Calibri" panose="020F0502020204030204"/>
                <a:ea typeface="微软雅黑" panose="020B0503020204020204" pitchFamily="34" charset="-122"/>
              </a:defRPr>
            </a:lvl4pPr>
            <a:lvl5pPr marL="1828800" lvl="4" algn="l" defTabSz="914400">
              <a:defRPr sz="1800" kern="1200">
                <a:solidFill>
                  <a:srgbClr val="000000"/>
                </a:solidFill>
                <a:latin typeface="Calibri" panose="020F0502020204030204"/>
                <a:ea typeface="微软雅黑" panose="020B0503020204020204" pitchFamily="34" charset="-122"/>
              </a:defRPr>
            </a:lvl5pPr>
            <a:lvl6pPr marL="2286000" lvl="5" algn="l" defTabSz="914400">
              <a:defRPr sz="1800" kern="1200">
                <a:solidFill>
                  <a:srgbClr val="000000"/>
                </a:solidFill>
                <a:latin typeface="Calibri" panose="020F0502020204030204"/>
                <a:ea typeface="微软雅黑" panose="020B0503020204020204" pitchFamily="34" charset="-122"/>
              </a:defRPr>
            </a:lvl6pPr>
            <a:lvl7pPr marL="2743200" lvl="6" algn="l" defTabSz="914400">
              <a:defRPr sz="1800" kern="1200">
                <a:solidFill>
                  <a:srgbClr val="000000"/>
                </a:solidFill>
                <a:latin typeface="Calibri" panose="020F0502020204030204"/>
                <a:ea typeface="微软雅黑" panose="020B0503020204020204" pitchFamily="34" charset="-122"/>
              </a:defRPr>
            </a:lvl7pPr>
            <a:lvl8pPr marL="3200400" lvl="7" algn="l" defTabSz="914400">
              <a:defRPr sz="1800" kern="1200">
                <a:solidFill>
                  <a:srgbClr val="000000"/>
                </a:solidFill>
                <a:latin typeface="Calibri" panose="020F0502020204030204"/>
                <a:ea typeface="微软雅黑" panose="020B0503020204020204" pitchFamily="34" charset="-122"/>
              </a:defRPr>
            </a:lvl8pPr>
            <a:lvl9pPr marL="3657600" lvl="8" algn="l" defTabSz="914400">
              <a:defRPr sz="1800" kern="1200">
                <a:solidFill>
                  <a:srgbClr val="000000"/>
                </a:solidFill>
                <a:latin typeface="Calibri" panose="020F0502020204030204"/>
                <a:ea typeface="微软雅黑" panose="020B0503020204020204" pitchFamily="34" charset="-122"/>
              </a:defRPr>
            </a:lvl9pPr>
          </a:lstStyle>
          <a:p>
            <a:pPr algn="ctr" defTabSz="456565"/>
            <a:r>
              <a:rPr lang="zh-CN" altLang="en-US" sz="1000">
                <a:latin typeface="微软雅黑" panose="020B0503020204020204" pitchFamily="34" charset="-122"/>
                <a:sym typeface="+mn-ea"/>
              </a:rPr>
              <a:t>策反回流</a:t>
            </a:r>
            <a:endParaRPr lang="zh-CN" altLang="en-US" sz="1000">
              <a:latin typeface="微软雅黑" panose="020B0503020204020204" pitchFamily="34" charset="-122"/>
              <a:sym typeface="+mn-ea"/>
            </a:endParaRPr>
          </a:p>
        </p:txBody>
      </p:sp>
      <p:sp>
        <p:nvSpPr>
          <p:cNvPr id="70" name="圆角矩形 69"/>
          <p:cNvSpPr/>
          <p:nvPr>
            <p:custDataLst>
              <p:tags r:id="rId12"/>
            </p:custDataLst>
          </p:nvPr>
        </p:nvSpPr>
        <p:spPr>
          <a:xfrm>
            <a:off x="407670" y="1617345"/>
            <a:ext cx="5464175" cy="5097145"/>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1595755" y="1449705"/>
            <a:ext cx="3181350" cy="334010"/>
          </a:xfrm>
          <a:prstGeom prst="rect">
            <a:avLst/>
          </a:prstGeom>
          <a:solidFill>
            <a:srgbClr val="1184CF"/>
          </a:solidFill>
        </p:spPr>
        <p:txBody>
          <a:bodyPr wrap="square" rtlCol="0">
            <a:noAutofit/>
          </a:bodyPr>
          <a:p>
            <a:pPr algn="l" fontAlgn="auto">
              <a:spcBef>
                <a:spcPts val="0"/>
              </a:spcBef>
              <a:buClrTx/>
              <a:buSzTx/>
              <a:buFont typeface="Arial" panose="020B0604020202020204" pitchFamily="34" charset="0"/>
              <a:buNone/>
            </a:pPr>
            <a:r>
              <a:rPr lang="en-US" altLang="zh-CN" sz="1400" b="1" dirty="0">
                <a:solidFill>
                  <a:schemeClr val="bg1"/>
                </a:solidFill>
                <a:latin typeface="微软雅黑" panose="020B0503020204020204" pitchFamily="34" charset="-122"/>
                <a:ea typeface="微软雅黑" panose="020B0503020204020204" pitchFamily="34" charset="-122"/>
                <a:sym typeface="+mn-ea"/>
              </a:rPr>
              <a:t>        </a:t>
            </a:r>
            <a:r>
              <a:rPr lang="zh-CN" altLang="en-US" sz="1400" b="1" dirty="0">
                <a:solidFill>
                  <a:schemeClr val="bg1"/>
                </a:solidFill>
                <a:latin typeface="微软雅黑" panose="020B0503020204020204" pitchFamily="34" charset="-122"/>
                <a:ea typeface="微软雅黑" panose="020B0503020204020204" pitchFamily="34" charset="-122"/>
                <a:sym typeface="+mn-ea"/>
              </a:rPr>
              <a:t>稳存量：体系优化</a:t>
            </a:r>
            <a:r>
              <a:rPr lang="en-US" altLang="zh-CN" sz="1400" b="1" dirty="0">
                <a:solidFill>
                  <a:schemeClr val="bg1"/>
                </a:solidFill>
                <a:latin typeface="微软雅黑" panose="020B0503020204020204" pitchFamily="34" charset="-122"/>
                <a:ea typeface="微软雅黑" panose="020B0503020204020204" pitchFamily="34" charset="-122"/>
                <a:sym typeface="+mn-ea"/>
              </a:rPr>
              <a:t> </a:t>
            </a:r>
            <a:r>
              <a:rPr lang="zh-CN" altLang="en-US" sz="1400" b="1" dirty="0">
                <a:solidFill>
                  <a:schemeClr val="bg1"/>
                </a:solidFill>
                <a:latin typeface="微软雅黑" panose="020B0503020204020204" pitchFamily="34" charset="-122"/>
                <a:ea typeface="微软雅黑" panose="020B0503020204020204" pitchFamily="34" charset="-122"/>
                <a:sym typeface="+mn-ea"/>
              </a:rPr>
              <a:t>提升</a:t>
            </a:r>
            <a:r>
              <a:rPr lang="zh-CN" altLang="en-US" sz="1400" b="1" dirty="0">
                <a:solidFill>
                  <a:schemeClr val="bg1"/>
                </a:solidFill>
                <a:latin typeface="微软雅黑" panose="020B0503020204020204" pitchFamily="34" charset="-122"/>
                <a:ea typeface="微软雅黑" panose="020B0503020204020204" pitchFamily="34" charset="-122"/>
                <a:sym typeface="+mn-ea"/>
              </a:rPr>
              <a:t>使用</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p:txBody>
      </p:sp>
      <p:sp>
        <p:nvSpPr>
          <p:cNvPr id="101" name="文本框 100"/>
          <p:cNvSpPr txBox="1"/>
          <p:nvPr/>
        </p:nvSpPr>
        <p:spPr>
          <a:xfrm>
            <a:off x="551815" y="1773555"/>
            <a:ext cx="3162300" cy="302260"/>
          </a:xfrm>
          <a:prstGeom prst="rect">
            <a:avLst/>
          </a:prstGeom>
          <a:noFill/>
        </p:spPr>
        <p:txBody>
          <a:bodyPr wrap="square" rtlCol="0" anchor="t">
            <a:noAutofit/>
          </a:bodyPr>
          <a:p>
            <a:pPr marL="171450" indent="-171450" algn="l" rtl="0" fontAlgn="auto">
              <a:lnSpc>
                <a:spcPct val="100000"/>
              </a:lnSpc>
              <a:buClrTx/>
              <a:buSzTx/>
              <a:buFont typeface="Wingdings" panose="05000000000000000000" charset="0"/>
              <a:buChar char="Ø"/>
            </a:pPr>
            <a:r>
              <a:rPr lang="zh-CN" altLang="en-US" sz="1200" b="1" dirty="0" smtClean="0">
                <a:solidFill>
                  <a:srgbClr val="1184CF"/>
                </a:solidFill>
                <a:latin typeface="微软雅黑" panose="020B0503020204020204" pitchFamily="34" charset="-122"/>
                <a:ea typeface="微软雅黑" panose="020B0503020204020204" pitchFamily="34" charset="-122"/>
                <a:sym typeface="+mn-ea"/>
              </a:rPr>
              <a:t>续签</a:t>
            </a:r>
            <a:r>
              <a:rPr lang="zh-CN" altLang="en-US" sz="1200" b="1" dirty="0" smtClean="0">
                <a:solidFill>
                  <a:srgbClr val="1184CF"/>
                </a:solidFill>
                <a:latin typeface="微软雅黑" panose="020B0503020204020204" pitchFamily="34" charset="-122"/>
                <a:ea typeface="微软雅黑" panose="020B0503020204020204" pitchFamily="34" charset="-122"/>
                <a:sym typeface="+mn-ea"/>
              </a:rPr>
              <a:t>跟进：持续优化异动预警</a:t>
            </a:r>
            <a:r>
              <a:rPr lang="zh-CN" altLang="en-US" sz="1200" b="1" dirty="0" smtClean="0">
                <a:solidFill>
                  <a:srgbClr val="1184CF"/>
                </a:solidFill>
                <a:latin typeface="微软雅黑" panose="020B0503020204020204" pitchFamily="34" charset="-122"/>
                <a:ea typeface="微软雅黑" panose="020B0503020204020204" pitchFamily="34" charset="-122"/>
                <a:sym typeface="+mn-ea"/>
              </a:rPr>
              <a:t>责任体系  </a:t>
            </a:r>
            <a:endParaRPr lang="zh-CN" altLang="en-US" sz="1200" b="1" dirty="0" smtClean="0">
              <a:solidFill>
                <a:srgbClr val="1184CF"/>
              </a:solidFill>
              <a:latin typeface="微软雅黑" panose="020B0503020204020204" pitchFamily="34" charset="-122"/>
              <a:ea typeface="微软雅黑" panose="020B0503020204020204" pitchFamily="34" charset="-122"/>
              <a:sym typeface="+mn-ea"/>
            </a:endParaRPr>
          </a:p>
        </p:txBody>
      </p:sp>
      <p:sp>
        <p:nvSpPr>
          <p:cNvPr id="102" name="文本框 101"/>
          <p:cNvSpPr txBox="1"/>
          <p:nvPr/>
        </p:nvSpPr>
        <p:spPr>
          <a:xfrm>
            <a:off x="575310" y="4355465"/>
            <a:ext cx="3420110" cy="302260"/>
          </a:xfrm>
          <a:prstGeom prst="rect">
            <a:avLst/>
          </a:prstGeom>
          <a:noFill/>
        </p:spPr>
        <p:txBody>
          <a:bodyPr wrap="square" rtlCol="0" anchor="t">
            <a:noAutofit/>
          </a:bodyPr>
          <a:p>
            <a:pPr marL="171450" indent="-171450">
              <a:buFont typeface="Wingdings" panose="05000000000000000000" charset="0"/>
              <a:buChar char="Ø"/>
            </a:pPr>
            <a:r>
              <a:rPr lang="zh-CN" altLang="en-US" sz="1200" b="1" dirty="0" smtClean="0">
                <a:solidFill>
                  <a:srgbClr val="1184CF"/>
                </a:solidFill>
                <a:latin typeface="微软雅黑" panose="020B0503020204020204" pitchFamily="34" charset="-122"/>
                <a:ea typeface="微软雅黑" panose="020B0503020204020204" pitchFamily="34" charset="-122"/>
                <a:sym typeface="+mn-ea"/>
              </a:rPr>
              <a:t>强化支撑：高频海报、热点信息、定制</a:t>
            </a:r>
            <a:r>
              <a:rPr lang="zh-CN" altLang="en-US" sz="1200" b="1" dirty="0" smtClean="0">
                <a:solidFill>
                  <a:srgbClr val="1184CF"/>
                </a:solidFill>
                <a:latin typeface="微软雅黑" panose="020B0503020204020204" pitchFamily="34" charset="-122"/>
                <a:ea typeface="微软雅黑" panose="020B0503020204020204" pitchFamily="34" charset="-122"/>
                <a:sym typeface="+mn-ea"/>
              </a:rPr>
              <a:t>开发</a:t>
            </a:r>
            <a:endParaRPr lang="zh-CN" altLang="en-US" sz="1200" b="1" dirty="0" smtClean="0">
              <a:solidFill>
                <a:srgbClr val="1184CF"/>
              </a:solidFill>
              <a:latin typeface="微软雅黑" panose="020B0503020204020204" pitchFamily="34" charset="-122"/>
              <a:ea typeface="微软雅黑" panose="020B0503020204020204" pitchFamily="34" charset="-122"/>
              <a:sym typeface="+mn-ea"/>
            </a:endParaRPr>
          </a:p>
        </p:txBody>
      </p:sp>
      <p:sp>
        <p:nvSpPr>
          <p:cNvPr id="104" name="textbox 864"/>
          <p:cNvSpPr/>
          <p:nvPr>
            <p:custDataLst>
              <p:tags r:id="rId13"/>
            </p:custDataLst>
          </p:nvPr>
        </p:nvSpPr>
        <p:spPr>
          <a:xfrm>
            <a:off x="623570" y="2853055"/>
            <a:ext cx="5117465" cy="277495"/>
          </a:xfrm>
          <a:prstGeom prst="rect">
            <a:avLst/>
          </a:prstGeom>
        </p:spPr>
        <p:txBody>
          <a:bodyPr vert="horz" wrap="square" lIns="0" tIns="0" rIns="0" bIns="0"/>
          <a:p>
            <a:pPr algn="l" rtl="0" eaLnBrk="0" fontAlgn="auto">
              <a:lnSpc>
                <a:spcPct val="120000"/>
              </a:lnSpc>
            </a:pPr>
            <a:r>
              <a:rPr lang="zh-CN" altLang="en-US" sz="1200" kern="0" spc="4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下半年到期</a:t>
            </a:r>
            <a:r>
              <a:rPr lang="en-US" altLang="zh-CN" sz="1200" kern="0" spc="4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520</a:t>
            </a:r>
            <a:r>
              <a:rPr lang="zh-CN" altLang="en-US" sz="1200" kern="0" spc="4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家，围绕“活跃度分析</a:t>
            </a:r>
            <a:r>
              <a:rPr lang="en-US" altLang="zh-CN" sz="1200" kern="0" spc="4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kern="0" spc="4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开展稳存攻坚</a:t>
            </a:r>
            <a:endParaRPr lang="zh-CN" altLang="en-US" sz="1200" kern="0" spc="4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86055" indent="0" algn="l" rtl="0" eaLnBrk="0" fontAlgn="auto">
              <a:lnSpc>
                <a:spcPct val="120000"/>
              </a:lnSpc>
            </a:pPr>
            <a:r>
              <a:rPr lang="zh-CN" sz="1200" kern="0" spc="4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zh-CN" sz="1200" b="1" u="sng" kern="0" spc="40" dirty="0" smtClean="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6" name="textbox 982"/>
          <p:cNvSpPr/>
          <p:nvPr>
            <p:custDataLst>
              <p:tags r:id="rId14"/>
            </p:custDataLst>
          </p:nvPr>
        </p:nvSpPr>
        <p:spPr>
          <a:xfrm>
            <a:off x="604520" y="2372995"/>
            <a:ext cx="864235" cy="351155"/>
          </a:xfrm>
          <a:prstGeom prst="rect">
            <a:avLst/>
          </a:prstGeom>
          <a:solidFill>
            <a:srgbClr val="DCE6F2"/>
          </a:solidFill>
        </p:spPr>
        <p:txBody>
          <a:bodyPr vert="horz" wrap="square" lIns="0" tIns="0" rIns="0" bIns="0"/>
          <a:p>
            <a:pPr algn="ctr" rtl="0" eaLnBrk="0">
              <a:lnSpc>
                <a:spcPct val="150000"/>
              </a:lnSpc>
            </a:pPr>
            <a:r>
              <a:rPr lang="zh-CN" altLang="en-US" sz="800" dirty="0">
                <a:latin typeface="微软雅黑" panose="020B0503020204020204" pitchFamily="34" charset="-122"/>
                <a:ea typeface="微软雅黑" panose="020B0503020204020204" pitchFamily="34" charset="-122"/>
                <a:cs typeface="微软雅黑" panose="020B0503020204020204" pitchFamily="34" charset="-122"/>
              </a:rPr>
              <a:t>包年、按条、包月</a:t>
            </a:r>
            <a:endParaRPr lang="zh-CN" altLang="en-US" sz="800" dirty="0">
              <a:latin typeface="微软雅黑" panose="020B0503020204020204" pitchFamily="34" charset="-122"/>
              <a:ea typeface="微软雅黑" panose="020B0503020204020204" pitchFamily="34" charset="-122"/>
              <a:cs typeface="微软雅黑" panose="020B0503020204020204" pitchFamily="34" charset="-122"/>
            </a:endParaRPr>
          </a:p>
          <a:p>
            <a:pPr algn="ctr" rtl="0" eaLnBrk="0">
              <a:lnSpc>
                <a:spcPct val="150000"/>
              </a:lnSpc>
            </a:pPr>
            <a:r>
              <a:rPr lang="zh-CN" altLang="en-US" sz="800" dirty="0">
                <a:latin typeface="微软雅黑" panose="020B0503020204020204" pitchFamily="34" charset="-122"/>
                <a:ea typeface="微软雅黑" panose="020B0503020204020204" pitchFamily="34" charset="-122"/>
                <a:cs typeface="微软雅黑" panose="020B0503020204020204" pitchFamily="34" charset="-122"/>
              </a:rPr>
              <a:t>全量存量用户</a:t>
            </a:r>
            <a:endParaRPr lang="zh-CN" altLang="en-US" sz="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 name="path"/>
          <p:cNvSpPr/>
          <p:nvPr>
            <p:custDataLst>
              <p:tags r:id="rId15"/>
            </p:custDataLst>
          </p:nvPr>
        </p:nvSpPr>
        <p:spPr>
          <a:xfrm>
            <a:off x="1534370" y="2410334"/>
            <a:ext cx="288544" cy="288543"/>
          </a:xfrm>
          <a:custGeom>
            <a:avLst/>
            <a:gdLst/>
            <a:ahLst/>
            <a:cxnLst/>
            <a:rect l="0" t="0" r="0" b="0"/>
            <a:pathLst>
              <a:path w="340" h="340">
                <a:moveTo>
                  <a:pt x="0" y="83"/>
                </a:moveTo>
                <a:lnTo>
                  <a:pt x="170" y="83"/>
                </a:lnTo>
                <a:lnTo>
                  <a:pt x="170" y="0"/>
                </a:lnTo>
                <a:lnTo>
                  <a:pt x="340" y="170"/>
                </a:lnTo>
                <a:lnTo>
                  <a:pt x="170" y="340"/>
                </a:lnTo>
                <a:lnTo>
                  <a:pt x="170" y="254"/>
                </a:lnTo>
                <a:lnTo>
                  <a:pt x="0" y="254"/>
                </a:lnTo>
                <a:lnTo>
                  <a:pt x="0" y="83"/>
                </a:lnTo>
              </a:path>
            </a:pathLst>
          </a:custGeom>
          <a:solidFill>
            <a:srgbClr val="C00000">
              <a:alpha val="100000"/>
            </a:srgbClr>
          </a:solidFill>
          <a:ln cap="flat">
            <a:noFill/>
            <a:prstDash val="solid"/>
            <a:miter lim="0"/>
          </a:ln>
        </p:spPr>
        <p:txBody>
          <a:bodyPr rtlCol="0"/>
          <a:p>
            <a:pPr algn="ctr"/>
            <a:endParaRPr lang="zh-CN" altLang="en-US" sz="2400">
              <a:latin typeface="微软雅黑" panose="020B0503020204020204" pitchFamily="34" charset="-122"/>
              <a:ea typeface="微软雅黑" panose="020B0503020204020204" pitchFamily="34" charset="-122"/>
            </a:endParaRPr>
          </a:p>
        </p:txBody>
      </p:sp>
      <p:sp>
        <p:nvSpPr>
          <p:cNvPr id="108" name="textbox 980"/>
          <p:cNvSpPr/>
          <p:nvPr>
            <p:custDataLst>
              <p:tags r:id="rId16"/>
            </p:custDataLst>
          </p:nvPr>
        </p:nvSpPr>
        <p:spPr>
          <a:xfrm>
            <a:off x="2005965" y="2372995"/>
            <a:ext cx="896620" cy="392430"/>
          </a:xfrm>
          <a:prstGeom prst="rect">
            <a:avLst/>
          </a:prstGeom>
          <a:solidFill>
            <a:srgbClr val="DCE6F2"/>
          </a:solidFill>
        </p:spPr>
        <p:txBody>
          <a:bodyPr vert="horz" wrap="square" lIns="0" tIns="0" rIns="0" bIns="0"/>
          <a:p>
            <a:pPr algn="ctr" rtl="0" eaLnBrk="0">
              <a:lnSpc>
                <a:spcPct val="150000"/>
              </a:lnSpc>
              <a:buClrTx/>
              <a:buSzTx/>
              <a:buNone/>
            </a:pPr>
            <a:r>
              <a:rPr lang="zh-CN" altLang="en-US" sz="800" dirty="0">
                <a:latin typeface="微软雅黑" panose="020B0503020204020204" pitchFamily="34" charset="-122"/>
                <a:ea typeface="微软雅黑" panose="020B0503020204020204" pitchFamily="34" charset="-122"/>
                <a:cs typeface="微软雅黑" panose="020B0503020204020204" pitchFamily="34" charset="-122"/>
              </a:rPr>
              <a:t>滚动</a:t>
            </a:r>
            <a:r>
              <a:rPr lang="zh-CN" altLang="en-US" sz="800" dirty="0">
                <a:latin typeface="微软雅黑" panose="020B0503020204020204" pitchFamily="34" charset="-122"/>
                <a:ea typeface="微软雅黑" panose="020B0503020204020204" pitchFamily="34" charset="-122"/>
                <a:cs typeface="微软雅黑" panose="020B0503020204020204" pitchFamily="34" charset="-122"/>
              </a:rPr>
              <a:t>3个月发送</a:t>
            </a:r>
            <a:endParaRPr lang="zh-CN" altLang="en-US" sz="800" dirty="0">
              <a:latin typeface="微软雅黑" panose="020B0503020204020204" pitchFamily="34" charset="-122"/>
              <a:ea typeface="微软雅黑" panose="020B0503020204020204" pitchFamily="34" charset="-122"/>
              <a:cs typeface="微软雅黑" panose="020B0503020204020204" pitchFamily="34" charset="-122"/>
            </a:endParaRPr>
          </a:p>
          <a:p>
            <a:pPr algn="ctr" rtl="0" eaLnBrk="0">
              <a:lnSpc>
                <a:spcPct val="150000"/>
              </a:lnSpc>
              <a:buClrTx/>
              <a:buSzTx/>
              <a:buNone/>
            </a:pPr>
            <a:r>
              <a:rPr lang="zh-CN" altLang="en-US" sz="800" dirty="0">
                <a:latin typeface="微软雅黑" panose="020B0503020204020204" pitchFamily="34" charset="-122"/>
                <a:ea typeface="微软雅黑" panose="020B0503020204020204" pitchFamily="34" charset="-122"/>
                <a:cs typeface="微软雅黑" panose="020B0503020204020204" pitchFamily="34" charset="-122"/>
              </a:rPr>
              <a:t>数量监控</a:t>
            </a:r>
            <a:endParaRPr lang="zh-CN" altLang="en-US" sz="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0" name="path"/>
          <p:cNvSpPr/>
          <p:nvPr>
            <p:custDataLst>
              <p:tags r:id="rId17"/>
            </p:custDataLst>
          </p:nvPr>
        </p:nvSpPr>
        <p:spPr>
          <a:xfrm>
            <a:off x="2902372" y="2372953"/>
            <a:ext cx="288544" cy="288543"/>
          </a:xfrm>
          <a:custGeom>
            <a:avLst/>
            <a:gdLst/>
            <a:ahLst/>
            <a:cxnLst/>
            <a:rect l="0" t="0" r="0" b="0"/>
            <a:pathLst>
              <a:path w="340" h="340">
                <a:moveTo>
                  <a:pt x="0" y="83"/>
                </a:moveTo>
                <a:lnTo>
                  <a:pt x="170" y="83"/>
                </a:lnTo>
                <a:lnTo>
                  <a:pt x="170" y="0"/>
                </a:lnTo>
                <a:lnTo>
                  <a:pt x="340" y="170"/>
                </a:lnTo>
                <a:lnTo>
                  <a:pt x="170" y="340"/>
                </a:lnTo>
                <a:lnTo>
                  <a:pt x="170" y="254"/>
                </a:lnTo>
                <a:lnTo>
                  <a:pt x="0" y="254"/>
                </a:lnTo>
                <a:lnTo>
                  <a:pt x="0" y="83"/>
                </a:lnTo>
              </a:path>
            </a:pathLst>
          </a:custGeom>
          <a:solidFill>
            <a:srgbClr val="C00000">
              <a:alpha val="100000"/>
            </a:srgbClr>
          </a:solidFill>
          <a:ln cap="flat">
            <a:noFill/>
            <a:prstDash val="solid"/>
            <a:miter lim="0"/>
          </a:ln>
        </p:spPr>
        <p:txBody>
          <a:bodyPr rtlCol="0"/>
          <a:p>
            <a:pPr algn="ctr"/>
            <a:endParaRPr lang="zh-CN" altLang="en-US" sz="2400">
              <a:latin typeface="微软雅黑" panose="020B0503020204020204" pitchFamily="34" charset="-122"/>
              <a:ea typeface="微软雅黑" panose="020B0503020204020204" pitchFamily="34" charset="-122"/>
            </a:endParaRPr>
          </a:p>
        </p:txBody>
      </p:sp>
      <p:sp>
        <p:nvSpPr>
          <p:cNvPr id="111" name="textbox 980"/>
          <p:cNvSpPr/>
          <p:nvPr>
            <p:custDataLst>
              <p:tags r:id="rId18"/>
            </p:custDataLst>
          </p:nvPr>
        </p:nvSpPr>
        <p:spPr>
          <a:xfrm>
            <a:off x="3292475" y="2379345"/>
            <a:ext cx="1076325" cy="434975"/>
          </a:xfrm>
          <a:prstGeom prst="rect">
            <a:avLst/>
          </a:prstGeom>
          <a:solidFill>
            <a:srgbClr val="DCE6F2"/>
          </a:solidFill>
        </p:spPr>
        <p:txBody>
          <a:bodyPr vert="horz" wrap="square" lIns="0" tIns="0" rIns="0" bIns="0"/>
          <a:p>
            <a:pPr algn="ctr" rtl="0" eaLnBrk="0">
              <a:lnSpc>
                <a:spcPct val="150000"/>
              </a:lnSpc>
              <a:buClrTx/>
              <a:buSzTx/>
              <a:buNone/>
            </a:pPr>
            <a:r>
              <a:rPr lang="zh-CN" altLang="en-US" sz="800" dirty="0">
                <a:latin typeface="微软雅黑" panose="020B0503020204020204" pitchFamily="34" charset="-122"/>
                <a:ea typeface="微软雅黑" panose="020B0503020204020204" pitchFamily="34" charset="-122"/>
                <a:cs typeface="微软雅黑" panose="020B0503020204020204" pitchFamily="34" charset="-122"/>
              </a:rPr>
              <a:t>发送量下降20%及以上的清单</a:t>
            </a:r>
            <a:r>
              <a:rPr lang="zh-CN" altLang="en-US" sz="800" dirty="0">
                <a:latin typeface="微软雅黑" panose="020B0503020204020204" pitchFamily="34" charset="-122"/>
                <a:ea typeface="微软雅黑" panose="020B0503020204020204" pitchFamily="34" charset="-122"/>
                <a:cs typeface="微软雅黑" panose="020B0503020204020204" pitchFamily="34" charset="-122"/>
              </a:rPr>
              <a:t>推送</a:t>
            </a:r>
            <a:endParaRPr lang="zh-CN" altLang="en-US" sz="800" dirty="0">
              <a:latin typeface="微软雅黑" panose="020B0503020204020204" pitchFamily="34" charset="-122"/>
              <a:ea typeface="微软雅黑" panose="020B0503020204020204" pitchFamily="34" charset="-122"/>
              <a:cs typeface="微软雅黑" panose="020B0503020204020204" pitchFamily="34" charset="-122"/>
            </a:endParaRPr>
          </a:p>
          <a:p>
            <a:pPr algn="ctr" rtl="0" eaLnBrk="0">
              <a:lnSpc>
                <a:spcPct val="150000"/>
              </a:lnSpc>
              <a:buClrTx/>
              <a:buSzTx/>
              <a:buNone/>
            </a:pPr>
            <a:endParaRPr lang="zh-CN" altLang="en-US" sz="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2" name="path"/>
          <p:cNvSpPr/>
          <p:nvPr>
            <p:custDataLst>
              <p:tags r:id="rId19"/>
            </p:custDataLst>
          </p:nvPr>
        </p:nvSpPr>
        <p:spPr>
          <a:xfrm>
            <a:off x="4439072" y="2382478"/>
            <a:ext cx="288544" cy="288543"/>
          </a:xfrm>
          <a:custGeom>
            <a:avLst/>
            <a:gdLst/>
            <a:ahLst/>
            <a:cxnLst/>
            <a:rect l="0" t="0" r="0" b="0"/>
            <a:pathLst>
              <a:path w="340" h="340">
                <a:moveTo>
                  <a:pt x="0" y="83"/>
                </a:moveTo>
                <a:lnTo>
                  <a:pt x="170" y="83"/>
                </a:lnTo>
                <a:lnTo>
                  <a:pt x="170" y="0"/>
                </a:lnTo>
                <a:lnTo>
                  <a:pt x="340" y="170"/>
                </a:lnTo>
                <a:lnTo>
                  <a:pt x="170" y="340"/>
                </a:lnTo>
                <a:lnTo>
                  <a:pt x="170" y="254"/>
                </a:lnTo>
                <a:lnTo>
                  <a:pt x="0" y="254"/>
                </a:lnTo>
                <a:lnTo>
                  <a:pt x="0" y="83"/>
                </a:lnTo>
              </a:path>
            </a:pathLst>
          </a:custGeom>
          <a:solidFill>
            <a:srgbClr val="C00000">
              <a:alpha val="100000"/>
            </a:srgbClr>
          </a:solidFill>
          <a:ln cap="flat">
            <a:noFill/>
            <a:prstDash val="solid"/>
            <a:miter lim="0"/>
          </a:ln>
        </p:spPr>
        <p:txBody>
          <a:bodyPr rtlCol="0"/>
          <a:p>
            <a:pPr algn="ctr"/>
            <a:endParaRPr lang="zh-CN" altLang="en-US" sz="2400">
              <a:latin typeface="微软雅黑" panose="020B0503020204020204" pitchFamily="34" charset="-122"/>
              <a:ea typeface="微软雅黑" panose="020B0503020204020204" pitchFamily="34" charset="-122"/>
            </a:endParaRPr>
          </a:p>
        </p:txBody>
      </p:sp>
      <p:sp>
        <p:nvSpPr>
          <p:cNvPr id="113" name="textbox 980"/>
          <p:cNvSpPr/>
          <p:nvPr>
            <p:custDataLst>
              <p:tags r:id="rId20"/>
            </p:custDataLst>
          </p:nvPr>
        </p:nvSpPr>
        <p:spPr>
          <a:xfrm>
            <a:off x="4777105" y="2357120"/>
            <a:ext cx="1038860" cy="456565"/>
          </a:xfrm>
          <a:prstGeom prst="rect">
            <a:avLst/>
          </a:prstGeom>
          <a:solidFill>
            <a:srgbClr val="DCE6F2"/>
          </a:solidFill>
        </p:spPr>
        <p:txBody>
          <a:bodyPr vert="horz" wrap="square" lIns="0" tIns="0" rIns="0" bIns="0"/>
          <a:p>
            <a:pPr algn="ctr" rtl="0" eaLnBrk="0">
              <a:lnSpc>
                <a:spcPct val="150000"/>
              </a:lnSpc>
              <a:buClrTx/>
              <a:buSzTx/>
              <a:buNone/>
            </a:pPr>
            <a:r>
              <a:rPr lang="zh-CN" altLang="en-US" sz="800" dirty="0">
                <a:latin typeface="微软雅黑" panose="020B0503020204020204" pitchFamily="34" charset="-122"/>
                <a:ea typeface="微软雅黑" panose="020B0503020204020204" pitchFamily="34" charset="-122"/>
                <a:cs typeface="微软雅黑" panose="020B0503020204020204" pitchFamily="34" charset="-122"/>
              </a:rPr>
              <a:t>主动关怀，必须上门明确</a:t>
            </a:r>
            <a:r>
              <a:rPr lang="zh-CN" altLang="en-US" sz="800" dirty="0">
                <a:latin typeface="微软雅黑" panose="020B0503020204020204" pitchFamily="34" charset="-122"/>
                <a:ea typeface="微软雅黑" panose="020B0503020204020204" pitchFamily="34" charset="-122"/>
                <a:cs typeface="微软雅黑" panose="020B0503020204020204" pitchFamily="34" charset="-122"/>
              </a:rPr>
              <a:t>原因</a:t>
            </a:r>
            <a:endParaRPr lang="zh-CN" altLang="en-US" sz="800" dirty="0">
              <a:latin typeface="微软雅黑" panose="020B0503020204020204" pitchFamily="34" charset="-122"/>
              <a:ea typeface="微软雅黑" panose="020B0503020204020204" pitchFamily="34" charset="-122"/>
              <a:cs typeface="微软雅黑" panose="020B0503020204020204" pitchFamily="34" charset="-122"/>
            </a:endParaRPr>
          </a:p>
          <a:p>
            <a:pPr algn="ctr" rtl="0" eaLnBrk="0">
              <a:lnSpc>
                <a:spcPct val="150000"/>
              </a:lnSpc>
              <a:buClrTx/>
              <a:buSzTx/>
              <a:buNone/>
            </a:pPr>
            <a:endParaRPr lang="zh-CN" altLang="en-US" sz="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7" name="文本框 126"/>
          <p:cNvSpPr txBox="1"/>
          <p:nvPr/>
        </p:nvSpPr>
        <p:spPr>
          <a:xfrm>
            <a:off x="391160" y="4614545"/>
            <a:ext cx="1788795" cy="675640"/>
          </a:xfrm>
          <a:prstGeom prst="rect">
            <a:avLst/>
          </a:prstGeom>
          <a:noFill/>
        </p:spPr>
        <p:txBody>
          <a:bodyPr wrap="square" rtlCol="0">
            <a:spAutoFit/>
          </a:bodyPr>
          <a:p>
            <a:pPr algn="ctr">
              <a:buClrTx/>
              <a:buSzTx/>
              <a:buFontTx/>
            </a:pP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高频率</a:t>
            </a:r>
            <a:endPar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a:buClrTx/>
              <a:buSzTx/>
              <a:buFontTx/>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热点海报由每月</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期改为每周</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期。</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9" name="文本框 128"/>
          <p:cNvSpPr txBox="1"/>
          <p:nvPr/>
        </p:nvSpPr>
        <p:spPr>
          <a:xfrm>
            <a:off x="2282190" y="4606925"/>
            <a:ext cx="1861820" cy="860425"/>
          </a:xfrm>
          <a:prstGeom prst="rect">
            <a:avLst/>
          </a:prstGeom>
          <a:noFill/>
        </p:spPr>
        <p:txBody>
          <a:bodyPr wrap="square" rtlCol="0">
            <a:spAutoFit/>
          </a:bodyPr>
          <a:p>
            <a:pPr algn="ctr">
              <a:buClrTx/>
              <a:buSzTx/>
              <a:buFontTx/>
            </a:pP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及时性</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a:p>
            <a:pPr algn="ctr">
              <a:buClrTx/>
              <a:buSzTx/>
              <a:buFontTx/>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市政</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信息第一时间推送</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algn="ctr">
              <a:buClrTx/>
              <a:buSzTx/>
              <a:buFontTx/>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高温</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台风</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育儿补贴</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演唱会等</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文本框 129"/>
          <p:cNvSpPr txBox="1"/>
          <p:nvPr/>
        </p:nvSpPr>
        <p:spPr>
          <a:xfrm>
            <a:off x="4295775" y="4606925"/>
            <a:ext cx="1510665" cy="675640"/>
          </a:xfrm>
          <a:prstGeom prst="rect">
            <a:avLst/>
          </a:prstGeom>
          <a:noFill/>
        </p:spPr>
        <p:txBody>
          <a:bodyPr wrap="square" rtlCol="0">
            <a:spAutoFit/>
          </a:bodyPr>
          <a:p>
            <a:pPr algn="ctr">
              <a:buClrTx/>
              <a:buSzTx/>
              <a:buFontTx/>
            </a:pP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个性化定制</a:t>
            </a:r>
            <a:endPar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a:buClrTx/>
              <a:buSzTx/>
              <a:buFontTx/>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升级</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需求厂家陪访，定制专属</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DEMO</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34" name="图片 133" descr="8d140ce4cef67f4dfecce719098f8c5"/>
          <p:cNvPicPr>
            <a:picLocks noChangeAspect="1"/>
          </p:cNvPicPr>
          <p:nvPr/>
        </p:nvPicPr>
        <p:blipFill>
          <a:blip r:embed="rId21"/>
          <a:stretch>
            <a:fillRect/>
          </a:stretch>
        </p:blipFill>
        <p:spPr>
          <a:xfrm>
            <a:off x="4227195" y="5360670"/>
            <a:ext cx="712470" cy="654685"/>
          </a:xfrm>
          <a:prstGeom prst="rect">
            <a:avLst/>
          </a:prstGeom>
        </p:spPr>
      </p:pic>
      <p:pic>
        <p:nvPicPr>
          <p:cNvPr id="135" name="图片 134"/>
          <p:cNvPicPr>
            <a:picLocks noChangeAspect="1"/>
          </p:cNvPicPr>
          <p:nvPr/>
        </p:nvPicPr>
        <p:blipFill>
          <a:blip r:embed="rId22"/>
          <a:stretch>
            <a:fillRect/>
          </a:stretch>
        </p:blipFill>
        <p:spPr>
          <a:xfrm>
            <a:off x="5088255" y="5360670"/>
            <a:ext cx="587375" cy="701675"/>
          </a:xfrm>
          <a:prstGeom prst="rect">
            <a:avLst/>
          </a:prstGeom>
        </p:spPr>
      </p:pic>
      <p:sp>
        <p:nvSpPr>
          <p:cNvPr id="138" name="文本框 137"/>
          <p:cNvSpPr txBox="1"/>
          <p:nvPr/>
        </p:nvSpPr>
        <p:spPr>
          <a:xfrm>
            <a:off x="370205" y="745490"/>
            <a:ext cx="11188065" cy="737235"/>
          </a:xfrm>
          <a:prstGeom prst="rect">
            <a:avLst/>
          </a:prstGeom>
          <a:noFill/>
        </p:spPr>
        <p:txBody>
          <a:bodyPr wrap="square" rtlCol="0" anchor="t">
            <a:noAutofit/>
          </a:bodyPr>
          <a:p>
            <a:pPr marL="285750" lvl="0" indent="-285750" algn="l">
              <a:lnSpc>
                <a:spcPct val="150000"/>
              </a:lnSpc>
              <a:buClrTx/>
              <a:buSzTx/>
              <a:buFont typeface="Arial" panose="020B0604020202020204" pitchFamily="34" charset="0"/>
              <a:buChar char="•"/>
            </a:pP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短彩信是政企最高效益的木本收入，存量方面要通过精细管理、压实责任，创造客户需求稳定收入基本盘，新拓方面要提过加强渗透、挖掘增值、聚焦迎回做大短彩业务规模和收入贡献。</a:t>
            </a:r>
            <a:endPar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40" name="图片 139"/>
          <p:cNvPicPr>
            <a:picLocks noChangeAspect="1"/>
          </p:cNvPicPr>
          <p:nvPr/>
        </p:nvPicPr>
        <p:blipFill>
          <a:blip r:embed="rId23"/>
          <a:stretch>
            <a:fillRect/>
          </a:stretch>
        </p:blipFill>
        <p:spPr>
          <a:xfrm>
            <a:off x="2941320" y="5464810"/>
            <a:ext cx="542925" cy="724535"/>
          </a:xfrm>
          <a:prstGeom prst="rect">
            <a:avLst/>
          </a:prstGeom>
        </p:spPr>
      </p:pic>
      <p:pic>
        <p:nvPicPr>
          <p:cNvPr id="141" name="图片 140"/>
          <p:cNvPicPr>
            <a:picLocks noChangeAspect="1"/>
          </p:cNvPicPr>
          <p:nvPr/>
        </p:nvPicPr>
        <p:blipFill>
          <a:blip r:embed="rId24"/>
          <a:stretch>
            <a:fillRect/>
          </a:stretch>
        </p:blipFill>
        <p:spPr>
          <a:xfrm>
            <a:off x="974090" y="5282565"/>
            <a:ext cx="622300" cy="895350"/>
          </a:xfrm>
          <a:prstGeom prst="rect">
            <a:avLst/>
          </a:prstGeom>
        </p:spPr>
      </p:pic>
      <p:pic>
        <p:nvPicPr>
          <p:cNvPr id="4" name="图片 3"/>
          <p:cNvPicPr>
            <a:picLocks noChangeAspect="1"/>
          </p:cNvPicPr>
          <p:nvPr/>
        </p:nvPicPr>
        <p:blipFill>
          <a:blip r:embed="rId25"/>
          <a:stretch>
            <a:fillRect/>
          </a:stretch>
        </p:blipFill>
        <p:spPr>
          <a:xfrm>
            <a:off x="10770235" y="5465445"/>
            <a:ext cx="526415" cy="768350"/>
          </a:xfrm>
          <a:prstGeom prst="rect">
            <a:avLst/>
          </a:prstGeom>
        </p:spPr>
      </p:pic>
      <p:grpSp>
        <p:nvGrpSpPr>
          <p:cNvPr id="5" name="组合 4"/>
          <p:cNvGrpSpPr/>
          <p:nvPr/>
        </p:nvGrpSpPr>
        <p:grpSpPr>
          <a:xfrm>
            <a:off x="10007600" y="5465445"/>
            <a:ext cx="561340" cy="784225"/>
            <a:chOff x="5825" y="3673"/>
            <a:chExt cx="1588" cy="3100"/>
          </a:xfrm>
        </p:grpSpPr>
        <p:pic>
          <p:nvPicPr>
            <p:cNvPr id="24" name="图片 23"/>
            <p:cNvPicPr>
              <a:picLocks noChangeAspect="1"/>
            </p:cNvPicPr>
            <p:nvPr/>
          </p:nvPicPr>
          <p:blipFill>
            <a:blip r:embed="rId26"/>
            <a:srcRect t="5865"/>
            <a:stretch>
              <a:fillRect/>
            </a:stretch>
          </p:blipFill>
          <p:spPr>
            <a:xfrm>
              <a:off x="5892" y="3751"/>
              <a:ext cx="1437" cy="2943"/>
            </a:xfrm>
            <a:prstGeom prst="rect">
              <a:avLst/>
            </a:prstGeom>
            <a:ln>
              <a:solidFill>
                <a:sysClr val="window" lastClr="FFFFFF">
                  <a:lumMod val="85000"/>
                </a:sysClr>
              </a:solidFill>
            </a:ln>
          </p:spPr>
        </p:pic>
        <p:sp>
          <p:nvSpPr>
            <p:cNvPr id="7" name="矩形 6"/>
            <p:cNvSpPr/>
            <p:nvPr/>
          </p:nvSpPr>
          <p:spPr>
            <a:xfrm>
              <a:off x="5943" y="3792"/>
              <a:ext cx="1252" cy="149"/>
            </a:xfrm>
            <a:prstGeom prst="rect">
              <a:avLst/>
            </a:prstGeom>
            <a:solidFill>
              <a:srgbClr val="FAFAF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7"/>
            <a:stretch>
              <a:fillRect/>
            </a:stretch>
          </p:blipFill>
          <p:spPr>
            <a:xfrm>
              <a:off x="6506" y="3842"/>
              <a:ext cx="207" cy="185"/>
            </a:xfrm>
            <a:prstGeom prst="rect">
              <a:avLst/>
            </a:prstGeom>
          </p:spPr>
        </p:pic>
        <p:sp>
          <p:nvSpPr>
            <p:cNvPr id="25" name="文本框 24"/>
            <p:cNvSpPr txBox="1"/>
            <p:nvPr/>
          </p:nvSpPr>
          <p:spPr>
            <a:xfrm>
              <a:off x="6282" y="3958"/>
              <a:ext cx="683" cy="150"/>
            </a:xfrm>
            <a:prstGeom prst="rect">
              <a:avLst/>
            </a:prstGeom>
            <a:noFill/>
            <a:extLst>
              <a:ext uri="{909E8E84-426E-40DD-AFC4-6F175D3DCCD1}">
                <a14:hiddenFill xmlns:a14="http://schemas.microsoft.com/office/drawing/2010/main">
                  <a:solidFill>
                    <a:srgbClr val="F9F9FB"/>
                  </a:solidFill>
                </a14:hiddenFill>
              </a:ext>
            </a:extLst>
          </p:spPr>
          <p:txBody>
            <a:bodyPr wrap="square" rtlCol="0" anchor="ctr" anchorCtr="0">
              <a:noAutofit/>
            </a:bodyPr>
            <a:lstStyle/>
            <a:p>
              <a:r>
                <a:rPr lang="zh-CN" altLang="en-US" sz="300" b="1">
                  <a:solidFill>
                    <a:srgbClr val="E7E6E6">
                      <a:lumMod val="25000"/>
                    </a:srgbClr>
                  </a:solidFill>
                  <a:latin typeface="微软雅黑" panose="020B0503020204020204" pitchFamily="34" charset="-122"/>
                  <a:ea typeface="微软雅黑" panose="020B0503020204020204" pitchFamily="34" charset="-122"/>
                </a:rPr>
                <a:t>中国农业银行</a:t>
              </a:r>
              <a:endParaRPr lang="zh-CN" altLang="en-US" sz="300" b="1">
                <a:solidFill>
                  <a:srgbClr val="E7E6E6">
                    <a:lumMod val="25000"/>
                  </a:srgbClr>
                </a:solidFill>
                <a:latin typeface="微软雅黑" panose="020B0503020204020204" pitchFamily="34" charset="-122"/>
                <a:ea typeface="微软雅黑" panose="020B0503020204020204" pitchFamily="34" charset="-122"/>
              </a:endParaRPr>
            </a:p>
          </p:txBody>
        </p:sp>
        <p:pic>
          <p:nvPicPr>
            <p:cNvPr id="54" name="图片 28" descr="微信图片_20241114153725"/>
            <p:cNvPicPr>
              <a:picLocks noChangeAspect="1"/>
            </p:cNvPicPr>
            <p:nvPr/>
          </p:nvPicPr>
          <p:blipFill>
            <a:blip r:embed="rId28"/>
            <a:stretch>
              <a:fillRect/>
            </a:stretch>
          </p:blipFill>
          <p:spPr>
            <a:xfrm>
              <a:off x="5825" y="3673"/>
              <a:ext cx="1588" cy="3101"/>
            </a:xfrm>
            <a:prstGeom prst="roundRect">
              <a:avLst>
                <a:gd name="adj" fmla="val 16671"/>
              </a:avLst>
            </a:prstGeom>
          </p:spPr>
        </p:pic>
      </p:grpSp>
      <p:sp>
        <p:nvSpPr>
          <p:cNvPr id="9" name="文本框 8"/>
          <p:cNvSpPr txBox="1"/>
          <p:nvPr/>
        </p:nvSpPr>
        <p:spPr>
          <a:xfrm>
            <a:off x="9709150" y="3807460"/>
            <a:ext cx="1802130" cy="691515"/>
          </a:xfrm>
          <a:prstGeom prst="rect">
            <a:avLst/>
          </a:prstGeom>
          <a:noFill/>
        </p:spPr>
        <p:txBody>
          <a:bodyPr wrap="square" rtlCol="0" anchor="t">
            <a:spAutoFit/>
          </a:bodyPr>
          <a:p>
            <a:pPr algn="ctr">
              <a:lnSpc>
                <a:spcPct val="130000"/>
              </a:lnSpc>
              <a:spcBef>
                <a:spcPts val="0"/>
              </a:spcBef>
              <a:spcAft>
                <a:spcPts val="0"/>
              </a:spcAft>
              <a:buClrTx/>
              <a:buSzTx/>
              <a:buFontTx/>
              <a:buNone/>
            </a:pPr>
            <a:r>
              <a:rPr lang="zh-CN" altLang="en-US" sz="1000" b="1" dirty="0">
                <a:solidFill>
                  <a:srgbClr val="FF0000"/>
                </a:solidFill>
                <a:latin typeface="微软雅黑" panose="020B0503020204020204" pitchFamily="34" charset="-122"/>
                <a:ea typeface="微软雅黑" panose="020B0503020204020204" pitchFamily="34" charset="-122"/>
                <a:sym typeface="+mn-ea"/>
              </a:rPr>
              <a:t>桐乡</a:t>
            </a:r>
            <a:r>
              <a:rPr lang="en-US" altLang="zh-CN" sz="1000" b="1" dirty="0">
                <a:solidFill>
                  <a:srgbClr val="FF0000"/>
                </a:solidFill>
                <a:latin typeface="微软雅黑" panose="020B0503020204020204" pitchFamily="34" charset="-122"/>
                <a:ea typeface="微软雅黑" panose="020B0503020204020204" pitchFamily="34" charset="-122"/>
                <a:sym typeface="+mn-ea"/>
              </a:rPr>
              <a:t>**</a:t>
            </a:r>
            <a:r>
              <a:rPr lang="zh-CN" altLang="en-US" sz="1000" b="1" dirty="0">
                <a:solidFill>
                  <a:srgbClr val="FF0000"/>
                </a:solidFill>
                <a:latin typeface="微软雅黑" panose="020B0503020204020204" pitchFamily="34" charset="-122"/>
                <a:ea typeface="微软雅黑" panose="020B0503020204020204" pitchFamily="34" charset="-122"/>
                <a:sym typeface="+mn-ea"/>
              </a:rPr>
              <a:t>集团已</a:t>
            </a:r>
            <a:r>
              <a:rPr lang="zh-CN" altLang="en-US" sz="1000" b="1" dirty="0">
                <a:solidFill>
                  <a:srgbClr val="FF0000"/>
                </a:solidFill>
                <a:latin typeface="微软雅黑" panose="020B0503020204020204" pitchFamily="34" charset="-122"/>
                <a:ea typeface="微软雅黑" panose="020B0503020204020204" pitchFamily="34" charset="-122"/>
                <a:sym typeface="+mn-ea"/>
              </a:rPr>
              <a:t>回流</a:t>
            </a:r>
            <a:endParaRPr lang="zh-CN" altLang="en-US" sz="1000" b="1" dirty="0">
              <a:solidFill>
                <a:srgbClr val="FF0000"/>
              </a:solidFill>
              <a:latin typeface="微软雅黑" panose="020B0503020204020204" pitchFamily="34" charset="-122"/>
              <a:ea typeface="微软雅黑" panose="020B0503020204020204" pitchFamily="34" charset="-122"/>
              <a:sym typeface="+mn-ea"/>
            </a:endParaRPr>
          </a:p>
          <a:p>
            <a:pPr algn="ctr">
              <a:lnSpc>
                <a:spcPct val="130000"/>
              </a:lnSpc>
              <a:spcBef>
                <a:spcPts val="0"/>
              </a:spcBef>
              <a:spcAft>
                <a:spcPts val="0"/>
              </a:spcAft>
              <a:buClrTx/>
              <a:buSzTx/>
              <a:buFontTx/>
              <a:buNone/>
            </a:pPr>
            <a:r>
              <a:rPr lang="zh-CN" altLang="en-US" sz="1000" b="1" dirty="0">
                <a:solidFill>
                  <a:srgbClr val="FF0000"/>
                </a:solidFill>
                <a:latin typeface="微软雅黑" panose="020B0503020204020204" pitchFamily="34" charset="-122"/>
                <a:ea typeface="微软雅黑" panose="020B0503020204020204" pitchFamily="34" charset="-122"/>
                <a:sym typeface="+mn-ea"/>
              </a:rPr>
              <a:t>海盐</a:t>
            </a:r>
            <a:r>
              <a:rPr lang="en-US" altLang="zh-CN" sz="1000" b="1" dirty="0">
                <a:solidFill>
                  <a:srgbClr val="FF0000"/>
                </a:solidFill>
                <a:latin typeface="微软雅黑" panose="020B0503020204020204" pitchFamily="34" charset="-122"/>
                <a:ea typeface="微软雅黑" panose="020B0503020204020204" pitchFamily="34" charset="-122"/>
                <a:sym typeface="+mn-ea"/>
              </a:rPr>
              <a:t>**</a:t>
            </a:r>
            <a:r>
              <a:rPr lang="zh-CN" altLang="en-US" sz="1000" b="1" dirty="0">
                <a:solidFill>
                  <a:srgbClr val="FF0000"/>
                </a:solidFill>
                <a:latin typeface="微软雅黑" panose="020B0503020204020204" pitchFamily="34" charset="-122"/>
                <a:ea typeface="微软雅黑" panose="020B0503020204020204" pitchFamily="34" charset="-122"/>
                <a:sym typeface="+mn-ea"/>
              </a:rPr>
              <a:t>食品已</a:t>
            </a:r>
            <a:r>
              <a:rPr lang="zh-CN" altLang="en-US" sz="1000" b="1" dirty="0">
                <a:solidFill>
                  <a:srgbClr val="FF0000"/>
                </a:solidFill>
                <a:latin typeface="微软雅黑" panose="020B0503020204020204" pitchFamily="34" charset="-122"/>
                <a:ea typeface="微软雅黑" panose="020B0503020204020204" pitchFamily="34" charset="-122"/>
                <a:sym typeface="+mn-ea"/>
              </a:rPr>
              <a:t>回流</a:t>
            </a:r>
            <a:endParaRPr lang="zh-CN" altLang="en-US" sz="1000" b="1" dirty="0">
              <a:solidFill>
                <a:srgbClr val="FF0000"/>
              </a:solidFill>
              <a:latin typeface="微软雅黑" panose="020B0503020204020204" pitchFamily="34" charset="-122"/>
              <a:ea typeface="微软雅黑" panose="020B0503020204020204" pitchFamily="34" charset="-122"/>
              <a:sym typeface="+mn-ea"/>
            </a:endParaRPr>
          </a:p>
          <a:p>
            <a:pPr algn="ctr">
              <a:lnSpc>
                <a:spcPct val="130000"/>
              </a:lnSpc>
              <a:spcBef>
                <a:spcPts val="0"/>
              </a:spcBef>
              <a:spcAft>
                <a:spcPts val="0"/>
              </a:spcAft>
              <a:buClrTx/>
              <a:buSzTx/>
              <a:buFontTx/>
              <a:buNone/>
            </a:pPr>
            <a:r>
              <a:rPr lang="zh-CN" altLang="en-US" sz="1000" b="1" dirty="0">
                <a:solidFill>
                  <a:srgbClr val="FF0000"/>
                </a:solidFill>
                <a:latin typeface="微软雅黑" panose="020B0503020204020204" pitchFamily="34" charset="-122"/>
                <a:ea typeface="微软雅黑" panose="020B0503020204020204" pitchFamily="34" charset="-122"/>
                <a:sym typeface="+mn-ea"/>
              </a:rPr>
              <a:t>桐乡</a:t>
            </a:r>
            <a:r>
              <a:rPr lang="en-US" altLang="zh-CN" sz="1000" b="1" dirty="0">
                <a:solidFill>
                  <a:srgbClr val="FF0000"/>
                </a:solidFill>
                <a:latin typeface="微软雅黑" panose="020B0503020204020204" pitchFamily="34" charset="-122"/>
                <a:ea typeface="微软雅黑" panose="020B0503020204020204" pitchFamily="34" charset="-122"/>
                <a:sym typeface="+mn-ea"/>
              </a:rPr>
              <a:t>** </a:t>
            </a:r>
            <a:r>
              <a:rPr lang="zh-CN" altLang="en-US" sz="1000" b="1" dirty="0">
                <a:solidFill>
                  <a:srgbClr val="FF0000"/>
                </a:solidFill>
                <a:latin typeface="微软雅黑" panose="020B0503020204020204" pitchFamily="34" charset="-122"/>
                <a:ea typeface="微软雅黑" panose="020B0503020204020204" pitchFamily="34" charset="-122"/>
                <a:sym typeface="+mn-ea"/>
              </a:rPr>
              <a:t>医院已</a:t>
            </a:r>
            <a:r>
              <a:rPr lang="zh-CN" altLang="en-US" sz="1000" b="1" dirty="0">
                <a:solidFill>
                  <a:srgbClr val="FF0000"/>
                </a:solidFill>
                <a:latin typeface="微软雅黑" panose="020B0503020204020204" pitchFamily="34" charset="-122"/>
                <a:ea typeface="微软雅黑" panose="020B0503020204020204" pitchFamily="34" charset="-122"/>
                <a:sym typeface="+mn-ea"/>
              </a:rPr>
              <a:t>回流</a:t>
            </a:r>
            <a:endParaRPr lang="zh-CN" altLang="en-US" sz="1000" b="1" dirty="0">
              <a:solidFill>
                <a:srgbClr val="FF0000"/>
              </a:solidFill>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6268085" y="3968115"/>
            <a:ext cx="1802130" cy="291465"/>
          </a:xfrm>
          <a:prstGeom prst="rect">
            <a:avLst/>
          </a:prstGeom>
          <a:noFill/>
        </p:spPr>
        <p:txBody>
          <a:bodyPr wrap="square" rtlCol="0" anchor="t">
            <a:spAutoFit/>
          </a:bodyPr>
          <a:p>
            <a:pPr algn="ctr">
              <a:lnSpc>
                <a:spcPct val="130000"/>
              </a:lnSpc>
              <a:spcBef>
                <a:spcPts val="0"/>
              </a:spcBef>
              <a:spcAft>
                <a:spcPts val="0"/>
              </a:spcAft>
              <a:buClrTx/>
              <a:buSzTx/>
              <a:buFontTx/>
              <a:buNone/>
            </a:pPr>
            <a:r>
              <a:rPr lang="zh-CN" altLang="en-US" sz="1000" b="1" dirty="0">
                <a:solidFill>
                  <a:srgbClr val="FF0000"/>
                </a:solidFill>
                <a:latin typeface="微软雅黑" panose="020B0503020204020204" pitchFamily="34" charset="-122"/>
                <a:ea typeface="微软雅黑" panose="020B0503020204020204" pitchFamily="34" charset="-122"/>
                <a:sym typeface="+mn-ea"/>
              </a:rPr>
              <a:t>前期上报</a:t>
            </a:r>
            <a:r>
              <a:rPr lang="en-US" altLang="zh-CN" sz="1000" b="1" dirty="0">
                <a:solidFill>
                  <a:srgbClr val="FF0000"/>
                </a:solidFill>
                <a:latin typeface="微软雅黑" panose="020B0503020204020204" pitchFamily="34" charset="-122"/>
                <a:ea typeface="微软雅黑" panose="020B0503020204020204" pitchFamily="34" charset="-122"/>
                <a:sym typeface="+mn-ea"/>
              </a:rPr>
              <a:t>87</a:t>
            </a:r>
            <a:r>
              <a:rPr lang="zh-CN" altLang="en-US" sz="1000" b="1" dirty="0">
                <a:solidFill>
                  <a:srgbClr val="FF0000"/>
                </a:solidFill>
                <a:latin typeface="微软雅黑" panose="020B0503020204020204" pitchFamily="34" charset="-122"/>
                <a:ea typeface="微软雅黑" panose="020B0503020204020204" pitchFamily="34" charset="-122"/>
                <a:sym typeface="+mn-ea"/>
              </a:rPr>
              <a:t>个签名</a:t>
            </a:r>
            <a:r>
              <a:rPr lang="zh-CN" altLang="en-US" sz="1000" b="1" dirty="0">
                <a:solidFill>
                  <a:srgbClr val="FF0000"/>
                </a:solidFill>
                <a:latin typeface="微软雅黑" panose="020B0503020204020204" pitchFamily="34" charset="-122"/>
                <a:ea typeface="微软雅黑" panose="020B0503020204020204" pitchFamily="34" charset="-122"/>
                <a:sym typeface="+mn-ea"/>
              </a:rPr>
              <a:t>信息</a:t>
            </a:r>
            <a:endParaRPr lang="zh-CN" altLang="en-US" sz="1000" b="1" dirty="0">
              <a:solidFill>
                <a:srgbClr val="FF0000"/>
              </a:solidFill>
              <a:latin typeface="微软雅黑" panose="020B0503020204020204" pitchFamily="34" charset="-122"/>
              <a:ea typeface="微软雅黑" panose="020B0503020204020204" pitchFamily="34" charset="-122"/>
              <a:sym typeface="+mn-ea"/>
            </a:endParaRPr>
          </a:p>
        </p:txBody>
      </p:sp>
      <p:sp>
        <p:nvSpPr>
          <p:cNvPr id="12" name="右箭头 11"/>
          <p:cNvSpPr/>
          <p:nvPr/>
        </p:nvSpPr>
        <p:spPr>
          <a:xfrm>
            <a:off x="7752080" y="3068955"/>
            <a:ext cx="143510" cy="3600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右箭头 16"/>
          <p:cNvSpPr/>
          <p:nvPr/>
        </p:nvSpPr>
        <p:spPr>
          <a:xfrm>
            <a:off x="9883775" y="3068955"/>
            <a:ext cx="143510" cy="3600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TextBox 14"/>
          <p:cNvSpPr txBox="1">
            <a:spLocks noChangeArrowheads="1"/>
          </p:cNvSpPr>
          <p:nvPr>
            <p:custDataLst>
              <p:tags r:id="rId29"/>
            </p:custDataLst>
          </p:nvPr>
        </p:nvSpPr>
        <p:spPr bwMode="auto">
          <a:xfrm>
            <a:off x="8121650" y="2964815"/>
            <a:ext cx="1661795" cy="475615"/>
          </a:xfrm>
          <a:prstGeom prst="rect">
            <a:avLst/>
          </a:prstGeom>
          <a:noFill/>
          <a:ln>
            <a:noFill/>
          </a:ln>
          <a:extLst>
            <a:ext uri="{909E8E84-426E-40DD-AFC4-6F175D3DCCD1}">
              <a14:hiddenFill xmlns:a14="http://schemas.microsoft.com/office/drawing/2010/main">
                <a:solidFill>
                  <a:schemeClr val="tx2">
                    <a:lumMod val="60000"/>
                    <a:lumOff val="40000"/>
                  </a:schemeClr>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lnSpc>
                <a:spcPct val="130000"/>
              </a:lnSpc>
              <a:spcBef>
                <a:spcPts val="0"/>
              </a:spcBef>
              <a:spcAft>
                <a:spcPts val="0"/>
              </a:spcAft>
              <a:buClrTx/>
              <a:buSzTx/>
              <a:buFontTx/>
              <a:buNone/>
            </a:pPr>
            <a:r>
              <a:rPr lang="zh-CN" altLang="en-US" sz="1000" b="1" dirty="0">
                <a:solidFill>
                  <a:srgbClr val="C00000"/>
                </a:solidFill>
                <a:latin typeface="微软雅黑" panose="020B0503020204020204" pitchFamily="34" charset="-122"/>
                <a:ea typeface="微软雅黑" panose="020B0503020204020204" pitchFamily="34" charset="-122"/>
              </a:rPr>
              <a:t>企业集团申请技术</a:t>
            </a:r>
            <a:r>
              <a:rPr lang="zh-CN" altLang="en-US" sz="1000" b="1" dirty="0">
                <a:solidFill>
                  <a:srgbClr val="C00000"/>
                </a:solidFill>
                <a:latin typeface="微软雅黑" panose="020B0503020204020204" pitchFamily="34" charset="-122"/>
                <a:ea typeface="微软雅黑" panose="020B0503020204020204" pitchFamily="34" charset="-122"/>
              </a:rPr>
              <a:t>拦截</a:t>
            </a:r>
            <a:endParaRPr lang="zh-CN" altLang="en-US" sz="1000" b="1" dirty="0">
              <a:solidFill>
                <a:srgbClr val="C00000"/>
              </a:solidFill>
              <a:latin typeface="微软雅黑" panose="020B0503020204020204" pitchFamily="34" charset="-122"/>
              <a:ea typeface="微软雅黑" panose="020B0503020204020204" pitchFamily="34" charset="-122"/>
            </a:endParaRPr>
          </a:p>
          <a:p>
            <a:pPr algn="l">
              <a:lnSpc>
                <a:spcPct val="130000"/>
              </a:lnSpc>
              <a:spcBef>
                <a:spcPts val="0"/>
              </a:spcBef>
              <a:spcAft>
                <a:spcPts val="0"/>
              </a:spcAft>
              <a:buClrTx/>
              <a:buSzTx/>
              <a:buFontTx/>
              <a:buNone/>
            </a:pPr>
            <a:r>
              <a:rPr lang="zh-CN" altLang="en-US" sz="1000" b="1" dirty="0">
                <a:solidFill>
                  <a:srgbClr val="C00000"/>
                </a:solidFill>
                <a:latin typeface="微软雅黑" panose="020B0503020204020204" pitchFamily="34" charset="-122"/>
                <a:ea typeface="微软雅黑" panose="020B0503020204020204" pitchFamily="34" charset="-122"/>
                <a:sym typeface="+mn-ea"/>
              </a:rPr>
              <a:t>党政军单位申请本地</a:t>
            </a:r>
            <a:r>
              <a:rPr lang="zh-CN" altLang="en-US" sz="1000" b="1" dirty="0">
                <a:solidFill>
                  <a:srgbClr val="C00000"/>
                </a:solidFill>
                <a:latin typeface="微软雅黑" panose="020B0503020204020204" pitchFamily="34" charset="-122"/>
                <a:ea typeface="微软雅黑" panose="020B0503020204020204" pitchFamily="34" charset="-122"/>
                <a:sym typeface="+mn-ea"/>
              </a:rPr>
              <a:t>重保</a:t>
            </a:r>
            <a:endParaRPr lang="zh-CN" altLang="en-US" sz="1000" b="1" dirty="0">
              <a:solidFill>
                <a:srgbClr val="C00000"/>
              </a:solidFill>
              <a:latin typeface="微软雅黑" panose="020B0503020204020204" pitchFamily="34" charset="-122"/>
              <a:ea typeface="微软雅黑" panose="020B0503020204020204" pitchFamily="34" charset="-122"/>
              <a:sym typeface="+mn-ea"/>
            </a:endParaRPr>
          </a:p>
          <a:p>
            <a:pPr algn="ctr">
              <a:lnSpc>
                <a:spcPct val="130000"/>
              </a:lnSpc>
              <a:spcBef>
                <a:spcPts val="0"/>
              </a:spcBef>
              <a:spcAft>
                <a:spcPts val="0"/>
              </a:spcAft>
              <a:buClrTx/>
              <a:buSzTx/>
              <a:buFontTx/>
              <a:buNone/>
            </a:pPr>
            <a:endParaRPr lang="zh-CN" altLang="en-US" sz="1000" b="1" dirty="0">
              <a:solidFill>
                <a:srgbClr val="FF0000"/>
              </a:solidFill>
              <a:latin typeface="微软雅黑" panose="020B0503020204020204" pitchFamily="34" charset="-122"/>
              <a:ea typeface="微软雅黑" panose="020B0503020204020204" pitchFamily="34" charset="-122"/>
              <a:sym typeface="+mn-ea"/>
            </a:endParaRPr>
          </a:p>
        </p:txBody>
      </p:sp>
      <p:sp>
        <p:nvSpPr>
          <p:cNvPr id="27" name="文本框 26"/>
          <p:cNvSpPr txBox="1"/>
          <p:nvPr/>
        </p:nvSpPr>
        <p:spPr>
          <a:xfrm>
            <a:off x="6181090" y="3476625"/>
            <a:ext cx="1788795" cy="460375"/>
          </a:xfrm>
          <a:prstGeom prst="rect">
            <a:avLst/>
          </a:prstGeom>
          <a:noFill/>
        </p:spPr>
        <p:txBody>
          <a:bodyPr wrap="square" rtlCol="0">
            <a:spAutoFit/>
          </a:bodyPr>
          <a:p>
            <a:pPr algn="ctr">
              <a:buClrTx/>
              <a:buSzTx/>
              <a:buFontTx/>
            </a:pP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分公司按</a:t>
            </a: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周上报</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a:p>
            <a:pPr algn="ctr">
              <a:buClrTx/>
              <a:buSzTx/>
              <a:buFontTx/>
            </a:pP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网格每</a:t>
            </a: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周一</a:t>
            </a: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例</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文本框 29"/>
          <p:cNvSpPr txBox="1"/>
          <p:nvPr/>
        </p:nvSpPr>
        <p:spPr>
          <a:xfrm>
            <a:off x="8112125" y="3476625"/>
            <a:ext cx="1590040" cy="460375"/>
          </a:xfrm>
          <a:prstGeom prst="rect">
            <a:avLst/>
          </a:prstGeom>
          <a:noFill/>
        </p:spPr>
        <p:txBody>
          <a:bodyPr wrap="square" rtlCol="0" anchor="t">
            <a:spAutoFit/>
          </a:bodyPr>
          <a:p>
            <a:pPr algn="ctr">
              <a:buClrTx/>
              <a:buSzTx/>
              <a:buFontTx/>
            </a:pPr>
            <a:r>
              <a:rPr lang="zh-CN" altLang="en-US" sz="1200" b="1">
                <a:latin typeface="微软雅黑" panose="020B0503020204020204" pitchFamily="34" charset="-122"/>
                <a:ea typeface="微软雅黑" panose="020B0503020204020204" pitchFamily="34" charset="-122"/>
                <a:cs typeface="微软雅黑" panose="020B0503020204020204" pitchFamily="34" charset="-122"/>
                <a:sym typeface="+mn-ea"/>
              </a:rPr>
              <a:t>结合</a:t>
            </a:r>
            <a:r>
              <a:rPr lang="zh-CN" altLang="en-US" sz="1200" b="1">
                <a:latin typeface="微软雅黑" panose="020B0503020204020204" pitchFamily="34" charset="-122"/>
                <a:ea typeface="微软雅黑" panose="020B0503020204020204" pitchFamily="34" charset="-122"/>
                <a:cs typeface="微软雅黑" panose="020B0503020204020204" pitchFamily="34" charset="-122"/>
                <a:sym typeface="+mn-ea"/>
              </a:rPr>
              <a:t>数据跟进商机</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a:p>
            <a:pPr algn="ctr">
              <a:buClrTx/>
              <a:buSzTx/>
              <a:buFontTx/>
            </a:pPr>
            <a:r>
              <a:rPr lang="zh-CN" altLang="en-US" sz="1200" b="1">
                <a:latin typeface="微软雅黑" panose="020B0503020204020204" pitchFamily="34" charset="-122"/>
                <a:ea typeface="微软雅黑" panose="020B0503020204020204" pitchFamily="34" charset="-122"/>
                <a:cs typeface="微软雅黑" panose="020B0503020204020204" pitchFamily="34" charset="-122"/>
                <a:sym typeface="+mn-ea"/>
              </a:rPr>
              <a:t>每周反馈进展</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1" name="文本框 30"/>
          <p:cNvSpPr txBox="1"/>
          <p:nvPr/>
        </p:nvSpPr>
        <p:spPr>
          <a:xfrm>
            <a:off x="10007600" y="3531870"/>
            <a:ext cx="1150620" cy="275590"/>
          </a:xfrm>
          <a:prstGeom prst="rect">
            <a:avLst/>
          </a:prstGeom>
          <a:noFill/>
        </p:spPr>
        <p:txBody>
          <a:bodyPr wrap="square" rtlCol="0" anchor="t">
            <a:spAutoFit/>
          </a:bodyPr>
          <a:p>
            <a:pPr algn="ctr">
              <a:buClrTx/>
              <a:buSzTx/>
              <a:buFontTx/>
            </a:pPr>
            <a:r>
              <a:rPr lang="zh-CN" altLang="en-US" sz="1200" b="1">
                <a:latin typeface="微软雅黑" panose="020B0503020204020204" pitchFamily="34" charset="-122"/>
                <a:ea typeface="微软雅黑" panose="020B0503020204020204" pitchFamily="34" charset="-122"/>
                <a:cs typeface="微软雅黑" panose="020B0503020204020204" pitchFamily="34" charset="-122"/>
                <a:sym typeface="+mn-ea"/>
              </a:rPr>
              <a:t>转化率</a:t>
            </a:r>
            <a:r>
              <a:rPr lang="en-US" altLang="zh-CN" sz="1200" b="1">
                <a:latin typeface="微软雅黑" panose="020B0503020204020204" pitchFamily="34" charset="-122"/>
                <a:ea typeface="微软雅黑" panose="020B0503020204020204" pitchFamily="34" charset="-122"/>
                <a:cs typeface="微软雅黑" panose="020B0503020204020204" pitchFamily="34" charset="-122"/>
                <a:sym typeface="+mn-ea"/>
              </a:rPr>
              <a:t>30%</a:t>
            </a:r>
            <a:endParaRPr lang="en-US" altLang="zh-CN" sz="12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6" name="textbox 864"/>
          <p:cNvSpPr/>
          <p:nvPr>
            <p:custDataLst>
              <p:tags r:id="rId30"/>
            </p:custDataLst>
          </p:nvPr>
        </p:nvSpPr>
        <p:spPr>
          <a:xfrm>
            <a:off x="575310" y="2061210"/>
            <a:ext cx="3863975" cy="296545"/>
          </a:xfrm>
          <a:prstGeom prst="rect">
            <a:avLst/>
          </a:prstGeom>
        </p:spPr>
        <p:txBody>
          <a:bodyPr vert="horz" wrap="square" lIns="0" tIns="0" rIns="0" bIns="0"/>
          <a:p>
            <a:pPr algn="l" rtl="0" eaLnBrk="0" fontAlgn="auto">
              <a:lnSpc>
                <a:spcPct val="120000"/>
              </a:lnSpc>
            </a:pPr>
            <a:r>
              <a:rPr lang="en-US" altLang="zh-CN" sz="1200" kern="0" spc="4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200" kern="0" spc="4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建立发送异常模型，要求分公司闭环跟进集团</a:t>
            </a:r>
            <a:r>
              <a:rPr lang="zh-CN" altLang="en-US" sz="1200" kern="0" spc="4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清单</a:t>
            </a:r>
            <a:endParaRPr lang="zh-CN" altLang="en-US" sz="1200" kern="0" spc="4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 name="圆角矩形 39"/>
          <p:cNvSpPr/>
          <p:nvPr/>
        </p:nvSpPr>
        <p:spPr>
          <a:xfrm>
            <a:off x="1651000" y="3168015"/>
            <a:ext cx="1210310" cy="236855"/>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buClrTx/>
              <a:buSzTx/>
              <a:buFontTx/>
            </a:pPr>
            <a:r>
              <a:rPr lang="zh-CN" altLang="en-US" sz="1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目标</a:t>
            </a:r>
            <a:r>
              <a:rPr lang="zh-CN" altLang="en-US" sz="1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集团</a:t>
            </a:r>
            <a:endParaRPr lang="zh-CN" altLang="en-US" sz="1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文本框 43"/>
          <p:cNvSpPr txBox="1"/>
          <p:nvPr/>
        </p:nvSpPr>
        <p:spPr>
          <a:xfrm>
            <a:off x="605790" y="3429000"/>
            <a:ext cx="1029335" cy="891540"/>
          </a:xfrm>
          <a:prstGeom prst="rect">
            <a:avLst/>
          </a:prstGeom>
          <a:noFill/>
        </p:spPr>
        <p:txBody>
          <a:bodyPr wrap="square" rtlCol="0">
            <a:spAutoFit/>
          </a:bodyPr>
          <a:p>
            <a:pPr indent="0" fontAlgn="auto">
              <a:lnSpc>
                <a:spcPct val="130000"/>
              </a:lnSpc>
              <a:buFont typeface="Wingdings" panose="05000000000000000000" charset="0"/>
              <a:buNone/>
            </a:pPr>
            <a:r>
              <a:rPr lang="en-US" altLang="zh-CN" sz="1000">
                <a:latin typeface="微软雅黑" panose="020B0503020204020204" pitchFamily="34" charset="-122"/>
                <a:ea typeface="微软雅黑" panose="020B0503020204020204" pitchFamily="34" charset="-122"/>
                <a:cs typeface="微软雅黑" panose="020B0503020204020204" pitchFamily="34" charset="-122"/>
              </a:rPr>
              <a:t>90%</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使用率：</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30000"/>
              </a:lnSpc>
              <a:buFont typeface="Wingdings" panose="05000000000000000000" charset="0"/>
              <a:buNone/>
            </a:pPr>
            <a:r>
              <a:rPr lang="en-US" altLang="zh-CN" sz="1000">
                <a:latin typeface="微软雅黑" panose="020B0503020204020204" pitchFamily="34" charset="-122"/>
                <a:ea typeface="微软雅黑" panose="020B0503020204020204" pitchFamily="34" charset="-122"/>
                <a:cs typeface="微软雅黑" panose="020B0503020204020204" pitchFamily="34" charset="-122"/>
              </a:rPr>
              <a:t>60%</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使用率：</a:t>
            </a:r>
            <a:endParaRPr lang="zh-CN" altLang="en-US" sz="1000" b="1">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30000"/>
              </a:lnSpc>
              <a:buFont typeface="Wingdings" panose="05000000000000000000" charset="0"/>
              <a:buNone/>
            </a:pPr>
            <a:r>
              <a:rPr lang="en-US" altLang="zh-CN" sz="1000">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使用率：</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30000"/>
              </a:lnSpc>
              <a:buFont typeface="Wingdings" panose="05000000000000000000" charset="0"/>
              <a:buNone/>
            </a:pPr>
            <a:r>
              <a:rPr lang="zh-CN" altLang="en-US" sz="1000">
                <a:latin typeface="微软雅黑" panose="020B0503020204020204" pitchFamily="34" charset="-122"/>
                <a:ea typeface="微软雅黑" panose="020B0503020204020204" pitchFamily="34" charset="-122"/>
                <a:cs typeface="微软雅黑" panose="020B0503020204020204" pitchFamily="34" charset="-122"/>
              </a:rPr>
              <a:t>按条计费集团</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圆角矩形 45"/>
          <p:cNvSpPr/>
          <p:nvPr/>
        </p:nvSpPr>
        <p:spPr>
          <a:xfrm>
            <a:off x="3070860" y="3168015"/>
            <a:ext cx="1171575" cy="22098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攻坚方向</a:t>
            </a:r>
            <a:endParaRPr lang="zh-CN" altLang="en-US" sz="1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7" name="文本框 46"/>
          <p:cNvSpPr txBox="1"/>
          <p:nvPr/>
        </p:nvSpPr>
        <p:spPr>
          <a:xfrm>
            <a:off x="3019425" y="3429000"/>
            <a:ext cx="1492885" cy="829945"/>
          </a:xfrm>
          <a:prstGeom prst="rect">
            <a:avLst/>
          </a:prstGeom>
          <a:noFill/>
        </p:spPr>
        <p:txBody>
          <a:bodyPr wrap="square" rtlCol="0" anchor="t">
            <a:spAutoFit/>
          </a:bodyPr>
          <a:p>
            <a:pPr indent="0" fontAlgn="auto">
              <a:lnSpc>
                <a:spcPct val="120000"/>
              </a:lnSpc>
              <a:buFont typeface="Wingdings" panose="05000000000000000000" charset="0"/>
              <a:buNone/>
            </a:pPr>
            <a:r>
              <a:rPr lang="zh-CN" altLang="en-US" sz="1000" b="1">
                <a:latin typeface="微软雅黑" panose="020B0503020204020204" pitchFamily="34" charset="-122"/>
                <a:ea typeface="微软雅黑" panose="020B0503020204020204" pitchFamily="34" charset="-122"/>
                <a:cs typeface="微软雅黑" panose="020B0503020204020204" pitchFamily="34" charset="-122"/>
                <a:sym typeface="+mn-ea"/>
              </a:rPr>
              <a:t>扩容提价、产品</a:t>
            </a:r>
            <a:r>
              <a:rPr lang="zh-CN" altLang="en-US" sz="1000" b="1">
                <a:latin typeface="微软雅黑" panose="020B0503020204020204" pitchFamily="34" charset="-122"/>
                <a:ea typeface="微软雅黑" panose="020B0503020204020204" pitchFamily="34" charset="-122"/>
                <a:cs typeface="微软雅黑" panose="020B0503020204020204" pitchFamily="34" charset="-122"/>
                <a:sym typeface="+mn-ea"/>
              </a:rPr>
              <a:t>升级</a:t>
            </a:r>
            <a:endParaRPr lang="zh-CN" altLang="en-US" sz="1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20000"/>
              </a:lnSpc>
              <a:buFont typeface="Wingdings" panose="05000000000000000000" charset="0"/>
              <a:buNone/>
            </a:pPr>
            <a:r>
              <a:rPr lang="zh-CN" altLang="en-US" sz="1000" b="1">
                <a:latin typeface="微软雅黑" panose="020B0503020204020204" pitchFamily="34" charset="-122"/>
                <a:ea typeface="微软雅黑" panose="020B0503020204020204" pitchFamily="34" charset="-122"/>
                <a:cs typeface="微软雅黑" panose="020B0503020204020204" pitchFamily="34" charset="-122"/>
                <a:sym typeface="+mn-ea"/>
              </a:rPr>
              <a:t>确保全量续签</a:t>
            </a:r>
            <a:endParaRPr lang="zh-CN" altLang="en-US" sz="1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20000"/>
              </a:lnSpc>
              <a:buFont typeface="Wingdings" panose="05000000000000000000" charset="0"/>
              <a:buNone/>
            </a:pPr>
            <a:r>
              <a:rPr lang="zh-CN" altLang="en-US" sz="1000" b="1">
                <a:latin typeface="微软雅黑" panose="020B0503020204020204" pitchFamily="34" charset="-122"/>
                <a:ea typeface="微软雅黑" panose="020B0503020204020204" pitchFamily="34" charset="-122"/>
                <a:cs typeface="微软雅黑" panose="020B0503020204020204" pitchFamily="34" charset="-122"/>
                <a:sym typeface="+mn-ea"/>
              </a:rPr>
              <a:t>系统对接</a:t>
            </a:r>
            <a:r>
              <a:rPr lang="en-US" altLang="zh-CN" sz="10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b="1">
                <a:latin typeface="微软雅黑" panose="020B0503020204020204" pitchFamily="34" charset="-122"/>
                <a:ea typeface="微软雅黑" panose="020B0503020204020204" pitchFamily="34" charset="-122"/>
                <a:cs typeface="微软雅黑" panose="020B0503020204020204" pitchFamily="34" charset="-122"/>
                <a:sym typeface="+mn-ea"/>
              </a:rPr>
              <a:t>案例推送</a:t>
            </a:r>
            <a:endParaRPr lang="zh-CN" altLang="en-US" sz="1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20000"/>
              </a:lnSpc>
              <a:buFont typeface="Wingdings" panose="05000000000000000000" charset="0"/>
              <a:buNone/>
            </a:pPr>
            <a:r>
              <a:rPr lang="zh-CN" altLang="en-US" sz="1000" b="1">
                <a:latin typeface="微软雅黑" panose="020B0503020204020204" pitchFamily="34" charset="-122"/>
                <a:ea typeface="微软雅黑" panose="020B0503020204020204" pitchFamily="34" charset="-122"/>
                <a:cs typeface="微软雅黑" panose="020B0503020204020204" pitchFamily="34" charset="-122"/>
                <a:sym typeface="+mn-ea"/>
              </a:rPr>
              <a:t>强化关怀，深挖</a:t>
            </a:r>
            <a:r>
              <a:rPr lang="zh-CN" altLang="en-US" sz="1000" b="1">
                <a:latin typeface="微软雅黑" panose="020B0503020204020204" pitchFamily="34" charset="-122"/>
                <a:ea typeface="微软雅黑" panose="020B0503020204020204" pitchFamily="34" charset="-122"/>
                <a:cs typeface="微软雅黑" panose="020B0503020204020204" pitchFamily="34" charset="-122"/>
                <a:sym typeface="+mn-ea"/>
              </a:rPr>
              <a:t>需求</a:t>
            </a:r>
            <a:endParaRPr lang="zh-CN" altLang="en-US" sz="1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9" name="圆角矩形 48"/>
          <p:cNvSpPr/>
          <p:nvPr/>
        </p:nvSpPr>
        <p:spPr>
          <a:xfrm>
            <a:off x="4799330" y="3168015"/>
            <a:ext cx="1107440" cy="203835"/>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续签目标</a:t>
            </a:r>
            <a:endParaRPr lang="zh-CN" altLang="en-US" sz="1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1" name="文本框 50"/>
          <p:cNvSpPr txBox="1"/>
          <p:nvPr/>
        </p:nvSpPr>
        <p:spPr>
          <a:xfrm>
            <a:off x="1750695" y="6309360"/>
            <a:ext cx="3048635" cy="275590"/>
          </a:xfrm>
          <a:prstGeom prst="rect">
            <a:avLst/>
          </a:prstGeom>
          <a:noFill/>
        </p:spPr>
        <p:txBody>
          <a:bodyPr wrap="square" rtlCol="0" anchor="t">
            <a:spAutoFit/>
          </a:bodyPr>
          <a:p>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目标：存量续签率75%，收入贡献</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550</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万</a:t>
            </a:r>
            <a:endPar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2" name="文本框 51"/>
          <p:cNvSpPr txBox="1"/>
          <p:nvPr/>
        </p:nvSpPr>
        <p:spPr>
          <a:xfrm>
            <a:off x="1774825" y="3429000"/>
            <a:ext cx="1065530" cy="891540"/>
          </a:xfrm>
          <a:prstGeom prst="rect">
            <a:avLst/>
          </a:prstGeom>
          <a:noFill/>
        </p:spPr>
        <p:txBody>
          <a:bodyPr wrap="square" rtlCol="0">
            <a:spAutoFit/>
          </a:bodyPr>
          <a:p>
            <a:pPr indent="0" fontAlgn="auto">
              <a:lnSpc>
                <a:spcPct val="130000"/>
              </a:lnSpc>
              <a:buFont typeface="Wingdings" panose="05000000000000000000" charset="0"/>
              <a:buNone/>
            </a:pPr>
            <a:r>
              <a:rPr lang="en-US" sz="1000">
                <a:latin typeface="微软雅黑" panose="020B0503020204020204" pitchFamily="34" charset="-122"/>
                <a:ea typeface="微软雅黑" panose="020B0503020204020204" pitchFamily="34" charset="-122"/>
                <a:cs typeface="微软雅黑" panose="020B0503020204020204" pitchFamily="34" charset="-122"/>
              </a:rPr>
              <a:t>108</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家</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/137</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万</a:t>
            </a:r>
            <a:endParaRPr lang="zh-CN" altLang="en-US" sz="1000" b="1">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30000"/>
              </a:lnSpc>
              <a:buFont typeface="Wingdings" panose="05000000000000000000" charset="0"/>
              <a:buNone/>
            </a:pP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82</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家</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/59</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万</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30000"/>
              </a:lnSpc>
              <a:buFont typeface="Wingdings" panose="05000000000000000000" charset="0"/>
              <a:buNone/>
            </a:pPr>
            <a:r>
              <a:rPr lang="en-US" altLang="zh-CN" sz="1000">
                <a:latin typeface="微软雅黑" panose="020B0503020204020204" pitchFamily="34" charset="-122"/>
                <a:ea typeface="微软雅黑" panose="020B0503020204020204" pitchFamily="34" charset="-122"/>
                <a:cs typeface="微软雅黑" panose="020B0503020204020204" pitchFamily="34" charset="-122"/>
              </a:rPr>
              <a:t>282</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家</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/134</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万</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30000"/>
              </a:lnSpc>
              <a:buFont typeface="Wingdings" panose="05000000000000000000" charset="0"/>
              <a:buNone/>
            </a:pPr>
            <a:r>
              <a:rPr lang="en-US" altLang="zh-CN" sz="1000">
                <a:latin typeface="微软雅黑" panose="020B0503020204020204" pitchFamily="34" charset="-122"/>
                <a:ea typeface="微软雅黑" panose="020B0503020204020204" pitchFamily="34" charset="-122"/>
                <a:cs typeface="微软雅黑" panose="020B0503020204020204" pitchFamily="34" charset="-122"/>
              </a:rPr>
              <a:t>48</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家</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/270</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万</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文本框 52"/>
          <p:cNvSpPr txBox="1"/>
          <p:nvPr/>
        </p:nvSpPr>
        <p:spPr>
          <a:xfrm>
            <a:off x="5015230" y="3429000"/>
            <a:ext cx="765175" cy="891540"/>
          </a:xfrm>
          <a:prstGeom prst="rect">
            <a:avLst/>
          </a:prstGeom>
          <a:noFill/>
        </p:spPr>
        <p:txBody>
          <a:bodyPr wrap="square" rtlCol="0">
            <a:spAutoFit/>
          </a:bodyPr>
          <a:p>
            <a:pPr indent="0" algn="l" fontAlgn="auto">
              <a:lnSpc>
                <a:spcPct val="130000"/>
              </a:lnSpc>
              <a:buFont typeface="Wingdings" panose="05000000000000000000" charset="0"/>
              <a:buNone/>
            </a:pPr>
            <a:r>
              <a:rPr lang="en-US" altLang="zh-CN" sz="1000" b="1">
                <a:latin typeface="微软雅黑" panose="020B0503020204020204" pitchFamily="34" charset="-122"/>
                <a:ea typeface="微软雅黑" panose="020B0503020204020204" pitchFamily="34" charset="-122"/>
                <a:cs typeface="微软雅黑" panose="020B0503020204020204" pitchFamily="34" charset="-122"/>
              </a:rPr>
              <a:t>100%</a:t>
            </a:r>
            <a:endParaRPr lang="en-US" altLang="zh-CN" sz="1000" b="1">
              <a:latin typeface="微软雅黑" panose="020B0503020204020204" pitchFamily="34" charset="-122"/>
              <a:ea typeface="微软雅黑" panose="020B0503020204020204" pitchFamily="34" charset="-122"/>
              <a:cs typeface="微软雅黑" panose="020B0503020204020204" pitchFamily="34" charset="-122"/>
            </a:endParaRPr>
          </a:p>
          <a:p>
            <a:pPr indent="0" algn="l" fontAlgn="auto">
              <a:lnSpc>
                <a:spcPct val="130000"/>
              </a:lnSpc>
              <a:buFont typeface="Wingdings" panose="05000000000000000000" charset="0"/>
              <a:buNone/>
            </a:pPr>
            <a:r>
              <a:rPr lang="en-US" altLang="zh-CN" sz="1000" b="1">
                <a:latin typeface="微软雅黑" panose="020B0503020204020204" pitchFamily="34" charset="-122"/>
                <a:ea typeface="微软雅黑" panose="020B0503020204020204" pitchFamily="34" charset="-122"/>
                <a:cs typeface="微软雅黑" panose="020B0503020204020204" pitchFamily="34" charset="-122"/>
              </a:rPr>
              <a:t>80%</a:t>
            </a:r>
            <a:endParaRPr lang="en-US" altLang="zh-CN" sz="1000" b="1">
              <a:latin typeface="微软雅黑" panose="020B0503020204020204" pitchFamily="34" charset="-122"/>
              <a:ea typeface="微软雅黑" panose="020B0503020204020204" pitchFamily="34" charset="-122"/>
              <a:cs typeface="微软雅黑" panose="020B0503020204020204" pitchFamily="34" charset="-122"/>
            </a:endParaRPr>
          </a:p>
          <a:p>
            <a:pPr indent="0" algn="l" fontAlgn="auto">
              <a:lnSpc>
                <a:spcPct val="130000"/>
              </a:lnSpc>
              <a:buFont typeface="Wingdings" panose="05000000000000000000" charset="0"/>
              <a:buNone/>
            </a:pPr>
            <a:r>
              <a:rPr lang="en-US" altLang="zh-CN" sz="1000" b="1">
                <a:latin typeface="微软雅黑" panose="020B0503020204020204" pitchFamily="34" charset="-122"/>
                <a:ea typeface="微软雅黑" panose="020B0503020204020204" pitchFamily="34" charset="-122"/>
                <a:cs typeface="微软雅黑" panose="020B0503020204020204" pitchFamily="34" charset="-122"/>
              </a:rPr>
              <a:t>60%</a:t>
            </a:r>
            <a:endParaRPr lang="en-US" altLang="zh-CN" sz="1000" b="1">
              <a:latin typeface="微软雅黑" panose="020B0503020204020204" pitchFamily="34" charset="-122"/>
              <a:ea typeface="微软雅黑" panose="020B0503020204020204" pitchFamily="34" charset="-122"/>
              <a:cs typeface="微软雅黑" panose="020B0503020204020204" pitchFamily="34" charset="-122"/>
            </a:endParaRPr>
          </a:p>
          <a:p>
            <a:pPr indent="0" algn="l" fontAlgn="auto">
              <a:lnSpc>
                <a:spcPct val="130000"/>
              </a:lnSpc>
              <a:buFont typeface="Wingdings" panose="05000000000000000000" charset="0"/>
              <a:buNone/>
            </a:pPr>
            <a:r>
              <a:rPr lang="en-US" altLang="zh-CN" sz="1000" b="1">
                <a:latin typeface="微软雅黑" panose="020B0503020204020204" pitchFamily="34" charset="-122"/>
                <a:ea typeface="微软雅黑" panose="020B0503020204020204" pitchFamily="34" charset="-122"/>
                <a:cs typeface="微软雅黑" panose="020B0503020204020204" pitchFamily="34" charset="-122"/>
              </a:rPr>
              <a:t>100%</a:t>
            </a:r>
            <a:endParaRPr lang="en-US" altLang="zh-CN" sz="1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圆角矩形 54"/>
          <p:cNvSpPr/>
          <p:nvPr/>
        </p:nvSpPr>
        <p:spPr>
          <a:xfrm>
            <a:off x="551815" y="3150870"/>
            <a:ext cx="965200" cy="21971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活跃</a:t>
            </a:r>
            <a:r>
              <a:rPr lang="zh-CN" altLang="en-US" sz="1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度</a:t>
            </a:r>
            <a:endParaRPr lang="zh-CN" altLang="en-US" sz="1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6" name="文本框 55"/>
          <p:cNvSpPr txBox="1"/>
          <p:nvPr/>
        </p:nvSpPr>
        <p:spPr>
          <a:xfrm>
            <a:off x="7286625" y="6309360"/>
            <a:ext cx="3252470" cy="275590"/>
          </a:xfrm>
          <a:prstGeom prst="rect">
            <a:avLst/>
          </a:prstGeom>
          <a:noFill/>
        </p:spPr>
        <p:txBody>
          <a:bodyPr wrap="square" rtlCol="0" anchor="t">
            <a:spAutoFit/>
          </a:bodyPr>
          <a:p>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目标：迎回新拓家数</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150</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家，收入贡献</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150</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万</a:t>
            </a:r>
            <a:endPar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9" name="直接连接符 18"/>
          <p:cNvCxnSpPr/>
          <p:nvPr>
            <p:custDataLst>
              <p:tags r:id="rId1"/>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407035" y="836930"/>
            <a:ext cx="11330305" cy="709295"/>
          </a:xfrm>
          <a:prstGeom prst="rect">
            <a:avLst/>
          </a:prstGeom>
          <a:noFill/>
        </p:spPr>
        <p:txBody>
          <a:bodyPr wrap="square" rtlCol="0" anchor="t">
            <a:noAutofit/>
          </a:bodyPr>
          <a:lstStyle/>
          <a:p>
            <a:pPr marL="285750" lvl="0" indent="-285750" algn="l">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依托大模型、大数据分析等构建</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基础产品</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I</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营销体系</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，主动输出客户痛点做大商机引擎，全链路追踪客户经理落实执行，阶梯式</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提供</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服务建立</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信任，</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千方百计促成业务</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签单。</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335280" y="297180"/>
            <a:ext cx="10129520" cy="460375"/>
          </a:xfrm>
          <a:prstGeom prst="rect">
            <a:avLst/>
          </a:prstGeom>
          <a:noFill/>
        </p:spPr>
        <p:txBody>
          <a:bodyPr wrap="square" rtlCol="0" anchor="t">
            <a:spAutoFit/>
          </a:bodyPr>
          <a:lstStyle/>
          <a:p>
            <a:pPr fontAlgn="base">
              <a:buClrTx/>
              <a:buSzTx/>
              <a:buFontTx/>
            </a:pPr>
            <a:r>
              <a:rPr 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二、千方百计加大业务拓展</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基础产品</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重塑</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产品营销</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体系</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p:cNvSpPr txBox="1"/>
          <p:nvPr>
            <p:custDataLst>
              <p:tags r:id="rId2"/>
            </p:custDataLst>
          </p:nvPr>
        </p:nvSpPr>
        <p:spPr>
          <a:xfrm>
            <a:off x="569595" y="2132965"/>
            <a:ext cx="3730625" cy="904240"/>
          </a:xfrm>
          <a:prstGeom prst="rect">
            <a:avLst/>
          </a:prstGeom>
          <a:noFill/>
        </p:spPr>
        <p:txBody>
          <a:bodyPr wrap="square" rtlCol="0">
            <a:noAutofit/>
          </a:bodyPr>
          <a:p>
            <a:pPr indent="0" fontAlgn="auto">
              <a:lnSpc>
                <a:spcPct val="150000"/>
              </a:lnSpc>
              <a:spcBef>
                <a:spcPts val="0"/>
              </a:spcBef>
              <a:spcAft>
                <a:spcPts val="0"/>
              </a:spcAft>
              <a:buFont typeface="Wingdings" panose="05000000000000000000" charset="0"/>
              <a:buNone/>
            </a:pPr>
            <a:r>
              <a:rPr lang="zh-CN" altLang="en-US" sz="1200" b="1" dirty="0" smtClean="0">
                <a:solidFill>
                  <a:srgbClr val="1184CF"/>
                </a:solidFill>
                <a:latin typeface="微软雅黑" panose="020B0503020204020204" pitchFamily="34" charset="-122"/>
                <a:ea typeface="微软雅黑" panose="020B0503020204020204" pitchFamily="34" charset="-122"/>
                <a:sym typeface="微软雅黑" panose="020B0503020204020204" pitchFamily="34" charset="-122"/>
              </a:rPr>
              <a:t>商机输出新引擎</a:t>
            </a:r>
            <a:r>
              <a:rPr lang="zh-CN" altLang="en-US" sz="12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a:t>
            </a:r>
            <a:r>
              <a:rPr lang="zh-CN" altLang="en-US" sz="1200" kern="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通过</a:t>
            </a:r>
            <a:r>
              <a:rPr lang="zh-CN" altLang="en-US" sz="1200" kern="0" dirty="0">
                <a:latin typeface="微软雅黑" panose="020B0503020204020204" pitchFamily="34" charset="-122"/>
                <a:ea typeface="微软雅黑" panose="020B0503020204020204" pitchFamily="34" charset="-122"/>
                <a:cs typeface="微软雅黑" panose="020B0503020204020204" pitchFamily="34" charset="-122"/>
                <a:sym typeface="+mn-ea"/>
              </a:rPr>
              <a:t>大模型、大数据能力，对网管数据、业务数据等进行全方位监测和分析，输出潜在客户的痛点。</a:t>
            </a:r>
            <a:endParaRPr lang="zh-CN" altLang="en-US" sz="1200" kern="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矩形 14"/>
          <p:cNvSpPr/>
          <p:nvPr/>
        </p:nvSpPr>
        <p:spPr>
          <a:xfrm>
            <a:off x="635635" y="4509135"/>
            <a:ext cx="1664970" cy="3073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其他应用：专线使用率</a:t>
            </a:r>
            <a:r>
              <a:rPr lang="zh-CN" altLang="en-US" sz="800" b="1">
                <a:solidFill>
                  <a:schemeClr val="tx1"/>
                </a:solidFill>
                <a:latin typeface="微软雅黑" panose="020B0503020204020204" pitchFamily="34" charset="-122"/>
                <a:ea typeface="微软雅黑" panose="020B0503020204020204" pitchFamily="34" charset="-122"/>
                <a:sym typeface="+mn-ea"/>
              </a:rPr>
              <a:t>检测</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623570" y="3068955"/>
            <a:ext cx="3445510" cy="238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相关应用举例：</a:t>
            </a:r>
            <a:r>
              <a:rPr lang="zh-CN" altLang="en-US" sz="800" b="1">
                <a:solidFill>
                  <a:schemeClr val="tx1"/>
                </a:solidFill>
                <a:latin typeface="微软雅黑" panose="020B0503020204020204" pitchFamily="34" charset="-122"/>
                <a:ea typeface="微软雅黑" panose="020B0503020204020204" pitchFamily="34" charset="-122"/>
                <a:sym typeface="+mn-ea"/>
              </a:rPr>
              <a:t>专线用户受攻击信息的输出</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18" name="文本框 17"/>
          <p:cNvSpPr txBox="1"/>
          <p:nvPr>
            <p:custDataLst>
              <p:tags r:id="rId3"/>
            </p:custDataLst>
          </p:nvPr>
        </p:nvSpPr>
        <p:spPr>
          <a:xfrm>
            <a:off x="2639695" y="4817110"/>
            <a:ext cx="1449705" cy="466090"/>
          </a:xfrm>
          <a:prstGeom prst="rect">
            <a:avLst/>
          </a:prstGeom>
          <a:noFill/>
        </p:spPr>
        <p:txBody>
          <a:bodyPr wrap="square" rtlCol="0">
            <a:noAutofit/>
          </a:bodyPr>
          <a:p>
            <a:pPr indent="0" algn="ctr">
              <a:lnSpc>
                <a:spcPct val="120000"/>
              </a:lnSpc>
              <a:spcBef>
                <a:spcPts val="0"/>
              </a:spcBef>
              <a:spcAft>
                <a:spcPts val="0"/>
              </a:spcAft>
              <a:buFont typeface="Wingdings" panose="05000000000000000000" charset="0"/>
              <a:buNone/>
            </a:pPr>
            <a:r>
              <a:rPr lang="zh-CN" altLang="en-US"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企业关键字</a:t>
            </a:r>
            <a:r>
              <a:rPr lang="zh-CN" altLang="en-US"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检索</a:t>
            </a:r>
            <a:endParaRPr lang="zh-CN" altLang="en-US"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indent="0" algn="ctr">
              <a:lnSpc>
                <a:spcPct val="120000"/>
              </a:lnSpc>
              <a:spcBef>
                <a:spcPts val="0"/>
              </a:spcBef>
              <a:spcAft>
                <a:spcPts val="0"/>
              </a:spcAft>
              <a:buFont typeface="Wingdings" panose="05000000000000000000" charset="0"/>
              <a:buNone/>
            </a:pPr>
            <a:r>
              <a:rPr lang="zh-CN" altLang="en-US"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获取发送</a:t>
            </a:r>
            <a:r>
              <a:rPr lang="zh-CN" altLang="en-US"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信息</a:t>
            </a:r>
            <a:endParaRPr lang="zh-CN" altLang="en-US"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indent="0" algn="ctr">
              <a:lnSpc>
                <a:spcPct val="120000"/>
              </a:lnSpc>
              <a:spcBef>
                <a:spcPts val="0"/>
              </a:spcBef>
              <a:spcAft>
                <a:spcPts val="0"/>
              </a:spcAft>
              <a:buFont typeface="Wingdings" panose="05000000000000000000" charset="0"/>
              <a:buNone/>
            </a:pPr>
            <a:endParaRPr lang="zh-CN" altLang="en-US"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20" name="文本框 19"/>
          <p:cNvSpPr txBox="1"/>
          <p:nvPr>
            <p:custDataLst>
              <p:tags r:id="rId4"/>
            </p:custDataLst>
          </p:nvPr>
        </p:nvSpPr>
        <p:spPr>
          <a:xfrm>
            <a:off x="589915" y="3361055"/>
            <a:ext cx="3336925" cy="459740"/>
          </a:xfrm>
          <a:prstGeom prst="rect">
            <a:avLst/>
          </a:prstGeom>
          <a:noFill/>
        </p:spPr>
        <p:txBody>
          <a:bodyPr wrap="square" rtlCol="0">
            <a:noAutofit/>
          </a:bodyPr>
          <a:p>
            <a:pPr indent="0">
              <a:lnSpc>
                <a:spcPct val="120000"/>
              </a:lnSpc>
              <a:spcBef>
                <a:spcPts val="0"/>
              </a:spcBef>
              <a:spcAft>
                <a:spcPts val="0"/>
              </a:spcAft>
              <a:buFont typeface="Wingdings" panose="05000000000000000000" charset="0"/>
              <a:buNone/>
            </a:pPr>
            <a:r>
              <a:rPr lang="zh-CN" altLang="en-US"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面向订购移动专线的用户进行监测，及时发现并记录黑客、病毒对于特定集团的</a:t>
            </a:r>
            <a:r>
              <a:rPr lang="en-US" altLang="zh-CN"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IP</a:t>
            </a:r>
            <a:r>
              <a:rPr lang="zh-CN" altLang="en-US"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开展攻击种类和模式</a:t>
            </a:r>
            <a:r>
              <a:rPr lang="zh-CN" altLang="en-US"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等</a:t>
            </a:r>
            <a:endParaRPr lang="zh-CN" altLang="en-US"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28" name="矩形 27"/>
          <p:cNvSpPr/>
          <p:nvPr/>
        </p:nvSpPr>
        <p:spPr>
          <a:xfrm>
            <a:off x="635635" y="3820795"/>
            <a:ext cx="977900" cy="242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漏洞扫描</a:t>
            </a:r>
            <a:r>
              <a:rPr lang="en-US" altLang="zh-CN" sz="800" b="1">
                <a:solidFill>
                  <a:schemeClr val="tx1"/>
                </a:solidFill>
                <a:latin typeface="微软雅黑" panose="020B0503020204020204" pitchFamily="34" charset="-122"/>
                <a:ea typeface="微软雅黑" panose="020B0503020204020204" pitchFamily="34" charset="-122"/>
                <a:sym typeface="+mn-ea"/>
              </a:rPr>
              <a:t> </a:t>
            </a:r>
            <a:endParaRPr lang="en-US" altLang="zh-CN" sz="800" b="1">
              <a:solidFill>
                <a:schemeClr val="tx1"/>
              </a:solidFill>
              <a:latin typeface="微软雅黑" panose="020B0503020204020204" pitchFamily="34" charset="-122"/>
              <a:ea typeface="微软雅黑" panose="020B0503020204020204" pitchFamily="34" charset="-122"/>
              <a:sym typeface="+mn-ea"/>
            </a:endParaRPr>
          </a:p>
        </p:txBody>
      </p:sp>
      <p:sp>
        <p:nvSpPr>
          <p:cNvPr id="29" name="矩形 28"/>
          <p:cNvSpPr/>
          <p:nvPr/>
        </p:nvSpPr>
        <p:spPr>
          <a:xfrm>
            <a:off x="1818640" y="3839845"/>
            <a:ext cx="995045" cy="242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账号异常</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31" name="圆角矩形 30"/>
          <p:cNvSpPr/>
          <p:nvPr>
            <p:custDataLst>
              <p:tags r:id="rId5"/>
            </p:custDataLst>
          </p:nvPr>
        </p:nvSpPr>
        <p:spPr>
          <a:xfrm>
            <a:off x="479425" y="1943735"/>
            <a:ext cx="3811270" cy="4016375"/>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0" b="1" dirty="0">
              <a:solidFill>
                <a:schemeClr val="tx1"/>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1123950" y="1772285"/>
            <a:ext cx="2557780" cy="306705"/>
          </a:xfrm>
          <a:prstGeom prst="rect">
            <a:avLst/>
          </a:prstGeom>
          <a:solidFill>
            <a:srgbClr val="1184CF"/>
          </a:solidFill>
        </p:spPr>
        <p:txBody>
          <a:bodyPr wrap="square" rtlCol="0">
            <a:spAutoFit/>
          </a:bodyPr>
          <a:p>
            <a:pPr indent="0" algn="ctr">
              <a:spcBef>
                <a:spcPts val="0"/>
              </a:spcBef>
              <a:buClrTx/>
              <a:buSzTx/>
              <a:buFont typeface="Arial" panose="020B0604020202020204" pitchFamily="34" charset="0"/>
              <a:buNone/>
            </a:pPr>
            <a:r>
              <a:rPr lang="zh-CN" altLang="en-US" sz="1400" b="1">
                <a:solidFill>
                  <a:schemeClr val="bg1"/>
                </a:solidFill>
                <a:latin typeface="微软雅黑" panose="020B0503020204020204" pitchFamily="34" charset="-122"/>
                <a:ea typeface="微软雅黑" panose="020B0503020204020204" pitchFamily="34" charset="-122"/>
                <a:sym typeface="+mn-ea"/>
              </a:rPr>
              <a:t>用模型找</a:t>
            </a:r>
            <a:r>
              <a:rPr lang="zh-CN" altLang="en-US" sz="1400" b="1">
                <a:solidFill>
                  <a:schemeClr val="bg1"/>
                </a:solidFill>
                <a:latin typeface="微软雅黑" panose="020B0503020204020204" pitchFamily="34" charset="-122"/>
                <a:ea typeface="微软雅黑" panose="020B0503020204020204" pitchFamily="34" charset="-122"/>
                <a:sym typeface="+mn-ea"/>
              </a:rPr>
              <a:t>客户</a:t>
            </a:r>
            <a:endParaRPr lang="zh-CN" altLang="en-US" sz="1400" b="1">
              <a:solidFill>
                <a:schemeClr val="bg1"/>
              </a:solidFill>
              <a:latin typeface="微软雅黑" panose="020B0503020204020204" pitchFamily="34" charset="-122"/>
              <a:ea typeface="微软雅黑" panose="020B0503020204020204" pitchFamily="34" charset="-122"/>
              <a:sym typeface="+mn-ea"/>
            </a:endParaRPr>
          </a:p>
        </p:txBody>
      </p:sp>
      <p:sp>
        <p:nvSpPr>
          <p:cNvPr id="32" name="文本框 31"/>
          <p:cNvSpPr txBox="1"/>
          <p:nvPr>
            <p:custDataLst>
              <p:tags r:id="rId6"/>
            </p:custDataLst>
          </p:nvPr>
        </p:nvSpPr>
        <p:spPr>
          <a:xfrm>
            <a:off x="623570" y="5283200"/>
            <a:ext cx="3561715" cy="699135"/>
          </a:xfrm>
          <a:prstGeom prst="rect">
            <a:avLst/>
          </a:prstGeom>
          <a:noFill/>
        </p:spPr>
        <p:txBody>
          <a:bodyPr wrap="square" rtlCol="0">
            <a:noAutofit/>
          </a:bodyPr>
          <a:p>
            <a:pPr indent="0" fontAlgn="auto">
              <a:lnSpc>
                <a:spcPct val="150000"/>
              </a:lnSpc>
              <a:spcBef>
                <a:spcPts val="0"/>
              </a:spcBef>
              <a:spcAft>
                <a:spcPts val="0"/>
              </a:spcAft>
              <a:buFont typeface="Wingdings" panose="05000000000000000000" charset="0"/>
              <a:buNone/>
            </a:pPr>
            <a:r>
              <a:rPr lang="zh-CN" altLang="en-US" sz="12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sym typeface="+mn-ea"/>
              </a:rPr>
              <a:t>自动化派单推送：</a:t>
            </a:r>
            <a:r>
              <a:rPr lang="zh-CN" altLang="en-US" sz="1200" kern="0" dirty="0">
                <a:latin typeface="微软雅黑" panose="020B0503020204020204" pitchFamily="34" charset="-122"/>
                <a:ea typeface="微软雅黑" panose="020B0503020204020204" pitchFamily="34" charset="-122"/>
                <a:cs typeface="微软雅黑" panose="020B0503020204020204" pitchFamily="34" charset="-122"/>
                <a:sym typeface="+mn-ea"/>
              </a:rPr>
              <a:t>采用</a:t>
            </a:r>
            <a:r>
              <a:rPr lang="zh-CN" altLang="en-US" sz="12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AI语音+ 5G消息</a:t>
            </a:r>
            <a:r>
              <a:rPr lang="zh-CN" altLang="en-US" sz="1200" kern="0" dirty="0">
                <a:latin typeface="微软雅黑" panose="020B0503020204020204" pitchFamily="34" charset="-122"/>
                <a:ea typeface="微软雅黑" panose="020B0503020204020204" pitchFamily="34" charset="-122"/>
                <a:cs typeface="微软雅黑" panose="020B0503020204020204" pitchFamily="34" charset="-122"/>
                <a:sym typeface="+mn-ea"/>
              </a:rPr>
              <a:t>相结合的模式，将客户痛点数据点对点推送</a:t>
            </a:r>
            <a:r>
              <a:rPr lang="zh-CN" altLang="en-US" sz="1200" kern="0" dirty="0">
                <a:latin typeface="微软雅黑" panose="020B0503020204020204" pitchFamily="34" charset="-122"/>
                <a:ea typeface="微软雅黑" panose="020B0503020204020204" pitchFamily="34" charset="-122"/>
                <a:cs typeface="微软雅黑" panose="020B0503020204020204" pitchFamily="34" charset="-122"/>
                <a:sym typeface="+mn-ea"/>
              </a:rPr>
              <a:t>至一线。</a:t>
            </a:r>
            <a:endParaRPr lang="zh-CN" altLang="en-US" sz="1000" b="1" kern="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 name="圆角矩形 39"/>
          <p:cNvSpPr/>
          <p:nvPr>
            <p:custDataLst>
              <p:tags r:id="rId7"/>
            </p:custDataLst>
          </p:nvPr>
        </p:nvSpPr>
        <p:spPr>
          <a:xfrm>
            <a:off x="4439920" y="1943735"/>
            <a:ext cx="3547110" cy="3987800"/>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43" name="圆角矩形 42"/>
          <p:cNvSpPr/>
          <p:nvPr>
            <p:custDataLst>
              <p:tags r:id="rId8"/>
            </p:custDataLst>
          </p:nvPr>
        </p:nvSpPr>
        <p:spPr>
          <a:xfrm>
            <a:off x="8136255" y="1943735"/>
            <a:ext cx="3547110" cy="3987800"/>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934585" y="1772285"/>
            <a:ext cx="2557780" cy="306705"/>
          </a:xfrm>
          <a:prstGeom prst="rect">
            <a:avLst/>
          </a:prstGeom>
          <a:solidFill>
            <a:srgbClr val="1184CF"/>
          </a:solidFill>
        </p:spPr>
        <p:txBody>
          <a:bodyPr wrap="square" rtlCol="0">
            <a:spAutoFit/>
          </a:bodyPr>
          <a:p>
            <a:pPr indent="0" algn="ctr">
              <a:spcBef>
                <a:spcPts val="0"/>
              </a:spcBef>
              <a:buClrTx/>
              <a:buSzTx/>
              <a:buFont typeface="Arial" panose="020B0604020202020204" pitchFamily="34" charset="0"/>
              <a:buNone/>
            </a:pPr>
            <a:r>
              <a:rPr lang="zh-CN" altLang="en-US" sz="1400" b="1">
                <a:solidFill>
                  <a:schemeClr val="bg1"/>
                </a:solidFill>
                <a:latin typeface="微软雅黑" panose="020B0503020204020204" pitchFamily="34" charset="-122"/>
                <a:ea typeface="微软雅黑" panose="020B0503020204020204" pitchFamily="34" charset="-122"/>
                <a:sym typeface="+mn-ea"/>
              </a:rPr>
              <a:t>用数据创</a:t>
            </a:r>
            <a:r>
              <a:rPr lang="zh-CN" altLang="en-US" sz="1400" b="1">
                <a:solidFill>
                  <a:schemeClr val="bg1"/>
                </a:solidFill>
                <a:latin typeface="微软雅黑" panose="020B0503020204020204" pitchFamily="34" charset="-122"/>
                <a:ea typeface="微软雅黑" panose="020B0503020204020204" pitchFamily="34" charset="-122"/>
                <a:sym typeface="+mn-ea"/>
              </a:rPr>
              <a:t>需求</a:t>
            </a:r>
            <a:endParaRPr lang="zh-CN" altLang="en-US" sz="1400" b="1">
              <a:solidFill>
                <a:schemeClr val="bg1"/>
              </a:solidFill>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8616315" y="1772285"/>
            <a:ext cx="2557780" cy="306705"/>
          </a:xfrm>
          <a:prstGeom prst="rect">
            <a:avLst/>
          </a:prstGeom>
          <a:solidFill>
            <a:srgbClr val="1184CF"/>
          </a:solidFill>
        </p:spPr>
        <p:txBody>
          <a:bodyPr wrap="square" rtlCol="0">
            <a:spAutoFit/>
          </a:bodyPr>
          <a:p>
            <a:pPr algn="ctr">
              <a:spcBef>
                <a:spcPts val="0"/>
              </a:spcBef>
              <a:buClrTx/>
              <a:buSzTx/>
              <a:buFont typeface="Arial" panose="020B0604020202020204" pitchFamily="34" charset="0"/>
              <a:buNone/>
            </a:pPr>
            <a:r>
              <a:rPr lang="zh-CN" altLang="en-US" sz="1400" b="1">
                <a:solidFill>
                  <a:schemeClr val="bg1"/>
                </a:solidFill>
                <a:latin typeface="微软雅黑" panose="020B0503020204020204" pitchFamily="34" charset="-122"/>
                <a:ea typeface="微软雅黑" panose="020B0503020204020204" pitchFamily="34" charset="-122"/>
                <a:sym typeface="+mn-ea"/>
              </a:rPr>
              <a:t>用体验促</a:t>
            </a:r>
            <a:r>
              <a:rPr lang="zh-CN" altLang="en-US" sz="1400" b="1">
                <a:solidFill>
                  <a:schemeClr val="bg1"/>
                </a:solidFill>
                <a:latin typeface="微软雅黑" panose="020B0503020204020204" pitchFamily="34" charset="-122"/>
                <a:ea typeface="微软雅黑" panose="020B0503020204020204" pitchFamily="34" charset="-122"/>
                <a:sym typeface="+mn-ea"/>
              </a:rPr>
              <a:t>转化</a:t>
            </a:r>
            <a:endParaRPr lang="zh-CN" altLang="en-US" sz="1400" b="1">
              <a:solidFill>
                <a:schemeClr val="bg1"/>
              </a:solidFill>
              <a:latin typeface="微软雅黑" panose="020B0503020204020204" pitchFamily="34" charset="-122"/>
              <a:ea typeface="微软雅黑" panose="020B0503020204020204" pitchFamily="34" charset="-122"/>
              <a:sym typeface="+mn-ea"/>
            </a:endParaRPr>
          </a:p>
        </p:txBody>
      </p:sp>
      <p:sp>
        <p:nvSpPr>
          <p:cNvPr id="60" name="文本框 59"/>
          <p:cNvSpPr txBox="1"/>
          <p:nvPr>
            <p:custDataLst>
              <p:tags r:id="rId9"/>
            </p:custDataLst>
          </p:nvPr>
        </p:nvSpPr>
        <p:spPr>
          <a:xfrm>
            <a:off x="4511675" y="5157470"/>
            <a:ext cx="3317240" cy="712470"/>
          </a:xfrm>
          <a:prstGeom prst="rect">
            <a:avLst/>
          </a:prstGeom>
          <a:noFill/>
        </p:spPr>
        <p:txBody>
          <a:bodyPr wrap="square" rtlCol="0">
            <a:noAutofit/>
          </a:bodyPr>
          <a:p>
            <a:pPr indent="0">
              <a:lnSpc>
                <a:spcPct val="120000"/>
              </a:lnSpc>
              <a:spcBef>
                <a:spcPts val="0"/>
              </a:spcBef>
              <a:spcAft>
                <a:spcPts val="0"/>
              </a:spcAft>
              <a:buFont typeface="Wingdings" panose="05000000000000000000" charset="0"/>
              <a:buNone/>
            </a:pPr>
            <a:r>
              <a:rPr lang="zh-CN" altLang="en-US" sz="12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客户经理闭环跟进：</a:t>
            </a:r>
            <a:r>
              <a:rPr lang="zh-CN" alt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用好商机清单，打卡匹配、告知书回执，属地网格长每周跟踪复盘，形</a:t>
            </a:r>
            <a:r>
              <a:rPr lang="zh-CN" alt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成闭环跟进制度</a:t>
            </a:r>
            <a:r>
              <a:rPr lang="zh-CN" altLang="en-US"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61" name="文本框 60"/>
          <p:cNvSpPr txBox="1"/>
          <p:nvPr>
            <p:custDataLst>
              <p:tags r:id="rId10"/>
            </p:custDataLst>
          </p:nvPr>
        </p:nvSpPr>
        <p:spPr>
          <a:xfrm>
            <a:off x="4511675" y="2132965"/>
            <a:ext cx="3451860" cy="433070"/>
          </a:xfrm>
          <a:prstGeom prst="rect">
            <a:avLst/>
          </a:prstGeom>
          <a:noFill/>
        </p:spPr>
        <p:txBody>
          <a:bodyPr wrap="square" rtlCol="0">
            <a:noAutofit/>
          </a:bodyPr>
          <a:p>
            <a:pPr indent="0" fontAlgn="auto">
              <a:lnSpc>
                <a:spcPct val="150000"/>
              </a:lnSpc>
              <a:spcBef>
                <a:spcPts val="0"/>
              </a:spcBef>
              <a:spcAft>
                <a:spcPts val="0"/>
              </a:spcAft>
              <a:buFont typeface="Wingdings" panose="05000000000000000000" charset="0"/>
              <a:buNone/>
            </a:pPr>
            <a:r>
              <a:rPr lang="zh-CN" altLang="en-US" sz="12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数据阐明紧迫性：</a:t>
            </a:r>
            <a:r>
              <a:rPr lang="zh-CN" altLang="en-US" sz="1200" kern="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用具体的数据量化问题，</a:t>
            </a:r>
            <a:r>
              <a:rPr lang="zh-CN" alt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配套告知书、顾问式话术，及体验政策推进客户快速</a:t>
            </a:r>
            <a:r>
              <a:rPr lang="zh-CN" alt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签单。</a:t>
            </a:r>
            <a:endParaRPr lang="zh-CN" alt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87" name="图片 86" descr="大拇指"/>
          <p:cNvPicPr>
            <a:picLocks noChangeAspect="1"/>
          </p:cNvPicPr>
          <p:nvPr/>
        </p:nvPicPr>
        <p:blipFill>
          <a:blip r:embed="rId11"/>
          <a:stretch>
            <a:fillRect/>
          </a:stretch>
        </p:blipFill>
        <p:spPr>
          <a:xfrm>
            <a:off x="8399780" y="4869180"/>
            <a:ext cx="278765" cy="222250"/>
          </a:xfrm>
          <a:prstGeom prst="rect">
            <a:avLst/>
          </a:prstGeom>
        </p:spPr>
      </p:pic>
      <p:sp>
        <p:nvSpPr>
          <p:cNvPr id="88" name="文本框 87"/>
          <p:cNvSpPr txBox="1"/>
          <p:nvPr/>
        </p:nvSpPr>
        <p:spPr>
          <a:xfrm>
            <a:off x="8703945" y="4796790"/>
            <a:ext cx="2809240" cy="602615"/>
          </a:xfrm>
          <a:prstGeom prst="rect">
            <a:avLst/>
          </a:prstGeom>
          <a:noFill/>
        </p:spPr>
        <p:txBody>
          <a:bodyPr wrap="square" rtlCol="0">
            <a:noAutofit/>
          </a:bodyPr>
          <a:p>
            <a:pPr indent="0" fontAlgn="auto">
              <a:lnSpc>
                <a:spcPct val="120000"/>
              </a:lnSpc>
            </a:pPr>
            <a:r>
              <a:rPr lang="en-US" altLang="zh-CN" sz="900" b="1">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900" b="1">
                <a:latin typeface="微软雅黑" panose="020B0503020204020204" pitchFamily="34" charset="-122"/>
                <a:ea typeface="微软雅黑" panose="020B0503020204020204" pitchFamily="34" charset="-122"/>
                <a:cs typeface="微软雅黑" panose="020B0503020204020204" pitchFamily="34" charset="-122"/>
              </a:rPr>
              <a:t>月，嘉禾分公司面向受攻击企业开展专线卫士体验活动累计参加活动集团</a:t>
            </a:r>
            <a:r>
              <a:rPr lang="en-US" altLang="zh-CN" sz="900" b="1">
                <a:latin typeface="微软雅黑" panose="020B0503020204020204" pitchFamily="34" charset="-122"/>
                <a:ea typeface="微软雅黑" panose="020B0503020204020204" pitchFamily="34" charset="-122"/>
                <a:cs typeface="微软雅黑" panose="020B0503020204020204" pitchFamily="34" charset="-122"/>
              </a:rPr>
              <a:t>74</a:t>
            </a:r>
            <a:r>
              <a:rPr lang="zh-CN" altLang="en-US" sz="900" b="1">
                <a:latin typeface="微软雅黑" panose="020B0503020204020204" pitchFamily="34" charset="-122"/>
                <a:ea typeface="微软雅黑" panose="020B0503020204020204" pitchFamily="34" charset="-122"/>
                <a:cs typeface="微软雅黑" panose="020B0503020204020204" pitchFamily="34" charset="-122"/>
              </a:rPr>
              <a:t>个，目前已转销售</a:t>
            </a:r>
            <a:r>
              <a:rPr lang="en-US" altLang="zh-CN" sz="900" b="1">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900" b="1">
                <a:latin typeface="微软雅黑" panose="020B0503020204020204" pitchFamily="34" charset="-122"/>
                <a:ea typeface="微软雅黑" panose="020B0503020204020204" pitchFamily="34" charset="-122"/>
                <a:cs typeface="微软雅黑" panose="020B0503020204020204" pitchFamily="34" charset="-122"/>
              </a:rPr>
              <a:t>台</a:t>
            </a:r>
            <a:endParaRPr lang="zh-CN" altLang="en-US" sz="9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0" name="文本框 89"/>
          <p:cNvSpPr txBox="1"/>
          <p:nvPr>
            <p:custDataLst>
              <p:tags r:id="rId12"/>
            </p:custDataLst>
          </p:nvPr>
        </p:nvSpPr>
        <p:spPr>
          <a:xfrm>
            <a:off x="8399780" y="2276475"/>
            <a:ext cx="2904490" cy="447040"/>
          </a:xfrm>
          <a:prstGeom prst="rect">
            <a:avLst/>
          </a:prstGeom>
          <a:noFill/>
        </p:spPr>
        <p:txBody>
          <a:bodyPr wrap="square" rtlCol="0">
            <a:noAutofit/>
          </a:bodyPr>
          <a:p>
            <a:pPr indent="0">
              <a:lnSpc>
                <a:spcPct val="120000"/>
              </a:lnSpc>
              <a:spcBef>
                <a:spcPts val="0"/>
              </a:spcBef>
              <a:spcAft>
                <a:spcPts val="0"/>
              </a:spcAft>
              <a:buFont typeface="Wingdings" panose="05000000000000000000" charset="0"/>
              <a:buNone/>
            </a:pPr>
            <a:endParaRPr lang="zh-CN" altLang="en-US"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91" name="文本框 90"/>
          <p:cNvSpPr txBox="1"/>
          <p:nvPr>
            <p:custDataLst>
              <p:tags r:id="rId13"/>
            </p:custDataLst>
          </p:nvPr>
        </p:nvSpPr>
        <p:spPr>
          <a:xfrm>
            <a:off x="8292465" y="2132965"/>
            <a:ext cx="3337560" cy="833755"/>
          </a:xfrm>
          <a:prstGeom prst="rect">
            <a:avLst/>
          </a:prstGeom>
          <a:noFill/>
        </p:spPr>
        <p:txBody>
          <a:bodyPr wrap="square" rtlCol="0">
            <a:noAutofit/>
          </a:bodyPr>
          <a:p>
            <a:pPr indent="0" fontAlgn="auto">
              <a:lnSpc>
                <a:spcPct val="150000"/>
              </a:lnSpc>
              <a:spcBef>
                <a:spcPts val="0"/>
              </a:spcBef>
              <a:spcAft>
                <a:spcPts val="0"/>
              </a:spcAft>
              <a:buFont typeface="Wingdings" panose="05000000000000000000" charset="0"/>
              <a:buNone/>
            </a:pPr>
            <a:r>
              <a:rPr lang="zh-CN" altLang="en-US" sz="12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阶梯式提升感知：</a:t>
            </a:r>
            <a:r>
              <a:rPr lang="zh-CN" alt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在体验期内，持续提供安全体检、运营报告、意见建议</a:t>
            </a:r>
            <a:r>
              <a:rPr lang="zh-CN" alt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收集等服务，提升客户获得感，建立</a:t>
            </a:r>
            <a:r>
              <a:rPr lang="zh-CN" alt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信任。</a:t>
            </a:r>
            <a:endParaRPr lang="zh-CN" alt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92" name="矩形 91"/>
          <p:cNvSpPr/>
          <p:nvPr/>
        </p:nvSpPr>
        <p:spPr>
          <a:xfrm>
            <a:off x="8299450" y="3081655"/>
            <a:ext cx="1454785" cy="242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安全</a:t>
            </a:r>
            <a:r>
              <a:rPr lang="zh-CN" altLang="en-US" sz="800" b="1">
                <a:solidFill>
                  <a:schemeClr val="tx1"/>
                </a:solidFill>
                <a:latin typeface="微软雅黑" panose="020B0503020204020204" pitchFamily="34" charset="-122"/>
                <a:ea typeface="微软雅黑" panose="020B0503020204020204" pitchFamily="34" charset="-122"/>
                <a:sym typeface="+mn-ea"/>
              </a:rPr>
              <a:t>体检</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94" name="矩形 93"/>
          <p:cNvSpPr/>
          <p:nvPr/>
        </p:nvSpPr>
        <p:spPr>
          <a:xfrm>
            <a:off x="10102215" y="3068320"/>
            <a:ext cx="1305560" cy="242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运营</a:t>
            </a:r>
            <a:r>
              <a:rPr lang="zh-CN" altLang="en-US" sz="800" b="1">
                <a:solidFill>
                  <a:schemeClr val="tx1"/>
                </a:solidFill>
                <a:latin typeface="微软雅黑" panose="020B0503020204020204" pitchFamily="34" charset="-122"/>
                <a:ea typeface="微软雅黑" panose="020B0503020204020204" pitchFamily="34" charset="-122"/>
                <a:sym typeface="+mn-ea"/>
              </a:rPr>
              <a:t>报告</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95" name="文本框 94"/>
          <p:cNvSpPr txBox="1"/>
          <p:nvPr>
            <p:custDataLst>
              <p:tags r:id="rId14"/>
            </p:custDataLst>
          </p:nvPr>
        </p:nvSpPr>
        <p:spPr>
          <a:xfrm>
            <a:off x="8299450" y="5283200"/>
            <a:ext cx="3204210" cy="447040"/>
          </a:xfrm>
          <a:prstGeom prst="rect">
            <a:avLst/>
          </a:prstGeom>
          <a:noFill/>
        </p:spPr>
        <p:txBody>
          <a:bodyPr wrap="square" rtlCol="0">
            <a:noAutofit/>
          </a:bodyPr>
          <a:p>
            <a:pPr indent="0">
              <a:lnSpc>
                <a:spcPct val="120000"/>
              </a:lnSpc>
              <a:spcBef>
                <a:spcPts val="0"/>
              </a:spcBef>
              <a:spcAft>
                <a:spcPts val="0"/>
              </a:spcAft>
              <a:buFont typeface="Wingdings" panose="05000000000000000000" charset="0"/>
              <a:buNone/>
            </a:pPr>
            <a:r>
              <a:rPr lang="zh-CN" altLang="en-US" sz="12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关键节点</a:t>
            </a:r>
            <a:r>
              <a:rPr lang="en-US" altLang="zh-CN" sz="12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a:t>
            </a:r>
            <a:r>
              <a:rPr lang="zh-CN" altLang="en-US" sz="12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临门一脚：</a:t>
            </a:r>
            <a:r>
              <a:rPr lang="zh-CN" alt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当客户进入</a:t>
            </a:r>
            <a:r>
              <a:rPr lang="en-US" altLang="zh-CN"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决策犹豫期</a:t>
            </a:r>
            <a:r>
              <a:rPr lang="en-US" altLang="zh-CN"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，主动高层拜访推动最终</a:t>
            </a:r>
            <a:r>
              <a:rPr lang="zh-CN" alt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转收。</a:t>
            </a:r>
            <a:endParaRPr lang="zh-CN" alt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99" name="图片 98"/>
          <p:cNvPicPr>
            <a:picLocks noChangeAspect="1"/>
          </p:cNvPicPr>
          <p:nvPr/>
        </p:nvPicPr>
        <p:blipFill>
          <a:blip r:embed="rId15"/>
          <a:stretch>
            <a:fillRect/>
          </a:stretch>
        </p:blipFill>
        <p:spPr>
          <a:xfrm>
            <a:off x="8328025" y="3321050"/>
            <a:ext cx="1437005" cy="611505"/>
          </a:xfrm>
          <a:prstGeom prst="rect">
            <a:avLst/>
          </a:prstGeom>
        </p:spPr>
      </p:pic>
      <p:pic>
        <p:nvPicPr>
          <p:cNvPr id="105" name="图片 104"/>
          <p:cNvPicPr>
            <a:picLocks noChangeAspect="1"/>
          </p:cNvPicPr>
          <p:nvPr/>
        </p:nvPicPr>
        <p:blipFill>
          <a:blip r:embed="rId16"/>
          <a:stretch>
            <a:fillRect/>
          </a:stretch>
        </p:blipFill>
        <p:spPr>
          <a:xfrm>
            <a:off x="10074910" y="3351530"/>
            <a:ext cx="1438275" cy="1358900"/>
          </a:xfrm>
          <a:prstGeom prst="rect">
            <a:avLst/>
          </a:prstGeom>
        </p:spPr>
      </p:pic>
      <p:sp>
        <p:nvSpPr>
          <p:cNvPr id="109" name="文本框 108"/>
          <p:cNvSpPr txBox="1"/>
          <p:nvPr/>
        </p:nvSpPr>
        <p:spPr>
          <a:xfrm>
            <a:off x="2855595" y="6165215"/>
            <a:ext cx="6541135" cy="330835"/>
          </a:xfrm>
          <a:prstGeom prst="rect">
            <a:avLst/>
          </a:prstGeom>
          <a:noFill/>
        </p:spPr>
        <p:txBody>
          <a:bodyPr wrap="square" rtlCol="0" anchor="t">
            <a:spAutoFit/>
          </a:bodyPr>
          <a:p>
            <a:pPr indent="0" algn="ctr" fontAlgn="auto">
              <a:lnSpc>
                <a:spcPct val="130000"/>
              </a:lnSpc>
              <a:spcBef>
                <a:spcPct val="0"/>
              </a:spcBef>
              <a:spcAft>
                <a:spcPts val="0"/>
              </a:spcAft>
              <a:buFont typeface="Wingdings" panose="05000000000000000000" charset="0"/>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目标：创新</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产品融合率达到</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40%</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，专线提档提价</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500</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线</a:t>
            </a:r>
            <a:endPar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2" name="图片 1"/>
          <p:cNvPicPr>
            <a:picLocks noChangeAspect="1"/>
          </p:cNvPicPr>
          <p:nvPr/>
        </p:nvPicPr>
        <p:blipFill>
          <a:blip r:embed="rId17"/>
          <a:stretch>
            <a:fillRect/>
          </a:stretch>
        </p:blipFill>
        <p:spPr>
          <a:xfrm>
            <a:off x="8328660" y="4069715"/>
            <a:ext cx="1536700" cy="609600"/>
          </a:xfrm>
          <a:prstGeom prst="rect">
            <a:avLst/>
          </a:prstGeom>
        </p:spPr>
      </p:pic>
      <p:sp>
        <p:nvSpPr>
          <p:cNvPr id="3" name="矩形 2"/>
          <p:cNvSpPr/>
          <p:nvPr/>
        </p:nvSpPr>
        <p:spPr>
          <a:xfrm>
            <a:off x="2931795" y="3839845"/>
            <a:ext cx="995045" cy="242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800" b="1">
                <a:solidFill>
                  <a:schemeClr val="tx1"/>
                </a:solidFill>
                <a:latin typeface="微软雅黑" panose="020B0503020204020204" pitchFamily="34" charset="-122"/>
                <a:ea typeface="微软雅黑" panose="020B0503020204020204" pitchFamily="34" charset="-122"/>
                <a:sym typeface="+mn-ea"/>
              </a:rPr>
              <a:t>web </a:t>
            </a:r>
            <a:r>
              <a:rPr lang="zh-CN" altLang="en-US" sz="800" b="1">
                <a:solidFill>
                  <a:schemeClr val="tx1"/>
                </a:solidFill>
                <a:latin typeface="微软雅黑" panose="020B0503020204020204" pitchFamily="34" charset="-122"/>
                <a:ea typeface="微软雅黑" panose="020B0503020204020204" pitchFamily="34" charset="-122"/>
                <a:sym typeface="+mn-ea"/>
              </a:rPr>
              <a:t>攻击</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635635" y="4131310"/>
            <a:ext cx="977900" cy="242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800" b="1">
                <a:solidFill>
                  <a:schemeClr val="tx1"/>
                </a:solidFill>
                <a:latin typeface="微软雅黑" panose="020B0503020204020204" pitchFamily="34" charset="-122"/>
                <a:ea typeface="微软雅黑" panose="020B0503020204020204" pitchFamily="34" charset="-122"/>
                <a:sym typeface="+mn-ea"/>
              </a:rPr>
              <a:t>DDoS</a:t>
            </a:r>
            <a:r>
              <a:rPr lang="zh-CN" altLang="en-US" sz="800" b="1">
                <a:solidFill>
                  <a:schemeClr val="tx1"/>
                </a:solidFill>
                <a:latin typeface="微软雅黑" panose="020B0503020204020204" pitchFamily="34" charset="-122"/>
                <a:ea typeface="微软雅黑" panose="020B0503020204020204" pitchFamily="34" charset="-122"/>
                <a:sym typeface="+mn-ea"/>
              </a:rPr>
              <a:t>攻击</a:t>
            </a:r>
            <a:r>
              <a:rPr lang="en-US" altLang="zh-CN" sz="800" b="1">
                <a:solidFill>
                  <a:schemeClr val="tx1"/>
                </a:solidFill>
                <a:latin typeface="微软雅黑" panose="020B0503020204020204" pitchFamily="34" charset="-122"/>
                <a:ea typeface="微软雅黑" panose="020B0503020204020204" pitchFamily="34" charset="-122"/>
                <a:sym typeface="+mn-ea"/>
              </a:rPr>
              <a:t> </a:t>
            </a:r>
            <a:endParaRPr lang="en-US" altLang="zh-CN" sz="800" b="1">
              <a:solidFill>
                <a:schemeClr val="tx1"/>
              </a:solidFill>
              <a:latin typeface="微软雅黑" panose="020B0503020204020204" pitchFamily="34" charset="-122"/>
              <a:ea typeface="微软雅黑" panose="020B0503020204020204" pitchFamily="34" charset="-122"/>
              <a:sym typeface="+mn-ea"/>
            </a:endParaRPr>
          </a:p>
        </p:txBody>
      </p:sp>
      <p:sp>
        <p:nvSpPr>
          <p:cNvPr id="5" name="矩形 4"/>
          <p:cNvSpPr/>
          <p:nvPr/>
        </p:nvSpPr>
        <p:spPr>
          <a:xfrm>
            <a:off x="1818640" y="4150360"/>
            <a:ext cx="995045" cy="242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恶意</a:t>
            </a:r>
            <a:r>
              <a:rPr lang="en-US" altLang="zh-CN" sz="800" b="1">
                <a:solidFill>
                  <a:schemeClr val="tx1"/>
                </a:solidFill>
                <a:latin typeface="微软雅黑" panose="020B0503020204020204" pitchFamily="34" charset="-122"/>
                <a:ea typeface="微软雅黑" panose="020B0503020204020204" pitchFamily="34" charset="-122"/>
                <a:sym typeface="+mn-ea"/>
              </a:rPr>
              <a:t>URL</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8" name="矩形 7"/>
          <p:cNvSpPr/>
          <p:nvPr/>
        </p:nvSpPr>
        <p:spPr>
          <a:xfrm>
            <a:off x="2931795" y="4150360"/>
            <a:ext cx="995045" cy="242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主机受控</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1487805" y="3357880"/>
            <a:ext cx="1605280" cy="146685"/>
          </a:xfrm>
          <a:prstGeom prst="rect">
            <a:avLst/>
          </a:prstGeom>
          <a:noFill/>
        </p:spPr>
        <p:txBody>
          <a:bodyPr wrap="square" rtlCol="0" anchor="t">
            <a:noAutofit/>
          </a:bodyPr>
          <a:p>
            <a:endParaRPr lang="zh-CN" altLang="en-US" sz="800" b="1">
              <a:latin typeface="微软雅黑" panose="020B0503020204020204" pitchFamily="34" charset="-122"/>
              <a:ea typeface="微软雅黑" panose="020B0503020204020204" pitchFamily="34" charset="-122"/>
              <a:sym typeface="+mn-ea"/>
            </a:endParaRPr>
          </a:p>
        </p:txBody>
      </p:sp>
      <p:sp>
        <p:nvSpPr>
          <p:cNvPr id="21" name="矩形 20"/>
          <p:cNvSpPr/>
          <p:nvPr/>
        </p:nvSpPr>
        <p:spPr>
          <a:xfrm>
            <a:off x="2520315" y="4509135"/>
            <a:ext cx="1664970" cy="3073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其他应用：企业短信</a:t>
            </a:r>
            <a:r>
              <a:rPr lang="zh-CN" altLang="en-US" sz="800" b="1">
                <a:solidFill>
                  <a:schemeClr val="tx1"/>
                </a:solidFill>
                <a:latin typeface="微软雅黑" panose="020B0503020204020204" pitchFamily="34" charset="-122"/>
                <a:ea typeface="微软雅黑" panose="020B0503020204020204" pitchFamily="34" charset="-122"/>
                <a:sym typeface="+mn-ea"/>
              </a:rPr>
              <a:t>发送</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sp>
        <p:nvSpPr>
          <p:cNvPr id="22" name="文本框 21"/>
          <p:cNvSpPr txBox="1"/>
          <p:nvPr>
            <p:custDataLst>
              <p:tags r:id="rId18"/>
            </p:custDataLst>
          </p:nvPr>
        </p:nvSpPr>
        <p:spPr>
          <a:xfrm>
            <a:off x="683260" y="4817110"/>
            <a:ext cx="1617345" cy="466090"/>
          </a:xfrm>
          <a:prstGeom prst="rect">
            <a:avLst/>
          </a:prstGeom>
          <a:noFill/>
        </p:spPr>
        <p:txBody>
          <a:bodyPr wrap="square" rtlCol="0">
            <a:noAutofit/>
          </a:bodyPr>
          <a:p>
            <a:pPr indent="0" algn="ctr">
              <a:lnSpc>
                <a:spcPct val="120000"/>
              </a:lnSpc>
              <a:spcBef>
                <a:spcPts val="0"/>
              </a:spcBef>
              <a:spcAft>
                <a:spcPts val="0"/>
              </a:spcAft>
              <a:buFont typeface="Wingdings" panose="05000000000000000000" charset="0"/>
              <a:buNone/>
            </a:pPr>
            <a:r>
              <a:rPr lang="zh-CN" altLang="en-US"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当前带宽是否需要</a:t>
            </a:r>
            <a:r>
              <a:rPr lang="zh-CN" altLang="en-US"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扩容</a:t>
            </a:r>
            <a:endParaRPr lang="zh-CN" altLang="en-US"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indent="0" algn="ctr">
              <a:lnSpc>
                <a:spcPct val="120000"/>
              </a:lnSpc>
              <a:spcBef>
                <a:spcPts val="0"/>
              </a:spcBef>
              <a:spcAft>
                <a:spcPts val="0"/>
              </a:spcAft>
              <a:buFont typeface="Wingdings" panose="05000000000000000000" charset="0"/>
              <a:buNone/>
            </a:pP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带宽使用率</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是否下降</a:t>
            </a:r>
            <a:endPar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indent="0" algn="ctr">
              <a:lnSpc>
                <a:spcPct val="120000"/>
              </a:lnSpc>
              <a:spcBef>
                <a:spcPts val="0"/>
              </a:spcBef>
              <a:spcAft>
                <a:spcPts val="0"/>
              </a:spcAft>
              <a:buFont typeface="Wingdings" panose="05000000000000000000" charset="0"/>
              <a:buNone/>
            </a:pPr>
            <a:endParaRPr lang="zh-CN" altLang="en-US"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25" name="矩形 24"/>
          <p:cNvSpPr/>
          <p:nvPr/>
        </p:nvSpPr>
        <p:spPr>
          <a:xfrm>
            <a:off x="4511675" y="3110230"/>
            <a:ext cx="3445510" cy="238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800" b="1">
                <a:solidFill>
                  <a:schemeClr val="tx1"/>
                </a:solidFill>
                <a:latin typeface="微软雅黑" panose="020B0503020204020204" pitchFamily="34" charset="-122"/>
                <a:ea typeface="微软雅黑" panose="020B0503020204020204" pitchFamily="34" charset="-122"/>
                <a:sym typeface="+mn-ea"/>
              </a:rPr>
              <a:t>相关应用举例：专线运营受攻击的安全防护告知</a:t>
            </a:r>
            <a:r>
              <a:rPr lang="zh-CN" altLang="en-US" sz="800" b="1">
                <a:solidFill>
                  <a:schemeClr val="tx1"/>
                </a:solidFill>
                <a:latin typeface="微软雅黑" panose="020B0503020204020204" pitchFamily="34" charset="-122"/>
                <a:ea typeface="微软雅黑" panose="020B0503020204020204" pitchFamily="34" charset="-122"/>
                <a:sym typeface="+mn-ea"/>
              </a:rPr>
              <a:t>书</a:t>
            </a:r>
            <a:endParaRPr lang="zh-CN" altLang="en-US" sz="800" b="1">
              <a:solidFill>
                <a:schemeClr val="tx1"/>
              </a:solidFill>
              <a:latin typeface="微软雅黑" panose="020B0503020204020204" pitchFamily="34" charset="-122"/>
              <a:ea typeface="微软雅黑" panose="020B0503020204020204" pitchFamily="34" charset="-122"/>
              <a:sym typeface="+mn-ea"/>
            </a:endParaRPr>
          </a:p>
        </p:txBody>
      </p:sp>
      <p:pic>
        <p:nvPicPr>
          <p:cNvPr id="26" name="图片 25"/>
          <p:cNvPicPr>
            <a:picLocks noChangeAspect="1"/>
          </p:cNvPicPr>
          <p:nvPr/>
        </p:nvPicPr>
        <p:blipFill>
          <a:blip r:embed="rId19"/>
          <a:stretch>
            <a:fillRect/>
          </a:stretch>
        </p:blipFill>
        <p:spPr>
          <a:xfrm>
            <a:off x="4511675" y="3645535"/>
            <a:ext cx="3274060" cy="1511935"/>
          </a:xfrm>
          <a:prstGeom prst="rect">
            <a:avLst/>
          </a:prstGeom>
        </p:spPr>
      </p:pic>
      <p:sp>
        <p:nvSpPr>
          <p:cNvPr id="33" name="文本框 32"/>
          <p:cNvSpPr txBox="1"/>
          <p:nvPr>
            <p:custDataLst>
              <p:tags r:id="rId20"/>
            </p:custDataLst>
          </p:nvPr>
        </p:nvSpPr>
        <p:spPr>
          <a:xfrm>
            <a:off x="4511675" y="3380105"/>
            <a:ext cx="3336925" cy="459740"/>
          </a:xfrm>
          <a:prstGeom prst="rect">
            <a:avLst/>
          </a:prstGeom>
          <a:noFill/>
        </p:spPr>
        <p:txBody>
          <a:bodyPr wrap="square" rtlCol="0">
            <a:noAutofit/>
          </a:bodyPr>
          <a:p>
            <a:pPr indent="0">
              <a:lnSpc>
                <a:spcPct val="120000"/>
              </a:lnSpc>
              <a:spcBef>
                <a:spcPts val="0"/>
              </a:spcBef>
              <a:spcAft>
                <a:spcPts val="0"/>
              </a:spcAft>
              <a:buFont typeface="Wingdings" panose="05000000000000000000" charset="0"/>
              <a:buNone/>
            </a:pPr>
            <a:r>
              <a:rPr lang="zh-CN" altLang="en-US"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明确攻击的模式、存在的风险点，建议</a:t>
            </a:r>
            <a:r>
              <a:rPr lang="zh-CN" altLang="en-US"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防护方案</a:t>
            </a:r>
            <a:endParaRPr lang="zh-CN" altLang="en-US"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34" name="十字形 33"/>
          <p:cNvSpPr/>
          <p:nvPr/>
        </p:nvSpPr>
        <p:spPr>
          <a:xfrm>
            <a:off x="9912350" y="3716655"/>
            <a:ext cx="144145" cy="144145"/>
          </a:xfrm>
          <a:prstGeom prst="plus">
            <a:avLst/>
          </a:prstGeom>
          <a:solidFill>
            <a:schemeClr val="bg1">
              <a:lumMod val="65000"/>
            </a:schemeClr>
          </a:solidFill>
          <a:ln>
            <a:solidFill>
              <a:schemeClr val="bg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625" y="1557020"/>
            <a:ext cx="11878310" cy="5084445"/>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9" name="直接连接符 18"/>
          <p:cNvCxnSpPr/>
          <p:nvPr>
            <p:custDataLst>
              <p:tags r:id="rId8"/>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407035" y="764540"/>
            <a:ext cx="11127105" cy="806450"/>
          </a:xfrm>
          <a:prstGeom prst="rect">
            <a:avLst/>
          </a:prstGeom>
          <a:noFill/>
        </p:spPr>
        <p:txBody>
          <a:bodyPr wrap="square" rtlCol="0" anchor="t">
            <a:noAutofit/>
          </a:bodyPr>
          <a:lstStyle/>
          <a:p>
            <a:pPr marL="285750" lvl="0" indent="-285750" algn="l">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截至</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月，嘉兴智能云收入15469万，完成率45.7%，落后时间进度3.9pp，</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其中公有云重点产品收入</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7596</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万，完成率</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58.8%</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，私收入</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7873</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万，同比下降</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33.3%</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。海宁、嘉禾、战客智能云完成率落后，海宁、嘉禾需加大项目融云力度，嘉善加强云</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木本收入</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提升。</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24" name="图表 23"/>
          <p:cNvGraphicFramePr/>
          <p:nvPr/>
        </p:nvGraphicFramePr>
        <p:xfrm>
          <a:off x="2299970" y="2606040"/>
          <a:ext cx="3205480" cy="1418590"/>
        </p:xfrm>
        <a:graphic>
          <a:graphicData uri="http://schemas.openxmlformats.org/drawingml/2006/chart">
            <c:chart xmlns:c="http://schemas.openxmlformats.org/drawingml/2006/chart" xmlns:r="http://schemas.openxmlformats.org/officeDocument/2006/relationships" r:id="rId1"/>
          </a:graphicData>
        </a:graphic>
      </p:graphicFrame>
      <p:sp>
        <p:nvSpPr>
          <p:cNvPr id="25" name="下弧形箭头 24"/>
          <p:cNvSpPr/>
          <p:nvPr/>
        </p:nvSpPr>
        <p:spPr>
          <a:xfrm>
            <a:off x="3072130" y="2780665"/>
            <a:ext cx="1788795" cy="273685"/>
          </a:xfrm>
          <a:prstGeom prst="curvedUpArrow">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29" name="文本框 28"/>
          <p:cNvSpPr txBox="1"/>
          <p:nvPr/>
        </p:nvSpPr>
        <p:spPr>
          <a:xfrm>
            <a:off x="346710" y="3976370"/>
            <a:ext cx="5147310" cy="570865"/>
          </a:xfrm>
          <a:prstGeom prst="rect">
            <a:avLst/>
          </a:prstGeom>
          <a:noFill/>
        </p:spPr>
        <p:txBody>
          <a:bodyPr wrap="square" rtlCol="0" anchor="t">
            <a:spAutoFit/>
          </a:bodyPr>
          <a:p>
            <a:pPr indent="0" algn="ctr" fontAlgn="auto">
              <a:lnSpc>
                <a:spcPct val="130000"/>
              </a:lnSpc>
              <a:spcBef>
                <a:spcPct val="0"/>
              </a:spcBef>
              <a:spcAft>
                <a:spcPts val="0"/>
              </a:spcAft>
              <a:buFont typeface="Wingdings" panose="05000000000000000000" charset="0"/>
              <a:buNone/>
            </a:pP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客户经理云木本收入以政务云、大数据为主，</a:t>
            </a:r>
            <a:r>
              <a:rPr lang="zh-CN" altLang="en-US" sz="1200" b="1">
                <a:solidFill>
                  <a:srgbClr val="FF0000"/>
                </a:solidFill>
                <a:latin typeface="微软雅黑" panose="020B0503020204020204" pitchFamily="34" charset="-122"/>
                <a:ea typeface="微软雅黑" panose="020B0503020204020204" pitchFamily="34" charset="-122"/>
                <a:sym typeface="+mn-lt"/>
              </a:rPr>
              <a:t>增收产品单一</a:t>
            </a:r>
            <a:endParaRPr lang="zh-CN" altLang="en-US" sz="1200" b="1">
              <a:solidFill>
                <a:srgbClr val="FF0000"/>
              </a:solidFill>
              <a:latin typeface="微软雅黑" panose="020B0503020204020204" pitchFamily="34" charset="-122"/>
              <a:ea typeface="微软雅黑" panose="020B0503020204020204" pitchFamily="34" charset="-122"/>
              <a:sym typeface="+mn-lt"/>
            </a:endParaRPr>
          </a:p>
          <a:p>
            <a:pPr indent="0" algn="ctr" fontAlgn="auto">
              <a:lnSpc>
                <a:spcPct val="130000"/>
              </a:lnSpc>
              <a:spcBef>
                <a:spcPct val="0"/>
              </a:spcBef>
              <a:spcAft>
                <a:spcPts val="0"/>
              </a:spcAft>
              <a:buFont typeface="Wingdings" panose="05000000000000000000" charset="0"/>
              <a:buNone/>
            </a:pPr>
            <a:r>
              <a:rPr lang="zh-CN" altLang="en-US" sz="1200" b="1">
                <a:solidFill>
                  <a:srgbClr val="FF0000"/>
                </a:solidFill>
                <a:latin typeface="微软雅黑" panose="020B0503020204020204" pitchFamily="34" charset="-122"/>
                <a:ea typeface="微软雅黑" panose="020B0503020204020204" pitchFamily="34" charset="-122"/>
                <a:sym typeface="+mn-lt"/>
              </a:rPr>
              <a:t>嘉善、战客</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木本收入同比下降</a:t>
            </a:r>
            <a:r>
              <a:rPr lang="zh-CN"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200" b="1">
                <a:solidFill>
                  <a:srgbClr val="FF0000"/>
                </a:solidFill>
                <a:latin typeface="微软雅黑" panose="020B0503020204020204" pitchFamily="34" charset="-122"/>
                <a:ea typeface="微软雅黑" panose="020B0503020204020204" pitchFamily="34" charset="-122"/>
                <a:sym typeface="+mn-lt"/>
              </a:rPr>
              <a:t>嘉禾、嘉善</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客户经理能力</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相对不足</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0" name="文本框 29"/>
          <p:cNvSpPr txBox="1"/>
          <p:nvPr/>
        </p:nvSpPr>
        <p:spPr>
          <a:xfrm>
            <a:off x="6025515" y="5378450"/>
            <a:ext cx="5657850" cy="570865"/>
          </a:xfrm>
          <a:prstGeom prst="rect">
            <a:avLst/>
          </a:prstGeom>
          <a:noFill/>
        </p:spPr>
        <p:txBody>
          <a:bodyPr wrap="square" rtlCol="0" anchor="t">
            <a:spAutoFit/>
          </a:bodyPr>
          <a:p>
            <a:pPr lvl="0" algn="ctr">
              <a:lnSpc>
                <a:spcPct val="130000"/>
              </a:lnSpc>
              <a:spcAft>
                <a:spcPts val="0"/>
              </a:spcAft>
              <a:buClrTx/>
              <a:buSzTx/>
              <a:buFont typeface="Wingdings" panose="05000000000000000000" charset="0"/>
            </a:pPr>
            <a:r>
              <a:rPr 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智算、AIDC项目</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各县市仅</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项商机，</a:t>
            </a:r>
            <a:r>
              <a:rPr lang="zh-CN" sz="12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嘉善</a:t>
            </a:r>
            <a:r>
              <a:rPr 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与域外互联网企业联动较紧密</a:t>
            </a:r>
            <a:r>
              <a:rPr lang="zh-CN" altLang="en-US" sz="1200" b="1">
                <a:solidFill>
                  <a:schemeClr val="tx1"/>
                </a:solidFill>
                <a:latin typeface="微软雅黑" panose="020B0503020204020204" pitchFamily="34" charset="-122"/>
                <a:ea typeface="微软雅黑" panose="020B0503020204020204" pitchFamily="34" charset="-122"/>
                <a:sym typeface="+mn-ea"/>
              </a:rPr>
              <a:t>，</a:t>
            </a:r>
            <a:r>
              <a:rPr lang="zh-CN" altLang="en-US" sz="1200" b="1">
                <a:solidFill>
                  <a:srgbClr val="FF0000"/>
                </a:solidFill>
                <a:latin typeface="微软雅黑" panose="020B0503020204020204" pitchFamily="34" charset="-122"/>
                <a:ea typeface="微软雅黑" panose="020B0503020204020204" pitchFamily="34" charset="-122"/>
                <a:sym typeface="+mn-ea"/>
              </a:rPr>
              <a:t>嘉禾、海盐、桐乡、战客均无AIDC商机信息</a:t>
            </a:r>
            <a:endParaRPr lang="zh-CN" altLang="en-US" sz="1200" b="1">
              <a:solidFill>
                <a:srgbClr val="FF0000"/>
              </a:solidFill>
              <a:latin typeface="微软雅黑" panose="020B0503020204020204" pitchFamily="34" charset="-122"/>
              <a:ea typeface="微软雅黑" panose="020B0503020204020204" pitchFamily="34" charset="-122"/>
              <a:sym typeface="+mn-ea"/>
            </a:endParaRPr>
          </a:p>
        </p:txBody>
      </p:sp>
      <p:graphicFrame>
        <p:nvGraphicFramePr>
          <p:cNvPr id="31" name="图表 30"/>
          <p:cNvGraphicFramePr/>
          <p:nvPr/>
        </p:nvGraphicFramePr>
        <p:xfrm>
          <a:off x="6327775" y="4370070"/>
          <a:ext cx="4638040" cy="1057275"/>
        </p:xfrm>
        <a:graphic>
          <a:graphicData uri="http://schemas.openxmlformats.org/drawingml/2006/chart">
            <c:chart xmlns:c="http://schemas.openxmlformats.org/drawingml/2006/chart" xmlns:r="http://schemas.openxmlformats.org/officeDocument/2006/relationships" r:id="rId2"/>
          </a:graphicData>
        </a:graphic>
      </p:graphicFrame>
      <p:sp>
        <p:nvSpPr>
          <p:cNvPr id="32" name="文本框 31"/>
          <p:cNvSpPr txBox="1"/>
          <p:nvPr/>
        </p:nvSpPr>
        <p:spPr>
          <a:xfrm>
            <a:off x="5893435" y="3910965"/>
            <a:ext cx="5528945" cy="475615"/>
          </a:xfrm>
          <a:prstGeom prst="rect">
            <a:avLst/>
          </a:prstGeom>
          <a:noFill/>
        </p:spPr>
        <p:txBody>
          <a:bodyPr wrap="square" rtlCol="0" anchor="t">
            <a:noAutofit/>
          </a:bodyPr>
          <a:p>
            <a:pPr lvl="0" algn="ctr">
              <a:lnSpc>
                <a:spcPct val="130000"/>
              </a:lnSpc>
              <a:spcAft>
                <a:spcPts val="0"/>
              </a:spcAft>
              <a:buClrTx/>
              <a:buSzTx/>
              <a:buFont typeface="Wingdings" panose="05000000000000000000" charset="0"/>
            </a:pPr>
            <a:r>
              <a:rPr 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专属云全栈</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小站</a:t>
            </a:r>
            <a:r>
              <a:rPr 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今年仅落地1个项目，</a:t>
            </a:r>
            <a:r>
              <a:rPr lang="zh-CN" sz="12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海宁、战客</a:t>
            </a:r>
            <a:r>
              <a:rPr 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商机捕获能力较强，</a:t>
            </a:r>
            <a:r>
              <a:rPr lang="zh-CN" altLang="en-US" sz="1200" b="1">
                <a:solidFill>
                  <a:srgbClr val="FF0000"/>
                </a:solidFill>
                <a:latin typeface="微软雅黑" panose="020B0503020204020204" pitchFamily="34" charset="-122"/>
                <a:ea typeface="微软雅黑" panose="020B0503020204020204" pitchFamily="34" charset="-122"/>
                <a:sym typeface="+mn-ea"/>
              </a:rPr>
              <a:t>嘉禾、桐乡无专属云商机</a:t>
            </a:r>
            <a:endParaRPr lang="zh-CN" altLang="en-US" sz="1200" b="1">
              <a:solidFill>
                <a:srgbClr val="FF0000"/>
              </a:solidFill>
              <a:latin typeface="微软雅黑" panose="020B0503020204020204" pitchFamily="34" charset="-122"/>
              <a:ea typeface="微软雅黑" panose="020B0503020204020204" pitchFamily="34" charset="-122"/>
              <a:sym typeface="+mn-ea"/>
            </a:endParaRPr>
          </a:p>
        </p:txBody>
      </p:sp>
      <p:sp>
        <p:nvSpPr>
          <p:cNvPr id="33" name="文本框 32"/>
          <p:cNvSpPr txBox="1"/>
          <p:nvPr/>
        </p:nvSpPr>
        <p:spPr>
          <a:xfrm>
            <a:off x="408305" y="1510665"/>
            <a:ext cx="4962525" cy="370840"/>
          </a:xfrm>
          <a:prstGeom prst="rect">
            <a:avLst/>
          </a:prstGeom>
          <a:noFill/>
        </p:spPr>
        <p:txBody>
          <a:bodyPr wrap="square" rtlCol="0" anchor="t">
            <a:spAutoFit/>
          </a:bodyPr>
          <a:p>
            <a:pPr indent="0" algn="ctr" fontAlgn="auto">
              <a:lnSpc>
                <a:spcPct val="130000"/>
              </a:lnSpc>
              <a:spcBef>
                <a:spcPct val="0"/>
              </a:spcBef>
              <a:spcAft>
                <a:spcPts val="0"/>
              </a:spcAft>
              <a:buFont typeface="Wingdings" panose="05000000000000000000" charset="0"/>
              <a:buNone/>
            </a:pPr>
            <a:r>
              <a:rPr 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存在问题</a:t>
            </a:r>
            <a:r>
              <a:rPr lang="en-US" alt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1</a:t>
            </a:r>
            <a:r>
              <a:rPr 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云木本入占比低，产</a:t>
            </a:r>
            <a:r>
              <a:rPr lang="zh-CN" altLang="en-US"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能两级分化严重。</a:t>
            </a:r>
            <a:endParaRPr lang="zh-CN" altLang="en-US"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5" name="文本框 34"/>
          <p:cNvSpPr txBox="1"/>
          <p:nvPr/>
        </p:nvSpPr>
        <p:spPr>
          <a:xfrm>
            <a:off x="6025515" y="1527175"/>
            <a:ext cx="5882640" cy="370840"/>
          </a:xfrm>
          <a:prstGeom prst="rect">
            <a:avLst/>
          </a:prstGeom>
          <a:noFill/>
        </p:spPr>
        <p:txBody>
          <a:bodyPr wrap="square" rtlCol="0" anchor="t">
            <a:spAutoFit/>
          </a:bodyPr>
          <a:p>
            <a:pPr indent="0" algn="ctr" fontAlgn="auto">
              <a:lnSpc>
                <a:spcPct val="130000"/>
              </a:lnSpc>
              <a:spcBef>
                <a:spcPct val="0"/>
              </a:spcBef>
              <a:spcAft>
                <a:spcPts val="0"/>
              </a:spcAft>
              <a:buFont typeface="Wingdings" panose="05000000000000000000" charset="0"/>
              <a:buNone/>
            </a:pPr>
            <a:r>
              <a:rPr 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存在问题</a:t>
            </a:r>
            <a:r>
              <a:rPr lang="en-US" alt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2</a:t>
            </a:r>
            <a:r>
              <a:rPr 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算力型、底座型产品方面，商机挖掘能力缺失，转化率低</a:t>
            </a:r>
            <a:endParaRPr lang="zh-CN" altLang="en-US"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aphicFrame>
        <p:nvGraphicFramePr>
          <p:cNvPr id="36" name="图表 35"/>
          <p:cNvGraphicFramePr/>
          <p:nvPr/>
        </p:nvGraphicFramePr>
        <p:xfrm>
          <a:off x="6195695" y="5954395"/>
          <a:ext cx="5454650" cy="6127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7" name="图表 36"/>
          <p:cNvGraphicFramePr/>
          <p:nvPr/>
        </p:nvGraphicFramePr>
        <p:xfrm>
          <a:off x="240665" y="2639060"/>
          <a:ext cx="2339340" cy="1269365"/>
        </p:xfrm>
        <a:graphic>
          <a:graphicData uri="http://schemas.openxmlformats.org/drawingml/2006/chart">
            <c:chart xmlns:c="http://schemas.openxmlformats.org/drawingml/2006/chart" xmlns:r="http://schemas.openxmlformats.org/officeDocument/2006/relationships" r:id="rId4"/>
          </a:graphicData>
        </a:graphic>
      </p:graphicFrame>
      <p:sp>
        <p:nvSpPr>
          <p:cNvPr id="38" name="文本框 64"/>
          <p:cNvSpPr txBox="1"/>
          <p:nvPr/>
        </p:nvSpPr>
        <p:spPr>
          <a:xfrm>
            <a:off x="839470" y="2857818"/>
            <a:ext cx="1005840" cy="229870"/>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b="1" dirty="0">
                <a:solidFill>
                  <a:srgbClr val="C00000"/>
                </a:solidFill>
                <a:latin typeface="微软雅黑" panose="020B0503020204020204" pitchFamily="34" charset="-122"/>
                <a:ea typeface="微软雅黑" panose="020B0503020204020204" pitchFamily="34" charset="-122"/>
              </a:rPr>
              <a:t>占比</a:t>
            </a:r>
            <a:r>
              <a:rPr lang="en-US" altLang="zh-CN" sz="900" b="1" dirty="0">
                <a:solidFill>
                  <a:srgbClr val="C00000"/>
                </a:solidFill>
                <a:latin typeface="微软雅黑" panose="020B0503020204020204" pitchFamily="34" charset="-122"/>
                <a:ea typeface="微软雅黑" panose="020B0503020204020204" pitchFamily="34" charset="-122"/>
              </a:rPr>
              <a:t>54.2%</a:t>
            </a:r>
            <a:endParaRPr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5990590" y="2065655"/>
            <a:ext cx="5593715" cy="460375"/>
          </a:xfrm>
          <a:prstGeom prst="rect">
            <a:avLst/>
          </a:prstGeom>
          <a:noFill/>
        </p:spPr>
        <p:txBody>
          <a:bodyPr wrap="square" rtlCol="0" anchor="t">
            <a:spAutoFit/>
          </a:bodyPr>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全市</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AI+</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智算商机数</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51</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个，其中测试商机数</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12</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个，商机转化率</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6%</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，仅</a:t>
            </a:r>
            <a:r>
              <a:rPr lang="zh-CN" altLang="en-US" sz="12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lt"/>
              </a:rPr>
              <a:t>海宁、嘉禾</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lt"/>
              </a:rPr>
              <a:t>已</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实现转化破零，</a:t>
            </a:r>
            <a:r>
              <a:rPr lang="zh-CN" altLang="en-US" sz="12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lt"/>
              </a:rPr>
              <a:t>战客</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2</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个商机即将转化，</a:t>
            </a:r>
            <a:r>
              <a:rPr lang="zh-CN" altLang="en-US" sz="1200" b="1">
                <a:solidFill>
                  <a:srgbClr val="FF0000"/>
                </a:solidFill>
                <a:latin typeface="微软雅黑" panose="020B0503020204020204" pitchFamily="34" charset="-122"/>
                <a:ea typeface="微软雅黑" panose="020B0503020204020204" pitchFamily="34" charset="-122"/>
                <a:sym typeface="+mn-lt"/>
              </a:rPr>
              <a:t>海盐</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测试、转化均无突破。</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40" name="文本框 39"/>
          <p:cNvSpPr txBox="1"/>
          <p:nvPr/>
        </p:nvSpPr>
        <p:spPr>
          <a:xfrm>
            <a:off x="462915" y="2079625"/>
            <a:ext cx="4940300" cy="570865"/>
          </a:xfrm>
          <a:prstGeom prst="rect">
            <a:avLst/>
          </a:prstGeom>
          <a:noFill/>
        </p:spPr>
        <p:txBody>
          <a:bodyPr wrap="square" rtlCol="0" anchor="t">
            <a:spAutoFit/>
          </a:bodyPr>
          <a:p>
            <a:pPr indent="0" algn="ctr" fontAlgn="auto">
              <a:lnSpc>
                <a:spcPct val="130000"/>
              </a:lnSpc>
              <a:spcBef>
                <a:spcPct val="0"/>
              </a:spcBef>
              <a:spcAft>
                <a:spcPts val="0"/>
              </a:spcAft>
              <a:buFont typeface="Wingdings" panose="05000000000000000000" charset="0"/>
              <a:buNone/>
            </a:pP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客户经理标品木本收入</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2778</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万，占云木本收入</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54.2%</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200" b="1">
                <a:solidFill>
                  <a:srgbClr val="FF0000"/>
                </a:solidFill>
                <a:latin typeface="微软雅黑" panose="020B0503020204020204" pitchFamily="34" charset="-122"/>
                <a:ea typeface="微软雅黑" panose="020B0503020204020204" pitchFamily="34" charset="-122"/>
                <a:sym typeface="+mn-lt"/>
              </a:rPr>
              <a:t>收入占比不高，</a:t>
            </a:r>
            <a:endPar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0" algn="ctr" fontAlgn="auto">
              <a:lnSpc>
                <a:spcPct val="130000"/>
              </a:lnSpc>
              <a:spcBef>
                <a:spcPct val="0"/>
              </a:spcBef>
              <a:spcAft>
                <a:spcPts val="0"/>
              </a:spcAft>
              <a:buFont typeface="Wingdings" panose="05000000000000000000" charset="0"/>
              <a:buNone/>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lt"/>
              </a:rPr>
              <a:t>同时客户经理</a:t>
            </a:r>
            <a:r>
              <a:rPr lang="zh-CN" altLang="en-US" sz="1200" b="1">
                <a:solidFill>
                  <a:srgbClr val="FF0000"/>
                </a:solidFill>
                <a:latin typeface="微软雅黑" panose="020B0503020204020204" pitchFamily="34" charset="-122"/>
                <a:ea typeface="微软雅黑" panose="020B0503020204020204" pitchFamily="34" charset="-122"/>
                <a:sym typeface="+mn-lt"/>
              </a:rPr>
              <a:t>能力出现两级分化</a:t>
            </a:r>
            <a:endParaRPr lang="zh-CN" altLang="en-US" sz="1200" b="1">
              <a:solidFill>
                <a:srgbClr val="FF0000"/>
              </a:solidFill>
              <a:latin typeface="微软雅黑" panose="020B0503020204020204" pitchFamily="34" charset="-122"/>
              <a:ea typeface="微软雅黑" panose="020B0503020204020204" pitchFamily="34" charset="-122"/>
              <a:sym typeface="+mn-lt"/>
            </a:endParaRPr>
          </a:p>
        </p:txBody>
      </p:sp>
      <p:graphicFrame>
        <p:nvGraphicFramePr>
          <p:cNvPr id="41" name="图表 40"/>
          <p:cNvGraphicFramePr/>
          <p:nvPr/>
        </p:nvGraphicFramePr>
        <p:xfrm>
          <a:off x="1757680" y="4585970"/>
          <a:ext cx="3747770" cy="19685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图表 41"/>
          <p:cNvGraphicFramePr/>
          <p:nvPr/>
        </p:nvGraphicFramePr>
        <p:xfrm>
          <a:off x="6087745" y="2576195"/>
          <a:ext cx="5392420" cy="13893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3" name="图表 42"/>
          <p:cNvGraphicFramePr/>
          <p:nvPr/>
        </p:nvGraphicFramePr>
        <p:xfrm>
          <a:off x="-71755" y="4725035"/>
          <a:ext cx="2689860" cy="1658620"/>
        </p:xfrm>
        <a:graphic>
          <a:graphicData uri="http://schemas.openxmlformats.org/drawingml/2006/chart">
            <c:chart xmlns:c="http://schemas.openxmlformats.org/drawingml/2006/chart" xmlns:r="http://schemas.openxmlformats.org/officeDocument/2006/relationships" r:id="rId7"/>
          </a:graphicData>
        </a:graphic>
      </p:graphicFrame>
      <p:sp>
        <p:nvSpPr>
          <p:cNvPr id="2" name="文本框 1"/>
          <p:cNvSpPr txBox="1"/>
          <p:nvPr/>
        </p:nvSpPr>
        <p:spPr>
          <a:xfrm>
            <a:off x="390525" y="208915"/>
            <a:ext cx="10129520" cy="460375"/>
          </a:xfrm>
          <a:prstGeom prst="rect">
            <a:avLst/>
          </a:prstGeom>
          <a:noFill/>
        </p:spPr>
        <p:txBody>
          <a:bodyPr wrap="square" rtlCol="0" anchor="t">
            <a:spAutoFit/>
          </a:bodyPr>
          <a:p>
            <a:pPr fontAlgn="base">
              <a:buClrTx/>
              <a:buSzTx/>
              <a:buFontTx/>
            </a:pPr>
            <a:r>
              <a:rPr 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二、千方百计加大业务拓展</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智能云</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3" name="直接连接符 2"/>
          <p:cNvCxnSpPr/>
          <p:nvPr/>
        </p:nvCxnSpPr>
        <p:spPr>
          <a:xfrm>
            <a:off x="5772150" y="2339340"/>
            <a:ext cx="0" cy="3553460"/>
          </a:xfrm>
          <a:prstGeom prst="line">
            <a:avLst/>
          </a:prstGeom>
          <a:ln w="9525" cap="flat" cmpd="sng" algn="ctr">
            <a:solidFill>
              <a:schemeClr val="accent1"/>
            </a:solidFill>
            <a:prstDash val="dash"/>
          </a:ln>
        </p:spPr>
        <p:style>
          <a:lnRef idx="0">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圆角矩形 57"/>
          <p:cNvSpPr/>
          <p:nvPr>
            <p:custDataLst>
              <p:tags r:id="rId1"/>
            </p:custDataLst>
          </p:nvPr>
        </p:nvSpPr>
        <p:spPr>
          <a:xfrm>
            <a:off x="551180" y="1954530"/>
            <a:ext cx="3565525" cy="1620520"/>
          </a:xfrm>
          <a:prstGeom prst="roundRect">
            <a:avLst>
              <a:gd name="adj" fmla="val 2634"/>
            </a:avLst>
          </a:prstGeom>
          <a:noFill/>
          <a:ln w="12700" cmpd="sng">
            <a:solidFill>
              <a:schemeClr val="bg1">
                <a:lumMod val="50000"/>
              </a:schemeClr>
            </a:solidFill>
            <a:prstDash val="sysDot"/>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cxnSp>
        <p:nvCxnSpPr>
          <p:cNvPr id="19" name="直接连接符 18"/>
          <p:cNvCxnSpPr/>
          <p:nvPr>
            <p:custDataLst>
              <p:tags r:id="rId2"/>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572135" y="909320"/>
            <a:ext cx="10955655" cy="306705"/>
          </a:xfrm>
          <a:prstGeom prst="rect">
            <a:avLst/>
          </a:prstGeom>
          <a:solidFill>
            <a:srgbClr val="1184CF"/>
          </a:solidFill>
        </p:spPr>
        <p:txBody>
          <a:bodyPr wrap="square" rtlCol="0">
            <a:spAutoFit/>
          </a:bodyPr>
          <a:p>
            <a:pPr lvl="0" indent="0" algn="ctr" fontAlgn="auto">
              <a:buClrTx/>
              <a:buSzTx/>
              <a:buFontTx/>
            </a:pP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云木本标品要以客户经理为核心，</a:t>
            </a:r>
            <a:r>
              <a:rPr lang="zh-CN" altLang="en-US" sz="1400" b="1"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锤炼三大能力，锁定五大产品，</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做大云木本收入基本面</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2" name="文本框 51"/>
          <p:cNvSpPr txBox="1"/>
          <p:nvPr/>
        </p:nvSpPr>
        <p:spPr>
          <a:xfrm>
            <a:off x="4359275" y="2202180"/>
            <a:ext cx="3319145" cy="537210"/>
          </a:xfrm>
          <a:prstGeom prst="rect">
            <a:avLst/>
          </a:prstGeom>
          <a:noFill/>
        </p:spPr>
        <p:txBody>
          <a:bodyPr wrap="square" rtlCol="0" anchor="t">
            <a:noAutofit/>
          </a:bodyPr>
          <a:p>
            <a:pPr marL="171450" indent="-171450">
              <a:buFont typeface="Wingdings" panose="05000000000000000000" charset="0"/>
              <a:buChar char="ü"/>
            </a:pPr>
            <a:r>
              <a:rPr lang="zh-CN" altLang="en-US" sz="1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以客户经理</a:t>
            </a:r>
            <a:r>
              <a:rPr lang="en-US" altLang="zh-CN" sz="1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KPI</a:t>
            </a:r>
            <a:r>
              <a:rPr lang="zh-CN" altLang="en-US" sz="1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考核为牵引，开展业务知识、销售技能通关，下半年人均月产能破</a:t>
            </a:r>
            <a:r>
              <a:rPr lang="en-US" altLang="zh-CN" sz="1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万，所有客户经理云木本标品实现破零。</a:t>
            </a:r>
            <a:endParaRPr lang="zh-CN" altLang="en-US" sz="1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4" name="文本框 53"/>
          <p:cNvSpPr txBox="1"/>
          <p:nvPr/>
        </p:nvSpPr>
        <p:spPr>
          <a:xfrm>
            <a:off x="1258570" y="1804670"/>
            <a:ext cx="2184400" cy="306705"/>
          </a:xfrm>
          <a:prstGeom prst="rect">
            <a:avLst/>
          </a:prstGeom>
          <a:solidFill>
            <a:schemeClr val="bg1"/>
          </a:solidFill>
        </p:spPr>
        <p:txBody>
          <a:bodyPr wrap="square" rtlCol="0" anchor="t">
            <a:spAutoFit/>
          </a:bodyPr>
          <a:p>
            <a:pPr indent="0" algn="ctr">
              <a:buFont typeface="Wingdings" panose="05000000000000000000" charset="0"/>
              <a:buNone/>
            </a:pPr>
            <a:r>
              <a:rPr lang="zh-CN" altLang="en-US" sz="1400" b="1">
                <a:solidFill>
                  <a:srgbClr val="0070C0"/>
                </a:solidFill>
                <a:latin typeface="微软雅黑" panose="020B0503020204020204" pitchFamily="34" charset="-122"/>
                <a:ea typeface="微软雅黑" panose="020B0503020204020204" pitchFamily="34" charset="-122"/>
                <a:sym typeface="+mn-ea"/>
              </a:rPr>
              <a:t>产品经理（</a:t>
            </a:r>
            <a:r>
              <a:rPr lang="zh-CN" altLang="en-US" sz="1400" b="1">
                <a:solidFill>
                  <a:schemeClr val="accent6">
                    <a:lumMod val="50000"/>
                  </a:schemeClr>
                </a:solidFill>
                <a:latin typeface="微软雅黑" panose="020B0503020204020204" pitchFamily="34" charset="-122"/>
                <a:ea typeface="微软雅黑" panose="020B0503020204020204" pitchFamily="34" charset="-122"/>
                <a:sym typeface="+mn-ea"/>
              </a:rPr>
              <a:t>管理协同能力）</a:t>
            </a:r>
            <a:endParaRPr lang="zh-CN" altLang="en-US" sz="1400" b="1">
              <a:solidFill>
                <a:srgbClr val="0070C0"/>
              </a:solidFill>
              <a:latin typeface="微软雅黑" panose="020B0503020204020204" pitchFamily="34" charset="-122"/>
              <a:ea typeface="微软雅黑" panose="020B0503020204020204" pitchFamily="34" charset="-122"/>
              <a:sym typeface="+mn-ea"/>
            </a:endParaRPr>
          </a:p>
        </p:txBody>
      </p:sp>
      <p:sp>
        <p:nvSpPr>
          <p:cNvPr id="59" name="圆角矩形 58"/>
          <p:cNvSpPr/>
          <p:nvPr>
            <p:custDataLst>
              <p:tags r:id="rId3"/>
            </p:custDataLst>
          </p:nvPr>
        </p:nvSpPr>
        <p:spPr>
          <a:xfrm>
            <a:off x="8123555" y="1954530"/>
            <a:ext cx="3594735" cy="1621155"/>
          </a:xfrm>
          <a:prstGeom prst="roundRect">
            <a:avLst>
              <a:gd name="adj" fmla="val 2634"/>
            </a:avLst>
          </a:prstGeom>
          <a:noFill/>
          <a:ln w="12700" cmpd="sng">
            <a:solidFill>
              <a:schemeClr val="bg1">
                <a:lumMod val="50000"/>
              </a:schemeClr>
            </a:solidFill>
            <a:prstDash val="sysDot"/>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9065260" y="1804670"/>
            <a:ext cx="1983740" cy="521970"/>
          </a:xfrm>
          <a:prstGeom prst="rect">
            <a:avLst/>
          </a:prstGeom>
          <a:solidFill>
            <a:schemeClr val="bg1"/>
          </a:solidFill>
        </p:spPr>
        <p:txBody>
          <a:bodyPr wrap="square" rtlCol="0" anchor="t">
            <a:spAutoFit/>
          </a:bodyPr>
          <a:p>
            <a:pPr indent="0" algn="ctr">
              <a:buFont typeface="Wingdings" panose="05000000000000000000" charset="0"/>
              <a:buNone/>
            </a:pPr>
            <a:r>
              <a:rPr lang="zh-CN" altLang="en-US" sz="14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云</a:t>
            </a:r>
            <a:r>
              <a:rPr lang="en-US" altLang="zh-CN" sz="14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MSP</a:t>
            </a:r>
            <a:r>
              <a:rPr lang="zh-CN" altLang="en-US" sz="14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a:solidFill>
                  <a:schemeClr val="accent6">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技术支撑能力）</a:t>
            </a:r>
            <a:endParaRPr lang="zh-CN" altLang="en-US" sz="1400" b="1">
              <a:solidFill>
                <a:schemeClr val="accent6">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0" name="文本框 59"/>
          <p:cNvSpPr txBox="1"/>
          <p:nvPr/>
        </p:nvSpPr>
        <p:spPr>
          <a:xfrm>
            <a:off x="623570" y="2130425"/>
            <a:ext cx="3314700" cy="363855"/>
          </a:xfrm>
          <a:prstGeom prst="rect">
            <a:avLst/>
          </a:prstGeom>
          <a:noFill/>
        </p:spPr>
        <p:txBody>
          <a:bodyPr wrap="square" rtlCol="0" anchor="t">
            <a:noAutofit/>
          </a:bodyPr>
          <a:p>
            <a:pPr marL="171450" indent="-171450">
              <a:lnSpc>
                <a:spcPct val="110000"/>
              </a:lnSpc>
              <a:buFont typeface="Wingdings" panose="05000000000000000000" charset="0"/>
              <a:buChar char="ü"/>
            </a:pPr>
            <a:r>
              <a:rPr lang="zh-CN" altLang="en-US" sz="1000" b="1">
                <a:solidFill>
                  <a:schemeClr val="tx1"/>
                </a:solidFill>
                <a:latin typeface="微软雅黑" panose="020B0503020204020204" pitchFamily="34" charset="-122"/>
                <a:ea typeface="微软雅黑" panose="020B0503020204020204" pitchFamily="34" charset="-122"/>
                <a:sym typeface="+mn-ea"/>
              </a:rPr>
              <a:t>落实逐优计划，压实产品经理管理责任、指导责任，与客户经理目标同步、考核同步、管理同步。</a:t>
            </a:r>
            <a:endParaRPr lang="zh-CN" altLang="en-US" sz="1000" b="1">
              <a:solidFill>
                <a:schemeClr val="tx1"/>
              </a:solidFill>
              <a:latin typeface="微软雅黑" panose="020B0503020204020204" pitchFamily="34" charset="-122"/>
              <a:ea typeface="微软雅黑" panose="020B0503020204020204" pitchFamily="34" charset="-122"/>
              <a:sym typeface="+mn-ea"/>
            </a:endParaRPr>
          </a:p>
        </p:txBody>
      </p:sp>
      <p:sp>
        <p:nvSpPr>
          <p:cNvPr id="62" name="矩形 61"/>
          <p:cNvSpPr/>
          <p:nvPr/>
        </p:nvSpPr>
        <p:spPr>
          <a:xfrm>
            <a:off x="1772920" y="2576195"/>
            <a:ext cx="887730" cy="221615"/>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r>
              <a:rPr kumimoji="1" lang="zh-CN" altLang="en-US" sz="900" b="1" dirty="0">
                <a:solidFill>
                  <a:schemeClr val="bg1"/>
                </a:solidFill>
                <a:latin typeface="微软雅黑" panose="020B0503020204020204" pitchFamily="34" charset="-122"/>
                <a:ea typeface="微软雅黑" panose="020B0503020204020204" pitchFamily="34" charset="-122"/>
              </a:rPr>
              <a:t>培训文档</a:t>
            </a:r>
            <a:endParaRPr kumimoji="1" lang="zh-CN" altLang="en-US" sz="900" b="1" dirty="0">
              <a:solidFill>
                <a:schemeClr val="bg1"/>
              </a:solidFill>
              <a:latin typeface="微软雅黑" panose="020B0503020204020204" pitchFamily="34" charset="-122"/>
              <a:ea typeface="微软雅黑" panose="020B0503020204020204" pitchFamily="34" charset="-122"/>
            </a:endParaRPr>
          </a:p>
        </p:txBody>
      </p:sp>
      <p:sp>
        <p:nvSpPr>
          <p:cNvPr id="63" name="矩形 62"/>
          <p:cNvSpPr/>
          <p:nvPr/>
        </p:nvSpPr>
        <p:spPr>
          <a:xfrm>
            <a:off x="2724150" y="2576195"/>
            <a:ext cx="887730" cy="215265"/>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r>
              <a:rPr kumimoji="1" lang="zh-CN" altLang="en-US" sz="900" b="1" dirty="0">
                <a:solidFill>
                  <a:schemeClr val="bg1"/>
                </a:solidFill>
                <a:latin typeface="微软雅黑" panose="020B0503020204020204" pitchFamily="34" charset="-122"/>
                <a:ea typeface="微软雅黑" panose="020B0503020204020204" pitchFamily="34" charset="-122"/>
              </a:rPr>
              <a:t>受理流程</a:t>
            </a:r>
            <a:endParaRPr kumimoji="1" lang="zh-CN" altLang="en-US" sz="900" b="1" dirty="0">
              <a:solidFill>
                <a:schemeClr val="bg1"/>
              </a:solidFill>
              <a:latin typeface="微软雅黑" panose="020B0503020204020204" pitchFamily="34" charset="-122"/>
              <a:ea typeface="微软雅黑" panose="020B0503020204020204" pitchFamily="34" charset="-122"/>
            </a:endParaRPr>
          </a:p>
        </p:txBody>
      </p:sp>
      <p:sp>
        <p:nvSpPr>
          <p:cNvPr id="64" name="矩形 63"/>
          <p:cNvSpPr/>
          <p:nvPr/>
        </p:nvSpPr>
        <p:spPr>
          <a:xfrm>
            <a:off x="1772920" y="2835275"/>
            <a:ext cx="887730" cy="219075"/>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r>
              <a:rPr kumimoji="1" lang="zh-CN" altLang="en-US" sz="900" b="1" dirty="0">
                <a:solidFill>
                  <a:schemeClr val="bg1"/>
                </a:solidFill>
                <a:latin typeface="微软雅黑" panose="020B0503020204020204" pitchFamily="34" charset="-122"/>
                <a:ea typeface="微软雅黑" panose="020B0503020204020204" pitchFamily="34" charset="-122"/>
              </a:rPr>
              <a:t>宣传资料</a:t>
            </a:r>
            <a:endParaRPr kumimoji="1" lang="zh-CN" altLang="en-US" sz="900" b="1" dirty="0">
              <a:solidFill>
                <a:schemeClr val="bg1"/>
              </a:solidFill>
              <a:latin typeface="微软雅黑" panose="020B0503020204020204" pitchFamily="34" charset="-122"/>
              <a:ea typeface="微软雅黑" panose="020B0503020204020204" pitchFamily="34" charset="-122"/>
            </a:endParaRPr>
          </a:p>
        </p:txBody>
      </p:sp>
      <p:sp>
        <p:nvSpPr>
          <p:cNvPr id="65" name="矩形 64"/>
          <p:cNvSpPr/>
          <p:nvPr/>
        </p:nvSpPr>
        <p:spPr>
          <a:xfrm>
            <a:off x="2724150" y="2835275"/>
            <a:ext cx="887730" cy="243205"/>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r>
              <a:rPr kumimoji="1" lang="zh-CN" altLang="en-US" sz="900" b="1" dirty="0">
                <a:solidFill>
                  <a:schemeClr val="bg1"/>
                </a:solidFill>
                <a:latin typeface="微软雅黑" panose="020B0503020204020204" pitchFamily="34" charset="-122"/>
                <a:ea typeface="微软雅黑" panose="020B0503020204020204" pitchFamily="34" charset="-122"/>
              </a:rPr>
              <a:t>营销话术</a:t>
            </a:r>
            <a:endParaRPr kumimoji="1" lang="zh-CN" altLang="en-US" sz="900" b="1" dirty="0">
              <a:solidFill>
                <a:schemeClr val="bg1"/>
              </a:solidFill>
              <a:latin typeface="微软雅黑" panose="020B0503020204020204" pitchFamily="34" charset="-122"/>
              <a:ea typeface="微软雅黑" panose="020B0503020204020204" pitchFamily="34" charset="-122"/>
            </a:endParaRPr>
          </a:p>
        </p:txBody>
      </p:sp>
      <p:sp>
        <p:nvSpPr>
          <p:cNvPr id="66" name="矩形 65"/>
          <p:cNvSpPr/>
          <p:nvPr/>
        </p:nvSpPr>
        <p:spPr>
          <a:xfrm>
            <a:off x="1774825" y="3099435"/>
            <a:ext cx="887730" cy="218440"/>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r>
              <a:rPr kumimoji="1" lang="zh-CN" altLang="en-US" sz="900" b="1" dirty="0">
                <a:solidFill>
                  <a:schemeClr val="bg1"/>
                </a:solidFill>
                <a:latin typeface="微软雅黑" panose="020B0503020204020204" pitchFamily="34" charset="-122"/>
                <a:ea typeface="微软雅黑" panose="020B0503020204020204" pitchFamily="34" charset="-122"/>
              </a:rPr>
              <a:t>抽测验收</a:t>
            </a:r>
            <a:endParaRPr kumimoji="1" lang="zh-CN" altLang="en-US" sz="900" b="1" dirty="0">
              <a:solidFill>
                <a:schemeClr val="bg1"/>
              </a:solidFill>
              <a:latin typeface="微软雅黑" panose="020B0503020204020204" pitchFamily="34" charset="-122"/>
              <a:ea typeface="微软雅黑" panose="020B0503020204020204" pitchFamily="34" charset="-122"/>
            </a:endParaRPr>
          </a:p>
        </p:txBody>
      </p:sp>
      <p:sp>
        <p:nvSpPr>
          <p:cNvPr id="67" name="矩形 66"/>
          <p:cNvSpPr/>
          <p:nvPr/>
        </p:nvSpPr>
        <p:spPr>
          <a:xfrm>
            <a:off x="1774825" y="3357245"/>
            <a:ext cx="887730" cy="185420"/>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t" anchorCtr="0" forceAA="0" compatLnSpc="1">
            <a:noAutofit/>
          </a:bodyPr>
          <a:p>
            <a:pPr lvl="0" algn="ctr">
              <a:lnSpc>
                <a:spcPct val="80000"/>
              </a:lnSpc>
              <a:buClrTx/>
              <a:buSzTx/>
              <a:buFontTx/>
            </a:pPr>
            <a:r>
              <a:rPr kumimoji="1" lang="zh-CN" altLang="en-US" sz="900" b="1" dirty="0">
                <a:solidFill>
                  <a:schemeClr val="bg1"/>
                </a:solidFill>
                <a:latin typeface="微软雅黑" panose="020B0503020204020204" pitchFamily="34" charset="-122"/>
                <a:ea typeface="微软雅黑" panose="020B0503020204020204" pitchFamily="34" charset="-122"/>
                <a:sym typeface="+mn-ea"/>
              </a:rPr>
              <a:t>三率管理</a:t>
            </a:r>
            <a:endParaRPr kumimoji="1" lang="zh-CN" altLang="en-US" sz="900" b="1" dirty="0">
              <a:solidFill>
                <a:schemeClr val="bg1"/>
              </a:solidFill>
              <a:latin typeface="微软雅黑" panose="020B0503020204020204" pitchFamily="34" charset="-122"/>
              <a:ea typeface="微软雅黑" panose="020B0503020204020204" pitchFamily="34" charset="-122"/>
              <a:sym typeface="+mn-ea"/>
            </a:endParaRPr>
          </a:p>
        </p:txBody>
      </p:sp>
      <p:sp>
        <p:nvSpPr>
          <p:cNvPr id="68" name="矩形 67"/>
          <p:cNvSpPr/>
          <p:nvPr/>
        </p:nvSpPr>
        <p:spPr>
          <a:xfrm>
            <a:off x="2724150" y="3227705"/>
            <a:ext cx="887730" cy="208915"/>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r>
              <a:rPr kumimoji="1" lang="zh-CN" altLang="en-US" sz="900" b="1" dirty="0">
                <a:solidFill>
                  <a:schemeClr val="bg1"/>
                </a:solidFill>
                <a:latin typeface="微软雅黑" panose="020B0503020204020204" pitchFamily="34" charset="-122"/>
                <a:ea typeface="微软雅黑" panose="020B0503020204020204" pitchFamily="34" charset="-122"/>
              </a:rPr>
              <a:t>通报分享</a:t>
            </a:r>
            <a:endParaRPr kumimoji="1" lang="zh-CN" altLang="en-US" sz="900" b="1" dirty="0">
              <a:solidFill>
                <a:schemeClr val="bg1"/>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904875" y="2626995"/>
            <a:ext cx="785495" cy="398780"/>
          </a:xfrm>
          <a:prstGeom prst="rect">
            <a:avLst/>
          </a:prstGeom>
          <a:noFill/>
        </p:spPr>
        <p:txBody>
          <a:bodyPr wrap="square" rtlCol="0" anchor="t">
            <a:spAutoFit/>
          </a:bodyPr>
          <a:p>
            <a:pPr indent="0" algn="ctr">
              <a:buFont typeface="Arial" panose="020B0604020202020204" pitchFamily="34" charset="0"/>
              <a:buNone/>
            </a:pPr>
            <a:r>
              <a:rPr lang="zh-CN" altLang="en-US" sz="1000" b="1">
                <a:solidFill>
                  <a:srgbClr val="C00000"/>
                </a:solidFill>
                <a:latin typeface="微软雅黑" panose="020B0503020204020204" pitchFamily="34" charset="-122"/>
                <a:ea typeface="微软雅黑" panose="020B0503020204020204" pitchFamily="34" charset="-122"/>
                <a:sym typeface="+mn-ea"/>
              </a:rPr>
              <a:t>推广前</a:t>
            </a:r>
            <a:endParaRPr lang="zh-CN" altLang="en-US" sz="1000" b="1">
              <a:solidFill>
                <a:srgbClr val="C00000"/>
              </a:solidFill>
              <a:latin typeface="微软雅黑" panose="020B0503020204020204" pitchFamily="34" charset="-122"/>
              <a:ea typeface="微软雅黑" panose="020B0503020204020204" pitchFamily="34" charset="-122"/>
              <a:sym typeface="+mn-ea"/>
            </a:endParaRPr>
          </a:p>
          <a:p>
            <a:pPr indent="0" algn="ctr">
              <a:buFont typeface="Arial" panose="020B0604020202020204" pitchFamily="34" charset="0"/>
              <a:buNone/>
            </a:pPr>
            <a:r>
              <a:rPr lang="zh-CN" altLang="en-US" sz="1000" b="1">
                <a:solidFill>
                  <a:srgbClr val="C00000"/>
                </a:solidFill>
                <a:latin typeface="微软雅黑" panose="020B0503020204020204" pitchFamily="34" charset="-122"/>
                <a:ea typeface="微软雅黑" panose="020B0503020204020204" pitchFamily="34" charset="-122"/>
                <a:sym typeface="+mn-ea"/>
              </a:rPr>
              <a:t>弹药</a:t>
            </a:r>
            <a:r>
              <a:rPr lang="zh-CN" altLang="en-US" sz="1000" b="1">
                <a:solidFill>
                  <a:srgbClr val="C00000"/>
                </a:solidFill>
                <a:latin typeface="微软雅黑" panose="020B0503020204020204" pitchFamily="34" charset="-122"/>
                <a:ea typeface="微软雅黑" panose="020B0503020204020204" pitchFamily="34" charset="-122"/>
                <a:sym typeface="+mn-ea"/>
              </a:rPr>
              <a:t>储备</a:t>
            </a:r>
            <a:endParaRPr lang="zh-CN" altLang="en-US" sz="1000" b="1">
              <a:solidFill>
                <a:srgbClr val="C00000"/>
              </a:solidFill>
              <a:latin typeface="微软雅黑" panose="020B0503020204020204" pitchFamily="34" charset="-122"/>
              <a:ea typeface="微软雅黑" panose="020B0503020204020204" pitchFamily="34" charset="-122"/>
              <a:sym typeface="+mn-ea"/>
            </a:endParaRPr>
          </a:p>
        </p:txBody>
      </p:sp>
      <p:sp>
        <p:nvSpPr>
          <p:cNvPr id="70" name="文本框 69"/>
          <p:cNvSpPr txBox="1"/>
          <p:nvPr/>
        </p:nvSpPr>
        <p:spPr>
          <a:xfrm>
            <a:off x="913130" y="3148965"/>
            <a:ext cx="785495" cy="398780"/>
          </a:xfrm>
          <a:prstGeom prst="rect">
            <a:avLst/>
          </a:prstGeom>
          <a:noFill/>
        </p:spPr>
        <p:txBody>
          <a:bodyPr wrap="square" rtlCol="0" anchor="t">
            <a:spAutoFit/>
          </a:bodyPr>
          <a:p>
            <a:pPr indent="0" algn="ctr">
              <a:buFont typeface="Arial" panose="020B0604020202020204" pitchFamily="34" charset="0"/>
              <a:buNone/>
            </a:pPr>
            <a:r>
              <a:rPr lang="zh-CN" altLang="en-US" sz="1000" b="1">
                <a:solidFill>
                  <a:srgbClr val="C00000"/>
                </a:solidFill>
                <a:latin typeface="微软雅黑" panose="020B0503020204020204" pitchFamily="34" charset="-122"/>
                <a:ea typeface="微软雅黑" panose="020B0503020204020204" pitchFamily="34" charset="-122"/>
                <a:sym typeface="+mn-ea"/>
              </a:rPr>
              <a:t>推广</a:t>
            </a:r>
            <a:r>
              <a:rPr lang="zh-CN" altLang="en-US" sz="1000" b="1">
                <a:solidFill>
                  <a:srgbClr val="C00000"/>
                </a:solidFill>
                <a:latin typeface="微软雅黑" panose="020B0503020204020204" pitchFamily="34" charset="-122"/>
                <a:ea typeface="微软雅黑" panose="020B0503020204020204" pitchFamily="34" charset="-122"/>
                <a:sym typeface="+mn-ea"/>
              </a:rPr>
              <a:t>中</a:t>
            </a:r>
            <a:endParaRPr lang="zh-CN" altLang="en-US" sz="1000" b="1">
              <a:solidFill>
                <a:srgbClr val="C00000"/>
              </a:solidFill>
              <a:latin typeface="微软雅黑" panose="020B0503020204020204" pitchFamily="34" charset="-122"/>
              <a:ea typeface="微软雅黑" panose="020B0503020204020204" pitchFamily="34" charset="-122"/>
              <a:sym typeface="+mn-ea"/>
            </a:endParaRPr>
          </a:p>
          <a:p>
            <a:pPr indent="0" algn="ctr">
              <a:buFont typeface="Arial" panose="020B0604020202020204" pitchFamily="34" charset="0"/>
              <a:buNone/>
            </a:pPr>
            <a:r>
              <a:rPr lang="zh-CN" altLang="en-US" sz="1000" b="1">
                <a:solidFill>
                  <a:srgbClr val="C00000"/>
                </a:solidFill>
                <a:latin typeface="微软雅黑" panose="020B0503020204020204" pitchFamily="34" charset="-122"/>
                <a:ea typeface="微软雅黑" panose="020B0503020204020204" pitchFamily="34" charset="-122"/>
                <a:sym typeface="+mn-ea"/>
              </a:rPr>
              <a:t>效果</a:t>
            </a:r>
            <a:r>
              <a:rPr lang="zh-CN" altLang="en-US" sz="1000" b="1">
                <a:solidFill>
                  <a:srgbClr val="C00000"/>
                </a:solidFill>
                <a:latin typeface="微软雅黑" panose="020B0503020204020204" pitchFamily="34" charset="-122"/>
                <a:ea typeface="微软雅黑" panose="020B0503020204020204" pitchFamily="34" charset="-122"/>
                <a:sym typeface="+mn-ea"/>
              </a:rPr>
              <a:t>跟踪</a:t>
            </a:r>
            <a:endParaRPr lang="zh-CN" altLang="en-US" sz="1000" b="1">
              <a:solidFill>
                <a:srgbClr val="C00000"/>
              </a:solidFill>
              <a:latin typeface="微软雅黑" panose="020B0503020204020204" pitchFamily="34" charset="-122"/>
              <a:ea typeface="微软雅黑" panose="020B0503020204020204" pitchFamily="34" charset="-122"/>
              <a:sym typeface="+mn-ea"/>
            </a:endParaRPr>
          </a:p>
        </p:txBody>
      </p:sp>
      <p:sp>
        <p:nvSpPr>
          <p:cNvPr id="72" name="文本框 71"/>
          <p:cNvSpPr txBox="1"/>
          <p:nvPr/>
        </p:nvSpPr>
        <p:spPr>
          <a:xfrm>
            <a:off x="8432165" y="3010535"/>
            <a:ext cx="2702560" cy="553085"/>
          </a:xfrm>
          <a:prstGeom prst="rect">
            <a:avLst/>
          </a:prstGeom>
        </p:spPr>
        <p:txBody>
          <a:bodyPr wrap="square">
            <a:spAutoFit/>
          </a:bodyPr>
          <a:p>
            <a:pPr marL="171450" indent="-171450" algn="l">
              <a:buClrTx/>
              <a:buSzTx/>
              <a:buFont typeface="Arial" panose="020B0604020202020204" pitchFamily="34" charset="0"/>
              <a:buChar char="•"/>
            </a:pPr>
            <a:r>
              <a:rPr lang="zh-CN" altLang="en-US" sz="1000" b="0" i="0">
                <a:latin typeface="微软雅黑" panose="020B0503020204020204" pitchFamily="34" charset="-122"/>
                <a:ea typeface="微软雅黑" panose="020B0503020204020204" pitchFamily="34" charset="-122"/>
              </a:rPr>
              <a:t>售前：方案支撑；</a:t>
            </a:r>
            <a:endParaRPr lang="zh-CN" altLang="en-US" sz="1000" b="0" i="0">
              <a:latin typeface="微软雅黑" panose="020B0503020204020204" pitchFamily="34" charset="-122"/>
              <a:ea typeface="微软雅黑" panose="020B0503020204020204" pitchFamily="34" charset="-122"/>
            </a:endParaRPr>
          </a:p>
          <a:p>
            <a:pPr marL="171450" indent="-171450" algn="l">
              <a:buClrTx/>
              <a:buSzTx/>
              <a:buFont typeface="Arial" panose="020B0604020202020204" pitchFamily="34" charset="0"/>
              <a:buChar char="•"/>
            </a:pPr>
            <a:r>
              <a:rPr lang="zh-CN" altLang="en-US" sz="1000" b="0" i="0">
                <a:latin typeface="微软雅黑" panose="020B0503020204020204" pitchFamily="34" charset="-122"/>
                <a:ea typeface="微软雅黑" panose="020B0503020204020204" pitchFamily="34" charset="-122"/>
              </a:rPr>
              <a:t>售中：业务配置、订购开通、资源</a:t>
            </a:r>
            <a:r>
              <a:rPr lang="zh-CN" altLang="en-US" sz="1000" b="0" i="0">
                <a:latin typeface="微软雅黑" panose="020B0503020204020204" pitchFamily="34" charset="-122"/>
                <a:ea typeface="微软雅黑" panose="020B0503020204020204" pitchFamily="34" charset="-122"/>
              </a:rPr>
              <a:t>迁移；</a:t>
            </a:r>
            <a:endParaRPr lang="zh-CN" altLang="en-US" sz="1000" b="0" i="0">
              <a:latin typeface="微软雅黑" panose="020B0503020204020204" pitchFamily="34" charset="-122"/>
              <a:ea typeface="微软雅黑" panose="020B0503020204020204" pitchFamily="34" charset="-122"/>
            </a:endParaRPr>
          </a:p>
          <a:p>
            <a:pPr marL="171450" indent="-171450" algn="l">
              <a:buClrTx/>
              <a:buSzTx/>
              <a:buFont typeface="Arial" panose="020B0604020202020204" pitchFamily="34" charset="0"/>
              <a:buChar char="•"/>
            </a:pPr>
            <a:r>
              <a:rPr lang="zh-CN" altLang="en-US" sz="1000" b="0" i="0">
                <a:latin typeface="微软雅黑" panose="020B0503020204020204" pitchFamily="34" charset="-122"/>
                <a:ea typeface="微软雅黑" panose="020B0503020204020204" pitchFamily="34" charset="-122"/>
              </a:rPr>
              <a:t>售后：故障处理、到期提醒、二次</a:t>
            </a:r>
            <a:r>
              <a:rPr lang="zh-CN" altLang="en-US" sz="1000" b="0" i="0">
                <a:latin typeface="微软雅黑" panose="020B0503020204020204" pitchFamily="34" charset="-122"/>
                <a:ea typeface="微软雅黑" panose="020B0503020204020204" pitchFamily="34" charset="-122"/>
              </a:rPr>
              <a:t>商机；</a:t>
            </a:r>
            <a:endParaRPr lang="zh-CN" altLang="en-US" sz="1000" b="0" i="0">
              <a:latin typeface="微软雅黑" panose="020B0503020204020204" pitchFamily="34" charset="-122"/>
              <a:ea typeface="微软雅黑" panose="020B0503020204020204" pitchFamily="34" charset="-122"/>
            </a:endParaRPr>
          </a:p>
        </p:txBody>
      </p:sp>
      <p:sp>
        <p:nvSpPr>
          <p:cNvPr id="73" name="文本框 72"/>
          <p:cNvSpPr txBox="1"/>
          <p:nvPr/>
        </p:nvSpPr>
        <p:spPr>
          <a:xfrm>
            <a:off x="8253730" y="2214880"/>
            <a:ext cx="3456305" cy="422910"/>
          </a:xfrm>
          <a:prstGeom prst="rect">
            <a:avLst/>
          </a:prstGeom>
          <a:noFill/>
        </p:spPr>
        <p:txBody>
          <a:bodyPr wrap="square" rtlCol="0" anchor="t">
            <a:noAutofit/>
          </a:bodyPr>
          <a:p>
            <a:pPr marL="171450" indent="-171450">
              <a:lnSpc>
                <a:spcPct val="120000"/>
              </a:lnSpc>
              <a:buFont typeface="Wingdings" panose="05000000000000000000" charset="0"/>
              <a:buChar char="ü"/>
            </a:pPr>
            <a:r>
              <a:rPr lang="zh-CN" altLang="en-US" sz="1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高标准强化政网协同考核，云</a:t>
            </a:r>
            <a:r>
              <a:rPr lang="en-US" altLang="zh-CN" sz="1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MSP</a:t>
            </a:r>
            <a:r>
              <a:rPr lang="zh-CN" altLang="en-US" sz="1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同样要为签单转化负责，下半年目标产能较上半年提升</a:t>
            </a:r>
            <a:r>
              <a:rPr lang="en-US" altLang="zh-CN" sz="1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20%</a:t>
            </a:r>
            <a:r>
              <a:rPr lang="zh-CN" altLang="en-US" sz="1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圆角矩形 4"/>
          <p:cNvSpPr/>
          <p:nvPr>
            <p:custDataLst>
              <p:tags r:id="rId4"/>
            </p:custDataLst>
          </p:nvPr>
        </p:nvSpPr>
        <p:spPr>
          <a:xfrm>
            <a:off x="4304030" y="1953895"/>
            <a:ext cx="3594735" cy="1621155"/>
          </a:xfrm>
          <a:prstGeom prst="roundRect">
            <a:avLst>
              <a:gd name="adj" fmla="val 2634"/>
            </a:avLst>
          </a:prstGeom>
          <a:noFill/>
          <a:ln w="12700" cmpd="sng">
            <a:solidFill>
              <a:schemeClr val="bg1">
                <a:lumMod val="50000"/>
              </a:schemeClr>
            </a:solidFill>
            <a:prstDash val="sysDot"/>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893310" y="1804670"/>
            <a:ext cx="2679700" cy="262890"/>
          </a:xfrm>
          <a:prstGeom prst="rect">
            <a:avLst/>
          </a:prstGeom>
          <a:solidFill>
            <a:schemeClr val="bg1"/>
          </a:solidFill>
        </p:spPr>
        <p:txBody>
          <a:bodyPr wrap="square" rtlCol="0" anchor="t">
            <a:noAutofit/>
          </a:bodyPr>
          <a:p>
            <a:pPr indent="0" algn="ctr">
              <a:buFont typeface="Wingdings" panose="05000000000000000000" charset="0"/>
              <a:buNone/>
            </a:pPr>
            <a:r>
              <a:rPr lang="zh-CN" altLang="en-US" sz="1400" b="1">
                <a:solidFill>
                  <a:srgbClr val="0070C0"/>
                </a:solidFill>
                <a:latin typeface="微软雅黑" panose="020B0503020204020204" pitchFamily="34" charset="-122"/>
                <a:ea typeface="微软雅黑" panose="020B0503020204020204" pitchFamily="34" charset="-122"/>
                <a:sym typeface="+mn-ea"/>
              </a:rPr>
              <a:t>客户经理（</a:t>
            </a:r>
            <a:r>
              <a:rPr lang="zh-CN" altLang="en-US" sz="1400" b="1">
                <a:solidFill>
                  <a:schemeClr val="accent6">
                    <a:lumMod val="50000"/>
                  </a:schemeClr>
                </a:solidFill>
                <a:latin typeface="微软雅黑" panose="020B0503020204020204" pitchFamily="34" charset="-122"/>
                <a:ea typeface="微软雅黑" panose="020B0503020204020204" pitchFamily="34" charset="-122"/>
                <a:sym typeface="+mn-ea"/>
              </a:rPr>
              <a:t>核心引擎能力</a:t>
            </a:r>
            <a:r>
              <a:rPr lang="zh-CN" altLang="en-US" sz="1400" b="1">
                <a:solidFill>
                  <a:srgbClr val="0070C0"/>
                </a:solidFill>
                <a:latin typeface="微软雅黑" panose="020B0503020204020204" pitchFamily="34" charset="-122"/>
                <a:ea typeface="微软雅黑" panose="020B0503020204020204" pitchFamily="34" charset="-122"/>
                <a:sym typeface="+mn-ea"/>
              </a:rPr>
              <a:t>）</a:t>
            </a:r>
            <a:endParaRPr lang="zh-CN" altLang="en-US" sz="1400" b="1">
              <a:solidFill>
                <a:srgbClr val="0070C0"/>
              </a:solidFill>
              <a:latin typeface="微软雅黑" panose="020B0503020204020204" pitchFamily="34" charset="-122"/>
              <a:ea typeface="微软雅黑" panose="020B0503020204020204" pitchFamily="34" charset="-122"/>
              <a:sym typeface="+mn-ea"/>
            </a:endParaRPr>
          </a:p>
        </p:txBody>
      </p:sp>
      <p:sp>
        <p:nvSpPr>
          <p:cNvPr id="18" name="文本框 17"/>
          <p:cNvSpPr txBox="1"/>
          <p:nvPr/>
        </p:nvSpPr>
        <p:spPr>
          <a:xfrm>
            <a:off x="572135" y="1280160"/>
            <a:ext cx="11030585" cy="533400"/>
          </a:xfrm>
          <a:prstGeom prst="rect">
            <a:avLst/>
          </a:prstGeom>
          <a:noFill/>
        </p:spPr>
        <p:txBody>
          <a:bodyPr wrap="square" rtlCol="0" anchor="t">
            <a:spAutoFit/>
          </a:bodyPr>
          <a:p>
            <a:pPr marL="171450" indent="-171450">
              <a:lnSpc>
                <a:spcPct val="120000"/>
              </a:lnSpc>
              <a:buFont typeface="Wingdings" panose="05000000000000000000" charset="0"/>
              <a:buChar char="ü"/>
            </a:pPr>
            <a:r>
              <a:rPr lang="zh-CN" altLang="en-US" sz="1200" b="1">
                <a:latin typeface="微软雅黑" panose="020B0503020204020204" pitchFamily="34" charset="-122"/>
                <a:ea typeface="微软雅黑" panose="020B0503020204020204" pitchFamily="34" charset="-122"/>
                <a:cs typeface="微软雅黑" panose="020B0503020204020204" pitchFamily="34" charset="-122"/>
                <a:sym typeface="+mn-ea"/>
              </a:rPr>
              <a:t>上半年云产品在推广过程中</a:t>
            </a:r>
            <a:r>
              <a:rPr lang="zh-CN" altLang="en-US"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三大主体（客户经理、产品经理、云</a:t>
            </a:r>
            <a:r>
              <a:rPr lang="en-US" altLang="zh-CN"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MSP</a:t>
            </a:r>
            <a:r>
              <a:rPr lang="zh-CN" altLang="en-US"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）协同不够紧密，责任不够压实</a:t>
            </a:r>
            <a:r>
              <a:rPr lang="zh-CN" altLang="en-US" sz="1200" b="1">
                <a:latin typeface="微软雅黑" panose="020B0503020204020204" pitchFamily="34" charset="-122"/>
                <a:ea typeface="微软雅黑" panose="020B0503020204020204" pitchFamily="34" charset="-122"/>
                <a:cs typeface="微软雅黑" panose="020B0503020204020204" pitchFamily="34" charset="-122"/>
                <a:sym typeface="+mn-ea"/>
              </a:rPr>
              <a:t>，下半年要</a:t>
            </a:r>
            <a:r>
              <a:rPr lang="en-US" altLang="zh-CN"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全力打</a:t>
            </a:r>
            <a:r>
              <a:rPr lang="zh-CN" altLang="en-US"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造以客户经理为核心，产品经理、云</a:t>
            </a:r>
            <a:r>
              <a:rPr lang="en-US" altLang="zh-CN"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MSP</a:t>
            </a:r>
            <a:r>
              <a:rPr lang="zh-CN" altLang="en-US"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共同协作的增收体系</a:t>
            </a:r>
            <a:r>
              <a:rPr lang="zh-CN" altLang="en-US" sz="1200" b="1">
                <a:latin typeface="微软雅黑" panose="020B0503020204020204" pitchFamily="34" charset="-122"/>
                <a:ea typeface="微软雅黑" panose="020B0503020204020204" pitchFamily="34" charset="-122"/>
                <a:cs typeface="微软雅黑" panose="020B0503020204020204" pitchFamily="34" charset="-122"/>
                <a:sym typeface="+mn-ea"/>
              </a:rPr>
              <a:t>，在客户经理</a:t>
            </a:r>
            <a:r>
              <a:rPr lang="en-US" altLang="zh-CN" sz="1200" b="1">
                <a:latin typeface="微软雅黑" panose="020B0503020204020204" pitchFamily="34" charset="-122"/>
                <a:ea typeface="微软雅黑" panose="020B0503020204020204" pitchFamily="34" charset="-122"/>
                <a:cs typeface="微软雅黑" panose="020B0503020204020204" pitchFamily="34" charset="-122"/>
                <a:sym typeface="+mn-ea"/>
              </a:rPr>
              <a:t>KPI</a:t>
            </a:r>
            <a:r>
              <a:rPr lang="zh-CN" altLang="en-US" sz="1200" b="1">
                <a:latin typeface="微软雅黑" panose="020B0503020204020204" pitchFamily="34" charset="-122"/>
                <a:ea typeface="微软雅黑" panose="020B0503020204020204" pitchFamily="34" charset="-122"/>
                <a:cs typeface="微软雅黑" panose="020B0503020204020204" pitchFamily="34" charset="-122"/>
                <a:sym typeface="+mn-ea"/>
              </a:rPr>
              <a:t>考核牵引下，同步压实产品经理逐优、云</a:t>
            </a:r>
            <a:r>
              <a:rPr lang="en-US" altLang="zh-CN" sz="1200" b="1">
                <a:latin typeface="微软雅黑" panose="020B0503020204020204" pitchFamily="34" charset="-122"/>
                <a:ea typeface="微软雅黑" panose="020B0503020204020204" pitchFamily="34" charset="-122"/>
                <a:cs typeface="微软雅黑" panose="020B0503020204020204" pitchFamily="34" charset="-122"/>
                <a:sym typeface="+mn-ea"/>
              </a:rPr>
              <a:t>MSP</a:t>
            </a:r>
            <a:r>
              <a:rPr lang="zh-CN" altLang="en-US" sz="1200" b="1">
                <a:latin typeface="微软雅黑" panose="020B0503020204020204" pitchFamily="34" charset="-122"/>
                <a:ea typeface="微软雅黑" panose="020B0503020204020204" pitchFamily="34" charset="-122"/>
                <a:cs typeface="微软雅黑" panose="020B0503020204020204" pitchFamily="34" charset="-122"/>
                <a:sym typeface="+mn-ea"/>
              </a:rPr>
              <a:t>政网协同的责任制</a:t>
            </a:r>
            <a:r>
              <a:rPr lang="zh-CN" altLang="en-US" sz="1200" b="1">
                <a:latin typeface="微软雅黑" panose="020B0503020204020204" pitchFamily="34" charset="-122"/>
                <a:ea typeface="微软雅黑" panose="020B0503020204020204" pitchFamily="34" charset="-122"/>
                <a:cs typeface="微软雅黑" panose="020B0503020204020204" pitchFamily="34" charset="-122"/>
                <a:sym typeface="+mn-ea"/>
              </a:rPr>
              <a:t>考核，切实推进提产增收。</a:t>
            </a:r>
            <a:endPar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 name="矩形 21"/>
          <p:cNvSpPr/>
          <p:nvPr/>
        </p:nvSpPr>
        <p:spPr>
          <a:xfrm>
            <a:off x="4554855" y="2840990"/>
            <a:ext cx="887730" cy="221615"/>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r>
              <a:rPr kumimoji="1" lang="zh-CN" altLang="en-US" sz="900" b="1" dirty="0">
                <a:solidFill>
                  <a:schemeClr val="bg1"/>
                </a:solidFill>
                <a:latin typeface="微软雅黑" panose="020B0503020204020204" pitchFamily="34" charset="-122"/>
                <a:ea typeface="微软雅黑" panose="020B0503020204020204" pitchFamily="34" charset="-122"/>
              </a:rPr>
              <a:t>产品驾驭</a:t>
            </a:r>
            <a:r>
              <a:rPr kumimoji="1" lang="zh-CN" altLang="en-US" sz="900" b="1" dirty="0">
                <a:solidFill>
                  <a:schemeClr val="bg1"/>
                </a:solidFill>
                <a:latin typeface="微软雅黑" panose="020B0503020204020204" pitchFamily="34" charset="-122"/>
                <a:ea typeface="微软雅黑" panose="020B0503020204020204" pitchFamily="34" charset="-122"/>
              </a:rPr>
              <a:t>能力</a:t>
            </a:r>
            <a:endParaRPr kumimoji="1" lang="zh-CN" altLang="en-US" sz="9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5709285" y="2840990"/>
            <a:ext cx="887730" cy="221615"/>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r>
              <a:rPr kumimoji="1" lang="zh-CN" altLang="en-US" sz="900" b="1" dirty="0">
                <a:solidFill>
                  <a:schemeClr val="bg1"/>
                </a:solidFill>
                <a:latin typeface="微软雅黑" panose="020B0503020204020204" pitchFamily="34" charset="-122"/>
                <a:ea typeface="微软雅黑" panose="020B0503020204020204" pitchFamily="34" charset="-122"/>
              </a:rPr>
              <a:t>营销话术</a:t>
            </a:r>
            <a:r>
              <a:rPr kumimoji="1" lang="zh-CN" altLang="en-US" sz="900" b="1" dirty="0">
                <a:solidFill>
                  <a:schemeClr val="bg1"/>
                </a:solidFill>
                <a:latin typeface="微软雅黑" panose="020B0503020204020204" pitchFamily="34" charset="-122"/>
                <a:ea typeface="微软雅黑" panose="020B0503020204020204" pitchFamily="34" charset="-122"/>
              </a:rPr>
              <a:t>能力</a:t>
            </a:r>
            <a:endParaRPr kumimoji="1" lang="zh-CN" altLang="en-US" sz="900" b="1"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6860540" y="2839720"/>
            <a:ext cx="887730" cy="221615"/>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r>
              <a:rPr kumimoji="1" lang="zh-CN" altLang="en-US" sz="900" b="1" dirty="0">
                <a:solidFill>
                  <a:schemeClr val="bg1"/>
                </a:solidFill>
                <a:latin typeface="微软雅黑" panose="020B0503020204020204" pitchFamily="34" charset="-122"/>
                <a:ea typeface="微软雅黑" panose="020B0503020204020204" pitchFamily="34" charset="-122"/>
              </a:rPr>
              <a:t>工具</a:t>
            </a:r>
            <a:r>
              <a:rPr kumimoji="1" lang="zh-CN" altLang="en-US" sz="900" b="1" dirty="0">
                <a:solidFill>
                  <a:schemeClr val="bg1"/>
                </a:solidFill>
                <a:latin typeface="微软雅黑" panose="020B0503020204020204" pitchFamily="34" charset="-122"/>
                <a:ea typeface="微软雅黑" panose="020B0503020204020204" pitchFamily="34" charset="-122"/>
              </a:rPr>
              <a:t>使用能力</a:t>
            </a:r>
            <a:endParaRPr kumimoji="1" lang="zh-CN" altLang="en-US" sz="900" b="1"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439920" y="3079750"/>
            <a:ext cx="1127760" cy="398780"/>
          </a:xfrm>
          <a:prstGeom prst="rect">
            <a:avLst/>
          </a:prstGeom>
          <a:noFill/>
        </p:spPr>
        <p:txBody>
          <a:bodyPr wrap="square" rtlCol="0" anchor="t">
            <a:spAutoFit/>
          </a:bodyPr>
          <a:p>
            <a:r>
              <a:rPr lang="zh-CN" altLang="en-US" sz="1000">
                <a:latin typeface="微软雅黑" panose="020B0503020204020204" pitchFamily="34" charset="-122"/>
                <a:ea typeface="微软雅黑" panose="020B0503020204020204" pitchFamily="34" charset="-122"/>
                <a:sym typeface="+mn-ea"/>
              </a:rPr>
              <a:t>产品资费、折扣、开通流程；</a:t>
            </a:r>
            <a:endParaRPr lang="zh-CN" altLang="en-US" sz="1000">
              <a:latin typeface="微软雅黑" panose="020B0503020204020204" pitchFamily="34" charset="-122"/>
              <a:ea typeface="微软雅黑" panose="020B0503020204020204" pitchFamily="34" charset="-122"/>
              <a:sym typeface="+mn-ea"/>
            </a:endParaRPr>
          </a:p>
        </p:txBody>
      </p:sp>
      <p:sp>
        <p:nvSpPr>
          <p:cNvPr id="27" name="文本框 26"/>
          <p:cNvSpPr txBox="1"/>
          <p:nvPr/>
        </p:nvSpPr>
        <p:spPr>
          <a:xfrm>
            <a:off x="5591810" y="3061335"/>
            <a:ext cx="1283335" cy="398780"/>
          </a:xfrm>
          <a:prstGeom prst="rect">
            <a:avLst/>
          </a:prstGeom>
          <a:noFill/>
        </p:spPr>
        <p:txBody>
          <a:bodyPr wrap="square" rtlCol="0" anchor="t">
            <a:spAutoFit/>
          </a:bodyPr>
          <a:p>
            <a:r>
              <a:rPr lang="zh-CN" altLang="en-US" sz="1000">
                <a:latin typeface="微软雅黑" panose="020B0503020204020204" pitchFamily="34" charset="-122"/>
                <a:ea typeface="微软雅黑" panose="020B0503020204020204" pitchFamily="34" charset="-122"/>
                <a:sym typeface="+mn-ea"/>
              </a:rPr>
              <a:t>产品营销话术，交叉练习、交流授课</a:t>
            </a:r>
            <a:endParaRPr lang="zh-CN" altLang="en-US" sz="1000">
              <a:latin typeface="微软雅黑" panose="020B0503020204020204" pitchFamily="34" charset="-122"/>
              <a:ea typeface="微软雅黑" panose="020B0503020204020204" pitchFamily="34" charset="-122"/>
              <a:sym typeface="+mn-ea"/>
            </a:endParaRPr>
          </a:p>
        </p:txBody>
      </p:sp>
      <p:sp>
        <p:nvSpPr>
          <p:cNvPr id="28" name="文本框 27"/>
          <p:cNvSpPr txBox="1"/>
          <p:nvPr/>
        </p:nvSpPr>
        <p:spPr>
          <a:xfrm>
            <a:off x="6816090" y="3062605"/>
            <a:ext cx="964565" cy="398780"/>
          </a:xfrm>
          <a:prstGeom prst="rect">
            <a:avLst/>
          </a:prstGeom>
          <a:noFill/>
        </p:spPr>
        <p:txBody>
          <a:bodyPr wrap="square" rtlCol="0" anchor="t">
            <a:spAutoFit/>
          </a:bodyPr>
          <a:p>
            <a:r>
              <a:rPr lang="zh-CN" altLang="en-US" sz="1000">
                <a:latin typeface="微软雅黑" panose="020B0503020204020204" pitchFamily="34" charset="-122"/>
                <a:ea typeface="微软雅黑" panose="020B0503020204020204" pitchFamily="34" charset="-122"/>
                <a:sym typeface="+mn-ea"/>
              </a:rPr>
              <a:t>商机需求问卷、商机管理系统</a:t>
            </a:r>
            <a:endParaRPr lang="zh-CN" altLang="en-US" sz="1000">
              <a:latin typeface="微软雅黑" panose="020B0503020204020204" pitchFamily="34" charset="-122"/>
              <a:ea typeface="微软雅黑" panose="020B0503020204020204" pitchFamily="34" charset="-122"/>
              <a:sym typeface="+mn-ea"/>
            </a:endParaRPr>
          </a:p>
        </p:txBody>
      </p:sp>
      <p:sp>
        <p:nvSpPr>
          <p:cNvPr id="9" name="矩形 8"/>
          <p:cNvSpPr/>
          <p:nvPr/>
        </p:nvSpPr>
        <p:spPr>
          <a:xfrm>
            <a:off x="8472170" y="2780030"/>
            <a:ext cx="2935605" cy="245110"/>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t" anchorCtr="0" forceAA="0" compatLnSpc="1">
            <a:noAutofit/>
          </a:bodyPr>
          <a:p>
            <a:pPr lvl="0" algn="ctr">
              <a:buClrTx/>
              <a:buSzTx/>
              <a:buFontTx/>
            </a:pPr>
            <a:r>
              <a:rPr kumimoji="1" lang="zh-CN" altLang="en-US" sz="900" b="1" dirty="0">
                <a:solidFill>
                  <a:schemeClr val="bg1"/>
                </a:solidFill>
                <a:latin typeface="微软雅黑" panose="020B0503020204020204" pitchFamily="34" charset="-122"/>
                <a:ea typeface="微软雅黑" panose="020B0503020204020204" pitchFamily="34" charset="-122"/>
                <a:sym typeface="+mn-ea"/>
              </a:rPr>
              <a:t>压实客户经理甩单支撑</a:t>
            </a:r>
            <a:r>
              <a:rPr kumimoji="1" lang="zh-CN" altLang="en-US" sz="900" b="1" dirty="0">
                <a:solidFill>
                  <a:schemeClr val="bg1"/>
                </a:solidFill>
                <a:latin typeface="微软雅黑" panose="020B0503020204020204" pitchFamily="34" charset="-122"/>
                <a:ea typeface="微软雅黑" panose="020B0503020204020204" pitchFamily="34" charset="-122"/>
                <a:sym typeface="+mn-ea"/>
              </a:rPr>
              <a:t>能力，</a:t>
            </a:r>
            <a:r>
              <a:rPr kumimoji="1" lang="zh-CN" altLang="en-US" sz="900" b="1" dirty="0">
                <a:solidFill>
                  <a:srgbClr val="FFFF00"/>
                </a:solidFill>
                <a:latin typeface="微软雅黑" panose="020B0503020204020204" pitchFamily="34" charset="-122"/>
                <a:ea typeface="微软雅黑" panose="020B0503020204020204" pitchFamily="34" charset="-122"/>
                <a:sym typeface="+mn-ea"/>
              </a:rPr>
              <a:t>为</a:t>
            </a:r>
            <a:r>
              <a:rPr kumimoji="1" lang="zh-CN" altLang="en-US" sz="900" b="1" dirty="0">
                <a:solidFill>
                  <a:srgbClr val="FFFF00"/>
                </a:solidFill>
                <a:latin typeface="微软雅黑" panose="020B0503020204020204" pitchFamily="34" charset="-122"/>
                <a:ea typeface="微软雅黑" panose="020B0503020204020204" pitchFamily="34" charset="-122"/>
                <a:sym typeface="+mn-ea"/>
              </a:rPr>
              <a:t>签单转化负责</a:t>
            </a:r>
            <a:endParaRPr kumimoji="1" lang="zh-CN" altLang="en-US" sz="900" b="1" dirty="0">
              <a:solidFill>
                <a:srgbClr val="FFFF00"/>
              </a:solidFill>
              <a:latin typeface="微软雅黑" panose="020B0503020204020204" pitchFamily="34" charset="-122"/>
              <a:ea typeface="微软雅黑" panose="020B0503020204020204" pitchFamily="34" charset="-122"/>
              <a:sym typeface="+mn-ea"/>
            </a:endParaRPr>
          </a:p>
        </p:txBody>
      </p:sp>
      <p:sp>
        <p:nvSpPr>
          <p:cNvPr id="29" name="燕尾形箭头 28"/>
          <p:cNvSpPr/>
          <p:nvPr/>
        </p:nvSpPr>
        <p:spPr>
          <a:xfrm>
            <a:off x="4008120" y="2456180"/>
            <a:ext cx="360045" cy="554355"/>
          </a:xfrm>
          <a:prstGeom prst="notchedRightArrow">
            <a:avLst>
              <a:gd name="adj1" fmla="val 50000"/>
              <a:gd name="adj2" fmla="val 49911"/>
            </a:avLst>
          </a:prstGeom>
          <a:solidFill>
            <a:schemeClr val="accent2"/>
          </a:solid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35" name="燕尾形箭头 34"/>
          <p:cNvSpPr/>
          <p:nvPr/>
        </p:nvSpPr>
        <p:spPr>
          <a:xfrm rot="10800000">
            <a:off x="7824470" y="2420620"/>
            <a:ext cx="360045" cy="554355"/>
          </a:xfrm>
          <a:prstGeom prst="notchedRightArrow">
            <a:avLst>
              <a:gd name="adj1" fmla="val 50000"/>
              <a:gd name="adj2" fmla="val 49911"/>
            </a:avLst>
          </a:prstGeom>
          <a:solidFill>
            <a:schemeClr val="accent2"/>
          </a:solid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40" name="圆角矩形 39"/>
          <p:cNvSpPr/>
          <p:nvPr/>
        </p:nvSpPr>
        <p:spPr>
          <a:xfrm>
            <a:off x="412115" y="4075430"/>
            <a:ext cx="11362055" cy="2451100"/>
          </a:xfrm>
          <a:prstGeom prst="round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47" name="矩形 46"/>
          <p:cNvSpPr/>
          <p:nvPr/>
        </p:nvSpPr>
        <p:spPr>
          <a:xfrm>
            <a:off x="1575084" y="3929196"/>
            <a:ext cx="887731" cy="277494"/>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r>
              <a:rPr kumimoji="1" lang="zh-CN" altLang="en-US" sz="1200" b="1" dirty="0">
                <a:solidFill>
                  <a:schemeClr val="bg1"/>
                </a:solidFill>
                <a:latin typeface="微软雅黑" panose="020B0503020204020204" pitchFamily="34" charset="-122"/>
                <a:ea typeface="微软雅黑" panose="020B0503020204020204" pitchFamily="34" charset="-122"/>
              </a:rPr>
              <a:t>云</a:t>
            </a:r>
            <a:r>
              <a:rPr kumimoji="1" lang="zh-CN" altLang="en-US" sz="1200" b="1" dirty="0">
                <a:solidFill>
                  <a:schemeClr val="bg1"/>
                </a:solidFill>
                <a:latin typeface="微软雅黑" panose="020B0503020204020204" pitchFamily="34" charset="-122"/>
                <a:ea typeface="微软雅黑" panose="020B0503020204020204" pitchFamily="34" charset="-122"/>
              </a:rPr>
              <a:t>主机</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p:nvSpPr>
        <p:spPr>
          <a:xfrm>
            <a:off x="3516914" y="3929196"/>
            <a:ext cx="887731" cy="277494"/>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r>
              <a:rPr kumimoji="1" lang="zh-CN" altLang="en-US" sz="1200" b="1" dirty="0">
                <a:solidFill>
                  <a:schemeClr val="bg1"/>
                </a:solidFill>
                <a:latin typeface="微软雅黑" panose="020B0503020204020204" pitchFamily="34" charset="-122"/>
                <a:ea typeface="微软雅黑" panose="020B0503020204020204" pitchFamily="34" charset="-122"/>
              </a:rPr>
              <a:t>云电脑</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55" name="矩形 54"/>
          <p:cNvSpPr/>
          <p:nvPr/>
        </p:nvSpPr>
        <p:spPr>
          <a:xfrm>
            <a:off x="5640354" y="3929196"/>
            <a:ext cx="887731" cy="277494"/>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r>
              <a:rPr kumimoji="1" lang="zh-CN" altLang="en-US" sz="1200" b="1" dirty="0">
                <a:solidFill>
                  <a:schemeClr val="bg1"/>
                </a:solidFill>
                <a:latin typeface="微软雅黑" panose="020B0503020204020204" pitchFamily="34" charset="-122"/>
                <a:ea typeface="微软雅黑" panose="020B0503020204020204" pitchFamily="34" charset="-122"/>
              </a:rPr>
              <a:t>大数据</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7902859" y="3929196"/>
            <a:ext cx="887731" cy="277494"/>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r>
              <a:rPr kumimoji="1" lang="zh-CN" altLang="en-US" sz="1200" b="1" dirty="0">
                <a:solidFill>
                  <a:schemeClr val="bg1"/>
                </a:solidFill>
                <a:latin typeface="微软雅黑" panose="020B0503020204020204" pitchFamily="34" charset="-122"/>
                <a:ea typeface="微软雅黑" panose="020B0503020204020204" pitchFamily="34" charset="-122"/>
              </a:rPr>
              <a:t>云</a:t>
            </a:r>
            <a:r>
              <a:rPr kumimoji="1" lang="zh-CN" altLang="en-US" sz="1200" b="1" dirty="0">
                <a:solidFill>
                  <a:schemeClr val="bg1"/>
                </a:solidFill>
                <a:latin typeface="微软雅黑" panose="020B0503020204020204" pitchFamily="34" charset="-122"/>
                <a:ea typeface="微软雅黑" panose="020B0503020204020204" pitchFamily="34" charset="-122"/>
              </a:rPr>
              <a:t>安全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61" name="矩形 60"/>
          <p:cNvSpPr/>
          <p:nvPr/>
        </p:nvSpPr>
        <p:spPr>
          <a:xfrm>
            <a:off x="9685304" y="3929196"/>
            <a:ext cx="887731" cy="277494"/>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r>
              <a:rPr kumimoji="1" lang="zh-CN" altLang="en-US" sz="1200" b="1" dirty="0">
                <a:solidFill>
                  <a:schemeClr val="bg1"/>
                </a:solidFill>
                <a:latin typeface="微软雅黑" panose="020B0503020204020204" pitchFamily="34" charset="-122"/>
                <a:ea typeface="微软雅黑" panose="020B0503020204020204" pitchFamily="34" charset="-122"/>
              </a:rPr>
              <a:t>政务云</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638175" y="4378960"/>
            <a:ext cx="476885" cy="398780"/>
          </a:xfrm>
          <a:prstGeom prst="rect">
            <a:avLst/>
          </a:prstGeom>
          <a:noFill/>
        </p:spPr>
        <p:txBody>
          <a:bodyPr wrap="square" rtlCol="0" anchor="t">
            <a:spAutoFit/>
          </a:bodyPr>
          <a:p>
            <a:pPr indent="0">
              <a:buFont typeface="Arial" panose="020B0604020202020204" pitchFamily="34" charset="0"/>
              <a:buNone/>
            </a:pPr>
            <a:r>
              <a:rPr lang="zh-CN" altLang="en-US" sz="1000" b="1">
                <a:solidFill>
                  <a:srgbClr val="C00000"/>
                </a:solidFill>
                <a:latin typeface="微软雅黑" panose="020B0503020204020204" pitchFamily="34" charset="-122"/>
                <a:ea typeface="微软雅黑" panose="020B0503020204020204" pitchFamily="34" charset="-122"/>
                <a:sym typeface="+mn-ea"/>
              </a:rPr>
              <a:t>目标客户：</a:t>
            </a:r>
            <a:endParaRPr lang="zh-CN" altLang="en-US" sz="1000" b="1">
              <a:solidFill>
                <a:srgbClr val="C00000"/>
              </a:solidFill>
              <a:latin typeface="微软雅黑" panose="020B0503020204020204" pitchFamily="34" charset="-122"/>
              <a:ea typeface="微软雅黑" panose="020B0503020204020204" pitchFamily="34" charset="-122"/>
              <a:sym typeface="+mn-ea"/>
            </a:endParaRPr>
          </a:p>
        </p:txBody>
      </p:sp>
      <p:sp>
        <p:nvSpPr>
          <p:cNvPr id="74" name="文本框 73"/>
          <p:cNvSpPr txBox="1"/>
          <p:nvPr/>
        </p:nvSpPr>
        <p:spPr>
          <a:xfrm>
            <a:off x="638175" y="4936490"/>
            <a:ext cx="495935" cy="398780"/>
          </a:xfrm>
          <a:prstGeom prst="rect">
            <a:avLst/>
          </a:prstGeom>
          <a:noFill/>
        </p:spPr>
        <p:txBody>
          <a:bodyPr wrap="square" rtlCol="0" anchor="t">
            <a:spAutoFit/>
          </a:bodyPr>
          <a:p>
            <a:pPr indent="0">
              <a:buFont typeface="Arial" panose="020B0604020202020204" pitchFamily="34" charset="0"/>
              <a:buNone/>
            </a:pPr>
            <a:r>
              <a:rPr lang="zh-CN" altLang="en-US" sz="1000" b="1">
                <a:solidFill>
                  <a:srgbClr val="C00000"/>
                </a:solidFill>
                <a:latin typeface="微软雅黑" panose="020B0503020204020204" pitchFamily="34" charset="-122"/>
                <a:ea typeface="微软雅黑" panose="020B0503020204020204" pitchFamily="34" charset="-122"/>
                <a:sym typeface="+mn-ea"/>
              </a:rPr>
              <a:t>推广场景：</a:t>
            </a:r>
            <a:endParaRPr lang="zh-CN" altLang="en-US" sz="1000" b="1">
              <a:solidFill>
                <a:srgbClr val="C00000"/>
              </a:solidFill>
              <a:latin typeface="微软雅黑" panose="020B0503020204020204" pitchFamily="34" charset="-122"/>
              <a:ea typeface="微软雅黑" panose="020B0503020204020204" pitchFamily="34" charset="-122"/>
              <a:sym typeface="+mn-ea"/>
            </a:endParaRPr>
          </a:p>
        </p:txBody>
      </p:sp>
      <p:sp>
        <p:nvSpPr>
          <p:cNvPr id="75" name="文本框 74"/>
          <p:cNvSpPr txBox="1"/>
          <p:nvPr/>
        </p:nvSpPr>
        <p:spPr>
          <a:xfrm>
            <a:off x="9397365" y="4208145"/>
            <a:ext cx="1752600" cy="553085"/>
          </a:xfrm>
          <a:prstGeom prst="rect">
            <a:avLst/>
          </a:prstGeom>
          <a:noFill/>
        </p:spPr>
        <p:txBody>
          <a:bodyPr wrap="square" rtlCol="0" anchor="t">
            <a:spAutoFit/>
          </a:bodyPr>
          <a:p>
            <a:pPr indent="0" algn="ctr">
              <a:buFont typeface="Arial" panose="020B0604020202020204" pitchFamily="34" charset="0"/>
              <a:buNone/>
            </a:pP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政府局办</a:t>
            </a:r>
            <a:endPar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a:buFont typeface="Arial" panose="020B0604020202020204" pitchFamily="34" charset="0"/>
              <a:buNone/>
            </a:pPr>
            <a:r>
              <a:rPr lang="en-US" altLang="zh-CN" sz="1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XC</a:t>
            </a:r>
            <a:r>
              <a:rPr lang="zh-CN" altLang="en-US" sz="1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办、数据局</a:t>
            </a:r>
            <a:endParaRPr lang="zh-CN" altLang="en-US" sz="1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a:buFont typeface="Arial" panose="020B0604020202020204" pitchFamily="34" charset="0"/>
              <a:buNone/>
            </a:pPr>
            <a:r>
              <a:rPr lang="zh-CN" altLang="en-US" sz="1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（关键单位）</a:t>
            </a:r>
            <a:endParaRPr lang="zh-CN" altLang="en-US" sz="1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6" name="文本框 75"/>
          <p:cNvSpPr txBox="1"/>
          <p:nvPr/>
        </p:nvSpPr>
        <p:spPr>
          <a:xfrm>
            <a:off x="9482455" y="4888865"/>
            <a:ext cx="1684020" cy="553085"/>
          </a:xfrm>
          <a:prstGeom prst="rect">
            <a:avLst/>
          </a:prstGeom>
          <a:noFill/>
        </p:spPr>
        <p:txBody>
          <a:bodyPr wrap="square" rtlCol="0" anchor="t">
            <a:spAutoFit/>
          </a:bodyPr>
          <a:p>
            <a:pPr indent="0" algn="ctr">
              <a:buFont typeface="Arial" panose="020B0604020202020204" pitchFamily="34" charset="0"/>
              <a:buNone/>
            </a:pP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政府类应用上云</a:t>
            </a:r>
            <a:endPar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a:buFont typeface="Arial" panose="020B0604020202020204" pitchFamily="34" charset="0"/>
              <a:buNone/>
            </a:pPr>
            <a:r>
              <a:rPr lang="zh-CN" altLang="en-US" sz="1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存量政务云</a:t>
            </a:r>
            <a:r>
              <a:rPr lang="en-US" altLang="zh-CN" sz="1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XC</a:t>
            </a:r>
            <a:r>
              <a:rPr lang="zh-CN" altLang="en-US" sz="1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迁移</a:t>
            </a:r>
            <a:endParaRPr lang="zh-CN" altLang="en-US" sz="1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a:buFont typeface="Arial" panose="020B0604020202020204" pitchFamily="34" charset="0"/>
              <a:buNone/>
            </a:pPr>
            <a:r>
              <a:rPr lang="zh-CN" altLang="en-US" sz="1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（关键业务）</a:t>
            </a:r>
            <a:endParaRPr lang="zh-CN" altLang="en-US" sz="1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7" name="文本框 76"/>
          <p:cNvSpPr txBox="1"/>
          <p:nvPr/>
        </p:nvSpPr>
        <p:spPr>
          <a:xfrm>
            <a:off x="7422515" y="4869815"/>
            <a:ext cx="1861185" cy="553085"/>
          </a:xfrm>
          <a:prstGeom prst="rect">
            <a:avLst/>
          </a:prstGeom>
          <a:noFill/>
        </p:spPr>
        <p:txBody>
          <a:bodyPr wrap="square" rtlCol="0" anchor="t">
            <a:spAutoFit/>
          </a:bodyPr>
          <a:p>
            <a:pPr indent="0" algn="ctr">
              <a:buFont typeface="Arial" panose="020B0604020202020204" pitchFamily="34" charset="0"/>
              <a:buNone/>
            </a:pPr>
            <a:r>
              <a:rPr lang="zh-CN" altLang="en-US" sz="1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主攻叠推场景：</a:t>
            </a:r>
            <a:endParaRPr lang="zh-CN" altLang="en-US" sz="1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a:buFont typeface="Arial" panose="020B0604020202020204" pitchFamily="34" charset="0"/>
              <a:buNone/>
            </a:pP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云主机</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云电脑</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安全、</a:t>
            </a:r>
            <a:endPar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a:buFont typeface="Arial" panose="020B0604020202020204" pitchFamily="34" charset="0"/>
              <a:buNone/>
            </a:pP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信息系统防护</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等保</a:t>
            </a:r>
            <a:endPar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0" name="文本框 79"/>
          <p:cNvSpPr txBox="1"/>
          <p:nvPr/>
        </p:nvSpPr>
        <p:spPr>
          <a:xfrm>
            <a:off x="7461250" y="4254500"/>
            <a:ext cx="1833880" cy="553085"/>
          </a:xfrm>
          <a:prstGeom prst="rect">
            <a:avLst/>
          </a:prstGeom>
          <a:noFill/>
        </p:spPr>
        <p:txBody>
          <a:bodyPr wrap="square" rtlCol="0" anchor="t">
            <a:spAutoFit/>
          </a:bodyPr>
          <a:p>
            <a:pPr indent="0" algn="ctr">
              <a:buFont typeface="Arial" panose="020B0604020202020204" pitchFamily="34" charset="0"/>
              <a:buNone/>
            </a:pPr>
            <a:r>
              <a:rPr lang="zh-CN" altLang="en-US" sz="1000">
                <a:solidFill>
                  <a:schemeClr val="tx1"/>
                </a:solidFill>
                <a:latin typeface="微软雅黑" panose="020B0503020204020204" pitchFamily="34" charset="-122"/>
                <a:ea typeface="微软雅黑" panose="020B0503020204020204" pitchFamily="34" charset="-122"/>
                <a:sym typeface="+mn-ea"/>
              </a:rPr>
              <a:t>有云主机、电脑等资源的客户</a:t>
            </a:r>
            <a:r>
              <a:rPr lang="zh-CN" altLang="en-US" sz="1000">
                <a:solidFill>
                  <a:srgbClr val="C00000"/>
                </a:solidFill>
                <a:latin typeface="微软雅黑" panose="020B0503020204020204" pitchFamily="34" charset="-122"/>
                <a:ea typeface="微软雅黑" panose="020B0503020204020204" pitchFamily="34" charset="-122"/>
                <a:sym typeface="+mn-ea"/>
              </a:rPr>
              <a:t>尤其注意已有信息系统客户，极大概率等保需求</a:t>
            </a:r>
            <a:endParaRPr lang="zh-CN" altLang="en-US" sz="1000">
              <a:solidFill>
                <a:srgbClr val="C00000"/>
              </a:solidFill>
              <a:latin typeface="微软雅黑" panose="020B0503020204020204" pitchFamily="34" charset="-122"/>
              <a:ea typeface="微软雅黑" panose="020B0503020204020204" pitchFamily="34" charset="-122"/>
              <a:sym typeface="+mn-ea"/>
            </a:endParaRPr>
          </a:p>
        </p:txBody>
      </p:sp>
      <p:sp>
        <p:nvSpPr>
          <p:cNvPr id="81" name="文本框 80"/>
          <p:cNvSpPr txBox="1"/>
          <p:nvPr/>
        </p:nvSpPr>
        <p:spPr>
          <a:xfrm>
            <a:off x="4922520" y="4185285"/>
            <a:ext cx="2305050" cy="598805"/>
          </a:xfrm>
          <a:prstGeom prst="rect">
            <a:avLst/>
          </a:prstGeom>
          <a:noFill/>
        </p:spPr>
        <p:txBody>
          <a:bodyPr wrap="square" rtlCol="0" anchor="t">
            <a:spAutoFit/>
          </a:bodyPr>
          <a:p>
            <a:pPr indent="0" algn="ctr">
              <a:lnSpc>
                <a:spcPct val="110000"/>
              </a:lnSpc>
              <a:buFont typeface="Arial" panose="020B0604020202020204" pitchFamily="34" charset="0"/>
              <a:buNone/>
            </a:pP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下半年主推两大目标</a:t>
            </a:r>
            <a:endPar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a:lnSpc>
                <a:spcPct val="110000"/>
              </a:lnSpc>
              <a:buFont typeface="Arial" panose="020B0604020202020204" pitchFamily="34" charset="0"/>
              <a:buNone/>
            </a:pPr>
            <a:r>
              <a:rPr lang="zh-CN" altLang="en-US" sz="1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智慧民生</a:t>
            </a:r>
            <a:r>
              <a:rPr lang="en-US" altLang="zh-CN" sz="1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商机来了：</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政府、企业</a:t>
            </a:r>
            <a:endPar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a:lnSpc>
                <a:spcPct val="110000"/>
              </a:lnSpc>
              <a:buFont typeface="Arial" panose="020B0604020202020204" pitchFamily="34" charset="0"/>
              <a:buNone/>
            </a:pPr>
            <a:r>
              <a:rPr lang="zh-CN" altLang="en-US" sz="1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精密智巡</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：派出所、综治、信访</a:t>
            </a:r>
            <a:endPar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2" name="文本框 81"/>
          <p:cNvSpPr txBox="1"/>
          <p:nvPr/>
        </p:nvSpPr>
        <p:spPr>
          <a:xfrm>
            <a:off x="4587240" y="4794250"/>
            <a:ext cx="3154680" cy="594995"/>
          </a:xfrm>
          <a:prstGeom prst="rect">
            <a:avLst/>
          </a:prstGeom>
          <a:noFill/>
        </p:spPr>
        <p:txBody>
          <a:bodyPr wrap="square" rtlCol="0" anchor="t">
            <a:noAutofit/>
          </a:bodyPr>
          <a:p>
            <a:pPr algn="ctr">
              <a:buClrTx/>
              <a:buSzTx/>
              <a:buFont typeface="Arial" panose="020B0604020202020204" pitchFamily="34" charset="0"/>
              <a:buNone/>
            </a:pPr>
            <a:r>
              <a:rPr lang="zh-CN" altLang="en-US" sz="1000">
                <a:solidFill>
                  <a:srgbClr val="C00000"/>
                </a:solidFill>
                <a:latin typeface="微软雅黑" panose="020B0503020204020204" pitchFamily="34" charset="-122"/>
                <a:ea typeface="微软雅黑" panose="020B0503020204020204" pitchFamily="34" charset="-122"/>
                <a:sym typeface="+mn-ea"/>
              </a:rPr>
              <a:t>关注两大场景</a:t>
            </a:r>
            <a:endParaRPr lang="zh-CN" altLang="en-US" sz="1000">
              <a:solidFill>
                <a:srgbClr val="C00000"/>
              </a:solidFill>
              <a:latin typeface="微软雅黑" panose="020B0503020204020204" pitchFamily="34" charset="-122"/>
              <a:ea typeface="微软雅黑" panose="020B0503020204020204" pitchFamily="34" charset="-122"/>
              <a:sym typeface="+mn-ea"/>
            </a:endParaRPr>
          </a:p>
          <a:p>
            <a:pPr algn="ctr">
              <a:buClrTx/>
              <a:buSzTx/>
              <a:buFont typeface="Arial" panose="020B0604020202020204" pitchFamily="34" charset="0"/>
              <a:buNone/>
            </a:pPr>
            <a:r>
              <a:rPr lang="zh-CN" altLang="en-US" sz="1000">
                <a:solidFill>
                  <a:schemeClr val="tx1"/>
                </a:solidFill>
                <a:latin typeface="微软雅黑" panose="020B0503020204020204" pitchFamily="34" charset="-122"/>
                <a:ea typeface="微软雅黑" panose="020B0503020204020204" pitchFamily="34" charset="-122"/>
                <a:sym typeface="+mn-ea"/>
              </a:rPr>
              <a:t>公益、民生、紧急突发</a:t>
            </a:r>
            <a:endParaRPr lang="zh-CN" altLang="en-US" sz="1000">
              <a:solidFill>
                <a:schemeClr val="tx1"/>
              </a:solidFill>
              <a:latin typeface="微软雅黑" panose="020B0503020204020204" pitchFamily="34" charset="-122"/>
              <a:ea typeface="微软雅黑" panose="020B0503020204020204" pitchFamily="34" charset="-122"/>
              <a:sym typeface="+mn-ea"/>
            </a:endParaRPr>
          </a:p>
          <a:p>
            <a:pPr algn="ctr">
              <a:buClrTx/>
              <a:buSzTx/>
              <a:buFont typeface="Arial" panose="020B0604020202020204" pitchFamily="34" charset="0"/>
              <a:buNone/>
            </a:pPr>
            <a:r>
              <a:rPr lang="zh-CN" altLang="en-US" sz="1000">
                <a:solidFill>
                  <a:schemeClr val="tx1"/>
                </a:solidFill>
                <a:latin typeface="微软雅黑" panose="020B0503020204020204" pitchFamily="34" charset="-122"/>
                <a:ea typeface="微软雅黑" panose="020B0503020204020204" pitchFamily="34" charset="-122"/>
                <a:sym typeface="+mn-ea"/>
              </a:rPr>
              <a:t>宣传获客、位置要素</a:t>
            </a:r>
            <a:endParaRPr lang="zh-CN" altLang="en-US" sz="1000">
              <a:solidFill>
                <a:srgbClr val="C00000"/>
              </a:solidFill>
              <a:latin typeface="微软雅黑" panose="020B0503020204020204" pitchFamily="34" charset="-122"/>
              <a:ea typeface="微软雅黑" panose="020B0503020204020204" pitchFamily="34" charset="-122"/>
              <a:sym typeface="+mn-ea"/>
            </a:endParaRPr>
          </a:p>
          <a:p>
            <a:pPr algn="ctr">
              <a:buClrTx/>
              <a:buSzTx/>
              <a:buFont typeface="Arial" panose="020B0604020202020204" pitchFamily="34" charset="0"/>
              <a:buNone/>
            </a:pPr>
            <a:endParaRPr lang="zh-CN" altLang="en-US" sz="1000">
              <a:solidFill>
                <a:srgbClr val="C00000"/>
              </a:solidFill>
              <a:latin typeface="微软雅黑" panose="020B0503020204020204" pitchFamily="34" charset="-122"/>
              <a:ea typeface="微软雅黑" panose="020B0503020204020204" pitchFamily="34" charset="-122"/>
              <a:sym typeface="+mn-ea"/>
            </a:endParaRPr>
          </a:p>
        </p:txBody>
      </p:sp>
      <p:sp>
        <p:nvSpPr>
          <p:cNvPr id="83" name="文本框 82"/>
          <p:cNvSpPr txBox="1"/>
          <p:nvPr/>
        </p:nvSpPr>
        <p:spPr>
          <a:xfrm>
            <a:off x="3036570" y="4217670"/>
            <a:ext cx="1860550" cy="553085"/>
          </a:xfrm>
          <a:prstGeom prst="rect">
            <a:avLst/>
          </a:prstGeom>
          <a:noFill/>
        </p:spPr>
        <p:txBody>
          <a:bodyPr wrap="square" rtlCol="0" anchor="t">
            <a:spAutoFit/>
          </a:bodyPr>
          <a:p>
            <a:pPr indent="0" algn="l">
              <a:buFont typeface="Arial" panose="020B0604020202020204" pitchFamily="34" charset="0"/>
              <a:buNone/>
            </a:pPr>
            <a:r>
              <a:rPr lang="zh-CN" altLang="en-US" sz="1000">
                <a:solidFill>
                  <a:srgbClr val="C00000"/>
                </a:solidFill>
                <a:latin typeface="微软雅黑" panose="020B0503020204020204" pitchFamily="34" charset="-122"/>
                <a:ea typeface="微软雅黑" panose="020B0503020204020204" pitchFamily="34" charset="-122"/>
                <a:sym typeface="+mn-ea"/>
              </a:rPr>
              <a:t>战客：</a:t>
            </a:r>
            <a:r>
              <a:rPr lang="zh-CN" altLang="en-US" sz="1000">
                <a:solidFill>
                  <a:schemeClr val="tx1"/>
                </a:solidFill>
                <a:latin typeface="微软雅黑" panose="020B0503020204020204" pitchFamily="34" charset="-122"/>
                <a:ea typeface="微软雅黑" panose="020B0503020204020204" pitchFamily="34" charset="-122"/>
                <a:sym typeface="+mn-ea"/>
              </a:rPr>
              <a:t>工业企业、教育、医疗等具备一定规模单位</a:t>
            </a:r>
            <a:endParaRPr lang="zh-CN" altLang="en-US" sz="1000">
              <a:solidFill>
                <a:srgbClr val="C00000"/>
              </a:solidFill>
              <a:latin typeface="微软雅黑" panose="020B0503020204020204" pitchFamily="34" charset="-122"/>
              <a:ea typeface="微软雅黑" panose="020B0503020204020204" pitchFamily="34" charset="-122"/>
              <a:sym typeface="+mn-ea"/>
            </a:endParaRPr>
          </a:p>
          <a:p>
            <a:pPr indent="0" algn="l">
              <a:buFont typeface="Arial" panose="020B0604020202020204" pitchFamily="34" charset="0"/>
              <a:buNone/>
            </a:pPr>
            <a:r>
              <a:rPr lang="zh-CN" altLang="en-US" sz="1000">
                <a:solidFill>
                  <a:srgbClr val="C00000"/>
                </a:solidFill>
                <a:latin typeface="微软雅黑" panose="020B0503020204020204" pitchFamily="34" charset="-122"/>
                <a:ea typeface="微软雅黑" panose="020B0503020204020204" pitchFamily="34" charset="-122"/>
                <a:sym typeface="+mn-ea"/>
              </a:rPr>
              <a:t>商客：</a:t>
            </a:r>
            <a:r>
              <a:rPr lang="zh-CN" altLang="en-US" sz="1000">
                <a:solidFill>
                  <a:schemeClr val="tx1"/>
                </a:solidFill>
                <a:latin typeface="微软雅黑" panose="020B0503020204020204" pitchFamily="34" charset="-122"/>
                <a:ea typeface="微软雅黑" panose="020B0503020204020204" pitchFamily="34" charset="-122"/>
                <a:sym typeface="+mn-ea"/>
              </a:rPr>
              <a:t>楼宇、商铺等小微</a:t>
            </a:r>
            <a:endParaRPr lang="zh-CN" altLang="en-US" sz="1000">
              <a:solidFill>
                <a:schemeClr val="tx1"/>
              </a:solidFill>
              <a:latin typeface="微软雅黑" panose="020B0503020204020204" pitchFamily="34" charset="-122"/>
              <a:ea typeface="微软雅黑" panose="020B0503020204020204" pitchFamily="34" charset="-122"/>
              <a:sym typeface="+mn-ea"/>
            </a:endParaRPr>
          </a:p>
        </p:txBody>
      </p:sp>
      <p:sp>
        <p:nvSpPr>
          <p:cNvPr id="84" name="文本框 83"/>
          <p:cNvSpPr txBox="1"/>
          <p:nvPr/>
        </p:nvSpPr>
        <p:spPr>
          <a:xfrm>
            <a:off x="2932430" y="4832985"/>
            <a:ext cx="1826260" cy="553085"/>
          </a:xfrm>
          <a:prstGeom prst="rect">
            <a:avLst/>
          </a:prstGeom>
          <a:noFill/>
        </p:spPr>
        <p:txBody>
          <a:bodyPr wrap="square" rtlCol="0" anchor="t">
            <a:spAutoFit/>
          </a:bodyPr>
          <a:p>
            <a:pPr indent="0" algn="ctr">
              <a:buFont typeface="Arial" panose="020B0604020202020204" pitchFamily="34" charset="0"/>
              <a:buNone/>
            </a:pPr>
            <a:r>
              <a:rPr lang="zh-CN" altLang="en-US" sz="1000">
                <a:solidFill>
                  <a:srgbClr val="C00000"/>
                </a:solidFill>
                <a:latin typeface="微软雅黑" panose="020B0503020204020204" pitchFamily="34" charset="-122"/>
                <a:ea typeface="微软雅黑" panose="020B0503020204020204" pitchFamily="34" charset="-122"/>
                <a:sym typeface="+mn-ea"/>
              </a:rPr>
              <a:t>重点关注场景：</a:t>
            </a:r>
            <a:endParaRPr lang="zh-CN" altLang="en-US" sz="1000">
              <a:solidFill>
                <a:srgbClr val="C00000"/>
              </a:solidFill>
              <a:latin typeface="微软雅黑" panose="020B0503020204020204" pitchFamily="34" charset="-122"/>
              <a:ea typeface="微软雅黑" panose="020B0503020204020204" pitchFamily="34" charset="-122"/>
              <a:sym typeface="+mn-ea"/>
            </a:endParaRPr>
          </a:p>
          <a:p>
            <a:pPr indent="0" algn="ctr">
              <a:buFont typeface="Arial" panose="020B0604020202020204" pitchFamily="34" charset="0"/>
              <a:buNone/>
            </a:pPr>
            <a:r>
              <a:rPr lang="zh-CN" altLang="en-US" sz="1000">
                <a:solidFill>
                  <a:schemeClr val="tx1"/>
                </a:solidFill>
                <a:latin typeface="微软雅黑" panose="020B0503020204020204" pitchFamily="34" charset="-122"/>
                <a:ea typeface="微软雅黑" panose="020B0503020204020204" pitchFamily="34" charset="-122"/>
                <a:sym typeface="+mn-ea"/>
              </a:rPr>
              <a:t>新建厂区、学校，信息化迭代单位，必有更换电脑需求</a:t>
            </a:r>
            <a:endParaRPr lang="zh-CN" altLang="en-US" sz="1000">
              <a:solidFill>
                <a:schemeClr val="tx1"/>
              </a:solidFill>
              <a:latin typeface="微软雅黑" panose="020B0503020204020204" pitchFamily="34" charset="-122"/>
              <a:ea typeface="微软雅黑" panose="020B0503020204020204" pitchFamily="34" charset="-122"/>
              <a:sym typeface="+mn-ea"/>
            </a:endParaRPr>
          </a:p>
        </p:txBody>
      </p:sp>
      <p:sp>
        <p:nvSpPr>
          <p:cNvPr id="85" name="文本框 84"/>
          <p:cNvSpPr txBox="1"/>
          <p:nvPr/>
        </p:nvSpPr>
        <p:spPr>
          <a:xfrm>
            <a:off x="1423035" y="4836160"/>
            <a:ext cx="1363980" cy="553085"/>
          </a:xfrm>
          <a:prstGeom prst="rect">
            <a:avLst/>
          </a:prstGeom>
          <a:noFill/>
        </p:spPr>
        <p:txBody>
          <a:bodyPr wrap="square" rtlCol="0" anchor="t">
            <a:spAutoFit/>
          </a:bodyPr>
          <a:p>
            <a:pPr indent="0" algn="ctr">
              <a:buFont typeface="Arial" panose="020B0604020202020204" pitchFamily="34" charset="0"/>
              <a:buNone/>
            </a:pPr>
            <a:r>
              <a:rPr lang="zh-CN" altLang="en-US" sz="1000">
                <a:solidFill>
                  <a:schemeClr val="tx1"/>
                </a:solidFill>
                <a:latin typeface="微软雅黑" panose="020B0503020204020204" pitchFamily="34" charset="-122"/>
                <a:ea typeface="微软雅黑" panose="020B0503020204020204" pitchFamily="34" charset="-122"/>
                <a:sym typeface="+mn-ea"/>
              </a:rPr>
              <a:t>开发测试环境、灾备与数据备份、</a:t>
            </a:r>
            <a:r>
              <a:rPr lang="zh-CN" altLang="en-US" sz="1000">
                <a:latin typeface="微软雅黑" panose="020B0503020204020204" pitchFamily="34" charset="-122"/>
                <a:ea typeface="微软雅黑" panose="020B0503020204020204" pitchFamily="34" charset="-122"/>
                <a:sym typeface="+mn-ea"/>
              </a:rPr>
              <a:t>软件应用、</a:t>
            </a:r>
            <a:r>
              <a:rPr lang="zh-CN" altLang="en-US" sz="1000">
                <a:solidFill>
                  <a:schemeClr val="tx1"/>
                </a:solidFill>
                <a:latin typeface="微软雅黑" panose="020B0503020204020204" pitchFamily="34" charset="-122"/>
                <a:ea typeface="微软雅黑" panose="020B0503020204020204" pitchFamily="34" charset="-122"/>
                <a:sym typeface="+mn-ea"/>
              </a:rPr>
              <a:t>教育与科研场景</a:t>
            </a:r>
            <a:endParaRPr lang="zh-CN" altLang="en-US" sz="1000">
              <a:solidFill>
                <a:schemeClr val="tx1"/>
              </a:solidFill>
              <a:latin typeface="微软雅黑" panose="020B0503020204020204" pitchFamily="34" charset="-122"/>
              <a:ea typeface="微软雅黑" panose="020B0503020204020204" pitchFamily="34" charset="-122"/>
              <a:sym typeface="+mn-ea"/>
            </a:endParaRPr>
          </a:p>
        </p:txBody>
      </p:sp>
      <p:sp>
        <p:nvSpPr>
          <p:cNvPr id="86" name="文本框 85"/>
          <p:cNvSpPr txBox="1"/>
          <p:nvPr/>
        </p:nvSpPr>
        <p:spPr>
          <a:xfrm>
            <a:off x="1449705" y="4290060"/>
            <a:ext cx="1273810" cy="398780"/>
          </a:xfrm>
          <a:prstGeom prst="rect">
            <a:avLst/>
          </a:prstGeom>
          <a:noFill/>
        </p:spPr>
        <p:txBody>
          <a:bodyPr wrap="square" rtlCol="0" anchor="t">
            <a:spAutoFit/>
          </a:bodyPr>
          <a:p>
            <a:pPr indent="0" algn="l">
              <a:buFont typeface="Arial" panose="020B0604020202020204" pitchFamily="34" charset="0"/>
              <a:buNone/>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、电商、互联网公司、连锁店</a:t>
            </a:r>
            <a:endPar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7" name="文本框 86"/>
          <p:cNvSpPr txBox="1"/>
          <p:nvPr/>
        </p:nvSpPr>
        <p:spPr>
          <a:xfrm>
            <a:off x="621665" y="5565775"/>
            <a:ext cx="495935" cy="398780"/>
          </a:xfrm>
          <a:prstGeom prst="rect">
            <a:avLst/>
          </a:prstGeom>
          <a:noFill/>
        </p:spPr>
        <p:txBody>
          <a:bodyPr wrap="square" rtlCol="0" anchor="t">
            <a:spAutoFit/>
          </a:bodyPr>
          <a:p>
            <a:pPr indent="0">
              <a:buFont typeface="Arial" panose="020B0604020202020204" pitchFamily="34" charset="0"/>
              <a:buNone/>
            </a:pPr>
            <a:r>
              <a:rPr lang="zh-CN" altLang="en-US" sz="1000" b="1">
                <a:solidFill>
                  <a:srgbClr val="C00000"/>
                </a:solidFill>
                <a:latin typeface="微软雅黑" panose="020B0503020204020204" pitchFamily="34" charset="-122"/>
                <a:ea typeface="微软雅黑" panose="020B0503020204020204" pitchFamily="34" charset="-122"/>
                <a:sym typeface="+mn-ea"/>
              </a:rPr>
              <a:t>下步</a:t>
            </a:r>
            <a:r>
              <a:rPr lang="zh-CN" altLang="en-US" sz="1000" b="1">
                <a:solidFill>
                  <a:srgbClr val="C00000"/>
                </a:solidFill>
                <a:latin typeface="微软雅黑" panose="020B0503020204020204" pitchFamily="34" charset="-122"/>
                <a:ea typeface="微软雅黑" panose="020B0503020204020204" pitchFamily="34" charset="-122"/>
                <a:sym typeface="+mn-ea"/>
              </a:rPr>
              <a:t>举措：</a:t>
            </a:r>
            <a:endParaRPr lang="zh-CN" altLang="en-US" sz="1000" b="1">
              <a:solidFill>
                <a:srgbClr val="C00000"/>
              </a:solidFill>
              <a:latin typeface="微软雅黑" panose="020B0503020204020204" pitchFamily="34" charset="-122"/>
              <a:ea typeface="微软雅黑" panose="020B0503020204020204" pitchFamily="34" charset="-122"/>
              <a:sym typeface="+mn-ea"/>
            </a:endParaRPr>
          </a:p>
        </p:txBody>
      </p:sp>
      <p:sp>
        <p:nvSpPr>
          <p:cNvPr id="88" name="文本框 87"/>
          <p:cNvSpPr txBox="1"/>
          <p:nvPr/>
        </p:nvSpPr>
        <p:spPr>
          <a:xfrm>
            <a:off x="605155" y="6266815"/>
            <a:ext cx="495935" cy="245110"/>
          </a:xfrm>
          <a:prstGeom prst="rect">
            <a:avLst/>
          </a:prstGeom>
          <a:noFill/>
        </p:spPr>
        <p:txBody>
          <a:bodyPr wrap="square" rtlCol="0" anchor="t">
            <a:spAutoFit/>
          </a:bodyPr>
          <a:p>
            <a:pPr indent="0">
              <a:buFont typeface="Arial" panose="020B0604020202020204" pitchFamily="34" charset="0"/>
              <a:buNone/>
            </a:pPr>
            <a:r>
              <a:rPr lang="zh-CN" altLang="en-US" sz="1000" b="1">
                <a:solidFill>
                  <a:srgbClr val="C00000"/>
                </a:solidFill>
                <a:latin typeface="微软雅黑" panose="020B0503020204020204" pitchFamily="34" charset="-122"/>
                <a:ea typeface="微软雅黑" panose="020B0503020204020204" pitchFamily="34" charset="-122"/>
                <a:sym typeface="+mn-ea"/>
              </a:rPr>
              <a:t>目标：</a:t>
            </a:r>
            <a:endParaRPr lang="zh-CN" altLang="en-US" sz="1000" b="1">
              <a:solidFill>
                <a:srgbClr val="C00000"/>
              </a:solidFill>
              <a:latin typeface="微软雅黑" panose="020B0503020204020204" pitchFamily="34" charset="-122"/>
              <a:ea typeface="微软雅黑" panose="020B0503020204020204" pitchFamily="34" charset="-122"/>
              <a:sym typeface="+mn-ea"/>
            </a:endParaRPr>
          </a:p>
        </p:txBody>
      </p:sp>
      <p:sp>
        <p:nvSpPr>
          <p:cNvPr id="89" name="文本框 88"/>
          <p:cNvSpPr txBox="1"/>
          <p:nvPr/>
        </p:nvSpPr>
        <p:spPr>
          <a:xfrm>
            <a:off x="1222375" y="6181090"/>
            <a:ext cx="1532255" cy="255905"/>
          </a:xfrm>
          <a:prstGeom prst="rect">
            <a:avLst/>
          </a:prstGeom>
          <a:noFill/>
        </p:spPr>
        <p:txBody>
          <a:bodyPr wrap="square" rtlCol="0" anchor="t">
            <a:noAutofit/>
          </a:bodyPr>
          <a:p>
            <a:pPr indent="0" algn="ctr" fontAlgn="auto">
              <a:lnSpc>
                <a:spcPct val="110000"/>
              </a:lnSpc>
              <a:spcBef>
                <a:spcPct val="0"/>
              </a:spcBef>
              <a:spcAft>
                <a:spcPts val="0"/>
              </a:spcAft>
              <a:buFont typeface="Wingdings" panose="05000000000000000000" charset="0"/>
              <a:buNone/>
            </a:pPr>
            <a:r>
              <a:rPr lang="en-US" altLang="zh-CN"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300</a:t>
            </a:r>
            <a:r>
              <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万元</a:t>
            </a:r>
            <a:endPar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0" algn="ctr" fontAlgn="auto">
              <a:lnSpc>
                <a:spcPct val="110000"/>
              </a:lnSpc>
              <a:spcBef>
                <a:spcPct val="0"/>
              </a:spcBef>
              <a:spcAft>
                <a:spcPts val="0"/>
              </a:spcAft>
              <a:buFont typeface="Wingdings" panose="05000000000000000000" charset="0"/>
              <a:buNone/>
            </a:pPr>
            <a:r>
              <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新增万元价值客户</a:t>
            </a:r>
            <a:r>
              <a:rPr lang="en-US" altLang="zh-CN"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50</a:t>
            </a:r>
            <a:r>
              <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家</a:t>
            </a:r>
            <a:endPar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90" name="文本框 89"/>
          <p:cNvSpPr txBox="1"/>
          <p:nvPr/>
        </p:nvSpPr>
        <p:spPr>
          <a:xfrm>
            <a:off x="3000375" y="6181725"/>
            <a:ext cx="1532255" cy="304165"/>
          </a:xfrm>
          <a:prstGeom prst="rect">
            <a:avLst/>
          </a:prstGeom>
          <a:noFill/>
        </p:spPr>
        <p:txBody>
          <a:bodyPr wrap="square" rtlCol="0" anchor="t">
            <a:noAutofit/>
          </a:bodyPr>
          <a:p>
            <a:pPr indent="0" algn="ctr" fontAlgn="auto">
              <a:lnSpc>
                <a:spcPct val="110000"/>
              </a:lnSpc>
              <a:spcBef>
                <a:spcPct val="0"/>
              </a:spcBef>
              <a:spcAft>
                <a:spcPts val="0"/>
              </a:spcAft>
              <a:buFont typeface="Wingdings" panose="05000000000000000000" charset="0"/>
              <a:buNone/>
            </a:pPr>
            <a:r>
              <a:rPr lang="en-US" altLang="zh-CN"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200</a:t>
            </a:r>
            <a:r>
              <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万元</a:t>
            </a:r>
            <a:endPar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0" algn="ctr" fontAlgn="auto">
              <a:lnSpc>
                <a:spcPct val="110000"/>
              </a:lnSpc>
              <a:spcBef>
                <a:spcPct val="0"/>
              </a:spcBef>
              <a:spcAft>
                <a:spcPts val="0"/>
              </a:spcAft>
              <a:buFont typeface="Wingdings" panose="05000000000000000000" charset="0"/>
              <a:buNone/>
            </a:pPr>
            <a:r>
              <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云笔电</a:t>
            </a:r>
            <a:r>
              <a:rPr lang="en-US" altLang="zh-CN"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300</a:t>
            </a:r>
            <a:r>
              <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台</a:t>
            </a:r>
            <a:endPar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91" name="文本框 90"/>
          <p:cNvSpPr txBox="1"/>
          <p:nvPr/>
        </p:nvSpPr>
        <p:spPr>
          <a:xfrm>
            <a:off x="1221740" y="5488940"/>
            <a:ext cx="1814195" cy="645160"/>
          </a:xfrm>
          <a:prstGeom prst="rect">
            <a:avLst/>
          </a:prstGeom>
          <a:noFill/>
        </p:spPr>
        <p:txBody>
          <a:bodyPr wrap="square" rtlCol="0" anchor="t">
            <a:spAutoFit/>
          </a:bodyPr>
          <a:p>
            <a:pPr indent="0" algn="ctr">
              <a:buFont typeface="Arial" panose="020B0604020202020204" pitchFamily="34" charset="0"/>
              <a:buNone/>
            </a:pPr>
            <a:r>
              <a:rPr lang="zh-CN" altLang="en-US" sz="9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一网格一标杆</a:t>
            </a:r>
            <a:endParaRPr lang="zh-CN" altLang="en-US" sz="9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a:buFont typeface="Arial" panose="020B0604020202020204" pitchFamily="34" charset="0"/>
              <a:buNone/>
            </a:pPr>
            <a:r>
              <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rPr>
              <a:t>打造企业上云标杆，每月客户经理案例分享，同类场景复制，跟踪</a:t>
            </a:r>
            <a:r>
              <a:rPr lang="en-US" altLang="zh-CN"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1500</a:t>
            </a:r>
            <a:r>
              <a:rPr lang="zh-CN"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家网站</a:t>
            </a:r>
            <a:r>
              <a:rPr lang="en-US" altLang="zh-CN"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软件目标</a:t>
            </a:r>
            <a:r>
              <a:rPr lang="zh-CN"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客户</a:t>
            </a:r>
            <a:endParaRPr lang="zh-CN"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2" name="文本框 91"/>
          <p:cNvSpPr txBox="1"/>
          <p:nvPr/>
        </p:nvSpPr>
        <p:spPr>
          <a:xfrm>
            <a:off x="3072130" y="5438140"/>
            <a:ext cx="1745615" cy="600075"/>
          </a:xfrm>
          <a:prstGeom prst="rect">
            <a:avLst/>
          </a:prstGeom>
          <a:noFill/>
        </p:spPr>
        <p:txBody>
          <a:bodyPr wrap="square" rtlCol="0" anchor="t">
            <a:noAutofit/>
          </a:bodyPr>
          <a:p>
            <a:pPr indent="0" algn="ctr" fontAlgn="auto">
              <a:lnSpc>
                <a:spcPct val="110000"/>
              </a:lnSpc>
              <a:spcBef>
                <a:spcPct val="0"/>
              </a:spcBef>
              <a:spcAft>
                <a:spcPts val="0"/>
              </a:spcAft>
              <a:buFont typeface="Wingdings" panose="05000000000000000000" charset="0"/>
              <a:buNone/>
            </a:pPr>
            <a:r>
              <a:rPr lang="zh-CN" altLang="en-US" sz="9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团单散单共</a:t>
            </a:r>
            <a:r>
              <a:rPr lang="zh-CN" altLang="en-US" sz="9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抓</a:t>
            </a:r>
            <a:endParaRPr lang="zh-CN" altLang="en-US" sz="9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fontAlgn="auto">
              <a:lnSpc>
                <a:spcPct val="110000"/>
              </a:lnSpc>
              <a:spcBef>
                <a:spcPct val="0"/>
              </a:spcBef>
              <a:spcAft>
                <a:spcPts val="0"/>
              </a:spcAft>
              <a:buFont typeface="Wingdings" panose="05000000000000000000" charset="0"/>
              <a:buNone/>
            </a:pPr>
            <a:r>
              <a:rPr lang="zh-CN" altLang="en-US" sz="9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聚焦</a:t>
            </a:r>
            <a:r>
              <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工业、教育行业，云电脑</a:t>
            </a:r>
            <a:r>
              <a:rPr lang="en-US" altLang="zh-CN"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云专线</a:t>
            </a:r>
            <a:r>
              <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团单增收入，联合商客散单</a:t>
            </a:r>
            <a:r>
              <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提规模</a:t>
            </a:r>
            <a:endPar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3" name="文本框 92"/>
          <p:cNvSpPr txBox="1"/>
          <p:nvPr/>
        </p:nvSpPr>
        <p:spPr>
          <a:xfrm>
            <a:off x="9496425" y="5455920"/>
            <a:ext cx="1808480" cy="725805"/>
          </a:xfrm>
          <a:prstGeom prst="rect">
            <a:avLst/>
          </a:prstGeom>
          <a:noFill/>
        </p:spPr>
        <p:txBody>
          <a:bodyPr wrap="square" rtlCol="0" anchor="t">
            <a:noAutofit/>
          </a:bodyPr>
          <a:p>
            <a:pPr indent="0" algn="ctr" fontAlgn="auto">
              <a:lnSpc>
                <a:spcPct val="110000"/>
              </a:lnSpc>
              <a:spcBef>
                <a:spcPct val="0"/>
              </a:spcBef>
              <a:spcAft>
                <a:spcPts val="0"/>
              </a:spcAft>
              <a:buFont typeface="Wingdings" panose="05000000000000000000" charset="0"/>
              <a:buNone/>
            </a:pPr>
            <a:r>
              <a:rPr lang="zh-CN" altLang="en-US" sz="9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抢抓</a:t>
            </a:r>
            <a:r>
              <a:rPr lang="en-US" altLang="zh-CN" sz="9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XC</a:t>
            </a:r>
            <a:r>
              <a:rPr lang="zh-CN" altLang="en-US" sz="9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迁移：</a:t>
            </a:r>
            <a:endParaRPr lang="zh-CN" sz="900"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0" algn="ctr" fontAlgn="auto">
              <a:lnSpc>
                <a:spcPct val="110000"/>
              </a:lnSpc>
              <a:spcBef>
                <a:spcPct val="0"/>
              </a:spcBef>
              <a:spcAft>
                <a:spcPts val="0"/>
              </a:spcAft>
              <a:buFont typeface="Wingdings" panose="05000000000000000000" charset="0"/>
              <a:buNone/>
            </a:pPr>
            <a:r>
              <a:rPr lang="zh-CN" sz="900" dirty="0">
                <a:latin typeface="微软雅黑" panose="020B0503020204020204" pitchFamily="34" charset="-122"/>
                <a:ea typeface="微软雅黑" panose="020B0503020204020204" pitchFamily="34" charset="-122"/>
                <a:cs typeface="微软雅黑" panose="020B0503020204020204" pitchFamily="34" charset="-122"/>
                <a:sym typeface="+mn-lt"/>
              </a:rPr>
              <a:t>定目标、排计划，结合高拜、清单式推进信创迁移，叠加</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sym typeface="+mn-lt"/>
              </a:rPr>
              <a:t>90</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lt"/>
              </a:rPr>
              <a:t>家潜在</a:t>
            </a:r>
            <a:r>
              <a:rPr lang="zh-CN" sz="900" dirty="0">
                <a:latin typeface="微软雅黑" panose="020B0503020204020204" pitchFamily="34" charset="-122"/>
                <a:ea typeface="微软雅黑" panose="020B0503020204020204" pitchFamily="34" charset="-122"/>
                <a:cs typeface="微软雅黑" panose="020B0503020204020204" pitchFamily="34" charset="-122"/>
                <a:sym typeface="+mn-lt"/>
              </a:rPr>
              <a:t>密码服务应用</a:t>
            </a:r>
            <a:r>
              <a:rPr lang="zh-CN" sz="900" dirty="0">
                <a:latin typeface="微软雅黑" panose="020B0503020204020204" pitchFamily="34" charset="-122"/>
                <a:ea typeface="微软雅黑" panose="020B0503020204020204" pitchFamily="34" charset="-122"/>
                <a:cs typeface="微软雅黑" panose="020B0503020204020204" pitchFamily="34" charset="-122"/>
                <a:sym typeface="+mn-lt"/>
              </a:rPr>
              <a:t>增收</a:t>
            </a:r>
            <a:endParaRPr lang="zh-CN" sz="90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94" name="文本框 93"/>
          <p:cNvSpPr txBox="1"/>
          <p:nvPr/>
        </p:nvSpPr>
        <p:spPr>
          <a:xfrm>
            <a:off x="9634220" y="6181090"/>
            <a:ext cx="1532255" cy="400050"/>
          </a:xfrm>
          <a:prstGeom prst="rect">
            <a:avLst/>
          </a:prstGeom>
          <a:noFill/>
        </p:spPr>
        <p:txBody>
          <a:bodyPr wrap="square" rtlCol="0" anchor="t">
            <a:noAutofit/>
          </a:bodyPr>
          <a:p>
            <a:pPr indent="0" algn="ctr" fontAlgn="auto">
              <a:lnSpc>
                <a:spcPct val="120000"/>
              </a:lnSpc>
              <a:spcBef>
                <a:spcPts val="0"/>
              </a:spcBef>
              <a:spcAft>
                <a:spcPts val="0"/>
              </a:spcAft>
              <a:buFont typeface="Wingdings" panose="05000000000000000000" charset="0"/>
              <a:buNone/>
            </a:pPr>
            <a:r>
              <a:rPr lang="en-US" altLang="zh-CN"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800</a:t>
            </a:r>
            <a:r>
              <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万元</a:t>
            </a:r>
            <a:endPar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0" algn="ctr" fontAlgn="auto">
              <a:lnSpc>
                <a:spcPct val="120000"/>
              </a:lnSpc>
              <a:spcBef>
                <a:spcPts val="0"/>
              </a:spcBef>
              <a:spcAft>
                <a:spcPts val="0"/>
              </a:spcAft>
              <a:buFont typeface="Wingdings" panose="05000000000000000000" charset="0"/>
              <a:buNone/>
            </a:pPr>
            <a:r>
              <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信创迁移率超</a:t>
            </a:r>
            <a:r>
              <a:rPr lang="en-US" altLang="zh-CN"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50%</a:t>
            </a:r>
            <a:endPar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0" algn="ctr" fontAlgn="auto">
              <a:lnSpc>
                <a:spcPct val="110000"/>
              </a:lnSpc>
              <a:spcBef>
                <a:spcPct val="0"/>
              </a:spcBef>
              <a:spcAft>
                <a:spcPts val="0"/>
              </a:spcAft>
              <a:buFont typeface="Wingdings" panose="05000000000000000000" charset="0"/>
              <a:buNone/>
            </a:pPr>
            <a:endPar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95" name="文本框 94"/>
          <p:cNvSpPr txBox="1"/>
          <p:nvPr/>
        </p:nvSpPr>
        <p:spPr>
          <a:xfrm>
            <a:off x="4996180" y="5463540"/>
            <a:ext cx="2134235" cy="427990"/>
          </a:xfrm>
          <a:prstGeom prst="rect">
            <a:avLst/>
          </a:prstGeom>
          <a:noFill/>
        </p:spPr>
        <p:txBody>
          <a:bodyPr wrap="square" rtlCol="0" anchor="t">
            <a:noAutofit/>
          </a:bodyPr>
          <a:p>
            <a:pPr algn="ctr">
              <a:lnSpc>
                <a:spcPct val="110000"/>
              </a:lnSpc>
              <a:spcAft>
                <a:spcPts val="0"/>
              </a:spcAft>
              <a:buClrTx/>
              <a:buSzTx/>
              <a:buFont typeface="Wingdings" panose="05000000000000000000" charset="0"/>
              <a:buNone/>
            </a:pPr>
            <a:r>
              <a:rPr lang="zh-CN" altLang="en-US" sz="9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热点数据变现</a:t>
            </a:r>
            <a:endParaRPr lang="zh-CN" altLang="en-US" sz="9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ctr">
              <a:buClrTx/>
              <a:buSzTx/>
              <a:buFont typeface="Arial" panose="020B0604020202020204" pitchFamily="34" charset="0"/>
              <a:buNone/>
            </a:pPr>
            <a:r>
              <a:rPr lang="en-US" altLang="zh-CN"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43</a:t>
            </a:r>
            <a:r>
              <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家包年续签，</a:t>
            </a:r>
            <a:r>
              <a:rPr lang="en-US" altLang="zh-CN"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1100</a:t>
            </a:r>
            <a:r>
              <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家教育、房产潜客推介，</a:t>
            </a:r>
            <a:r>
              <a:rPr lang="zh-CN" altLang="en-US" sz="9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实事热点</a:t>
            </a:r>
            <a:r>
              <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rPr>
              <a:t>8-9月防汛应急、10月文旅宣传、11-12月平安三率</a:t>
            </a:r>
            <a:endPar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96" name="文本框 95"/>
          <p:cNvSpPr txBox="1"/>
          <p:nvPr/>
        </p:nvSpPr>
        <p:spPr>
          <a:xfrm>
            <a:off x="5325110" y="6172835"/>
            <a:ext cx="1532255" cy="433070"/>
          </a:xfrm>
          <a:prstGeom prst="rect">
            <a:avLst/>
          </a:prstGeom>
          <a:noFill/>
        </p:spPr>
        <p:txBody>
          <a:bodyPr wrap="square" rtlCol="0" anchor="t">
            <a:noAutofit/>
          </a:bodyPr>
          <a:p>
            <a:pPr indent="0" algn="ctr" fontAlgn="auto">
              <a:lnSpc>
                <a:spcPct val="120000"/>
              </a:lnSpc>
              <a:spcBef>
                <a:spcPts val="0"/>
              </a:spcBef>
              <a:spcAft>
                <a:spcPts val="0"/>
              </a:spcAft>
              <a:buFont typeface="Wingdings" panose="05000000000000000000" charset="0"/>
              <a:buNone/>
            </a:pPr>
            <a:r>
              <a:rPr lang="en-US" altLang="zh-CN"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300</a:t>
            </a:r>
            <a:r>
              <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万元</a:t>
            </a:r>
            <a:endPar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0" algn="ctr" fontAlgn="auto">
              <a:lnSpc>
                <a:spcPct val="120000"/>
              </a:lnSpc>
              <a:spcBef>
                <a:spcPts val="0"/>
              </a:spcBef>
              <a:spcAft>
                <a:spcPts val="0"/>
              </a:spcAft>
              <a:buFont typeface="Wingdings" panose="05000000000000000000" charset="0"/>
              <a:buNone/>
            </a:pPr>
            <a:r>
              <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包年续签率</a:t>
            </a:r>
            <a:r>
              <a:rPr lang="en-US" altLang="zh-CN"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70%</a:t>
            </a:r>
            <a:endPar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0" algn="ctr" fontAlgn="auto">
              <a:lnSpc>
                <a:spcPct val="110000"/>
              </a:lnSpc>
              <a:spcBef>
                <a:spcPct val="0"/>
              </a:spcBef>
              <a:spcAft>
                <a:spcPts val="0"/>
              </a:spcAft>
              <a:buFont typeface="Wingdings" panose="05000000000000000000" charset="0"/>
              <a:buNone/>
            </a:pPr>
            <a:endPar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97" name="文本框 96"/>
          <p:cNvSpPr txBox="1"/>
          <p:nvPr/>
        </p:nvSpPr>
        <p:spPr>
          <a:xfrm>
            <a:off x="7386320" y="5455920"/>
            <a:ext cx="1934210" cy="645160"/>
          </a:xfrm>
          <a:prstGeom prst="rect">
            <a:avLst/>
          </a:prstGeom>
          <a:noFill/>
        </p:spPr>
        <p:txBody>
          <a:bodyPr wrap="square" rtlCol="0" anchor="t">
            <a:spAutoFit/>
          </a:bodyPr>
          <a:p>
            <a:pPr algn="ctr"/>
            <a:r>
              <a:rPr lang="zh-CN" altLang="en-US" sz="9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跟进</a:t>
            </a:r>
            <a:r>
              <a:rPr lang="zh-CN" altLang="en-US" sz="9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两份清单：</a:t>
            </a:r>
            <a:endParaRPr lang="en-US" altLang="zh-CN" sz="900"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endParaRPr>
          </a:p>
          <a:p>
            <a:pPr algn="ctr"/>
            <a:r>
              <a:rPr lang="en-US" altLang="zh-CN" sz="900"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rPr>
              <a:t>90</a:t>
            </a:r>
            <a:r>
              <a:rPr lang="zh-CN" altLang="en-US" sz="900"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rPr>
              <a:t>家政务云安全产品订购客户清单</a:t>
            </a:r>
            <a:endParaRPr lang="zh-CN" altLang="en-US" sz="900"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endParaRPr>
          </a:p>
          <a:p>
            <a:pPr algn="ctr"/>
            <a:r>
              <a:rPr lang="en-US" altLang="zh-CN" sz="9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rPr>
              <a:t>34</a:t>
            </a:r>
            <a:r>
              <a:rPr lang="zh-CN" altLang="en-US" sz="9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rPr>
              <a:t>单到期</a:t>
            </a:r>
            <a:r>
              <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rPr>
              <a:t>等保续签管理</a:t>
            </a:r>
            <a:endPar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endParaRPr>
          </a:p>
          <a:p>
            <a:pPr algn="ctr"/>
            <a:r>
              <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rPr>
              <a:t>跟进网信、网安政策</a:t>
            </a:r>
            <a:r>
              <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rPr>
              <a:t>信息</a:t>
            </a:r>
            <a:endPar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endParaRPr>
          </a:p>
        </p:txBody>
      </p:sp>
      <p:sp>
        <p:nvSpPr>
          <p:cNvPr id="98" name="文本框 97"/>
          <p:cNvSpPr txBox="1"/>
          <p:nvPr/>
        </p:nvSpPr>
        <p:spPr>
          <a:xfrm>
            <a:off x="7676515" y="6156325"/>
            <a:ext cx="1532255" cy="433070"/>
          </a:xfrm>
          <a:prstGeom prst="rect">
            <a:avLst/>
          </a:prstGeom>
          <a:noFill/>
        </p:spPr>
        <p:txBody>
          <a:bodyPr wrap="square" rtlCol="0" anchor="t">
            <a:noAutofit/>
          </a:bodyPr>
          <a:p>
            <a:pPr indent="0" algn="ctr" fontAlgn="auto">
              <a:lnSpc>
                <a:spcPct val="120000"/>
              </a:lnSpc>
              <a:spcBef>
                <a:spcPts val="0"/>
              </a:spcBef>
              <a:spcAft>
                <a:spcPts val="0"/>
              </a:spcAft>
              <a:buFont typeface="Wingdings" panose="05000000000000000000" charset="0"/>
              <a:buNone/>
            </a:pPr>
            <a:r>
              <a:rPr lang="en-US" altLang="zh-CN"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200</a:t>
            </a:r>
            <a:r>
              <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万元</a:t>
            </a:r>
            <a:endPar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0" algn="ctr" fontAlgn="auto">
              <a:lnSpc>
                <a:spcPct val="120000"/>
              </a:lnSpc>
              <a:spcBef>
                <a:spcPts val="0"/>
              </a:spcBef>
              <a:spcAft>
                <a:spcPts val="0"/>
              </a:spcAft>
              <a:buFont typeface="Wingdings" panose="05000000000000000000" charset="0"/>
              <a:buNone/>
            </a:pPr>
            <a:r>
              <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等保、密评</a:t>
            </a:r>
            <a:r>
              <a:rPr lang="en-US" altLang="zh-CN"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50</a:t>
            </a:r>
            <a:r>
              <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家</a:t>
            </a:r>
            <a:endPar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0" algn="ctr" fontAlgn="auto">
              <a:lnSpc>
                <a:spcPct val="110000"/>
              </a:lnSpc>
              <a:spcBef>
                <a:spcPct val="0"/>
              </a:spcBef>
              <a:spcAft>
                <a:spcPts val="0"/>
              </a:spcAft>
              <a:buFont typeface="Wingdings" panose="05000000000000000000" charset="0"/>
              <a:buNone/>
            </a:pPr>
            <a:endParaRPr lang="zh-CN" altLang="en-US" sz="9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cxnSp>
        <p:nvCxnSpPr>
          <p:cNvPr id="99" name="直接连接符 98"/>
          <p:cNvCxnSpPr/>
          <p:nvPr/>
        </p:nvCxnSpPr>
        <p:spPr>
          <a:xfrm>
            <a:off x="552450" y="4789805"/>
            <a:ext cx="10513060" cy="0"/>
          </a:xfrm>
          <a:prstGeom prst="line">
            <a:avLst/>
          </a:prstGeom>
          <a:ln w="9525" cap="flat" cmpd="sng" algn="ctr">
            <a:solidFill>
              <a:schemeClr val="accent1"/>
            </a:solidFill>
            <a:prstDash val="dash"/>
          </a:ln>
        </p:spPr>
        <p:style>
          <a:lnRef idx="0">
            <a:schemeClr val="accent1"/>
          </a:lnRef>
          <a:fillRef idx="0">
            <a:srgbClr val="FFFFFF"/>
          </a:fillRef>
          <a:effectRef idx="0">
            <a:srgbClr val="FFFFFF"/>
          </a:effectRef>
          <a:fontRef idx="minor">
            <a:schemeClr val="tx1"/>
          </a:fontRef>
        </p:style>
      </p:cxnSp>
      <p:cxnSp>
        <p:nvCxnSpPr>
          <p:cNvPr id="100" name="直接连接符 99"/>
          <p:cNvCxnSpPr/>
          <p:nvPr/>
        </p:nvCxnSpPr>
        <p:spPr>
          <a:xfrm>
            <a:off x="535940" y="5419090"/>
            <a:ext cx="10513060" cy="0"/>
          </a:xfrm>
          <a:prstGeom prst="line">
            <a:avLst/>
          </a:prstGeom>
          <a:ln w="9525" cap="flat" cmpd="sng" algn="ctr">
            <a:solidFill>
              <a:schemeClr val="accent1"/>
            </a:solidFill>
            <a:prstDash val="dash"/>
          </a:ln>
        </p:spPr>
        <p:style>
          <a:lnRef idx="0">
            <a:schemeClr val="accent1"/>
          </a:lnRef>
          <a:fillRef idx="0">
            <a:srgbClr val="FFFFFF"/>
          </a:fillRef>
          <a:effectRef idx="0">
            <a:srgbClr val="FFFFFF"/>
          </a:effectRef>
          <a:fontRef idx="minor">
            <a:schemeClr val="tx1"/>
          </a:fontRef>
        </p:style>
      </p:cxnSp>
      <p:cxnSp>
        <p:nvCxnSpPr>
          <p:cNvPr id="101" name="直接连接符 100"/>
          <p:cNvCxnSpPr/>
          <p:nvPr/>
        </p:nvCxnSpPr>
        <p:spPr>
          <a:xfrm>
            <a:off x="519430" y="6191885"/>
            <a:ext cx="10513060" cy="0"/>
          </a:xfrm>
          <a:prstGeom prst="line">
            <a:avLst/>
          </a:prstGeom>
          <a:ln w="9525" cap="flat" cmpd="sng" algn="ctr">
            <a:solidFill>
              <a:schemeClr val="accent1"/>
            </a:solidFill>
            <a:prstDash val="dash"/>
          </a:ln>
        </p:spPr>
        <p:style>
          <a:lnRef idx="0">
            <a:schemeClr val="accent1"/>
          </a:lnRef>
          <a:fillRef idx="0">
            <a:srgbClr val="FFFFFF"/>
          </a:fillRef>
          <a:effectRef idx="0">
            <a:srgbClr val="FFFFFF"/>
          </a:effectRef>
          <a:fontRef idx="minor">
            <a:schemeClr val="tx1"/>
          </a:fontRef>
        </p:style>
      </p:cxnSp>
      <p:sp>
        <p:nvSpPr>
          <p:cNvPr id="102" name="文本框 101"/>
          <p:cNvSpPr txBox="1"/>
          <p:nvPr/>
        </p:nvSpPr>
        <p:spPr>
          <a:xfrm>
            <a:off x="3235325" y="6527165"/>
            <a:ext cx="4949190" cy="330835"/>
          </a:xfrm>
          <a:prstGeom prst="rect">
            <a:avLst/>
          </a:prstGeom>
          <a:noFill/>
        </p:spPr>
        <p:txBody>
          <a:bodyPr wrap="square" rtlCol="0" anchor="t">
            <a:spAutoFit/>
          </a:bodyPr>
          <a:p>
            <a:pPr indent="0" algn="ctr" fontAlgn="auto">
              <a:lnSpc>
                <a:spcPct val="130000"/>
              </a:lnSpc>
              <a:spcBef>
                <a:spcPct val="0"/>
              </a:spcBef>
              <a:spcAft>
                <a:spcPts val="0"/>
              </a:spcAft>
              <a:buFont typeface="Wingdings" panose="05000000000000000000" charset="0"/>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目标：下半年云智木本标品增收</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1800</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万元</a:t>
            </a:r>
            <a:endPar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03" name="文本框 102"/>
          <p:cNvSpPr txBox="1"/>
          <p:nvPr/>
        </p:nvSpPr>
        <p:spPr>
          <a:xfrm>
            <a:off x="479425" y="3644900"/>
            <a:ext cx="11127105" cy="275590"/>
          </a:xfrm>
          <a:prstGeom prst="rect">
            <a:avLst/>
          </a:prstGeom>
          <a:noFill/>
        </p:spPr>
        <p:txBody>
          <a:bodyPr wrap="square" rtlCol="0" anchor="t">
            <a:spAutoFit/>
          </a:bodyPr>
          <a:p>
            <a:pPr marL="171450" indent="-171450">
              <a:buFont typeface="Wingdings" panose="05000000000000000000" charset="0"/>
              <a:buChar char="ü"/>
            </a:pPr>
            <a:r>
              <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围绕以下五大产品，强化执行，下半年实现云木本增收</a:t>
            </a:r>
            <a:r>
              <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1800</a:t>
            </a:r>
            <a:r>
              <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万。</a:t>
            </a:r>
            <a:endPar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390525" y="208915"/>
            <a:ext cx="10129520" cy="460375"/>
          </a:xfrm>
          <a:prstGeom prst="rect">
            <a:avLst/>
          </a:prstGeom>
          <a:noFill/>
        </p:spPr>
        <p:txBody>
          <a:bodyPr wrap="square" rtlCol="0" anchor="t">
            <a:spAutoFit/>
          </a:bodyPr>
          <a:p>
            <a:pPr fontAlgn="base">
              <a:buClrTx/>
              <a:buSzTx/>
              <a:buFontTx/>
            </a:pPr>
            <a:r>
              <a:rPr 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二、千方百计加大业务拓展</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智能云：</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云木本标品</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custDataLst>
              <p:tags r:id="rId1"/>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995680" y="837565"/>
            <a:ext cx="10589895" cy="306705"/>
          </a:xfrm>
          <a:prstGeom prst="rect">
            <a:avLst/>
          </a:prstGeom>
          <a:solidFill>
            <a:srgbClr val="1184CF"/>
          </a:solidFill>
        </p:spPr>
        <p:txBody>
          <a:bodyPr wrap="square" rtlCol="0">
            <a:spAutoFit/>
          </a:bodyPr>
          <a:p>
            <a:pPr lvl="0" indent="0" algn="ctr" fontAlgn="auto">
              <a:buClrTx/>
              <a:buSzTx/>
              <a:buFontTx/>
            </a:pP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算力型、底座型产品要以产品经理为核心，</a:t>
            </a:r>
            <a:r>
              <a:rPr lang="zh-CN" altLang="en-US" sz="1400" b="1"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锻造两大体系、抢抓</a:t>
            </a:r>
            <a:r>
              <a:rPr lang="zh-CN" altLang="en-US" sz="1400" b="1"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两个环节，</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实现价值转化与突破</a:t>
            </a: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1" name="圆角矩形 20"/>
          <p:cNvSpPr/>
          <p:nvPr>
            <p:custDataLst>
              <p:tags r:id="rId2"/>
            </p:custDataLst>
          </p:nvPr>
        </p:nvSpPr>
        <p:spPr>
          <a:xfrm>
            <a:off x="260350" y="1824990"/>
            <a:ext cx="5955030" cy="1958340"/>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defRPr/>
            </a:pPr>
            <a:endParaRPr lang="zh-CN" altLang="en-US" sz="2605" b="1" dirty="0">
              <a:solidFill>
                <a:prstClr val="white"/>
              </a:solidFill>
              <a:latin typeface="微软雅黑" panose="020B0503020204020204" pitchFamily="34" charset="-122"/>
              <a:ea typeface="微软雅黑" panose="020B0503020204020204" pitchFamily="34" charset="-122"/>
              <a:sym typeface="+mn-ea"/>
            </a:endParaRPr>
          </a:p>
        </p:txBody>
      </p:sp>
      <p:sp>
        <p:nvSpPr>
          <p:cNvPr id="26" name="文本框 25"/>
          <p:cNvSpPr txBox="1"/>
          <p:nvPr/>
        </p:nvSpPr>
        <p:spPr>
          <a:xfrm>
            <a:off x="2199005" y="1700530"/>
            <a:ext cx="2508885" cy="297180"/>
          </a:xfrm>
          <a:prstGeom prst="rect">
            <a:avLst/>
          </a:prstGeom>
          <a:solidFill>
            <a:schemeClr val="bg1"/>
          </a:solidFill>
        </p:spPr>
        <p:txBody>
          <a:bodyPr wrap="square" rtlCol="0" anchor="t">
            <a:noAutofit/>
          </a:bodyPr>
          <a:p>
            <a:pPr indent="0" algn="ctr">
              <a:buFont typeface="Wingdings" panose="05000000000000000000" charset="0"/>
              <a:buNone/>
            </a:pPr>
            <a:r>
              <a:rPr lang="zh-CN" altLang="en-US" sz="1200" b="1" u="sng">
                <a:solidFill>
                  <a:srgbClr val="0070C0"/>
                </a:solidFill>
                <a:latin typeface="微软雅黑" panose="020B0503020204020204" pitchFamily="34" charset="-122"/>
                <a:ea typeface="微软雅黑" panose="020B0503020204020204" pitchFamily="34" charset="-122"/>
                <a:sym typeface="+mn-ea"/>
              </a:rPr>
              <a:t>业务打单体系</a:t>
            </a:r>
            <a:endParaRPr lang="zh-CN" altLang="en-US" sz="1200" b="1" u="sng">
              <a:solidFill>
                <a:srgbClr val="0070C0"/>
              </a:solidFill>
              <a:latin typeface="微软雅黑" panose="020B0503020204020204" pitchFamily="34" charset="-122"/>
              <a:ea typeface="微软雅黑" panose="020B0503020204020204" pitchFamily="34" charset="-122"/>
              <a:sym typeface="+mn-ea"/>
            </a:endParaRPr>
          </a:p>
        </p:txBody>
      </p:sp>
      <p:sp>
        <p:nvSpPr>
          <p:cNvPr id="35" name="圆角矩形 34"/>
          <p:cNvSpPr/>
          <p:nvPr>
            <p:custDataLst>
              <p:tags r:id="rId3"/>
            </p:custDataLst>
          </p:nvPr>
        </p:nvSpPr>
        <p:spPr>
          <a:xfrm>
            <a:off x="6332855" y="1824990"/>
            <a:ext cx="5450840" cy="1958340"/>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defRPr/>
            </a:pPr>
            <a:endParaRPr lang="zh-CN" altLang="en-US" sz="2605" b="1" dirty="0">
              <a:solidFill>
                <a:prstClr val="white"/>
              </a:solidFill>
              <a:latin typeface="微软雅黑" panose="020B0503020204020204" pitchFamily="34" charset="-122"/>
              <a:ea typeface="微软雅黑" panose="020B0503020204020204" pitchFamily="34" charset="-122"/>
              <a:sym typeface="+mn-ea"/>
            </a:endParaRPr>
          </a:p>
        </p:txBody>
      </p:sp>
      <p:sp>
        <p:nvSpPr>
          <p:cNvPr id="36" name="文本框 35"/>
          <p:cNvSpPr txBox="1"/>
          <p:nvPr/>
        </p:nvSpPr>
        <p:spPr>
          <a:xfrm>
            <a:off x="7929245" y="1663700"/>
            <a:ext cx="2508885" cy="297180"/>
          </a:xfrm>
          <a:prstGeom prst="rect">
            <a:avLst/>
          </a:prstGeom>
          <a:solidFill>
            <a:schemeClr val="bg1"/>
          </a:solidFill>
        </p:spPr>
        <p:txBody>
          <a:bodyPr wrap="square" rtlCol="0" anchor="t">
            <a:noAutofit/>
          </a:bodyPr>
          <a:p>
            <a:pPr indent="0" algn="ctr">
              <a:buFont typeface="Wingdings" panose="05000000000000000000" charset="0"/>
              <a:buNone/>
            </a:pPr>
            <a:r>
              <a:rPr lang="zh-CN" altLang="en-US" sz="1200" b="1" u="sng">
                <a:solidFill>
                  <a:srgbClr val="0070C0"/>
                </a:solidFill>
                <a:latin typeface="微软雅黑" panose="020B0503020204020204" pitchFamily="34" charset="-122"/>
                <a:ea typeface="微软雅黑" panose="020B0503020204020204" pitchFamily="34" charset="-122"/>
                <a:sym typeface="+mn-ea"/>
              </a:rPr>
              <a:t>垂直管理体系</a:t>
            </a:r>
            <a:endParaRPr lang="zh-CN" altLang="en-US" sz="1200" b="1" u="sng">
              <a:solidFill>
                <a:srgbClr val="0070C0"/>
              </a:solidFill>
              <a:latin typeface="微软雅黑" panose="020B0503020204020204" pitchFamily="34" charset="-122"/>
              <a:ea typeface="微软雅黑" panose="020B0503020204020204" pitchFamily="34" charset="-122"/>
              <a:sym typeface="+mn-ea"/>
            </a:endParaRPr>
          </a:p>
        </p:txBody>
      </p:sp>
      <p:sp>
        <p:nvSpPr>
          <p:cNvPr id="41" name="文本框 40"/>
          <p:cNvSpPr txBox="1"/>
          <p:nvPr/>
        </p:nvSpPr>
        <p:spPr>
          <a:xfrm>
            <a:off x="687705" y="1913890"/>
            <a:ext cx="5265420" cy="321945"/>
          </a:xfrm>
          <a:prstGeom prst="rect">
            <a:avLst/>
          </a:prstGeom>
          <a:noFill/>
        </p:spPr>
        <p:txBody>
          <a:bodyPr wrap="square" rtlCol="0" anchor="t">
            <a:spAutoFit/>
          </a:bodyPr>
          <a:p>
            <a:pPr marL="171450" indent="-171450">
              <a:lnSpc>
                <a:spcPct val="150000"/>
              </a:lnSpc>
              <a:buFont typeface="Wingdings" panose="05000000000000000000" charset="0"/>
              <a:buChar char="ü"/>
            </a:pPr>
            <a:r>
              <a:rPr lang="zh-CN" altLang="en-US" sz="1000" b="1">
                <a:latin typeface="微软雅黑" panose="020B0503020204020204" pitchFamily="34" charset="-122"/>
                <a:ea typeface="微软雅黑" panose="020B0503020204020204" pitchFamily="34" charset="-122"/>
                <a:sym typeface="+mn-ea"/>
              </a:rPr>
              <a:t>产品经理由后端管理走向前台，做好商机全流程管控，真正</a:t>
            </a:r>
            <a:r>
              <a:rPr lang="zh-CN" altLang="en-US" sz="1000" b="1">
                <a:latin typeface="微软雅黑" panose="020B0503020204020204" pitchFamily="34" charset="-122"/>
                <a:ea typeface="微软雅黑" panose="020B0503020204020204" pitchFamily="34" charset="-122"/>
                <a:sym typeface="+mn-ea"/>
              </a:rPr>
              <a:t>实现业务打单。</a:t>
            </a:r>
            <a:endParaRPr lang="zh-CN" altLang="en-US" sz="1000" b="1">
              <a:solidFill>
                <a:schemeClr val="tx1"/>
              </a:solidFill>
              <a:latin typeface="微软雅黑" panose="020B0503020204020204" pitchFamily="34" charset="-122"/>
              <a:ea typeface="微软雅黑" panose="020B0503020204020204" pitchFamily="34" charset="-122"/>
              <a:sym typeface="+mn-ea"/>
            </a:endParaRPr>
          </a:p>
        </p:txBody>
      </p:sp>
      <p:sp>
        <p:nvSpPr>
          <p:cNvPr id="42" name="矩形 41"/>
          <p:cNvSpPr/>
          <p:nvPr/>
        </p:nvSpPr>
        <p:spPr>
          <a:xfrm>
            <a:off x="1293495" y="2450465"/>
            <a:ext cx="720090" cy="365760"/>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r>
              <a:rPr kumimoji="1" lang="zh-CN" altLang="en-US" sz="1000" b="1" dirty="0">
                <a:solidFill>
                  <a:schemeClr val="bg1"/>
                </a:solidFill>
                <a:latin typeface="微软雅黑" panose="020B0503020204020204" pitchFamily="34" charset="-122"/>
                <a:ea typeface="微软雅黑" panose="020B0503020204020204" pitchFamily="34" charset="-122"/>
              </a:rPr>
              <a:t>产品经理接管商机</a:t>
            </a:r>
            <a:endParaRPr kumimoji="1" lang="zh-CN" altLang="en-US" sz="1000" b="1"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2158365" y="2450465"/>
            <a:ext cx="722630" cy="365125"/>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r>
              <a:rPr kumimoji="1" lang="zh-CN" altLang="en-US" sz="1000" b="1" dirty="0">
                <a:solidFill>
                  <a:schemeClr val="bg1"/>
                </a:solidFill>
                <a:latin typeface="微软雅黑" panose="020B0503020204020204" pitchFamily="34" charset="-122"/>
                <a:ea typeface="微软雅黑" panose="020B0503020204020204" pitchFamily="34" charset="-122"/>
              </a:rPr>
              <a:t>了解客户</a:t>
            </a:r>
            <a:r>
              <a:rPr kumimoji="1" lang="zh-CN" altLang="en-US" sz="1000" b="1" dirty="0">
                <a:solidFill>
                  <a:schemeClr val="bg1"/>
                </a:solidFill>
                <a:latin typeface="微软雅黑" panose="020B0503020204020204" pitchFamily="34" charset="-122"/>
                <a:ea typeface="微软雅黑" panose="020B0503020204020204" pitchFamily="34" charset="-122"/>
              </a:rPr>
              <a:t>具体需求</a:t>
            </a:r>
            <a:endParaRPr kumimoji="1" lang="zh-CN" altLang="en-US" sz="1000" b="1" dirty="0">
              <a:solidFill>
                <a:schemeClr val="bg1"/>
              </a:solidFill>
              <a:latin typeface="微软雅黑" panose="020B0503020204020204" pitchFamily="34" charset="-122"/>
              <a:ea typeface="微软雅黑" panose="020B0503020204020204" pitchFamily="34" charset="-122"/>
            </a:endParaRPr>
          </a:p>
        </p:txBody>
      </p:sp>
      <p:sp>
        <p:nvSpPr>
          <p:cNvPr id="44" name="矩形 43"/>
          <p:cNvSpPr/>
          <p:nvPr/>
        </p:nvSpPr>
        <p:spPr>
          <a:xfrm>
            <a:off x="3022600" y="2450465"/>
            <a:ext cx="732790" cy="365125"/>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r>
              <a:rPr kumimoji="1" lang="zh-CN" altLang="en-US" sz="1000" b="1" dirty="0">
                <a:solidFill>
                  <a:schemeClr val="bg1"/>
                </a:solidFill>
                <a:latin typeface="微软雅黑" panose="020B0503020204020204" pitchFamily="34" charset="-122"/>
                <a:ea typeface="微软雅黑" panose="020B0503020204020204" pitchFamily="34" charset="-122"/>
              </a:rPr>
              <a:t>开展商机</a:t>
            </a:r>
            <a:r>
              <a:rPr kumimoji="1" lang="zh-CN" altLang="en-US" sz="1000" b="1" dirty="0">
                <a:solidFill>
                  <a:schemeClr val="bg1"/>
                </a:solidFill>
                <a:latin typeface="微软雅黑" panose="020B0503020204020204" pitchFamily="34" charset="-122"/>
                <a:ea typeface="微软雅黑" panose="020B0503020204020204" pitchFamily="34" charset="-122"/>
              </a:rPr>
              <a:t>研判</a:t>
            </a:r>
            <a:endParaRPr kumimoji="1" lang="zh-CN" altLang="en-US" sz="1000" b="1"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3886200" y="2450465"/>
            <a:ext cx="703580" cy="365125"/>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r>
              <a:rPr kumimoji="1" lang="zh-CN" altLang="en-US" sz="1000" b="1" dirty="0">
                <a:solidFill>
                  <a:schemeClr val="bg1"/>
                </a:solidFill>
                <a:latin typeface="微软雅黑" panose="020B0503020204020204" pitchFamily="34" charset="-122"/>
                <a:ea typeface="微软雅黑" panose="020B0503020204020204" pitchFamily="34" charset="-122"/>
              </a:rPr>
              <a:t>拉通专业公司</a:t>
            </a:r>
            <a:r>
              <a:rPr kumimoji="1" lang="zh-CN" altLang="en-US" sz="1000" b="1" dirty="0">
                <a:solidFill>
                  <a:schemeClr val="bg1"/>
                </a:solidFill>
                <a:latin typeface="微软雅黑" panose="020B0503020204020204" pitchFamily="34" charset="-122"/>
                <a:ea typeface="微软雅黑" panose="020B0503020204020204" pitchFamily="34" charset="-122"/>
              </a:rPr>
              <a:t>团队</a:t>
            </a:r>
            <a:endParaRPr kumimoji="1" lang="zh-CN" altLang="en-US" sz="1000" b="1" dirty="0">
              <a:solidFill>
                <a:schemeClr val="bg1"/>
              </a:solidFill>
              <a:latin typeface="微软雅黑" panose="020B0503020204020204" pitchFamily="34" charset="-122"/>
              <a:ea typeface="微软雅黑" panose="020B0503020204020204" pitchFamily="34" charset="-122"/>
            </a:endParaRPr>
          </a:p>
        </p:txBody>
      </p:sp>
      <p:sp>
        <p:nvSpPr>
          <p:cNvPr id="47" name="矩形 46"/>
          <p:cNvSpPr/>
          <p:nvPr/>
        </p:nvSpPr>
        <p:spPr>
          <a:xfrm>
            <a:off x="4749800" y="2450465"/>
            <a:ext cx="622300" cy="365125"/>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r>
              <a:rPr kumimoji="1" lang="zh-CN" altLang="en-US" sz="1000" b="1" dirty="0">
                <a:solidFill>
                  <a:schemeClr val="bg1"/>
                </a:solidFill>
                <a:latin typeface="微软雅黑" panose="020B0503020204020204" pitchFamily="34" charset="-122"/>
                <a:ea typeface="微软雅黑" panose="020B0503020204020204" pitchFamily="34" charset="-122"/>
              </a:rPr>
              <a:t>统筹制作</a:t>
            </a:r>
            <a:r>
              <a:rPr kumimoji="1" lang="zh-CN" altLang="en-US" sz="1000" b="1" dirty="0">
                <a:solidFill>
                  <a:schemeClr val="bg1"/>
                </a:solidFill>
                <a:latin typeface="微软雅黑" panose="020B0503020204020204" pitchFamily="34" charset="-122"/>
                <a:ea typeface="微软雅黑" panose="020B0503020204020204" pitchFamily="34" charset="-122"/>
              </a:rPr>
              <a:t>方案</a:t>
            </a:r>
            <a:endParaRPr kumimoji="1" lang="zh-CN" altLang="en-US" sz="1000" b="1" dirty="0">
              <a:solidFill>
                <a:schemeClr val="bg1"/>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1566545" y="3154045"/>
            <a:ext cx="3774440" cy="245110"/>
          </a:xfrm>
          <a:prstGeom prst="rect">
            <a:avLst/>
          </a:prstGeom>
          <a:noFill/>
        </p:spPr>
        <p:txBody>
          <a:bodyPr wrap="square" rtlCol="0" anchor="t">
            <a:spAutoFit/>
          </a:bodyPr>
          <a:p>
            <a:pPr indent="0">
              <a:buFont typeface="Arial" panose="020B0604020202020204" pitchFamily="34" charset="0"/>
              <a:buNone/>
            </a:pPr>
            <a:r>
              <a:rPr lang="zh-CN" altLang="en-US" sz="1000">
                <a:latin typeface="微软雅黑" panose="020B0503020204020204" pitchFamily="34" charset="-122"/>
                <a:ea typeface="微软雅黑" panose="020B0503020204020204" pitchFamily="34" charset="-122"/>
                <a:sym typeface="+mn-ea"/>
              </a:rPr>
              <a:t>属地产品经理一点接口负责，同步分配部门产品经理定点</a:t>
            </a:r>
            <a:r>
              <a:rPr lang="zh-CN" altLang="en-US" sz="1000">
                <a:latin typeface="微软雅黑" panose="020B0503020204020204" pitchFamily="34" charset="-122"/>
                <a:ea typeface="微软雅黑" panose="020B0503020204020204" pitchFamily="34" charset="-122"/>
                <a:sym typeface="+mn-ea"/>
              </a:rPr>
              <a:t>支撑</a:t>
            </a:r>
            <a:endParaRPr lang="zh-CN" altLang="en-US" sz="1000">
              <a:latin typeface="微软雅黑" panose="020B0503020204020204" pitchFamily="34" charset="-122"/>
              <a:ea typeface="微软雅黑" panose="020B0503020204020204" pitchFamily="34" charset="-122"/>
              <a:sym typeface="+mn-ea"/>
            </a:endParaRPr>
          </a:p>
        </p:txBody>
      </p:sp>
      <p:sp>
        <p:nvSpPr>
          <p:cNvPr id="49" name="左大括号 48"/>
          <p:cNvSpPr/>
          <p:nvPr/>
        </p:nvSpPr>
        <p:spPr>
          <a:xfrm rot="16200000">
            <a:off x="2990215" y="340995"/>
            <a:ext cx="325755" cy="527558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50" name="直接箭头连接符 49"/>
          <p:cNvCxnSpPr>
            <a:stCxn id="42" idx="3"/>
            <a:endCxn id="43" idx="1"/>
          </p:cNvCxnSpPr>
          <p:nvPr/>
        </p:nvCxnSpPr>
        <p:spPr>
          <a:xfrm>
            <a:off x="2013585" y="2633345"/>
            <a:ext cx="14478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1" name="直接箭头连接符 50"/>
          <p:cNvCxnSpPr>
            <a:stCxn id="43" idx="3"/>
            <a:endCxn id="44" idx="1"/>
          </p:cNvCxnSpPr>
          <p:nvPr/>
        </p:nvCxnSpPr>
        <p:spPr>
          <a:xfrm>
            <a:off x="2880995" y="2633345"/>
            <a:ext cx="14160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6" name="直接箭头连接符 55"/>
          <p:cNvCxnSpPr>
            <a:stCxn id="44" idx="3"/>
            <a:endCxn id="45" idx="1"/>
          </p:cNvCxnSpPr>
          <p:nvPr/>
        </p:nvCxnSpPr>
        <p:spPr>
          <a:xfrm>
            <a:off x="3755390" y="2633345"/>
            <a:ext cx="13081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7" name="直接箭头连接符 56"/>
          <p:cNvCxnSpPr>
            <a:stCxn id="45" idx="3"/>
            <a:endCxn id="47" idx="1"/>
          </p:cNvCxnSpPr>
          <p:nvPr/>
        </p:nvCxnSpPr>
        <p:spPr>
          <a:xfrm>
            <a:off x="4589780" y="2633345"/>
            <a:ext cx="16002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9" name="矩形 58"/>
          <p:cNvSpPr/>
          <p:nvPr/>
        </p:nvSpPr>
        <p:spPr>
          <a:xfrm>
            <a:off x="353060" y="2451100"/>
            <a:ext cx="782955" cy="365760"/>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r>
              <a:rPr kumimoji="1" lang="zh-CN" altLang="en-US" sz="1000" b="1" dirty="0">
                <a:solidFill>
                  <a:schemeClr val="bg1"/>
                </a:solidFill>
                <a:latin typeface="微软雅黑" panose="020B0503020204020204" pitchFamily="34" charset="-122"/>
                <a:ea typeface="微软雅黑" panose="020B0503020204020204" pitchFamily="34" charset="-122"/>
              </a:rPr>
              <a:t>产品</a:t>
            </a:r>
            <a:r>
              <a:rPr kumimoji="1" lang="zh-CN" altLang="en-US" sz="1000" b="1" dirty="0">
                <a:solidFill>
                  <a:schemeClr val="bg1"/>
                </a:solidFill>
                <a:latin typeface="微软雅黑" panose="020B0503020204020204" pitchFamily="34" charset="-122"/>
                <a:ea typeface="微软雅黑" panose="020B0503020204020204" pitchFamily="34" charset="-122"/>
              </a:rPr>
              <a:t>经理获取商机</a:t>
            </a:r>
            <a:endParaRPr kumimoji="1" lang="zh-CN" altLang="en-US" sz="1000" b="1" dirty="0">
              <a:solidFill>
                <a:schemeClr val="bg1"/>
              </a:solidFill>
              <a:latin typeface="微软雅黑" panose="020B0503020204020204" pitchFamily="34" charset="-122"/>
              <a:ea typeface="微软雅黑" panose="020B0503020204020204" pitchFamily="34" charset="-122"/>
            </a:endParaRPr>
          </a:p>
        </p:txBody>
      </p:sp>
      <p:cxnSp>
        <p:nvCxnSpPr>
          <p:cNvPr id="62" name="直接箭头连接符 61"/>
          <p:cNvCxnSpPr>
            <a:stCxn id="59" idx="3"/>
          </p:cNvCxnSpPr>
          <p:nvPr/>
        </p:nvCxnSpPr>
        <p:spPr>
          <a:xfrm>
            <a:off x="1136015" y="2633980"/>
            <a:ext cx="14478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6411595" y="1897380"/>
            <a:ext cx="5265420" cy="1476375"/>
          </a:xfrm>
          <a:prstGeom prst="rect">
            <a:avLst/>
          </a:prstGeom>
          <a:noFill/>
        </p:spPr>
        <p:txBody>
          <a:bodyPr wrap="square" rtlCol="0" anchor="t">
            <a:spAutoFit/>
          </a:bodyPr>
          <a:p>
            <a:pPr marL="171450" indent="-171450">
              <a:lnSpc>
                <a:spcPct val="150000"/>
              </a:lnSpc>
              <a:spcBef>
                <a:spcPts val="0"/>
              </a:spcBef>
              <a:spcAft>
                <a:spcPts val="0"/>
              </a:spcAft>
              <a:buFont typeface="Wingdings" panose="05000000000000000000" charset="0"/>
              <a:buChar char="ü"/>
            </a:pPr>
            <a:r>
              <a:rPr lang="zh-CN" altLang="en-US" sz="1000" b="1">
                <a:solidFill>
                  <a:srgbClr val="0070C0"/>
                </a:solidFill>
                <a:latin typeface="微软雅黑" panose="020B0503020204020204" pitchFamily="34" charset="-122"/>
                <a:ea typeface="微软雅黑" panose="020B0503020204020204" pitchFamily="34" charset="-122"/>
                <a:sym typeface="+mn-ea"/>
              </a:rPr>
              <a:t>商机管理</a:t>
            </a:r>
            <a:r>
              <a:rPr lang="zh-CN" altLang="en-US" sz="1000" b="1">
                <a:solidFill>
                  <a:srgbClr val="0070C0"/>
                </a:solidFill>
                <a:latin typeface="微软雅黑" panose="020B0503020204020204" pitchFamily="34" charset="-122"/>
                <a:ea typeface="微软雅黑" panose="020B0503020204020204" pitchFamily="34" charset="-122"/>
                <a:sym typeface="+mn-ea"/>
              </a:rPr>
              <a:t>一抓到底：</a:t>
            </a:r>
            <a:r>
              <a:rPr lang="zh-CN" altLang="en-US" sz="1000" b="1">
                <a:solidFill>
                  <a:schemeClr val="tx1"/>
                </a:solidFill>
                <a:latin typeface="微软雅黑" panose="020B0503020204020204" pitchFamily="34" charset="-122"/>
                <a:ea typeface="微软雅黑" panose="020B0503020204020204" pitchFamily="34" charset="-122"/>
                <a:sym typeface="+mn-ea"/>
              </a:rPr>
              <a:t>构建</a:t>
            </a:r>
            <a:r>
              <a:rPr lang="en-US" altLang="zh-CN" sz="1000" b="1">
                <a:solidFill>
                  <a:schemeClr val="tx1"/>
                </a:solidFill>
                <a:latin typeface="微软雅黑" panose="020B0503020204020204" pitchFamily="34" charset="-122"/>
                <a:ea typeface="微软雅黑" panose="020B0503020204020204" pitchFamily="34" charset="-122"/>
                <a:sym typeface="+mn-ea"/>
              </a:rPr>
              <a:t>“</a:t>
            </a:r>
            <a:r>
              <a:rPr lang="zh-CN" altLang="en-US" sz="1000" b="1">
                <a:solidFill>
                  <a:schemeClr val="tx1"/>
                </a:solidFill>
                <a:latin typeface="微软雅黑" panose="020B0503020204020204" pitchFamily="34" charset="-122"/>
                <a:ea typeface="微软雅黑" panose="020B0503020204020204" pitchFamily="34" charset="-122"/>
                <a:sym typeface="+mn-ea"/>
              </a:rPr>
              <a:t>客户经理</a:t>
            </a:r>
            <a:r>
              <a:rPr lang="en-US" altLang="zh-CN" sz="1000" b="1">
                <a:solidFill>
                  <a:schemeClr val="tx1"/>
                </a:solidFill>
                <a:latin typeface="微软雅黑" panose="020B0503020204020204" pitchFamily="34" charset="-122"/>
                <a:ea typeface="微软雅黑" panose="020B0503020204020204" pitchFamily="34" charset="-122"/>
                <a:sym typeface="+mn-ea"/>
              </a:rPr>
              <a:t>+</a:t>
            </a:r>
            <a:r>
              <a:rPr lang="zh-CN" altLang="en-US" sz="1000" b="1">
                <a:solidFill>
                  <a:schemeClr val="tx1"/>
                </a:solidFill>
                <a:latin typeface="微软雅黑" panose="020B0503020204020204" pitchFamily="34" charset="-122"/>
                <a:ea typeface="微软雅黑" panose="020B0503020204020204" pitchFamily="34" charset="-122"/>
                <a:sym typeface="+mn-ea"/>
              </a:rPr>
              <a:t>产品经理</a:t>
            </a:r>
            <a:r>
              <a:rPr lang="en-US" altLang="zh-CN" sz="1000" b="1">
                <a:solidFill>
                  <a:schemeClr val="tx1"/>
                </a:solidFill>
                <a:latin typeface="微软雅黑" panose="020B0503020204020204" pitchFamily="34" charset="-122"/>
                <a:ea typeface="微软雅黑" panose="020B0503020204020204" pitchFamily="34" charset="-122"/>
                <a:sym typeface="+mn-ea"/>
              </a:rPr>
              <a:t>”</a:t>
            </a:r>
            <a:r>
              <a:rPr lang="zh-CN" altLang="en-US" sz="1000" b="1">
                <a:solidFill>
                  <a:schemeClr val="tx1"/>
                </a:solidFill>
                <a:latin typeface="微软雅黑" panose="020B0503020204020204" pitchFamily="34" charset="-122"/>
                <a:ea typeface="微软雅黑" panose="020B0503020204020204" pitchFamily="34" charset="-122"/>
                <a:sym typeface="+mn-ea"/>
              </a:rPr>
              <a:t>商机双入口并明确挖掘方向，</a:t>
            </a:r>
            <a:r>
              <a:rPr lang="zh-CN" altLang="en-US" sz="1000" b="1">
                <a:solidFill>
                  <a:schemeClr val="tx1"/>
                </a:solidFill>
                <a:latin typeface="微软雅黑" panose="020B0503020204020204" pitchFamily="34" charset="-122"/>
                <a:ea typeface="微软雅黑" panose="020B0503020204020204" pitchFamily="34" charset="-122"/>
                <a:sym typeface="+mn-ea"/>
              </a:rPr>
              <a:t>全量商机现场走访研判，全流程跟进商机转化。</a:t>
            </a:r>
            <a:endParaRPr lang="zh-CN" altLang="en-US" sz="1000" b="1">
              <a:solidFill>
                <a:schemeClr val="tx1"/>
              </a:solidFill>
              <a:latin typeface="微软雅黑" panose="020B0503020204020204" pitchFamily="34" charset="-122"/>
              <a:ea typeface="微软雅黑" panose="020B0503020204020204" pitchFamily="34" charset="-122"/>
              <a:sym typeface="+mn-ea"/>
            </a:endParaRPr>
          </a:p>
          <a:p>
            <a:pPr marL="171450" indent="-171450">
              <a:lnSpc>
                <a:spcPct val="150000"/>
              </a:lnSpc>
              <a:spcBef>
                <a:spcPts val="0"/>
              </a:spcBef>
              <a:spcAft>
                <a:spcPts val="0"/>
              </a:spcAft>
              <a:buFont typeface="Wingdings" panose="05000000000000000000" charset="0"/>
              <a:buChar char="ü"/>
            </a:pPr>
            <a:r>
              <a:rPr lang="zh-CN" altLang="en-US" sz="1000" b="1">
                <a:solidFill>
                  <a:srgbClr val="0070C0"/>
                </a:solidFill>
                <a:latin typeface="微软雅黑" panose="020B0503020204020204" pitchFamily="34" charset="-122"/>
                <a:ea typeface="微软雅黑" panose="020B0503020204020204" pitchFamily="34" charset="-122"/>
                <a:sym typeface="+mn-ea"/>
              </a:rPr>
              <a:t>市县协同责任到底：</a:t>
            </a:r>
            <a:r>
              <a:rPr lang="zh-CN" altLang="en-US" sz="1000" b="1">
                <a:latin typeface="微软雅黑" panose="020B0503020204020204" pitchFamily="34" charset="-122"/>
                <a:ea typeface="微软雅黑" panose="020B0503020204020204" pitchFamily="34" charset="-122"/>
                <a:sym typeface="+mn-ea"/>
              </a:rPr>
              <a:t>做好商机信息共享、明确权责分工并按周开展联动</a:t>
            </a:r>
            <a:r>
              <a:rPr lang="zh-CN" altLang="en-US" sz="1000" b="1">
                <a:latin typeface="微软雅黑" panose="020B0503020204020204" pitchFamily="34" charset="-122"/>
                <a:ea typeface="微软雅黑" panose="020B0503020204020204" pitchFamily="34" charset="-122"/>
                <a:sym typeface="+mn-ea"/>
              </a:rPr>
              <a:t>研判与复盘，强化市县两级产品经理在商机获取</a:t>
            </a:r>
            <a:r>
              <a:rPr lang="en-US" altLang="zh-CN" sz="1000" b="1">
                <a:latin typeface="微软雅黑" panose="020B0503020204020204" pitchFamily="34" charset="-122"/>
                <a:ea typeface="微软雅黑" panose="020B0503020204020204" pitchFamily="34" charset="-122"/>
                <a:sym typeface="+mn-ea"/>
              </a:rPr>
              <a:t>-</a:t>
            </a:r>
            <a:r>
              <a:rPr lang="zh-CN" altLang="en-US" sz="1000" b="1">
                <a:latin typeface="微软雅黑" panose="020B0503020204020204" pitchFamily="34" charset="-122"/>
                <a:ea typeface="微软雅黑" panose="020B0503020204020204" pitchFamily="34" charset="-122"/>
                <a:sym typeface="+mn-ea"/>
              </a:rPr>
              <a:t>研判</a:t>
            </a:r>
            <a:r>
              <a:rPr lang="en-US" altLang="zh-CN" sz="1000" b="1">
                <a:latin typeface="微软雅黑" panose="020B0503020204020204" pitchFamily="34" charset="-122"/>
                <a:ea typeface="微软雅黑" panose="020B0503020204020204" pitchFamily="34" charset="-122"/>
                <a:sym typeface="+mn-ea"/>
              </a:rPr>
              <a:t>-</a:t>
            </a:r>
            <a:r>
              <a:rPr lang="zh-CN" altLang="en-US" sz="1000" b="1">
                <a:latin typeface="微软雅黑" panose="020B0503020204020204" pitchFamily="34" charset="-122"/>
                <a:ea typeface="微软雅黑" panose="020B0503020204020204" pitchFamily="34" charset="-122"/>
                <a:sym typeface="+mn-ea"/>
              </a:rPr>
              <a:t>转化全链路的协同效能。</a:t>
            </a:r>
            <a:endParaRPr lang="zh-CN" altLang="en-US" sz="1000" b="1">
              <a:solidFill>
                <a:schemeClr val="tx1"/>
              </a:solidFill>
              <a:latin typeface="微软雅黑" panose="020B0503020204020204" pitchFamily="34" charset="-122"/>
              <a:ea typeface="微软雅黑" panose="020B0503020204020204" pitchFamily="34" charset="-122"/>
              <a:sym typeface="+mn-ea"/>
            </a:endParaRPr>
          </a:p>
          <a:p>
            <a:pPr marL="171450" indent="-171450">
              <a:lnSpc>
                <a:spcPct val="150000"/>
              </a:lnSpc>
              <a:spcBef>
                <a:spcPts val="0"/>
              </a:spcBef>
              <a:spcAft>
                <a:spcPts val="0"/>
              </a:spcAft>
              <a:buFont typeface="Wingdings" panose="05000000000000000000" charset="0"/>
              <a:buChar char="ü"/>
            </a:pPr>
            <a:r>
              <a:rPr lang="zh-CN" altLang="en-US" sz="1000" b="1">
                <a:solidFill>
                  <a:srgbClr val="0070C0"/>
                </a:solidFill>
                <a:latin typeface="微软雅黑" panose="020B0503020204020204" pitchFamily="34" charset="-122"/>
                <a:ea typeface="微软雅黑" panose="020B0503020204020204" pitchFamily="34" charset="-122"/>
                <a:sym typeface="+mn-ea"/>
              </a:rPr>
              <a:t>业务提能</a:t>
            </a:r>
            <a:r>
              <a:rPr lang="zh-CN" altLang="en-US" sz="1000" b="1">
                <a:solidFill>
                  <a:srgbClr val="0070C0"/>
                </a:solidFill>
                <a:latin typeface="微软雅黑" panose="020B0503020204020204" pitchFamily="34" charset="-122"/>
                <a:ea typeface="微软雅黑" panose="020B0503020204020204" pitchFamily="34" charset="-122"/>
                <a:sym typeface="+mn-ea"/>
              </a:rPr>
              <a:t>常态开展：</a:t>
            </a:r>
            <a:r>
              <a:rPr lang="zh-CN" altLang="en-US" sz="1000" b="1">
                <a:latin typeface="微软雅黑" panose="020B0503020204020204" pitchFamily="34" charset="-122"/>
                <a:ea typeface="微软雅黑" panose="020B0503020204020204" pitchFamily="34" charset="-122"/>
                <a:sym typeface="+mn-ea"/>
              </a:rPr>
              <a:t>部门要通过产品经理夜</a:t>
            </a:r>
            <a:r>
              <a:rPr lang="zh-CN" altLang="en-US" sz="1000" b="1">
                <a:latin typeface="微软雅黑" panose="020B0503020204020204" pitchFamily="34" charset="-122"/>
                <a:ea typeface="微软雅黑" panose="020B0503020204020204" pitchFamily="34" charset="-122"/>
                <a:sym typeface="+mn-ea"/>
              </a:rPr>
              <a:t>学、例会、送培，做好算力型、云底座型业务培训、测验，提升全体产品经理业务技能。</a:t>
            </a:r>
            <a:endParaRPr lang="en-US" altLang="zh-CN" sz="1000" b="1">
              <a:solidFill>
                <a:schemeClr val="tx1"/>
              </a:solidFill>
              <a:latin typeface="微软雅黑" panose="020B0503020204020204" pitchFamily="34" charset="-122"/>
              <a:ea typeface="微软雅黑" panose="020B0503020204020204" pitchFamily="34" charset="-122"/>
              <a:sym typeface="+mn-ea"/>
            </a:endParaRPr>
          </a:p>
        </p:txBody>
      </p:sp>
      <p:sp>
        <p:nvSpPr>
          <p:cNvPr id="67" name="文本框 66"/>
          <p:cNvSpPr txBox="1"/>
          <p:nvPr/>
        </p:nvSpPr>
        <p:spPr>
          <a:xfrm>
            <a:off x="356870" y="1196975"/>
            <a:ext cx="11098530" cy="533400"/>
          </a:xfrm>
          <a:prstGeom prst="rect">
            <a:avLst/>
          </a:prstGeom>
          <a:noFill/>
        </p:spPr>
        <p:txBody>
          <a:bodyPr wrap="square" rtlCol="0" anchor="t">
            <a:spAutoFit/>
          </a:bodyPr>
          <a:p>
            <a:pPr marL="171450" indent="-171450">
              <a:lnSpc>
                <a:spcPct val="120000"/>
              </a:lnSpc>
              <a:buFont typeface="Wingdings" panose="05000000000000000000" charset="0"/>
              <a:buChar char="ü"/>
            </a:pPr>
            <a:r>
              <a:rPr lang="zh-CN" altLang="en-US" sz="1200" b="1">
                <a:solidFill>
                  <a:schemeClr val="tx1"/>
                </a:solidFill>
                <a:latin typeface="微软雅黑" panose="020B0503020204020204" pitchFamily="34" charset="-122"/>
                <a:ea typeface="微软雅黑" panose="020B0503020204020204" pitchFamily="34" charset="-122"/>
                <a:sym typeface="+mn-ea"/>
              </a:rPr>
              <a:t>算力型、底座型产品增收，要以类项目化方式推动，以产品经理为核心，</a:t>
            </a:r>
            <a:r>
              <a:rPr lang="zh-CN" altLang="en-US" sz="1200" b="1">
                <a:solidFill>
                  <a:srgbClr val="C00000"/>
                </a:solidFill>
                <a:latin typeface="微软雅黑" panose="020B0503020204020204" pitchFamily="34" charset="-122"/>
                <a:ea typeface="微软雅黑" panose="020B0503020204020204" pitchFamily="34" charset="-122"/>
                <a:sym typeface="+mn-ea"/>
              </a:rPr>
              <a:t>构建</a:t>
            </a:r>
            <a:r>
              <a:rPr lang="en-US" altLang="zh-CN" sz="1200" b="1">
                <a:solidFill>
                  <a:srgbClr val="C00000"/>
                </a:solidFill>
                <a:latin typeface="微软雅黑" panose="020B0503020204020204" pitchFamily="34" charset="-122"/>
                <a:ea typeface="微软雅黑" panose="020B0503020204020204" pitchFamily="34" charset="-122"/>
                <a:sym typeface="+mn-ea"/>
              </a:rPr>
              <a:t>“</a:t>
            </a:r>
            <a:r>
              <a:rPr lang="zh-CN" altLang="en-US" sz="1200" b="1">
                <a:solidFill>
                  <a:srgbClr val="C00000"/>
                </a:solidFill>
                <a:latin typeface="微软雅黑" panose="020B0503020204020204" pitchFamily="34" charset="-122"/>
                <a:ea typeface="微软雅黑" panose="020B0503020204020204" pitchFamily="34" charset="-122"/>
                <a:sym typeface="+mn-ea"/>
              </a:rPr>
              <a:t>业务打单</a:t>
            </a:r>
            <a:r>
              <a:rPr lang="en-US" altLang="zh-CN" sz="1200" b="1">
                <a:solidFill>
                  <a:srgbClr val="C00000"/>
                </a:solidFill>
                <a:latin typeface="微软雅黑" panose="020B0503020204020204" pitchFamily="34" charset="-122"/>
                <a:ea typeface="微软雅黑" panose="020B0503020204020204" pitchFamily="34" charset="-122"/>
                <a:sym typeface="+mn-ea"/>
              </a:rPr>
              <a:t>+</a:t>
            </a:r>
            <a:r>
              <a:rPr lang="zh-CN" altLang="en-US" sz="1200" b="1">
                <a:solidFill>
                  <a:srgbClr val="C00000"/>
                </a:solidFill>
                <a:latin typeface="微软雅黑" panose="020B0503020204020204" pitchFamily="34" charset="-122"/>
                <a:ea typeface="微软雅黑" panose="020B0503020204020204" pitchFamily="34" charset="-122"/>
                <a:sym typeface="+mn-ea"/>
              </a:rPr>
              <a:t>垂直管理</a:t>
            </a:r>
            <a:r>
              <a:rPr lang="en-US" altLang="zh-CN" sz="1200" b="1">
                <a:solidFill>
                  <a:srgbClr val="C00000"/>
                </a:solidFill>
                <a:latin typeface="微软雅黑" panose="020B0503020204020204" pitchFamily="34" charset="-122"/>
                <a:ea typeface="微软雅黑" panose="020B0503020204020204" pitchFamily="34" charset="-122"/>
                <a:sym typeface="+mn-ea"/>
              </a:rPr>
              <a:t>”</a:t>
            </a:r>
            <a:r>
              <a:rPr lang="zh-CN" altLang="en-US" sz="1200" b="1">
                <a:solidFill>
                  <a:srgbClr val="C00000"/>
                </a:solidFill>
                <a:latin typeface="微软雅黑" panose="020B0503020204020204" pitchFamily="34" charset="-122"/>
                <a:ea typeface="微软雅黑" panose="020B0503020204020204" pitchFamily="34" charset="-122"/>
                <a:sym typeface="+mn-ea"/>
              </a:rPr>
              <a:t>两大体系，</a:t>
            </a:r>
            <a:r>
              <a:rPr lang="zh-CN" altLang="en-US" sz="1200" b="1">
                <a:latin typeface="微软雅黑" panose="020B0503020204020204" pitchFamily="34" charset="-122"/>
                <a:ea typeface="微软雅黑" panose="020B0503020204020204" pitchFamily="34" charset="-122"/>
                <a:sym typeface="+mn-ea"/>
              </a:rPr>
              <a:t>通过市县产品经理协同</a:t>
            </a:r>
            <a:r>
              <a:rPr lang="zh-CN" altLang="en-US" sz="1200" b="1">
                <a:solidFill>
                  <a:schemeClr val="tx1"/>
                </a:solidFill>
                <a:latin typeface="微软雅黑" panose="020B0503020204020204" pitchFamily="34" charset="-122"/>
                <a:ea typeface="微软雅黑" panose="020B0503020204020204" pitchFamily="34" charset="-122"/>
                <a:sym typeface="+mn-ea"/>
              </a:rPr>
              <a:t>，锻造一支</a:t>
            </a:r>
            <a:r>
              <a:rPr lang="en-US" altLang="zh-CN" sz="1200" b="1">
                <a:solidFill>
                  <a:schemeClr val="tx1"/>
                </a:solidFill>
                <a:latin typeface="微软雅黑" panose="020B0503020204020204" pitchFamily="34" charset="-122"/>
                <a:ea typeface="微软雅黑" panose="020B0503020204020204" pitchFamily="34" charset="-122"/>
                <a:sym typeface="+mn-ea"/>
              </a:rPr>
              <a:t>”</a:t>
            </a:r>
            <a:r>
              <a:rPr lang="zh-CN" altLang="en-US" sz="1200" b="1">
                <a:solidFill>
                  <a:schemeClr val="tx1"/>
                </a:solidFill>
                <a:latin typeface="微软雅黑" panose="020B0503020204020204" pitchFamily="34" charset="-122"/>
                <a:ea typeface="微软雅黑" panose="020B0503020204020204" pitchFamily="34" charset="-122"/>
                <a:sym typeface="+mn-ea"/>
              </a:rPr>
              <a:t>能写方案、能谈业务</a:t>
            </a:r>
            <a:r>
              <a:rPr lang="en-US" altLang="zh-CN" sz="1200" b="1">
                <a:solidFill>
                  <a:schemeClr val="tx1"/>
                </a:solidFill>
                <a:latin typeface="微软雅黑" panose="020B0503020204020204" pitchFamily="34" charset="-122"/>
                <a:ea typeface="微软雅黑" panose="020B0503020204020204" pitchFamily="34" charset="-122"/>
                <a:sym typeface="+mn-ea"/>
              </a:rPr>
              <a:t>“</a:t>
            </a:r>
            <a:r>
              <a:rPr lang="zh-CN" altLang="en-US" sz="1200" b="1">
                <a:solidFill>
                  <a:schemeClr val="tx1"/>
                </a:solidFill>
                <a:latin typeface="微软雅黑" panose="020B0503020204020204" pitchFamily="34" charset="-122"/>
                <a:ea typeface="微软雅黑" panose="020B0503020204020204" pitchFamily="34" charset="-122"/>
                <a:sym typeface="+mn-ea"/>
              </a:rPr>
              <a:t>的专业队伍，驱动</a:t>
            </a:r>
            <a:r>
              <a:rPr lang="zh-CN" altLang="en-US" sz="1200" b="1">
                <a:solidFill>
                  <a:schemeClr val="tx1"/>
                </a:solidFill>
                <a:latin typeface="微软雅黑" panose="020B0503020204020204" pitchFamily="34" charset="-122"/>
                <a:ea typeface="微软雅黑" panose="020B0503020204020204" pitchFamily="34" charset="-122"/>
                <a:sym typeface="+mn-ea"/>
              </a:rPr>
              <a:t>云算力大单业务转化</a:t>
            </a:r>
            <a:r>
              <a:rPr lang="zh-CN" altLang="en-US" sz="1200" b="1">
                <a:solidFill>
                  <a:schemeClr val="tx1"/>
                </a:solidFill>
                <a:latin typeface="微软雅黑" panose="020B0503020204020204" pitchFamily="34" charset="-122"/>
                <a:ea typeface="微软雅黑" panose="020B0503020204020204" pitchFamily="34" charset="-122"/>
                <a:sym typeface="+mn-ea"/>
              </a:rPr>
              <a:t>突破。</a:t>
            </a:r>
            <a:endParaRPr lang="zh-CN" altLang="en-US" sz="1200" b="1">
              <a:solidFill>
                <a:schemeClr val="tx1"/>
              </a:solidFill>
              <a:latin typeface="微软雅黑" panose="020B0503020204020204" pitchFamily="34" charset="-122"/>
              <a:ea typeface="微软雅黑" panose="020B0503020204020204" pitchFamily="34" charset="-122"/>
              <a:sym typeface="+mn-ea"/>
            </a:endParaRPr>
          </a:p>
        </p:txBody>
      </p:sp>
      <p:sp>
        <p:nvSpPr>
          <p:cNvPr id="68" name="文本框 67"/>
          <p:cNvSpPr txBox="1"/>
          <p:nvPr/>
        </p:nvSpPr>
        <p:spPr>
          <a:xfrm>
            <a:off x="299085" y="3860800"/>
            <a:ext cx="10386695" cy="275590"/>
          </a:xfrm>
          <a:prstGeom prst="rect">
            <a:avLst/>
          </a:prstGeom>
          <a:noFill/>
        </p:spPr>
        <p:txBody>
          <a:bodyPr wrap="square" rtlCol="0" anchor="t">
            <a:spAutoFit/>
          </a:bodyPr>
          <a:p>
            <a:pPr marL="171450" indent="-171450">
              <a:buFont typeface="Wingdings" panose="05000000000000000000" charset="0"/>
              <a:buChar char="ü"/>
            </a:pPr>
            <a:r>
              <a:rPr lang="zh-CN" altLang="en-US" sz="1200" b="1">
                <a:latin typeface="微软雅黑" panose="020B0503020204020204" pitchFamily="34" charset="-122"/>
                <a:ea typeface="微软雅黑" panose="020B0503020204020204" pitchFamily="34" charset="-122"/>
                <a:sym typeface="+mn-ea"/>
              </a:rPr>
              <a:t>在两大体系基础之上，要抢抓</a:t>
            </a:r>
            <a:r>
              <a:rPr lang="zh-CN" altLang="en-US" sz="1200" b="1">
                <a:solidFill>
                  <a:srgbClr val="C00000"/>
                </a:solidFill>
                <a:latin typeface="微软雅黑" panose="020B0503020204020204" pitchFamily="34" charset="-122"/>
                <a:ea typeface="微软雅黑" panose="020B0503020204020204" pitchFamily="34" charset="-122"/>
                <a:sym typeface="+mn-ea"/>
              </a:rPr>
              <a:t>商机获取</a:t>
            </a:r>
            <a:r>
              <a:rPr lang="zh-CN" altLang="en-US" sz="1200" b="1">
                <a:solidFill>
                  <a:schemeClr val="tx1"/>
                </a:solidFill>
                <a:latin typeface="微软雅黑" panose="020B0503020204020204" pitchFamily="34" charset="-122"/>
                <a:ea typeface="微软雅黑" panose="020B0503020204020204" pitchFamily="34" charset="-122"/>
                <a:sym typeface="+mn-ea"/>
              </a:rPr>
              <a:t>及</a:t>
            </a:r>
            <a:r>
              <a:rPr lang="zh-CN" altLang="en-US" sz="1200" b="1">
                <a:solidFill>
                  <a:srgbClr val="C00000"/>
                </a:solidFill>
                <a:latin typeface="微软雅黑" panose="020B0503020204020204" pitchFamily="34" charset="-122"/>
                <a:ea typeface="微软雅黑" panose="020B0503020204020204" pitchFamily="34" charset="-122"/>
                <a:sym typeface="+mn-ea"/>
              </a:rPr>
              <a:t>商机转化</a:t>
            </a:r>
            <a:r>
              <a:rPr lang="zh-CN" altLang="en-US" sz="1200" b="1">
                <a:solidFill>
                  <a:schemeClr val="tx1"/>
                </a:solidFill>
                <a:latin typeface="微软雅黑" panose="020B0503020204020204" pitchFamily="34" charset="-122"/>
                <a:ea typeface="微软雅黑" panose="020B0503020204020204" pitchFamily="34" charset="-122"/>
                <a:sym typeface="+mn-ea"/>
              </a:rPr>
              <a:t>两个环节，</a:t>
            </a:r>
            <a:r>
              <a:rPr lang="zh-CN" altLang="en-US" sz="1200" b="1">
                <a:solidFill>
                  <a:schemeClr val="tx1"/>
                </a:solidFill>
                <a:latin typeface="微软雅黑" panose="020B0503020204020204" pitchFamily="34" charset="-122"/>
                <a:ea typeface="微软雅黑" panose="020B0503020204020204" pitchFamily="34" charset="-122"/>
                <a:sym typeface="+mn-ea"/>
              </a:rPr>
              <a:t>尽量确保商机挖掘、闭环</a:t>
            </a:r>
            <a:r>
              <a:rPr lang="zh-CN" altLang="en-US" sz="1200" b="1">
                <a:solidFill>
                  <a:schemeClr val="tx1"/>
                </a:solidFill>
                <a:latin typeface="微软雅黑" panose="020B0503020204020204" pitchFamily="34" charset="-122"/>
                <a:ea typeface="微软雅黑" panose="020B0503020204020204" pitchFamily="34" charset="-122"/>
                <a:sym typeface="+mn-ea"/>
              </a:rPr>
              <a:t>无遗漏。</a:t>
            </a:r>
            <a:endParaRPr lang="zh-CN" altLang="en-US" sz="1200" b="1">
              <a:solidFill>
                <a:schemeClr val="tx1"/>
              </a:solidFill>
              <a:latin typeface="微软雅黑" panose="020B0503020204020204" pitchFamily="34" charset="-122"/>
              <a:ea typeface="微软雅黑" panose="020B0503020204020204" pitchFamily="34" charset="-122"/>
              <a:sym typeface="+mn-ea"/>
            </a:endParaRPr>
          </a:p>
        </p:txBody>
      </p:sp>
      <p:sp>
        <p:nvSpPr>
          <p:cNvPr id="69" name="圆角矩形 68"/>
          <p:cNvSpPr/>
          <p:nvPr>
            <p:custDataLst>
              <p:tags r:id="rId4"/>
            </p:custDataLst>
          </p:nvPr>
        </p:nvSpPr>
        <p:spPr>
          <a:xfrm>
            <a:off x="7527925" y="4290695"/>
            <a:ext cx="4256405" cy="2163445"/>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defRPr/>
            </a:pPr>
            <a:endParaRPr lang="zh-CN" altLang="en-US" sz="2605" b="1" dirty="0">
              <a:solidFill>
                <a:prstClr val="white"/>
              </a:solidFill>
              <a:latin typeface="微软雅黑" panose="020B0503020204020204" pitchFamily="34" charset="-122"/>
              <a:ea typeface="微软雅黑" panose="020B0503020204020204" pitchFamily="34" charset="-122"/>
              <a:sym typeface="+mn-ea"/>
            </a:endParaRPr>
          </a:p>
        </p:txBody>
      </p:sp>
      <p:sp>
        <p:nvSpPr>
          <p:cNvPr id="70" name="文本框 69"/>
          <p:cNvSpPr txBox="1"/>
          <p:nvPr/>
        </p:nvSpPr>
        <p:spPr>
          <a:xfrm>
            <a:off x="8472805" y="4126865"/>
            <a:ext cx="2184400" cy="275590"/>
          </a:xfrm>
          <a:prstGeom prst="rect">
            <a:avLst/>
          </a:prstGeom>
          <a:solidFill>
            <a:schemeClr val="bg1"/>
          </a:solidFill>
        </p:spPr>
        <p:txBody>
          <a:bodyPr wrap="square" rtlCol="0" anchor="t">
            <a:spAutoFit/>
          </a:bodyPr>
          <a:p>
            <a:pPr indent="0" algn="ctr">
              <a:buFont typeface="Wingdings" panose="05000000000000000000" charset="0"/>
              <a:buNone/>
            </a:pPr>
            <a:r>
              <a:rPr lang="zh-CN" altLang="en-US" sz="1200" b="1" u="sng">
                <a:solidFill>
                  <a:srgbClr val="0070C0"/>
                </a:solidFill>
                <a:latin typeface="微软雅黑" panose="020B0503020204020204" pitchFamily="34" charset="-122"/>
                <a:ea typeface="微软雅黑" panose="020B0503020204020204" pitchFamily="34" charset="-122"/>
                <a:sym typeface="+mn-ea"/>
              </a:rPr>
              <a:t>商机转化</a:t>
            </a:r>
            <a:endParaRPr lang="zh-CN" altLang="en-US" sz="1200" b="1" u="sng">
              <a:solidFill>
                <a:srgbClr val="0070C0"/>
              </a:solidFill>
              <a:latin typeface="微软雅黑" panose="020B0503020204020204" pitchFamily="34" charset="-122"/>
              <a:ea typeface="微软雅黑" panose="020B0503020204020204" pitchFamily="34" charset="-122"/>
              <a:sym typeface="+mn-ea"/>
            </a:endParaRPr>
          </a:p>
        </p:txBody>
      </p:sp>
      <p:sp>
        <p:nvSpPr>
          <p:cNvPr id="71" name="文本框 70"/>
          <p:cNvSpPr txBox="1"/>
          <p:nvPr/>
        </p:nvSpPr>
        <p:spPr>
          <a:xfrm>
            <a:off x="7680960" y="4725035"/>
            <a:ext cx="4153535" cy="460375"/>
          </a:xfrm>
          <a:prstGeom prst="rect">
            <a:avLst/>
          </a:prstGeom>
          <a:noFill/>
        </p:spPr>
        <p:txBody>
          <a:bodyPr wrap="square" rtlCol="0" anchor="t">
            <a:spAutoFit/>
          </a:bodyPr>
          <a:p>
            <a:pPr marL="171450" indent="-171450">
              <a:lnSpc>
                <a:spcPct val="120000"/>
              </a:lnSpc>
              <a:buFont typeface="Wingdings" panose="05000000000000000000" charset="0"/>
              <a:buChar char="ü"/>
            </a:pPr>
            <a:r>
              <a:rPr lang="zh-CN" altLang="en-US" sz="1000" b="1">
                <a:latin typeface="微软雅黑" panose="020B0503020204020204" pitchFamily="34" charset="-122"/>
                <a:ea typeface="微软雅黑" panose="020B0503020204020204" pitchFamily="34" charset="-122"/>
                <a:sym typeface="+mn-ea"/>
              </a:rPr>
              <a:t>确保闭环：</a:t>
            </a:r>
            <a:r>
              <a:rPr lang="zh-CN" altLang="en-US" sz="1000">
                <a:latin typeface="微软雅黑" panose="020B0503020204020204" pitchFamily="34" charset="-122"/>
                <a:ea typeface="微软雅黑" panose="020B0503020204020204" pitchFamily="34" charset="-122"/>
                <a:sym typeface="+mn-ea"/>
              </a:rPr>
              <a:t>按周召开商机进度追踪会，确保灵活响应客户需求变化，所有商机都要确保</a:t>
            </a:r>
            <a:r>
              <a:rPr lang="zh-CN" altLang="en-US" sz="1000">
                <a:latin typeface="微软雅黑" panose="020B0503020204020204" pitchFamily="34" charset="-122"/>
                <a:ea typeface="微软雅黑" panose="020B0503020204020204" pitchFamily="34" charset="-122"/>
                <a:sym typeface="+mn-ea"/>
              </a:rPr>
              <a:t>闭环；</a:t>
            </a:r>
            <a:endParaRPr lang="zh-CN" altLang="en-US" sz="1000">
              <a:latin typeface="微软雅黑" panose="020B0503020204020204" pitchFamily="34" charset="-122"/>
              <a:ea typeface="微软雅黑" panose="020B0503020204020204" pitchFamily="34" charset="-122"/>
              <a:sym typeface="+mn-ea"/>
            </a:endParaRPr>
          </a:p>
        </p:txBody>
      </p:sp>
      <p:sp>
        <p:nvSpPr>
          <p:cNvPr id="72" name="文本框 71"/>
          <p:cNvSpPr txBox="1"/>
          <p:nvPr/>
        </p:nvSpPr>
        <p:spPr>
          <a:xfrm>
            <a:off x="7780655" y="5867400"/>
            <a:ext cx="3770630" cy="570865"/>
          </a:xfrm>
          <a:prstGeom prst="rect">
            <a:avLst/>
          </a:prstGeom>
          <a:noFill/>
        </p:spPr>
        <p:txBody>
          <a:bodyPr wrap="square" rtlCol="0" anchor="t">
            <a:spAutoFit/>
          </a:bodyPr>
          <a:p>
            <a:pPr indent="0" algn="ctr" fontAlgn="auto">
              <a:lnSpc>
                <a:spcPct val="130000"/>
              </a:lnSpc>
              <a:spcBef>
                <a:spcPct val="0"/>
              </a:spcBef>
              <a:spcAft>
                <a:spcPts val="0"/>
              </a:spcAft>
              <a:buFont typeface="Wingdings" panose="05000000000000000000" charset="0"/>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产品经理对商机转化负责，市公司</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部门结合商机上报情况、质量，</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制定转化率并</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考核</a:t>
            </a:r>
            <a:endPar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73" name="文本框 72"/>
          <p:cNvSpPr txBox="1"/>
          <p:nvPr/>
        </p:nvSpPr>
        <p:spPr>
          <a:xfrm>
            <a:off x="7680960" y="4508500"/>
            <a:ext cx="3076575" cy="275590"/>
          </a:xfrm>
          <a:prstGeom prst="rect">
            <a:avLst/>
          </a:prstGeom>
          <a:noFill/>
        </p:spPr>
        <p:txBody>
          <a:bodyPr wrap="square" rtlCol="0" anchor="t">
            <a:spAutoFit/>
          </a:bodyPr>
          <a:p>
            <a:pPr marL="171450" indent="-171450">
              <a:buFont typeface="Wingdings" panose="05000000000000000000" charset="0"/>
              <a:buChar char="Ø"/>
            </a:pPr>
            <a:r>
              <a:rPr lang="zh-CN" altLang="en-US" sz="1200" b="1">
                <a:solidFill>
                  <a:srgbClr val="0070C0"/>
                </a:solidFill>
                <a:latin typeface="微软雅黑" panose="020B0503020204020204" pitchFamily="34" charset="-122"/>
                <a:ea typeface="微软雅黑" panose="020B0503020204020204" pitchFamily="34" charset="-122"/>
                <a:sym typeface="+mn-ea"/>
              </a:rPr>
              <a:t>持续</a:t>
            </a:r>
            <a:r>
              <a:rPr lang="zh-CN" altLang="en-US" sz="1200" b="1">
                <a:solidFill>
                  <a:srgbClr val="0070C0"/>
                </a:solidFill>
                <a:latin typeface="微软雅黑" panose="020B0503020204020204" pitchFamily="34" charset="-122"/>
                <a:ea typeface="微软雅黑" panose="020B0503020204020204" pitchFamily="34" charset="-122"/>
                <a:sym typeface="+mn-ea"/>
              </a:rPr>
              <a:t>追踪</a:t>
            </a:r>
            <a:endParaRPr lang="zh-CN" altLang="en-US" sz="1200" b="1">
              <a:solidFill>
                <a:srgbClr val="0070C0"/>
              </a:solidFill>
              <a:latin typeface="微软雅黑" panose="020B0503020204020204" pitchFamily="34" charset="-122"/>
              <a:ea typeface="微软雅黑" panose="020B0503020204020204" pitchFamily="34" charset="-122"/>
              <a:sym typeface="+mn-ea"/>
            </a:endParaRPr>
          </a:p>
        </p:txBody>
      </p:sp>
      <p:sp>
        <p:nvSpPr>
          <p:cNvPr id="74" name="文本框 73"/>
          <p:cNvSpPr txBox="1"/>
          <p:nvPr/>
        </p:nvSpPr>
        <p:spPr>
          <a:xfrm>
            <a:off x="7680960" y="5229225"/>
            <a:ext cx="4047490" cy="645160"/>
          </a:xfrm>
          <a:prstGeom prst="rect">
            <a:avLst/>
          </a:prstGeom>
          <a:noFill/>
        </p:spPr>
        <p:txBody>
          <a:bodyPr wrap="square" rtlCol="0" anchor="t">
            <a:spAutoFit/>
          </a:bodyPr>
          <a:p>
            <a:pPr marL="171450" indent="-171450">
              <a:lnSpc>
                <a:spcPct val="120000"/>
              </a:lnSpc>
              <a:buFont typeface="Wingdings" panose="05000000000000000000" charset="0"/>
              <a:buChar char="ü"/>
            </a:pPr>
            <a:r>
              <a:rPr lang="zh-CN" altLang="en-US" sz="1000" b="1">
                <a:latin typeface="微软雅黑" panose="020B0503020204020204" pitchFamily="34" charset="-122"/>
                <a:ea typeface="微软雅黑" panose="020B0503020204020204" pitchFamily="34" charset="-122"/>
                <a:sym typeface="+mn-ea"/>
              </a:rPr>
              <a:t>灵活转化：</a:t>
            </a:r>
            <a:r>
              <a:rPr lang="zh-CN" altLang="en-US" sz="1000">
                <a:latin typeface="微软雅黑" panose="020B0503020204020204" pitchFamily="34" charset="-122"/>
                <a:ea typeface="微软雅黑" panose="020B0503020204020204" pitchFamily="34" charset="-122"/>
                <a:sym typeface="+mn-ea"/>
              </a:rPr>
              <a:t>算力型、云底座型商机的落地形式可以在产品和项目间灵活转化，两个条线要保持联动，以最满足客户要求的形式落地，确保商机</a:t>
            </a:r>
            <a:r>
              <a:rPr lang="zh-CN" altLang="en-US" sz="1000">
                <a:latin typeface="微软雅黑" panose="020B0503020204020204" pitchFamily="34" charset="-122"/>
                <a:ea typeface="微软雅黑" panose="020B0503020204020204" pitchFamily="34" charset="-122"/>
                <a:sym typeface="+mn-ea"/>
              </a:rPr>
              <a:t>不流失；</a:t>
            </a:r>
            <a:endParaRPr lang="zh-CN" altLang="en-US" sz="1000">
              <a:latin typeface="微软雅黑" panose="020B0503020204020204" pitchFamily="34" charset="-122"/>
              <a:ea typeface="微软雅黑" panose="020B0503020204020204" pitchFamily="34" charset="-122"/>
              <a:sym typeface="+mn-ea"/>
            </a:endParaRPr>
          </a:p>
        </p:txBody>
      </p:sp>
      <p:sp>
        <p:nvSpPr>
          <p:cNvPr id="75" name="圆角矩形 74"/>
          <p:cNvSpPr/>
          <p:nvPr>
            <p:custDataLst>
              <p:tags r:id="rId5"/>
            </p:custDataLst>
          </p:nvPr>
        </p:nvSpPr>
        <p:spPr>
          <a:xfrm>
            <a:off x="260350" y="4274185"/>
            <a:ext cx="7164705" cy="2179320"/>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defRPr/>
            </a:pPr>
            <a:endParaRPr lang="zh-CN" altLang="en-US" sz="2605" b="1" dirty="0">
              <a:solidFill>
                <a:prstClr val="white"/>
              </a:solidFill>
              <a:latin typeface="微软雅黑" panose="020B0503020204020204" pitchFamily="34" charset="-122"/>
              <a:ea typeface="微软雅黑" panose="020B0503020204020204" pitchFamily="34" charset="-122"/>
              <a:sym typeface="+mn-ea"/>
            </a:endParaRPr>
          </a:p>
        </p:txBody>
      </p:sp>
      <p:sp>
        <p:nvSpPr>
          <p:cNvPr id="76" name="文本框 75"/>
          <p:cNvSpPr txBox="1"/>
          <p:nvPr/>
        </p:nvSpPr>
        <p:spPr>
          <a:xfrm>
            <a:off x="2787650" y="4110355"/>
            <a:ext cx="2184400" cy="275590"/>
          </a:xfrm>
          <a:prstGeom prst="rect">
            <a:avLst/>
          </a:prstGeom>
          <a:solidFill>
            <a:schemeClr val="bg1"/>
          </a:solidFill>
        </p:spPr>
        <p:txBody>
          <a:bodyPr wrap="square" rtlCol="0" anchor="t">
            <a:spAutoFit/>
          </a:bodyPr>
          <a:p>
            <a:pPr indent="0" algn="ctr">
              <a:buFont typeface="Wingdings" panose="05000000000000000000" charset="0"/>
              <a:buNone/>
            </a:pPr>
            <a:r>
              <a:rPr lang="zh-CN" altLang="en-US" sz="1200" b="1" u="sng">
                <a:solidFill>
                  <a:srgbClr val="0070C0"/>
                </a:solidFill>
                <a:latin typeface="微软雅黑" panose="020B0503020204020204" pitchFamily="34" charset="-122"/>
                <a:ea typeface="微软雅黑" panose="020B0503020204020204" pitchFamily="34" charset="-122"/>
                <a:sym typeface="+mn-ea"/>
              </a:rPr>
              <a:t>商机获取</a:t>
            </a:r>
            <a:endParaRPr lang="zh-CN" altLang="en-US" sz="1200" b="1" u="sng">
              <a:solidFill>
                <a:srgbClr val="0070C0"/>
              </a:solidFill>
              <a:latin typeface="微软雅黑" panose="020B0503020204020204" pitchFamily="34" charset="-122"/>
              <a:ea typeface="微软雅黑" panose="020B0503020204020204" pitchFamily="34" charset="-122"/>
              <a:sym typeface="+mn-ea"/>
            </a:endParaRPr>
          </a:p>
        </p:txBody>
      </p:sp>
      <p:sp>
        <p:nvSpPr>
          <p:cNvPr id="78" name="文本框 77"/>
          <p:cNvSpPr txBox="1"/>
          <p:nvPr/>
        </p:nvSpPr>
        <p:spPr>
          <a:xfrm>
            <a:off x="417195" y="4491990"/>
            <a:ext cx="3185160" cy="275590"/>
          </a:xfrm>
          <a:prstGeom prst="rect">
            <a:avLst/>
          </a:prstGeom>
          <a:noFill/>
        </p:spPr>
        <p:txBody>
          <a:bodyPr wrap="square" rtlCol="0" anchor="t">
            <a:spAutoFit/>
          </a:bodyPr>
          <a:p>
            <a:pPr marL="171450" indent="-171450">
              <a:buFont typeface="Wingdings" panose="05000000000000000000" charset="0"/>
              <a:buChar char="Ø"/>
            </a:pPr>
            <a:r>
              <a:rPr lang="zh-CN" altLang="en-US" sz="1200" b="1">
                <a:solidFill>
                  <a:srgbClr val="0070C0"/>
                </a:solidFill>
                <a:latin typeface="微软雅黑" panose="020B0503020204020204" pitchFamily="34" charset="-122"/>
                <a:ea typeface="微软雅黑" panose="020B0503020204020204" pitchFamily="34" charset="-122"/>
                <a:sym typeface="+mn-ea"/>
              </a:rPr>
              <a:t>第一个商机入口（客户经理</a:t>
            </a:r>
            <a:r>
              <a:rPr lang="en-US" altLang="zh-CN" sz="1200" b="1">
                <a:solidFill>
                  <a:srgbClr val="0070C0"/>
                </a:solidFill>
                <a:latin typeface="微软雅黑" panose="020B0503020204020204" pitchFamily="34" charset="-122"/>
                <a:ea typeface="微软雅黑" panose="020B0503020204020204" pitchFamily="34" charset="-122"/>
                <a:sym typeface="+mn-ea"/>
              </a:rPr>
              <a:t>/</a:t>
            </a:r>
            <a:r>
              <a:rPr lang="zh-CN" altLang="en-US" sz="1200" b="1">
                <a:solidFill>
                  <a:srgbClr val="0070C0"/>
                </a:solidFill>
                <a:latin typeface="微软雅黑" panose="020B0503020204020204" pitchFamily="34" charset="-122"/>
                <a:ea typeface="微软雅黑" panose="020B0503020204020204" pitchFamily="34" charset="-122"/>
                <a:sym typeface="+mn-ea"/>
              </a:rPr>
              <a:t>高拜团队）</a:t>
            </a:r>
            <a:endParaRPr lang="zh-CN" altLang="en-US" sz="1200" b="1">
              <a:solidFill>
                <a:srgbClr val="0070C0"/>
              </a:solidFill>
              <a:latin typeface="微软雅黑" panose="020B0503020204020204" pitchFamily="34" charset="-122"/>
              <a:ea typeface="微软雅黑" panose="020B0503020204020204" pitchFamily="34" charset="-122"/>
              <a:sym typeface="+mn-ea"/>
            </a:endParaRPr>
          </a:p>
        </p:txBody>
      </p:sp>
      <p:sp>
        <p:nvSpPr>
          <p:cNvPr id="80" name="文本框 79"/>
          <p:cNvSpPr txBox="1"/>
          <p:nvPr/>
        </p:nvSpPr>
        <p:spPr>
          <a:xfrm>
            <a:off x="408940" y="4745990"/>
            <a:ext cx="3193415" cy="829945"/>
          </a:xfrm>
          <a:prstGeom prst="rect">
            <a:avLst/>
          </a:prstGeom>
          <a:noFill/>
        </p:spPr>
        <p:txBody>
          <a:bodyPr wrap="square" rtlCol="0" anchor="t">
            <a:spAutoFit/>
          </a:bodyPr>
          <a:p>
            <a:pPr marL="171450" indent="-171450">
              <a:lnSpc>
                <a:spcPct val="120000"/>
              </a:lnSpc>
              <a:buFont typeface="Wingdings" panose="05000000000000000000" charset="0"/>
              <a:buChar char="ü"/>
            </a:pPr>
            <a:r>
              <a:rPr lang="zh-CN" altLang="en-US" sz="1000" b="1">
                <a:solidFill>
                  <a:schemeClr val="tx1"/>
                </a:solidFill>
                <a:latin typeface="微软雅黑" panose="020B0503020204020204" pitchFamily="34" charset="-122"/>
                <a:ea typeface="微软雅黑" panose="020B0503020204020204" pitchFamily="34" charset="-122"/>
                <a:sym typeface="+mn-ea"/>
              </a:rPr>
              <a:t>客户经理必问商机：</a:t>
            </a:r>
            <a:r>
              <a:rPr lang="zh-CN" altLang="en-US" sz="1000">
                <a:solidFill>
                  <a:schemeClr val="tx1"/>
                </a:solidFill>
                <a:latin typeface="微软雅黑" panose="020B0503020204020204" pitchFamily="34" charset="-122"/>
                <a:ea typeface="微软雅黑" panose="020B0503020204020204" pitchFamily="34" charset="-122"/>
                <a:sym typeface="+mn-ea"/>
              </a:rPr>
              <a:t>算力型、云底座型产品具有业务颗粒度大，技术门槛高的特点，对于客户经理，</a:t>
            </a:r>
            <a:r>
              <a:rPr lang="zh-CN" altLang="en-US" sz="1000">
                <a:solidFill>
                  <a:srgbClr val="C00000"/>
                </a:solidFill>
                <a:latin typeface="微软雅黑" panose="020B0503020204020204" pitchFamily="34" charset="-122"/>
                <a:ea typeface="微软雅黑" panose="020B0503020204020204" pitchFamily="34" charset="-122"/>
                <a:sym typeface="+mn-ea"/>
              </a:rPr>
              <a:t>仅需执行必问内容明确客户有无需求，</a:t>
            </a:r>
            <a:r>
              <a:rPr lang="zh-CN" altLang="en-US" sz="1000">
                <a:solidFill>
                  <a:schemeClr val="tx1"/>
                </a:solidFill>
                <a:latin typeface="微软雅黑" panose="020B0503020204020204" pitchFamily="34" charset="-122"/>
                <a:ea typeface="微软雅黑" panose="020B0503020204020204" pitchFamily="34" charset="-122"/>
                <a:sym typeface="+mn-ea"/>
              </a:rPr>
              <a:t>如有，即刻上报产品经理，由产品经理主导对接跟踪。</a:t>
            </a:r>
            <a:endParaRPr lang="zh-CN" altLang="en-US" sz="1000">
              <a:solidFill>
                <a:schemeClr val="tx1"/>
              </a:solidFill>
              <a:latin typeface="微软雅黑" panose="020B0503020204020204" pitchFamily="34" charset="-122"/>
              <a:ea typeface="微软雅黑" panose="020B0503020204020204" pitchFamily="34" charset="-122"/>
              <a:sym typeface="+mn-ea"/>
            </a:endParaRPr>
          </a:p>
        </p:txBody>
      </p:sp>
      <p:sp>
        <p:nvSpPr>
          <p:cNvPr id="81" name="文本框 80"/>
          <p:cNvSpPr txBox="1"/>
          <p:nvPr/>
        </p:nvSpPr>
        <p:spPr>
          <a:xfrm>
            <a:off x="624205" y="5895975"/>
            <a:ext cx="1217930" cy="398780"/>
          </a:xfrm>
          <a:prstGeom prst="rect">
            <a:avLst/>
          </a:prstGeom>
          <a:noFill/>
        </p:spPr>
        <p:txBody>
          <a:bodyPr wrap="square" rtlCol="0" anchor="t">
            <a:spAutoFit/>
          </a:bodyPr>
          <a:p>
            <a:pPr indent="0" algn="ctr">
              <a:buFont typeface="Arial" panose="020B0604020202020204" pitchFamily="34" charset="0"/>
              <a:buNone/>
            </a:pPr>
            <a:r>
              <a:rPr lang="zh-CN" altLang="en-US" sz="1000">
                <a:latin typeface="微软雅黑" panose="020B0503020204020204" pitchFamily="34" charset="-122"/>
                <a:ea typeface="微软雅黑" panose="020B0503020204020204" pitchFamily="34" charset="-122"/>
                <a:sym typeface="+mn-ea"/>
              </a:rPr>
              <a:t>战客集团必问、</a:t>
            </a:r>
            <a:endParaRPr lang="zh-CN" altLang="en-US" sz="1000">
              <a:latin typeface="微软雅黑" panose="020B0503020204020204" pitchFamily="34" charset="-122"/>
              <a:ea typeface="微软雅黑" panose="020B0503020204020204" pitchFamily="34" charset="-122"/>
              <a:sym typeface="+mn-ea"/>
            </a:endParaRPr>
          </a:p>
          <a:p>
            <a:pPr indent="0" algn="ctr">
              <a:buFont typeface="Arial" panose="020B0604020202020204" pitchFamily="34" charset="0"/>
              <a:buNone/>
            </a:pPr>
            <a:r>
              <a:rPr lang="zh-CN" altLang="en-US" sz="1000">
                <a:latin typeface="微软雅黑" panose="020B0503020204020204" pitchFamily="34" charset="-122"/>
                <a:ea typeface="微软雅黑" panose="020B0503020204020204" pitchFamily="34" charset="-122"/>
                <a:sym typeface="+mn-ea"/>
              </a:rPr>
              <a:t>高拜</a:t>
            </a:r>
            <a:r>
              <a:rPr lang="zh-CN" altLang="en-US" sz="1000">
                <a:latin typeface="微软雅黑" panose="020B0503020204020204" pitchFamily="34" charset="-122"/>
                <a:ea typeface="微软雅黑" panose="020B0503020204020204" pitchFamily="34" charset="-122"/>
                <a:sym typeface="+mn-ea"/>
              </a:rPr>
              <a:t>必问</a:t>
            </a:r>
            <a:endParaRPr lang="zh-CN" altLang="en-US" sz="1000">
              <a:latin typeface="微软雅黑" panose="020B0503020204020204" pitchFamily="34" charset="-122"/>
              <a:ea typeface="微软雅黑" panose="020B0503020204020204" pitchFamily="34" charset="-122"/>
              <a:sym typeface="+mn-ea"/>
            </a:endParaRPr>
          </a:p>
        </p:txBody>
      </p:sp>
      <p:sp>
        <p:nvSpPr>
          <p:cNvPr id="82" name="矩形 81"/>
          <p:cNvSpPr/>
          <p:nvPr/>
        </p:nvSpPr>
        <p:spPr>
          <a:xfrm>
            <a:off x="624205" y="5553075"/>
            <a:ext cx="1153160" cy="242570"/>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lnSpc>
                <a:spcPct val="90000"/>
              </a:lnSpc>
            </a:pPr>
            <a:r>
              <a:rPr kumimoji="1" lang="zh-CN" altLang="en-US" sz="1200" b="1" dirty="0">
                <a:solidFill>
                  <a:schemeClr val="bg1"/>
                </a:solidFill>
                <a:latin typeface="微软雅黑" panose="020B0503020204020204" pitchFamily="34" charset="-122"/>
                <a:ea typeface="微软雅黑" panose="020B0503020204020204" pitchFamily="34" charset="-122"/>
              </a:rPr>
              <a:t>何种情况</a:t>
            </a:r>
            <a:r>
              <a:rPr kumimoji="1" lang="zh-CN" altLang="en-US" sz="1200" b="1" dirty="0">
                <a:solidFill>
                  <a:schemeClr val="bg1"/>
                </a:solidFill>
                <a:latin typeface="微软雅黑" panose="020B0503020204020204" pitchFamily="34" charset="-122"/>
                <a:ea typeface="微软雅黑" panose="020B0503020204020204" pitchFamily="34" charset="-122"/>
              </a:rPr>
              <a:t>必问？</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96" name="矩形 95"/>
          <p:cNvSpPr/>
          <p:nvPr/>
        </p:nvSpPr>
        <p:spPr>
          <a:xfrm>
            <a:off x="2064385" y="5554345"/>
            <a:ext cx="1184275" cy="241300"/>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lnSpc>
                <a:spcPct val="90000"/>
              </a:lnSpc>
            </a:pPr>
            <a:r>
              <a:rPr kumimoji="1" lang="zh-CN" altLang="en-US" sz="1200" b="1" dirty="0">
                <a:solidFill>
                  <a:schemeClr val="bg1"/>
                </a:solidFill>
                <a:latin typeface="微软雅黑" panose="020B0503020204020204" pitchFamily="34" charset="-122"/>
                <a:ea typeface="微软雅黑" panose="020B0503020204020204" pitchFamily="34" charset="-122"/>
              </a:rPr>
              <a:t>问</a:t>
            </a:r>
            <a:r>
              <a:rPr kumimoji="1" lang="zh-CN" altLang="en-US" sz="1200" b="1" dirty="0">
                <a:solidFill>
                  <a:schemeClr val="bg1"/>
                </a:solidFill>
                <a:latin typeface="微软雅黑" panose="020B0503020204020204" pitchFamily="34" charset="-122"/>
                <a:ea typeface="微软雅黑" panose="020B0503020204020204" pitchFamily="34" charset="-122"/>
              </a:rPr>
              <a:t>什么？</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97" name="文本框 96"/>
          <p:cNvSpPr txBox="1"/>
          <p:nvPr/>
        </p:nvSpPr>
        <p:spPr>
          <a:xfrm>
            <a:off x="1632585" y="5851525"/>
            <a:ext cx="1969770" cy="553085"/>
          </a:xfrm>
          <a:prstGeom prst="rect">
            <a:avLst/>
          </a:prstGeom>
          <a:noFill/>
        </p:spPr>
        <p:txBody>
          <a:bodyPr wrap="square" rtlCol="0" anchor="t">
            <a:spAutoFit/>
          </a:bodyPr>
          <a:p>
            <a:pPr indent="0" algn="ctr">
              <a:buFont typeface="Arial" panose="020B0604020202020204" pitchFamily="34" charset="0"/>
              <a:buNone/>
            </a:pPr>
            <a:r>
              <a:rPr lang="zh-CN" altLang="en-US" sz="1000">
                <a:latin typeface="微软雅黑" panose="020B0503020204020204" pitchFamily="34" charset="-122"/>
                <a:ea typeface="微软雅黑" panose="020B0503020204020204" pitchFamily="34" charset="-122"/>
                <a:sym typeface="+mn-ea"/>
              </a:rPr>
              <a:t>大模型、智能体、</a:t>
            </a:r>
            <a:r>
              <a:rPr lang="en-US" altLang="zh-CN" sz="1000">
                <a:latin typeface="微软雅黑" panose="020B0503020204020204" pitchFamily="34" charset="-122"/>
                <a:ea typeface="微软雅黑" panose="020B0503020204020204" pitchFamily="34" charset="-122"/>
                <a:sym typeface="+mn-ea"/>
              </a:rPr>
              <a:t>GPU</a:t>
            </a:r>
            <a:r>
              <a:rPr lang="zh-CN" altLang="en-US" sz="1000">
                <a:latin typeface="微软雅黑" panose="020B0503020204020204" pitchFamily="34" charset="-122"/>
                <a:ea typeface="微软雅黑" panose="020B0503020204020204" pitchFamily="34" charset="-122"/>
                <a:sym typeface="+mn-ea"/>
              </a:rPr>
              <a:t>算力、机房建设</a:t>
            </a:r>
            <a:r>
              <a:rPr lang="en-US" altLang="zh-CN" sz="1000">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扩容、私有云</a:t>
            </a:r>
            <a:r>
              <a:rPr lang="en-US" altLang="zh-CN" sz="1000">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服务器部署、</a:t>
            </a:r>
            <a:r>
              <a:rPr lang="en-US" altLang="zh-CN" sz="1000">
                <a:latin typeface="微软雅黑" panose="020B0503020204020204" pitchFamily="34" charset="-122"/>
                <a:ea typeface="微软雅黑" panose="020B0503020204020204" pitchFamily="34" charset="-122"/>
                <a:sym typeface="+mn-ea"/>
              </a:rPr>
              <a:t>app/</a:t>
            </a:r>
            <a:r>
              <a:rPr lang="zh-CN" altLang="en-US" sz="1000">
                <a:latin typeface="微软雅黑" panose="020B0503020204020204" pitchFamily="34" charset="-122"/>
                <a:ea typeface="微软雅黑" panose="020B0503020204020204" pitchFamily="34" charset="-122"/>
                <a:sym typeface="+mn-ea"/>
              </a:rPr>
              <a:t>应用</a:t>
            </a:r>
            <a:r>
              <a:rPr lang="en-US" altLang="zh-CN" sz="1000">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网站部署</a:t>
            </a:r>
            <a:endParaRPr lang="zh-CN" altLang="en-US" sz="1000">
              <a:latin typeface="微软雅黑" panose="020B0503020204020204" pitchFamily="34" charset="-122"/>
              <a:ea typeface="微软雅黑" panose="020B0503020204020204" pitchFamily="34" charset="-122"/>
              <a:sym typeface="+mn-ea"/>
            </a:endParaRPr>
          </a:p>
        </p:txBody>
      </p:sp>
      <p:sp>
        <p:nvSpPr>
          <p:cNvPr id="98" name="文本框 97"/>
          <p:cNvSpPr txBox="1"/>
          <p:nvPr/>
        </p:nvSpPr>
        <p:spPr>
          <a:xfrm>
            <a:off x="3988435" y="4475480"/>
            <a:ext cx="3076575" cy="275590"/>
          </a:xfrm>
          <a:prstGeom prst="rect">
            <a:avLst/>
          </a:prstGeom>
          <a:noFill/>
        </p:spPr>
        <p:txBody>
          <a:bodyPr wrap="square" rtlCol="0" anchor="t">
            <a:spAutoFit/>
          </a:bodyPr>
          <a:p>
            <a:pPr marL="171450" indent="-171450">
              <a:buFont typeface="Wingdings" panose="05000000000000000000" charset="0"/>
              <a:buChar char="Ø"/>
            </a:pPr>
            <a:r>
              <a:rPr lang="zh-CN" altLang="en-US" sz="1200" b="1">
                <a:solidFill>
                  <a:srgbClr val="0070C0"/>
                </a:solidFill>
                <a:latin typeface="微软雅黑" panose="020B0503020204020204" pitchFamily="34" charset="-122"/>
                <a:ea typeface="微软雅黑" panose="020B0503020204020204" pitchFamily="34" charset="-122"/>
                <a:sym typeface="+mn-ea"/>
              </a:rPr>
              <a:t>第二个商机入口（产品经理）</a:t>
            </a:r>
            <a:endParaRPr lang="zh-CN" altLang="en-US" sz="1200" b="1">
              <a:solidFill>
                <a:srgbClr val="0070C0"/>
              </a:solidFill>
              <a:latin typeface="微软雅黑" panose="020B0503020204020204" pitchFamily="34" charset="-122"/>
              <a:ea typeface="微软雅黑" panose="020B0503020204020204" pitchFamily="34" charset="-122"/>
              <a:sym typeface="+mn-ea"/>
            </a:endParaRPr>
          </a:p>
        </p:txBody>
      </p:sp>
      <p:sp>
        <p:nvSpPr>
          <p:cNvPr id="99" name="文本框 98"/>
          <p:cNvSpPr txBox="1"/>
          <p:nvPr/>
        </p:nvSpPr>
        <p:spPr>
          <a:xfrm>
            <a:off x="3836670" y="4729480"/>
            <a:ext cx="3363595" cy="691515"/>
          </a:xfrm>
          <a:prstGeom prst="rect">
            <a:avLst/>
          </a:prstGeom>
          <a:noFill/>
        </p:spPr>
        <p:txBody>
          <a:bodyPr wrap="square" rtlCol="0" anchor="t">
            <a:spAutoFit/>
          </a:bodyPr>
          <a:p>
            <a:pPr marL="171450" indent="-171450">
              <a:lnSpc>
                <a:spcPct val="130000"/>
              </a:lnSpc>
              <a:buFont typeface="Wingdings" panose="05000000000000000000" charset="0"/>
              <a:buChar char="ü"/>
            </a:pPr>
            <a:r>
              <a:rPr lang="zh-CN" altLang="en-US" sz="1000" b="1">
                <a:latin typeface="微软雅黑" panose="020B0503020204020204" pitchFamily="34" charset="-122"/>
                <a:ea typeface="微软雅黑" panose="020B0503020204020204" pitchFamily="34" charset="-122"/>
                <a:sym typeface="+mn-ea"/>
              </a:rPr>
              <a:t>四大领域挖掘商机：</a:t>
            </a:r>
            <a:r>
              <a:rPr lang="zh-CN" altLang="en-US" sz="1000">
                <a:latin typeface="微软雅黑" panose="020B0503020204020204" pitchFamily="34" charset="-122"/>
                <a:ea typeface="微软雅黑" panose="020B0503020204020204" pitchFamily="34" charset="-122"/>
                <a:sym typeface="+mn-ea"/>
              </a:rPr>
              <a:t>产品经理要勤于、善于从</a:t>
            </a:r>
            <a:r>
              <a:rPr lang="zh-CN" altLang="en-US" sz="1000">
                <a:solidFill>
                  <a:srgbClr val="C00000"/>
                </a:solidFill>
                <a:latin typeface="微软雅黑" panose="020B0503020204020204" pitchFamily="34" charset="-122"/>
                <a:ea typeface="微软雅黑" panose="020B0503020204020204" pitchFamily="34" charset="-122"/>
                <a:sym typeface="+mn-ea"/>
              </a:rPr>
              <a:t>四大领域</a:t>
            </a:r>
            <a:r>
              <a:rPr lang="zh-CN" altLang="en-US" sz="1000">
                <a:latin typeface="微软雅黑" panose="020B0503020204020204" pitchFamily="34" charset="-122"/>
                <a:ea typeface="微软雅黑" panose="020B0503020204020204" pitchFamily="34" charset="-122"/>
                <a:sym typeface="+mn-ea"/>
              </a:rPr>
              <a:t>发掘商机，下半年发力</a:t>
            </a:r>
            <a:r>
              <a:rPr lang="en-US" altLang="zh-CN" sz="1000" b="1">
                <a:solidFill>
                  <a:srgbClr val="C00000"/>
                </a:solidFill>
                <a:latin typeface="微软雅黑" panose="020B0503020204020204" pitchFamily="34" charset="-122"/>
                <a:ea typeface="微软雅黑" panose="020B0503020204020204" pitchFamily="34" charset="-122"/>
                <a:sym typeface="+mn-ea"/>
              </a:rPr>
              <a:t>”</a:t>
            </a:r>
            <a:r>
              <a:rPr lang="zh-CN" altLang="en-US" sz="1000" b="1">
                <a:solidFill>
                  <a:srgbClr val="C00000"/>
                </a:solidFill>
                <a:latin typeface="微软雅黑" panose="020B0503020204020204" pitchFamily="34" charset="-122"/>
                <a:ea typeface="微软雅黑" panose="020B0503020204020204" pitchFamily="34" charset="-122"/>
                <a:sym typeface="+mn-ea"/>
              </a:rPr>
              <a:t>九天一体机</a:t>
            </a:r>
            <a:r>
              <a:rPr lang="en-US" altLang="zh-CN" sz="1000" b="1">
                <a:solidFill>
                  <a:srgbClr val="C00000"/>
                </a:solidFill>
                <a:latin typeface="微软雅黑" panose="020B0503020204020204" pitchFamily="34" charset="-122"/>
                <a:ea typeface="微软雅黑" panose="020B0503020204020204" pitchFamily="34" charset="-122"/>
                <a:sym typeface="+mn-ea"/>
              </a:rPr>
              <a:t>+</a:t>
            </a:r>
            <a:r>
              <a:rPr lang="zh-CN" altLang="en-US" sz="1000" b="1">
                <a:solidFill>
                  <a:srgbClr val="C00000"/>
                </a:solidFill>
                <a:latin typeface="微软雅黑" panose="020B0503020204020204" pitchFamily="34" charset="-122"/>
                <a:ea typeface="微软雅黑" panose="020B0503020204020204" pitchFamily="34" charset="-122"/>
                <a:sym typeface="+mn-ea"/>
              </a:rPr>
              <a:t>智能体</a:t>
            </a:r>
            <a:r>
              <a:rPr lang="en-US" altLang="zh-CN" sz="1000" b="1">
                <a:solidFill>
                  <a:srgbClr val="C00000"/>
                </a:solidFill>
                <a:latin typeface="微软雅黑" panose="020B0503020204020204" pitchFamily="34" charset="-122"/>
                <a:ea typeface="微软雅黑" panose="020B0503020204020204" pitchFamily="34" charset="-122"/>
                <a:sym typeface="+mn-ea"/>
              </a:rPr>
              <a:t>“</a:t>
            </a:r>
            <a:r>
              <a:rPr lang="zh-CN" altLang="en-US" sz="1000" b="1">
                <a:solidFill>
                  <a:srgbClr val="C00000"/>
                </a:solidFill>
                <a:latin typeface="微软雅黑" panose="020B0503020204020204" pitchFamily="34" charset="-122"/>
                <a:ea typeface="微软雅黑" panose="020B0503020204020204" pitchFamily="34" charset="-122"/>
                <a:sym typeface="+mn-ea"/>
              </a:rPr>
              <a:t>、云上</a:t>
            </a:r>
            <a:r>
              <a:rPr lang="en-US" altLang="zh-CN" sz="1000" b="1">
                <a:solidFill>
                  <a:srgbClr val="C00000"/>
                </a:solidFill>
                <a:latin typeface="微软雅黑" panose="020B0503020204020204" pitchFamily="34" charset="-122"/>
                <a:ea typeface="微软雅黑" panose="020B0503020204020204" pitchFamily="34" charset="-122"/>
                <a:sym typeface="+mn-ea"/>
              </a:rPr>
              <a:t>GPU</a:t>
            </a:r>
            <a:r>
              <a:rPr lang="zh-CN" altLang="en-US" sz="1000" b="1">
                <a:solidFill>
                  <a:srgbClr val="C00000"/>
                </a:solidFill>
                <a:latin typeface="微软雅黑" panose="020B0503020204020204" pitchFamily="34" charset="-122"/>
                <a:ea typeface="微软雅黑" panose="020B0503020204020204" pitchFamily="34" charset="-122"/>
                <a:sym typeface="+mn-ea"/>
              </a:rPr>
              <a:t>、专属云全栈</a:t>
            </a:r>
            <a:r>
              <a:rPr lang="en-US" altLang="zh-CN" sz="1000" b="1">
                <a:solidFill>
                  <a:srgbClr val="C00000"/>
                </a:solidFill>
                <a:latin typeface="微软雅黑" panose="020B0503020204020204" pitchFamily="34" charset="-122"/>
                <a:ea typeface="微软雅黑" panose="020B0503020204020204" pitchFamily="34" charset="-122"/>
                <a:sym typeface="+mn-ea"/>
              </a:rPr>
              <a:t>/</a:t>
            </a:r>
            <a:r>
              <a:rPr lang="zh-CN" altLang="en-US" sz="1000" b="1">
                <a:solidFill>
                  <a:srgbClr val="C00000"/>
                </a:solidFill>
                <a:latin typeface="微软雅黑" panose="020B0503020204020204" pitchFamily="34" charset="-122"/>
                <a:ea typeface="微软雅黑" panose="020B0503020204020204" pitchFamily="34" charset="-122"/>
                <a:sym typeface="+mn-ea"/>
              </a:rPr>
              <a:t>小站产品</a:t>
            </a:r>
            <a:r>
              <a:rPr lang="zh-CN" altLang="en-US" sz="1000">
                <a:latin typeface="微软雅黑" panose="020B0503020204020204" pitchFamily="34" charset="-122"/>
                <a:ea typeface="微软雅黑" panose="020B0503020204020204" pitchFamily="34" charset="-122"/>
                <a:sym typeface="+mn-ea"/>
              </a:rPr>
              <a:t>，拓大单</a:t>
            </a:r>
            <a:r>
              <a:rPr lang="zh-CN" altLang="en-US" sz="1000">
                <a:latin typeface="微软雅黑" panose="020B0503020204020204" pitchFamily="34" charset="-122"/>
                <a:ea typeface="微软雅黑" panose="020B0503020204020204" pitchFamily="34" charset="-122"/>
                <a:sym typeface="+mn-ea"/>
              </a:rPr>
              <a:t>增收入。</a:t>
            </a:r>
            <a:endParaRPr lang="zh-CN" altLang="en-US" sz="1000">
              <a:solidFill>
                <a:schemeClr val="tx1"/>
              </a:solidFill>
              <a:latin typeface="微软雅黑" panose="020B0503020204020204" pitchFamily="34" charset="-122"/>
              <a:ea typeface="微软雅黑" panose="020B0503020204020204" pitchFamily="34" charset="-122"/>
              <a:sym typeface="+mn-ea"/>
            </a:endParaRPr>
          </a:p>
        </p:txBody>
      </p:sp>
      <p:sp>
        <p:nvSpPr>
          <p:cNvPr id="100" name="矩形 99"/>
          <p:cNvSpPr/>
          <p:nvPr/>
        </p:nvSpPr>
        <p:spPr>
          <a:xfrm>
            <a:off x="4123690" y="5536565"/>
            <a:ext cx="1268095" cy="242570"/>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lnSpc>
                <a:spcPct val="90000"/>
              </a:lnSpc>
            </a:pPr>
            <a:r>
              <a:rPr kumimoji="1" lang="zh-CN" altLang="en-US" sz="1200" b="1" dirty="0">
                <a:solidFill>
                  <a:schemeClr val="bg1"/>
                </a:solidFill>
                <a:latin typeface="微软雅黑" panose="020B0503020204020204" pitchFamily="34" charset="-122"/>
                <a:ea typeface="微软雅黑" panose="020B0503020204020204" pitchFamily="34" charset="-122"/>
              </a:rPr>
              <a:t>从项目研判发掘</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01" name="矩形 100"/>
          <p:cNvSpPr/>
          <p:nvPr/>
        </p:nvSpPr>
        <p:spPr>
          <a:xfrm>
            <a:off x="5635625" y="5537835"/>
            <a:ext cx="1332230" cy="241300"/>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lnSpc>
                <a:spcPct val="90000"/>
              </a:lnSpc>
            </a:pPr>
            <a:r>
              <a:rPr kumimoji="1" lang="zh-CN" altLang="en-US" sz="1200" b="1" dirty="0">
                <a:solidFill>
                  <a:schemeClr val="bg1"/>
                </a:solidFill>
                <a:latin typeface="微软雅黑" panose="020B0503020204020204" pitchFamily="34" charset="-122"/>
                <a:ea typeface="微软雅黑" panose="020B0503020204020204" pitchFamily="34" charset="-122"/>
              </a:rPr>
              <a:t>从行业政策发掘</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02" name="矩形 101"/>
          <p:cNvSpPr/>
          <p:nvPr/>
        </p:nvSpPr>
        <p:spPr>
          <a:xfrm>
            <a:off x="4124325" y="6022340"/>
            <a:ext cx="1296035" cy="242570"/>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lnSpc>
                <a:spcPct val="90000"/>
              </a:lnSpc>
            </a:pPr>
            <a:r>
              <a:rPr kumimoji="1" lang="zh-CN" altLang="en-US" sz="1200" b="1" dirty="0">
                <a:solidFill>
                  <a:schemeClr val="bg1"/>
                </a:solidFill>
                <a:latin typeface="微软雅黑" panose="020B0503020204020204" pitchFamily="34" charset="-122"/>
                <a:ea typeface="微软雅黑" panose="020B0503020204020204" pitchFamily="34" charset="-122"/>
              </a:rPr>
              <a:t>从项目复制发掘</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03" name="矩形 102"/>
          <p:cNvSpPr/>
          <p:nvPr/>
        </p:nvSpPr>
        <p:spPr>
          <a:xfrm>
            <a:off x="5635625" y="6022340"/>
            <a:ext cx="1332230" cy="241300"/>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lnSpc>
                <a:spcPct val="90000"/>
              </a:lnSpc>
            </a:pPr>
            <a:r>
              <a:rPr kumimoji="1" lang="zh-CN" altLang="en-US" sz="1200" b="1" dirty="0">
                <a:solidFill>
                  <a:schemeClr val="bg1"/>
                </a:solidFill>
                <a:latin typeface="微软雅黑" panose="020B0503020204020204" pitchFamily="34" charset="-122"/>
                <a:ea typeface="微软雅黑" panose="020B0503020204020204" pitchFamily="34" charset="-122"/>
              </a:rPr>
              <a:t>从域外拓展发掘</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04" name="文本框 103"/>
          <p:cNvSpPr txBox="1"/>
          <p:nvPr/>
        </p:nvSpPr>
        <p:spPr>
          <a:xfrm>
            <a:off x="3721100" y="6453505"/>
            <a:ext cx="4949190" cy="330835"/>
          </a:xfrm>
          <a:prstGeom prst="rect">
            <a:avLst/>
          </a:prstGeom>
          <a:noFill/>
        </p:spPr>
        <p:txBody>
          <a:bodyPr wrap="square" rtlCol="0" anchor="t">
            <a:spAutoFit/>
          </a:bodyPr>
          <a:p>
            <a:pPr indent="0" algn="ctr" fontAlgn="auto">
              <a:lnSpc>
                <a:spcPct val="130000"/>
              </a:lnSpc>
              <a:spcBef>
                <a:spcPct val="0"/>
              </a:spcBef>
              <a:spcAft>
                <a:spcPts val="0"/>
              </a:spcAft>
              <a:buFont typeface="Wingdings" panose="05000000000000000000" charset="0"/>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目标：下半年算力型、云底座型产品增收</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1500</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万元</a:t>
            </a:r>
            <a:endPar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05" name="文本框 104"/>
          <p:cNvSpPr txBox="1"/>
          <p:nvPr/>
        </p:nvSpPr>
        <p:spPr>
          <a:xfrm>
            <a:off x="839470" y="3399155"/>
            <a:ext cx="10661650" cy="330835"/>
          </a:xfrm>
          <a:prstGeom prst="rect">
            <a:avLst/>
          </a:prstGeom>
          <a:noFill/>
        </p:spPr>
        <p:txBody>
          <a:bodyPr wrap="square" rtlCol="0" anchor="t">
            <a:spAutoFit/>
          </a:bodyPr>
          <a:p>
            <a:pPr indent="0" algn="ctr" fontAlgn="auto">
              <a:lnSpc>
                <a:spcPct val="130000"/>
              </a:lnSpc>
              <a:spcBef>
                <a:spcPct val="0"/>
              </a:spcBef>
              <a:spcAft>
                <a:spcPts val="0"/>
              </a:spcAft>
              <a:buFont typeface="Wingdings" panose="05000000000000000000" charset="0"/>
              <a:buNone/>
            </a:pPr>
            <a:r>
              <a:rPr lang="zh-CN" altLang="en-US" sz="1200" b="1" dirty="0">
                <a:solidFill>
                  <a:srgbClr val="C0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lt"/>
              </a:rPr>
              <a:t>下半年将对产品经理商机数量、商机转化情况进行要求，市公司将下发各行业目标单位清单，对商机漏报、瞒报、不报，商机转化率低的情况进行</a:t>
            </a:r>
            <a:r>
              <a:rPr lang="zh-CN" altLang="en-US" sz="1200" b="1" dirty="0">
                <a:solidFill>
                  <a:srgbClr val="C0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lt"/>
              </a:rPr>
              <a:t>考核</a:t>
            </a:r>
            <a:endParaRPr lang="zh-CN" altLang="en-US" sz="1200" b="1" dirty="0">
              <a:solidFill>
                <a:srgbClr val="C0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矩形 1"/>
          <p:cNvSpPr/>
          <p:nvPr/>
        </p:nvSpPr>
        <p:spPr>
          <a:xfrm>
            <a:off x="5499100" y="2450465"/>
            <a:ext cx="622300" cy="365125"/>
          </a:xfrm>
          <a:prstGeom prst="rect">
            <a:avLst/>
          </a:prstGeom>
          <a:solidFill>
            <a:schemeClr val="tx2">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tlCol="0" anchor="t"/>
          <a:p>
            <a:pPr algn="ctr"/>
            <a:r>
              <a:rPr kumimoji="1" lang="zh-CN" altLang="en-US" sz="1000" b="1" dirty="0">
                <a:solidFill>
                  <a:schemeClr val="bg1"/>
                </a:solidFill>
                <a:latin typeface="微软雅黑" panose="020B0503020204020204" pitchFamily="34" charset="-122"/>
                <a:ea typeface="微软雅黑" panose="020B0503020204020204" pitchFamily="34" charset="-122"/>
              </a:rPr>
              <a:t>持续跟踪</a:t>
            </a:r>
            <a:r>
              <a:rPr kumimoji="1" lang="zh-CN" altLang="en-US" sz="1000" b="1" dirty="0">
                <a:solidFill>
                  <a:schemeClr val="bg1"/>
                </a:solidFill>
                <a:latin typeface="微软雅黑" panose="020B0503020204020204" pitchFamily="34" charset="-122"/>
                <a:ea typeface="微软雅黑" panose="020B0503020204020204" pitchFamily="34" charset="-122"/>
              </a:rPr>
              <a:t>转化</a:t>
            </a:r>
            <a:endParaRPr kumimoji="1" lang="zh-CN" altLang="en-US" sz="1000" b="1" dirty="0">
              <a:solidFill>
                <a:schemeClr val="bg1"/>
              </a:solidFill>
              <a:latin typeface="微软雅黑" panose="020B0503020204020204" pitchFamily="34" charset="-122"/>
              <a:ea typeface="微软雅黑" panose="020B0503020204020204" pitchFamily="34" charset="-122"/>
            </a:endParaRPr>
          </a:p>
        </p:txBody>
      </p:sp>
      <p:cxnSp>
        <p:nvCxnSpPr>
          <p:cNvPr id="4" name="直接箭头连接符 3"/>
          <p:cNvCxnSpPr>
            <a:endCxn id="2" idx="1"/>
          </p:cNvCxnSpPr>
          <p:nvPr/>
        </p:nvCxnSpPr>
        <p:spPr>
          <a:xfrm flipV="1">
            <a:off x="5377815" y="2633345"/>
            <a:ext cx="121285" cy="38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7" name="文本框 26"/>
          <p:cNvSpPr txBox="1"/>
          <p:nvPr/>
        </p:nvSpPr>
        <p:spPr>
          <a:xfrm>
            <a:off x="390525" y="208915"/>
            <a:ext cx="10129520" cy="460375"/>
          </a:xfrm>
          <a:prstGeom prst="rect">
            <a:avLst/>
          </a:prstGeom>
          <a:noFill/>
        </p:spPr>
        <p:txBody>
          <a:bodyPr wrap="square" rtlCol="0" anchor="t">
            <a:spAutoFit/>
          </a:bodyPr>
          <a:p>
            <a:pPr fontAlgn="base">
              <a:buClrTx/>
              <a:buSzTx/>
              <a:buFontTx/>
            </a:pPr>
            <a:r>
              <a:rPr 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二、千方百计加大业务拓展</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智能云：</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算力型、底座型产品</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圆角 21"/>
          <p:cNvSpPr/>
          <p:nvPr>
            <p:custDataLst>
              <p:tags r:id="rId8"/>
            </p:custDataLst>
          </p:nvPr>
        </p:nvSpPr>
        <p:spPr>
          <a:xfrm>
            <a:off x="767715" y="3924300"/>
            <a:ext cx="10637520" cy="2825115"/>
          </a:xfrm>
          <a:prstGeom prst="roundRect">
            <a:avLst>
              <a:gd name="adj" fmla="val 0"/>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buClrTx/>
              <a:buSzTx/>
              <a:buFontTx/>
              <a:defRPr/>
            </a:pPr>
            <a:endParaRPr lang="zh-CN" altLang="en-US" sz="2605" b="1" dirty="0">
              <a:solidFill>
                <a:prstClr val="white"/>
              </a:solidFill>
              <a:latin typeface="微软雅黑" panose="020B0503020204020204" pitchFamily="34" charset="-122"/>
              <a:ea typeface="微软雅黑" panose="020B0503020204020204" pitchFamily="34" charset="-122"/>
              <a:sym typeface="+mn-ea"/>
            </a:endParaRPr>
          </a:p>
        </p:txBody>
      </p:sp>
      <p:cxnSp>
        <p:nvCxnSpPr>
          <p:cNvPr id="19" name="直接连接符 18"/>
          <p:cNvCxnSpPr/>
          <p:nvPr>
            <p:custDataLst>
              <p:tags r:id="rId9"/>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35280" y="297180"/>
            <a:ext cx="10129520" cy="460375"/>
          </a:xfrm>
          <a:prstGeom prst="rect">
            <a:avLst/>
          </a:prstGeom>
          <a:noFill/>
        </p:spPr>
        <p:txBody>
          <a:bodyPr wrap="square" rtlCol="0" anchor="t">
            <a:spAutoFit/>
          </a:bodyPr>
          <a:lstStyle/>
          <a:p>
            <a:pPr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一、基本面情况</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|KPI</a:t>
            </a:r>
            <a:endPar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840105" y="1934528"/>
            <a:ext cx="827405" cy="337185"/>
          </a:xfrm>
          <a:prstGeom prst="rect">
            <a:avLst/>
          </a:prstGeom>
          <a:noFill/>
        </p:spPr>
        <p:txBody>
          <a:bodyPr wrap="square" rtlCol="0">
            <a:spAutoFit/>
          </a:bodyPr>
          <a:p>
            <a:pPr algn="ct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收入</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2018983" y="1872933"/>
            <a:ext cx="1111250" cy="460375"/>
          </a:xfrm>
          <a:prstGeom prst="rect">
            <a:avLst/>
          </a:prstGeom>
          <a:noFill/>
        </p:spPr>
        <p:txBody>
          <a:bodyPr wrap="square" rtlCol="0">
            <a:spAutoFit/>
          </a:bodyPr>
          <a:p>
            <a:r>
              <a:rPr lang="en-US" sz="24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rPr>
              <a:t>7.66</a:t>
            </a:r>
            <a:r>
              <a:rPr lang="zh-CN" altLang="en-US" sz="14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rPr>
              <a:t>亿</a:t>
            </a:r>
            <a:endParaRPr lang="zh-CN" altLang="en-US" sz="14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833755" y="2333625"/>
            <a:ext cx="2251075" cy="275590"/>
          </a:xfrm>
          <a:prstGeom prst="rect">
            <a:avLst/>
          </a:prstGeom>
          <a:noFill/>
        </p:spPr>
        <p:txBody>
          <a:bodyPr wrap="square" rtlCol="0">
            <a:spAutoFit/>
          </a:bodyPr>
          <a:p>
            <a:pPr algn="l"/>
            <a:r>
              <a:rPr lang="zh-CN" altLang="en-US"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完成</a:t>
            </a:r>
            <a:r>
              <a:rPr lang="en-US" altLang="zh-CN"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58.8%</a:t>
            </a:r>
            <a:r>
              <a:rPr lang="zh-CN" altLang="en-US"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，超时间进度</a:t>
            </a:r>
            <a:r>
              <a:rPr lang="en-US" altLang="zh-CN"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0.8PP</a:t>
            </a:r>
            <a:endParaRPr lang="en-US" altLang="zh-CN"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单圆角矩形 6"/>
          <p:cNvSpPr/>
          <p:nvPr/>
        </p:nvSpPr>
        <p:spPr>
          <a:xfrm>
            <a:off x="767715" y="1844675"/>
            <a:ext cx="2343785" cy="802640"/>
          </a:xfrm>
          <a:prstGeom prst="round1Rect">
            <a:avLst/>
          </a:prstGeom>
          <a:noFill/>
          <a:ln w="9525" cmpd="sng">
            <a:solidFill>
              <a:schemeClr val="bg1">
                <a:lumMod val="75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a:solidFill>
                  <a:schemeClr val="bg1">
                    <a:lumMod val="85000"/>
                  </a:schemeClr>
                </a:solidFill>
              </a:ln>
            </a:endParaRPr>
          </a:p>
        </p:txBody>
      </p:sp>
      <p:sp>
        <p:nvSpPr>
          <p:cNvPr id="85" name="文本框 84"/>
          <p:cNvSpPr txBox="1"/>
          <p:nvPr/>
        </p:nvSpPr>
        <p:spPr>
          <a:xfrm>
            <a:off x="407035" y="836295"/>
            <a:ext cx="11127105" cy="473710"/>
          </a:xfrm>
          <a:prstGeom prst="rect">
            <a:avLst/>
          </a:prstGeom>
          <a:noFill/>
        </p:spPr>
        <p:txBody>
          <a:bodyPr wrap="square" rtlCol="0" anchor="t">
            <a:noAutofit/>
          </a:bodyPr>
          <a:p>
            <a:pPr marL="285750" indent="-285750" fontAlgn="auto">
              <a:lnSpc>
                <a:spcPct val="150000"/>
              </a:lnSpc>
              <a:buClrTx/>
              <a:buSzTx/>
              <a:buFont typeface="Arial" panose="020B0604020202020204" pitchFamily="34" charset="0"/>
              <a:buChar char="•"/>
            </a:pP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截至</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月，政企收入、</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5G</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专网收入、双计收入、专线收入指标均领先时间进度，</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政企客户规模净增、贡献毛益、智能云收入</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相对落后。</a:t>
            </a:r>
            <a:endPar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单圆角矩形 15"/>
          <p:cNvSpPr/>
          <p:nvPr/>
        </p:nvSpPr>
        <p:spPr>
          <a:xfrm>
            <a:off x="3528060" y="1844675"/>
            <a:ext cx="2343785" cy="802640"/>
          </a:xfrm>
          <a:prstGeom prst="round1Rect">
            <a:avLst/>
          </a:prstGeom>
          <a:noFill/>
          <a:ln w="9525" cmpd="sng">
            <a:solidFill>
              <a:schemeClr val="bg1">
                <a:lumMod val="75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a:solidFill>
                  <a:schemeClr val="bg1">
                    <a:lumMod val="85000"/>
                  </a:schemeClr>
                </a:solidFill>
              </a:ln>
            </a:endParaRPr>
          </a:p>
        </p:txBody>
      </p:sp>
      <p:sp>
        <p:nvSpPr>
          <p:cNvPr id="25" name="单圆角矩形 24"/>
          <p:cNvSpPr/>
          <p:nvPr/>
        </p:nvSpPr>
        <p:spPr>
          <a:xfrm>
            <a:off x="6288405" y="1844675"/>
            <a:ext cx="2343785" cy="802640"/>
          </a:xfrm>
          <a:prstGeom prst="round1Rect">
            <a:avLst/>
          </a:prstGeom>
          <a:noFill/>
          <a:ln w="9525" cmpd="sng">
            <a:solidFill>
              <a:schemeClr val="bg1">
                <a:lumMod val="75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a:solidFill>
                  <a:schemeClr val="bg1">
                    <a:lumMod val="85000"/>
                  </a:schemeClr>
                </a:solidFill>
              </a:ln>
            </a:endParaRPr>
          </a:p>
        </p:txBody>
      </p:sp>
      <p:sp>
        <p:nvSpPr>
          <p:cNvPr id="33" name="单圆角矩形 32"/>
          <p:cNvSpPr/>
          <p:nvPr/>
        </p:nvSpPr>
        <p:spPr>
          <a:xfrm>
            <a:off x="9048750" y="1844675"/>
            <a:ext cx="2343785" cy="802640"/>
          </a:xfrm>
          <a:prstGeom prst="round1Rect">
            <a:avLst/>
          </a:prstGeom>
          <a:noFill/>
          <a:ln w="9525" cmpd="sng">
            <a:solidFill>
              <a:schemeClr val="bg1">
                <a:lumMod val="75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a:solidFill>
                  <a:schemeClr val="bg1">
                    <a:lumMod val="85000"/>
                  </a:schemeClr>
                </a:solidFill>
              </a:ln>
            </a:endParaRPr>
          </a:p>
        </p:txBody>
      </p:sp>
      <p:sp>
        <p:nvSpPr>
          <p:cNvPr id="34" name="文本框 33"/>
          <p:cNvSpPr txBox="1"/>
          <p:nvPr/>
        </p:nvSpPr>
        <p:spPr>
          <a:xfrm>
            <a:off x="3456305" y="1934845"/>
            <a:ext cx="1352550" cy="337185"/>
          </a:xfrm>
          <a:prstGeom prst="rect">
            <a:avLst/>
          </a:prstGeom>
          <a:noFill/>
        </p:spPr>
        <p:txBody>
          <a:bodyPr wrap="square" rtlCol="0">
            <a:spAutoFit/>
          </a:bodyPr>
          <a:p>
            <a:pPr algn="ct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5G</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专网收入</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文本框 34"/>
          <p:cNvSpPr txBox="1"/>
          <p:nvPr/>
        </p:nvSpPr>
        <p:spPr>
          <a:xfrm>
            <a:off x="4727575" y="1873250"/>
            <a:ext cx="1144270" cy="460375"/>
          </a:xfrm>
          <a:prstGeom prst="rect">
            <a:avLst/>
          </a:prstGeom>
          <a:noFill/>
        </p:spPr>
        <p:txBody>
          <a:bodyPr wrap="square" rtlCol="0">
            <a:spAutoFit/>
          </a:bodyPr>
          <a:p>
            <a:r>
              <a:rPr lang="en-US" altLang="zh-CN" sz="24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rPr>
              <a:t>6525</a:t>
            </a:r>
            <a:r>
              <a:rPr lang="zh-CN" altLang="en-US" sz="14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rPr>
              <a:t>万</a:t>
            </a:r>
            <a:endParaRPr lang="zh-CN" altLang="en-US" sz="14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文本框 35"/>
          <p:cNvSpPr txBox="1"/>
          <p:nvPr/>
        </p:nvSpPr>
        <p:spPr>
          <a:xfrm>
            <a:off x="3524885" y="2333625"/>
            <a:ext cx="2352040" cy="275590"/>
          </a:xfrm>
          <a:prstGeom prst="rect">
            <a:avLst/>
          </a:prstGeom>
          <a:noFill/>
        </p:spPr>
        <p:txBody>
          <a:bodyPr wrap="square" rtlCol="0">
            <a:spAutoFit/>
          </a:bodyPr>
          <a:p>
            <a:pPr algn="l"/>
            <a:r>
              <a:rPr lang="zh-CN" altLang="en-US"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完成</a:t>
            </a:r>
            <a:r>
              <a:rPr lang="en-US" altLang="zh-CN"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70.6</a:t>
            </a:r>
            <a:r>
              <a:rPr lang="en-US" altLang="zh-CN"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，超时间进度</a:t>
            </a:r>
            <a:r>
              <a:rPr lang="en-US" altLang="zh-CN"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12.5</a:t>
            </a:r>
            <a:r>
              <a:rPr lang="en-US" altLang="zh-CN"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PP</a:t>
            </a:r>
            <a:endParaRPr lang="en-US" altLang="zh-CN"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文本框 36"/>
          <p:cNvSpPr txBox="1"/>
          <p:nvPr/>
        </p:nvSpPr>
        <p:spPr>
          <a:xfrm>
            <a:off x="6240145" y="1934845"/>
            <a:ext cx="1352550" cy="337185"/>
          </a:xfrm>
          <a:prstGeom prst="rect">
            <a:avLst/>
          </a:prstGeom>
          <a:noFill/>
        </p:spPr>
        <p:txBody>
          <a:bodyPr wrap="square" rtlCol="0">
            <a:spAutoFit/>
          </a:bodyPr>
          <a:p>
            <a:pPr algn="ct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双计收入</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文本框 37"/>
          <p:cNvSpPr txBox="1"/>
          <p:nvPr/>
        </p:nvSpPr>
        <p:spPr>
          <a:xfrm>
            <a:off x="7511415" y="1873250"/>
            <a:ext cx="1144270" cy="460375"/>
          </a:xfrm>
          <a:prstGeom prst="rect">
            <a:avLst/>
          </a:prstGeom>
          <a:noFill/>
        </p:spPr>
        <p:txBody>
          <a:bodyPr wrap="square" rtlCol="0">
            <a:spAutoFit/>
          </a:bodyPr>
          <a:p>
            <a:r>
              <a:rPr lang="en-US" altLang="zh-CN" sz="24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rPr>
              <a:t>4300</a:t>
            </a:r>
            <a:r>
              <a:rPr lang="zh-CN" altLang="en-US" sz="14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rPr>
              <a:t>万</a:t>
            </a:r>
            <a:endParaRPr lang="zh-CN" altLang="en-US" sz="14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文本框 38"/>
          <p:cNvSpPr txBox="1"/>
          <p:nvPr/>
        </p:nvSpPr>
        <p:spPr>
          <a:xfrm>
            <a:off x="6308725" y="2333625"/>
            <a:ext cx="2352040" cy="275590"/>
          </a:xfrm>
          <a:prstGeom prst="rect">
            <a:avLst/>
          </a:prstGeom>
          <a:noFill/>
        </p:spPr>
        <p:txBody>
          <a:bodyPr wrap="square" rtlCol="0">
            <a:spAutoFit/>
          </a:bodyPr>
          <a:p>
            <a:pPr algn="l"/>
            <a:r>
              <a:rPr lang="zh-CN" altLang="en-US"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完成</a:t>
            </a:r>
            <a:r>
              <a:rPr lang="en-US" altLang="zh-CN"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93.5</a:t>
            </a:r>
            <a:r>
              <a:rPr lang="en-US" altLang="zh-CN"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，超时间进度</a:t>
            </a:r>
            <a:r>
              <a:rPr lang="en-US" altLang="zh-CN"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35.4</a:t>
            </a:r>
            <a:r>
              <a:rPr lang="en-US" altLang="zh-CN"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PP</a:t>
            </a:r>
            <a:endParaRPr lang="en-US" altLang="zh-CN"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2" name="直接连接符 41"/>
          <p:cNvCxnSpPr/>
          <p:nvPr/>
        </p:nvCxnSpPr>
        <p:spPr>
          <a:xfrm>
            <a:off x="907415" y="1502410"/>
            <a:ext cx="10441305" cy="0"/>
          </a:xfrm>
          <a:prstGeom prst="line">
            <a:avLst/>
          </a:prstGeom>
          <a:ln w="9525">
            <a:solidFill>
              <a:srgbClr val="BCDAEF"/>
            </a:solidFill>
          </a:ln>
        </p:spPr>
        <p:style>
          <a:lnRef idx="2">
            <a:schemeClr val="accent1"/>
          </a:lnRef>
          <a:fillRef idx="0">
            <a:srgbClr val="FFFFFF"/>
          </a:fillRef>
          <a:effectRef idx="0">
            <a:srgbClr val="FFFFFF"/>
          </a:effectRef>
          <a:fontRef idx="minor">
            <a:schemeClr val="tx1"/>
          </a:fontRef>
        </p:style>
      </p:cxnSp>
      <p:sp>
        <p:nvSpPr>
          <p:cNvPr id="41" name="矩形: 圆角 24"/>
          <p:cNvSpPr txBox="1"/>
          <p:nvPr>
            <p:custDataLst>
              <p:tags r:id="rId10"/>
            </p:custDataLst>
          </p:nvPr>
        </p:nvSpPr>
        <p:spPr>
          <a:xfrm>
            <a:off x="4858703" y="1264285"/>
            <a:ext cx="2538730" cy="414020"/>
          </a:xfrm>
          <a:prstGeom prst="rect">
            <a:avLst/>
          </a:prstGeom>
          <a:solidFill>
            <a:schemeClr val="bg1"/>
          </a:solidFill>
        </p:spPr>
        <p:txBody>
          <a:bodyPr rot="0" spcFirstLastPara="0" vert="horz" wrap="square" lIns="91440" tIns="45720" rIns="91440" bIns="45720" numCol="1" spcCol="0" rtlCol="0" fromWordArt="0" anchor="ctr" anchorCtr="0" forceAA="0" compatLnSpc="0">
            <a:spAutoFit/>
          </a:bodyPr>
          <a:p>
            <a:pPr lvl="0" algn="ctr" fontAlgn="ctr">
              <a:lnSpc>
                <a:spcPct val="150000"/>
              </a:lnSpc>
              <a:buClrTx/>
              <a:buSzTx/>
              <a:buFont typeface="Arial" panose="020B0604020202020204" pitchFamily="34" charset="0"/>
            </a:pP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三项指标</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落后进度</a:t>
            </a:r>
            <a:endPar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3" name="文本框 42"/>
          <p:cNvSpPr txBox="1"/>
          <p:nvPr/>
        </p:nvSpPr>
        <p:spPr>
          <a:xfrm>
            <a:off x="9011920" y="1934845"/>
            <a:ext cx="1352550" cy="337185"/>
          </a:xfrm>
          <a:prstGeom prst="rect">
            <a:avLst/>
          </a:prstGeom>
          <a:noFill/>
        </p:spPr>
        <p:txBody>
          <a:bodyPr wrap="square" rtlCol="0">
            <a:spAutoFit/>
          </a:bodyPr>
          <a:p>
            <a:pPr algn="ct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专线收入</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文本框 43"/>
          <p:cNvSpPr txBox="1"/>
          <p:nvPr/>
        </p:nvSpPr>
        <p:spPr>
          <a:xfrm>
            <a:off x="10295255" y="1873250"/>
            <a:ext cx="1144270" cy="460375"/>
          </a:xfrm>
          <a:prstGeom prst="rect">
            <a:avLst/>
          </a:prstGeom>
          <a:noFill/>
        </p:spPr>
        <p:txBody>
          <a:bodyPr wrap="square" rtlCol="0">
            <a:spAutoFit/>
          </a:bodyPr>
          <a:p>
            <a:r>
              <a:rPr lang="en-US" altLang="zh-CN" sz="24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rPr>
              <a:t>1.17</a:t>
            </a:r>
            <a:r>
              <a:rPr lang="zh-CN" altLang="en-US" sz="14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rPr>
              <a:t>亿</a:t>
            </a:r>
            <a:endParaRPr lang="zh-CN" altLang="en-US" sz="14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文本框 44"/>
          <p:cNvSpPr txBox="1"/>
          <p:nvPr/>
        </p:nvSpPr>
        <p:spPr>
          <a:xfrm>
            <a:off x="9092565" y="2333625"/>
            <a:ext cx="2352040" cy="275590"/>
          </a:xfrm>
          <a:prstGeom prst="rect">
            <a:avLst/>
          </a:prstGeom>
          <a:noFill/>
        </p:spPr>
        <p:txBody>
          <a:bodyPr wrap="square" rtlCol="0">
            <a:spAutoFit/>
          </a:bodyPr>
          <a:p>
            <a:pPr algn="l"/>
            <a:r>
              <a:rPr lang="zh-CN" altLang="en-US"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完成</a:t>
            </a:r>
            <a:r>
              <a:rPr lang="en-US" altLang="zh-CN"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58.1</a:t>
            </a:r>
            <a:r>
              <a:rPr lang="en-US" altLang="zh-CN"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，超时间进度</a:t>
            </a:r>
            <a:r>
              <a:rPr lang="en-US" altLang="zh-CN"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0.1</a:t>
            </a:r>
            <a:r>
              <a:rPr lang="en-US" altLang="zh-CN"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PP</a:t>
            </a:r>
            <a:endParaRPr lang="en-US" altLang="zh-CN"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文本框 45"/>
          <p:cNvSpPr txBox="1"/>
          <p:nvPr/>
        </p:nvSpPr>
        <p:spPr>
          <a:xfrm>
            <a:off x="3455035" y="2799080"/>
            <a:ext cx="1323340" cy="460375"/>
          </a:xfrm>
          <a:prstGeom prst="rect">
            <a:avLst/>
          </a:prstGeom>
          <a:noFill/>
        </p:spPr>
        <p:txBody>
          <a:bodyPr wrap="square" rtlCol="0">
            <a:spAutoFit/>
          </a:bodyPr>
          <a:p>
            <a:pPr algn="ct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政企客户规模净增和价值保有</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7" name="文本框 46"/>
          <p:cNvSpPr txBox="1"/>
          <p:nvPr/>
        </p:nvSpPr>
        <p:spPr>
          <a:xfrm>
            <a:off x="4700905" y="2809240"/>
            <a:ext cx="1242695" cy="419735"/>
          </a:xfrm>
          <a:prstGeom prst="rect">
            <a:avLst/>
          </a:prstGeom>
          <a:noFill/>
        </p:spPr>
        <p:txBody>
          <a:bodyPr wrap="square" rtlCol="0">
            <a:spAutoFit/>
          </a:bodyPr>
          <a:p>
            <a:pPr indent="0" algn="ctr" fontAlgn="auto">
              <a:lnSpc>
                <a:spcPts val="1280"/>
              </a:lnSpc>
            </a:pPr>
            <a:r>
              <a:rPr lang="zh-CN" altLang="en-US" sz="9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rPr>
              <a:t>净增</a:t>
            </a:r>
            <a:r>
              <a:rPr lang="en-US" altLang="zh-CN" sz="9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rPr>
              <a:t>10220</a:t>
            </a:r>
            <a:r>
              <a:rPr lang="en-US" altLang="zh-CN" sz="9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rPr>
              <a:t>/180</a:t>
            </a:r>
            <a:endParaRPr lang="en-US" altLang="zh-CN" sz="9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fontAlgn="auto">
              <a:lnSpc>
                <a:spcPts val="1280"/>
              </a:lnSpc>
            </a:pPr>
            <a:r>
              <a:rPr lang="zh-CN" altLang="en-US" sz="9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rPr>
              <a:t>保有</a:t>
            </a:r>
            <a:r>
              <a:rPr lang="en-US" altLang="zh-CN" sz="9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rPr>
              <a:t>106.4%/99.3%</a:t>
            </a:r>
            <a:endParaRPr lang="en-US" altLang="zh-CN" sz="9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文本框 47"/>
          <p:cNvSpPr txBox="1"/>
          <p:nvPr/>
        </p:nvSpPr>
        <p:spPr>
          <a:xfrm>
            <a:off x="3593465" y="3269615"/>
            <a:ext cx="2251075" cy="275590"/>
          </a:xfrm>
          <a:prstGeom prst="rect">
            <a:avLst/>
          </a:prstGeom>
          <a:noFill/>
        </p:spPr>
        <p:txBody>
          <a:bodyPr wrap="square" rtlCol="0">
            <a:spAutoFit/>
          </a:bodyPr>
          <a:p>
            <a:pPr algn="l"/>
            <a:r>
              <a:rPr lang="zh-CN" altLang="en-US"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保有：超进度</a:t>
            </a:r>
            <a:r>
              <a:rPr lang="en-US" altLang="zh-CN"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净增：落后进度</a:t>
            </a:r>
            <a:endParaRPr lang="zh-CN" altLang="en-US"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单圆角矩形 48"/>
          <p:cNvSpPr/>
          <p:nvPr/>
        </p:nvSpPr>
        <p:spPr>
          <a:xfrm>
            <a:off x="3527425" y="2780665"/>
            <a:ext cx="2343785" cy="802640"/>
          </a:xfrm>
          <a:prstGeom prst="round1Rect">
            <a:avLst/>
          </a:prstGeom>
          <a:noFill/>
          <a:ln w="9525" cmpd="sng">
            <a:solidFill>
              <a:schemeClr val="bg1">
                <a:lumMod val="75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a:solidFill>
                  <a:schemeClr val="bg1">
                    <a:lumMod val="85000"/>
                  </a:schemeClr>
                </a:solidFill>
              </a:ln>
            </a:endParaRPr>
          </a:p>
        </p:txBody>
      </p:sp>
      <p:sp>
        <p:nvSpPr>
          <p:cNvPr id="50" name="单圆角矩形 49"/>
          <p:cNvSpPr/>
          <p:nvPr/>
        </p:nvSpPr>
        <p:spPr>
          <a:xfrm>
            <a:off x="6287770" y="2780665"/>
            <a:ext cx="2343785" cy="802640"/>
          </a:xfrm>
          <a:prstGeom prst="round1Rect">
            <a:avLst/>
          </a:prstGeom>
          <a:noFill/>
          <a:ln w="9525" cmpd="sng">
            <a:solidFill>
              <a:schemeClr val="bg1">
                <a:lumMod val="75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a:solidFill>
                  <a:schemeClr val="bg1">
                    <a:lumMod val="85000"/>
                  </a:schemeClr>
                </a:solidFill>
              </a:ln>
            </a:endParaRPr>
          </a:p>
        </p:txBody>
      </p:sp>
      <p:sp>
        <p:nvSpPr>
          <p:cNvPr id="51" name="单圆角矩形 50"/>
          <p:cNvSpPr/>
          <p:nvPr/>
        </p:nvSpPr>
        <p:spPr>
          <a:xfrm>
            <a:off x="9048115" y="2780665"/>
            <a:ext cx="2343785" cy="802640"/>
          </a:xfrm>
          <a:prstGeom prst="round1Rect">
            <a:avLst/>
          </a:prstGeom>
          <a:noFill/>
          <a:ln w="9525" cmpd="sng">
            <a:solidFill>
              <a:schemeClr val="bg1">
                <a:lumMod val="75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a:solidFill>
                  <a:schemeClr val="bg1">
                    <a:lumMod val="85000"/>
                  </a:schemeClr>
                </a:solidFill>
              </a:ln>
            </a:endParaRPr>
          </a:p>
        </p:txBody>
      </p:sp>
      <p:sp>
        <p:nvSpPr>
          <p:cNvPr id="52" name="单圆角矩形 51"/>
          <p:cNvSpPr/>
          <p:nvPr/>
        </p:nvSpPr>
        <p:spPr>
          <a:xfrm>
            <a:off x="767080" y="2780665"/>
            <a:ext cx="2343785" cy="802640"/>
          </a:xfrm>
          <a:prstGeom prst="round1Rect">
            <a:avLst/>
          </a:prstGeom>
          <a:noFill/>
          <a:ln w="9525" cmpd="sng">
            <a:solidFill>
              <a:schemeClr val="bg1">
                <a:lumMod val="75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a:solidFill>
                  <a:schemeClr val="bg1">
                    <a:lumMod val="85000"/>
                  </a:schemeClr>
                </a:solidFill>
              </a:ln>
            </a:endParaRPr>
          </a:p>
        </p:txBody>
      </p:sp>
      <p:sp>
        <p:nvSpPr>
          <p:cNvPr id="53" name="文本框 52"/>
          <p:cNvSpPr txBox="1"/>
          <p:nvPr/>
        </p:nvSpPr>
        <p:spPr>
          <a:xfrm>
            <a:off x="6216015" y="2870835"/>
            <a:ext cx="1557020" cy="337185"/>
          </a:xfrm>
          <a:prstGeom prst="rect">
            <a:avLst/>
          </a:prstGeom>
          <a:noFill/>
        </p:spPr>
        <p:txBody>
          <a:bodyPr wrap="square" rtlCol="0">
            <a:spAutoFit/>
          </a:bodyPr>
          <a:p>
            <a:pPr algn="ct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市场贡献毛益</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文本框 53"/>
          <p:cNvSpPr txBox="1"/>
          <p:nvPr/>
        </p:nvSpPr>
        <p:spPr>
          <a:xfrm>
            <a:off x="7650480" y="2809240"/>
            <a:ext cx="1052830" cy="460375"/>
          </a:xfrm>
          <a:prstGeom prst="rect">
            <a:avLst/>
          </a:prstGeom>
          <a:noFill/>
        </p:spPr>
        <p:txBody>
          <a:bodyPr wrap="square" rtlCol="0">
            <a:spAutoFit/>
          </a:bodyPr>
          <a:p>
            <a:r>
              <a:rPr lang="en-US" altLang="zh-CN" sz="24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rPr>
              <a:t>1.97</a:t>
            </a:r>
            <a:r>
              <a:rPr lang="zh-CN" altLang="en-US" sz="14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rPr>
              <a:t>亿</a:t>
            </a:r>
            <a:endParaRPr lang="zh-CN" altLang="en-US" sz="14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文本框 54"/>
          <p:cNvSpPr txBox="1"/>
          <p:nvPr/>
        </p:nvSpPr>
        <p:spPr>
          <a:xfrm>
            <a:off x="6212840" y="3269615"/>
            <a:ext cx="2487930" cy="275590"/>
          </a:xfrm>
          <a:prstGeom prst="rect">
            <a:avLst/>
          </a:prstGeom>
          <a:noFill/>
        </p:spPr>
        <p:txBody>
          <a:bodyPr wrap="square" rtlCol="0">
            <a:spAutoFit/>
          </a:bodyPr>
          <a:p>
            <a:pPr algn="l"/>
            <a:r>
              <a:rPr lang="zh-CN" altLang="en-US"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完成</a:t>
            </a:r>
            <a:r>
              <a:rPr lang="en-US" alt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44.8%</a:t>
            </a:r>
            <a:r>
              <a:rPr lang="zh-CN" altLang="en-US"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，落后</a:t>
            </a:r>
            <a:r>
              <a:rPr lang="zh-CN" altLang="en-US"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时间进度</a:t>
            </a:r>
            <a:r>
              <a:rPr lang="en-US" alt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13.3PP</a:t>
            </a:r>
            <a:endParaRPr lang="en-US" alt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文本框 55"/>
          <p:cNvSpPr txBox="1"/>
          <p:nvPr/>
        </p:nvSpPr>
        <p:spPr>
          <a:xfrm>
            <a:off x="9011920" y="2870835"/>
            <a:ext cx="1352550" cy="337185"/>
          </a:xfrm>
          <a:prstGeom prst="rect">
            <a:avLst/>
          </a:prstGeom>
          <a:noFill/>
        </p:spPr>
        <p:txBody>
          <a:bodyPr wrap="square" rtlCol="0">
            <a:spAutoFit/>
          </a:bodyPr>
          <a:p>
            <a:pPr algn="ct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智能云</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收入</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文本框 57"/>
          <p:cNvSpPr txBox="1"/>
          <p:nvPr/>
        </p:nvSpPr>
        <p:spPr>
          <a:xfrm>
            <a:off x="8996680" y="3269615"/>
            <a:ext cx="2417445" cy="275590"/>
          </a:xfrm>
          <a:prstGeom prst="rect">
            <a:avLst/>
          </a:prstGeom>
          <a:noFill/>
        </p:spPr>
        <p:txBody>
          <a:bodyPr wrap="square" rtlCol="0">
            <a:spAutoFit/>
          </a:bodyPr>
          <a:p>
            <a:pPr algn="l"/>
            <a:r>
              <a:rPr lang="zh-CN" altLang="en-US"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完成</a:t>
            </a:r>
            <a:r>
              <a:rPr lang="en-US" alt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54.5%</a:t>
            </a:r>
            <a:r>
              <a:rPr lang="zh-CN" altLang="en-US"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，落后</a:t>
            </a:r>
            <a:r>
              <a:rPr lang="zh-CN" altLang="en-US"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时间进度</a:t>
            </a:r>
            <a:r>
              <a:rPr lang="en-US" alt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3.6PP</a:t>
            </a:r>
            <a:endParaRPr lang="en-US" alt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p:nvSpPr>
        <p:spPr>
          <a:xfrm>
            <a:off x="742315" y="2799080"/>
            <a:ext cx="1352550" cy="521970"/>
          </a:xfrm>
          <a:prstGeom prst="rect">
            <a:avLst/>
          </a:prstGeom>
          <a:noFill/>
        </p:spPr>
        <p:txBody>
          <a:bodyPr wrap="square" rtlCol="0">
            <a:spAutoFit/>
          </a:bodyPr>
          <a:p>
            <a:pPr algn="ct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应收账款占收入比</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文本框 59"/>
          <p:cNvSpPr txBox="1"/>
          <p:nvPr/>
        </p:nvSpPr>
        <p:spPr>
          <a:xfrm>
            <a:off x="2002473" y="2809240"/>
            <a:ext cx="1144270" cy="460375"/>
          </a:xfrm>
          <a:prstGeom prst="rect">
            <a:avLst/>
          </a:prstGeom>
          <a:noFill/>
        </p:spPr>
        <p:txBody>
          <a:bodyPr wrap="square" rtlCol="0">
            <a:spAutoFit/>
          </a:bodyPr>
          <a:p>
            <a:r>
              <a:rPr lang="en-US" altLang="zh-CN" sz="24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rPr>
              <a:t>70.5</a:t>
            </a:r>
            <a:r>
              <a:rPr lang="en-US" altLang="zh-CN" sz="14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 name="文本框 60"/>
          <p:cNvSpPr txBox="1"/>
          <p:nvPr/>
        </p:nvSpPr>
        <p:spPr>
          <a:xfrm>
            <a:off x="737870" y="3269615"/>
            <a:ext cx="2489835" cy="275590"/>
          </a:xfrm>
          <a:prstGeom prst="rect">
            <a:avLst/>
          </a:prstGeom>
          <a:noFill/>
        </p:spPr>
        <p:txBody>
          <a:bodyPr wrap="square" rtlCol="0">
            <a:spAutoFit/>
          </a:bodyPr>
          <a:p>
            <a:pPr algn="l"/>
            <a:r>
              <a:rPr lang="zh-CN" altLang="en-US"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超全省平均水平</a:t>
            </a:r>
            <a:r>
              <a:rPr lang="en-US" altLang="zh-CN"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3.9PP</a:t>
            </a:r>
            <a:r>
              <a:rPr lang="zh-CN" altLang="en-US"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，全省</a:t>
            </a:r>
            <a:r>
              <a:rPr lang="zh-CN" altLang="en-US"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第五</a:t>
            </a:r>
            <a:endParaRPr lang="zh-CN" altLang="en-US" sz="120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2" name="文本框 61"/>
          <p:cNvSpPr txBox="1"/>
          <p:nvPr/>
        </p:nvSpPr>
        <p:spPr>
          <a:xfrm>
            <a:off x="10340975" y="2797810"/>
            <a:ext cx="1052830" cy="460375"/>
          </a:xfrm>
          <a:prstGeom prst="rect">
            <a:avLst/>
          </a:prstGeom>
          <a:noFill/>
        </p:spPr>
        <p:txBody>
          <a:bodyPr wrap="square" rtlCol="0">
            <a:spAutoFit/>
          </a:bodyPr>
          <a:p>
            <a:r>
              <a:rPr lang="en-US" altLang="zh-CN" sz="24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rPr>
              <a:t>1.85</a:t>
            </a:r>
            <a:r>
              <a:rPr lang="zh-CN" altLang="en-US" sz="14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rPr>
              <a:t>亿</a:t>
            </a:r>
            <a:endParaRPr lang="zh-CN" altLang="en-US" sz="1400" b="1">
              <a:solidFill>
                <a:srgbClr val="4F80B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5" name="矩形: 圆角 24"/>
          <p:cNvSpPr txBox="1"/>
          <p:nvPr>
            <p:custDataLst>
              <p:tags r:id="rId11"/>
            </p:custDataLst>
          </p:nvPr>
        </p:nvSpPr>
        <p:spPr>
          <a:xfrm>
            <a:off x="4491355" y="3683318"/>
            <a:ext cx="3190240" cy="414020"/>
          </a:xfrm>
          <a:prstGeom prst="rect">
            <a:avLst/>
          </a:prstGeom>
          <a:solidFill>
            <a:schemeClr val="bg1"/>
          </a:solidFill>
        </p:spPr>
        <p:txBody>
          <a:bodyPr rot="0" spcFirstLastPara="0" vert="horz" wrap="square" lIns="91440" tIns="45720" rIns="91440" bIns="45720" numCol="1" spcCol="0" rtlCol="0" fromWordArt="0" anchor="ctr" anchorCtr="0" forceAA="0" compatLnSpc="0">
            <a:spAutoFit/>
          </a:bodyPr>
          <a:p>
            <a:pPr lvl="0" algn="ctr" fontAlgn="ctr">
              <a:lnSpc>
                <a:spcPct val="150000"/>
              </a:lnSpc>
              <a:buClrTx/>
              <a:buSzTx/>
              <a:buFont typeface="Arial" panose="020B0604020202020204" pitchFamily="34" charset="0"/>
            </a:pP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海宁、嘉禾分公司落后指标超四</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项</a:t>
            </a:r>
            <a:endPar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66" name="图表 65"/>
          <p:cNvGraphicFramePr/>
          <p:nvPr/>
        </p:nvGraphicFramePr>
        <p:xfrm>
          <a:off x="855980" y="4127500"/>
          <a:ext cx="3263265" cy="12065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67" name="图表 66"/>
          <p:cNvGraphicFramePr/>
          <p:nvPr/>
        </p:nvGraphicFramePr>
        <p:xfrm>
          <a:off x="4376420" y="4127500"/>
          <a:ext cx="3263265" cy="12065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8" name="图表 67"/>
          <p:cNvGraphicFramePr/>
          <p:nvPr/>
        </p:nvGraphicFramePr>
        <p:xfrm>
          <a:off x="8028305" y="4156710"/>
          <a:ext cx="3200400" cy="12058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9" name="图表 68"/>
          <p:cNvGraphicFramePr/>
          <p:nvPr/>
        </p:nvGraphicFramePr>
        <p:xfrm>
          <a:off x="7967980" y="4366895"/>
          <a:ext cx="3327400" cy="10255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0" name="图表 69"/>
          <p:cNvGraphicFramePr/>
          <p:nvPr/>
        </p:nvGraphicFramePr>
        <p:xfrm>
          <a:off x="855980" y="5407025"/>
          <a:ext cx="3263265" cy="12065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1" name="图表 70"/>
          <p:cNvGraphicFramePr/>
          <p:nvPr/>
        </p:nvGraphicFramePr>
        <p:xfrm>
          <a:off x="4349115" y="5407025"/>
          <a:ext cx="3263265" cy="12065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2" name="图表 71"/>
          <p:cNvGraphicFramePr/>
          <p:nvPr/>
        </p:nvGraphicFramePr>
        <p:xfrm>
          <a:off x="7994015" y="5407025"/>
          <a:ext cx="3263265" cy="1206500"/>
        </p:xfrm>
        <a:graphic>
          <a:graphicData uri="http://schemas.openxmlformats.org/drawingml/2006/chart">
            <c:chart xmlns:c="http://schemas.openxmlformats.org/drawingml/2006/chart" xmlns:r="http://schemas.openxmlformats.org/officeDocument/2006/relationships" r:id="rId7"/>
          </a:graphicData>
        </a:graphic>
      </p:graphicFrame>
      <p:sp>
        <p:nvSpPr>
          <p:cNvPr id="73" name="矩形 72"/>
          <p:cNvSpPr/>
          <p:nvPr/>
        </p:nvSpPr>
        <p:spPr>
          <a:xfrm>
            <a:off x="2736000" y="4176000"/>
            <a:ext cx="1360170" cy="950595"/>
          </a:xfrm>
          <a:prstGeom prst="rect">
            <a:avLst/>
          </a:prstGeom>
          <a:noFill/>
          <a:ln w="1270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文本框 78"/>
          <p:cNvSpPr txBox="1"/>
          <p:nvPr/>
        </p:nvSpPr>
        <p:spPr>
          <a:xfrm>
            <a:off x="780415" y="6591300"/>
            <a:ext cx="4064000" cy="213995"/>
          </a:xfrm>
          <a:prstGeom prst="rect">
            <a:avLst/>
          </a:prstGeom>
          <a:noFill/>
        </p:spPr>
        <p:txBody>
          <a:bodyPr wrap="square" rtlCol="0">
            <a:spAutoFit/>
          </a:bodyPr>
          <a:p>
            <a:r>
              <a:rPr lang="zh-CN" altLang="en-US" sz="800" i="1">
                <a:solidFill>
                  <a:schemeClr val="bg1">
                    <a:lumMod val="50000"/>
                  </a:schemeClr>
                </a:solidFill>
                <a:latin typeface="微软雅黑" panose="020B0503020204020204" pitchFamily="34" charset="-122"/>
                <a:ea typeface="微软雅黑" panose="020B0503020204020204" pitchFamily="34" charset="-122"/>
              </a:rPr>
              <a:t>注：完成率为全年目标完成率</a:t>
            </a:r>
            <a:endParaRPr lang="zh-CN" altLang="en-US" sz="800" i="1">
              <a:solidFill>
                <a:schemeClr val="bg1">
                  <a:lumMod val="50000"/>
                </a:schemeClr>
              </a:solidFill>
              <a:latin typeface="微软雅黑" panose="020B0503020204020204" pitchFamily="34" charset="-122"/>
              <a:ea typeface="微软雅黑" panose="020B0503020204020204" pitchFamily="34" charset="-122"/>
            </a:endParaRPr>
          </a:p>
        </p:txBody>
      </p:sp>
      <p:sp>
        <p:nvSpPr>
          <p:cNvPr id="80" name="矩形 79"/>
          <p:cNvSpPr/>
          <p:nvPr/>
        </p:nvSpPr>
        <p:spPr>
          <a:xfrm>
            <a:off x="6228000" y="4176000"/>
            <a:ext cx="1360170" cy="950595"/>
          </a:xfrm>
          <a:prstGeom prst="rect">
            <a:avLst/>
          </a:prstGeom>
          <a:noFill/>
          <a:ln w="1270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1" name="矩形 80"/>
          <p:cNvSpPr/>
          <p:nvPr/>
        </p:nvSpPr>
        <p:spPr>
          <a:xfrm>
            <a:off x="2736000" y="5472000"/>
            <a:ext cx="1360170" cy="950595"/>
          </a:xfrm>
          <a:prstGeom prst="rect">
            <a:avLst/>
          </a:prstGeom>
          <a:noFill/>
          <a:ln w="1270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2" name="矩形 81"/>
          <p:cNvSpPr/>
          <p:nvPr/>
        </p:nvSpPr>
        <p:spPr>
          <a:xfrm>
            <a:off x="6228000" y="5472000"/>
            <a:ext cx="1360170" cy="950595"/>
          </a:xfrm>
          <a:prstGeom prst="rect">
            <a:avLst/>
          </a:prstGeom>
          <a:noFill/>
          <a:ln w="1270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3" name="矩形 82"/>
          <p:cNvSpPr/>
          <p:nvPr/>
        </p:nvSpPr>
        <p:spPr>
          <a:xfrm>
            <a:off x="9912270" y="5472000"/>
            <a:ext cx="1360170" cy="950595"/>
          </a:xfrm>
          <a:prstGeom prst="rect">
            <a:avLst/>
          </a:prstGeom>
          <a:noFill/>
          <a:ln w="1270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080" y="1485265"/>
            <a:ext cx="11671935" cy="5266055"/>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5" name="文本框 74"/>
          <p:cNvSpPr txBox="1"/>
          <p:nvPr/>
        </p:nvSpPr>
        <p:spPr>
          <a:xfrm>
            <a:off x="3621405" y="1409858"/>
            <a:ext cx="4949190" cy="370840"/>
          </a:xfrm>
          <a:prstGeom prst="rect">
            <a:avLst/>
          </a:prstGeom>
          <a:noFill/>
        </p:spPr>
        <p:txBody>
          <a:bodyPr wrap="square" rtlCol="0" anchor="t">
            <a:spAutoFit/>
          </a:bodyPr>
          <a:lstStyle/>
          <a:p>
            <a:pPr indent="0" algn="ctr" fontAlgn="auto">
              <a:lnSpc>
                <a:spcPct val="130000"/>
              </a:lnSpc>
              <a:spcBef>
                <a:spcPct val="0"/>
              </a:spcBef>
              <a:spcAft>
                <a:spcPts val="0"/>
              </a:spcAft>
              <a:buFont typeface="Wingdings" panose="05000000000000000000" charset="0"/>
              <a:buNone/>
            </a:pPr>
            <a:r>
              <a:rPr 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存在问题：</a:t>
            </a:r>
            <a:r>
              <a:rPr lang="en-US" alt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5G</a:t>
            </a:r>
            <a:r>
              <a:rPr 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物联网的行业化拓展不足</a:t>
            </a:r>
            <a:endParaRPr 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85" name="文本框 84"/>
          <p:cNvSpPr txBox="1"/>
          <p:nvPr/>
        </p:nvSpPr>
        <p:spPr>
          <a:xfrm>
            <a:off x="407035" y="739140"/>
            <a:ext cx="11387455" cy="683260"/>
          </a:xfrm>
          <a:prstGeom prst="rect">
            <a:avLst/>
          </a:prstGeom>
          <a:noFill/>
        </p:spPr>
        <p:txBody>
          <a:bodyPr wrap="square" rtlCol="0" anchor="t">
            <a:noAutofit/>
          </a:bodyPr>
          <a:lstStyle/>
          <a:p>
            <a:pPr marL="285750" lvl="0" indent="-285750" algn="l">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截止</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月，物联网收入完成</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6105</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万元，同比增20%，完成率</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51.</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7%，落后时间进度6.6PP；5G专网收入完成6312万元，完成率</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68.3%</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；总体来看，行业拓展不足成为</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制约物联网、</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5G</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业务增收的最重要</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因素。</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19" name="直接连接符 18"/>
          <p:cNvCxnSpPr/>
          <p:nvPr>
            <p:custDataLst>
              <p:tags r:id="rId5"/>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35280" y="297180"/>
            <a:ext cx="10129520" cy="460375"/>
          </a:xfrm>
          <a:prstGeom prst="rect">
            <a:avLst/>
          </a:prstGeom>
          <a:noFill/>
        </p:spPr>
        <p:txBody>
          <a:bodyPr wrap="square" rtlCol="0" anchor="t">
            <a:spAutoFit/>
          </a:bodyPr>
          <a:lstStyle/>
          <a:p>
            <a:pPr fontAlgn="base">
              <a:buClrTx/>
              <a:buSzTx/>
              <a:buFontTx/>
            </a:pPr>
            <a:r>
              <a:rPr 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二、千方百计加大业务拓展</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|5G</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物联网</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文本框 17"/>
          <p:cNvSpPr txBox="1"/>
          <p:nvPr/>
        </p:nvSpPr>
        <p:spPr>
          <a:xfrm>
            <a:off x="191135" y="4243705"/>
            <a:ext cx="6338570" cy="460375"/>
          </a:xfrm>
          <a:prstGeom prst="rect">
            <a:avLst/>
          </a:prstGeom>
          <a:noFill/>
        </p:spPr>
        <p:txBody>
          <a:bodyPr wrap="square" rtlCol="0" anchor="t">
            <a:spAutoFit/>
          </a:bodyPr>
          <a:lstStyle/>
          <a:p>
            <a:pPr indent="0" algn="ctr">
              <a:buFont typeface="Arial" panose="020B0604020202020204" pitchFamily="34" charset="0"/>
              <a:buNone/>
            </a:pPr>
            <a:r>
              <a:rPr lang="zh-CN" sz="1200" b="1" dirty="0">
                <a:solidFill>
                  <a:schemeClr val="tx1"/>
                </a:solidFill>
                <a:latin typeface="微软雅黑" panose="020B0503020204020204" pitchFamily="34" charset="-122"/>
                <a:ea typeface="微软雅黑" panose="020B0503020204020204" pitchFamily="34" charset="-122"/>
                <a:sym typeface="+mn-ea"/>
              </a:rPr>
              <a:t>和对讲工作机、一呼百应等拳头产品，有较好的行业政策，</a:t>
            </a:r>
            <a:endParaRPr lang="zh-CN" sz="1200" b="1" dirty="0">
              <a:solidFill>
                <a:schemeClr val="tx1"/>
              </a:solidFill>
              <a:latin typeface="微软雅黑" panose="020B0503020204020204" pitchFamily="34" charset="-122"/>
              <a:ea typeface="微软雅黑" panose="020B0503020204020204" pitchFamily="34" charset="-122"/>
              <a:sym typeface="+mn-ea"/>
            </a:endParaRPr>
          </a:p>
          <a:p>
            <a:pPr indent="0" algn="ctr">
              <a:buFont typeface="Arial" panose="020B0604020202020204" pitchFamily="34" charset="0"/>
              <a:buNone/>
            </a:pPr>
            <a:r>
              <a:rPr lang="zh-CN" sz="1200" b="1" dirty="0">
                <a:solidFill>
                  <a:schemeClr val="tx1"/>
                </a:solidFill>
                <a:latin typeface="微软雅黑" panose="020B0503020204020204" pitchFamily="34" charset="-122"/>
                <a:ea typeface="微软雅黑" panose="020B0503020204020204" pitchFamily="34" charset="-122"/>
                <a:sym typeface="+mn-ea"/>
              </a:rPr>
              <a:t>但部分县市政策结合</a:t>
            </a:r>
            <a:r>
              <a:rPr lang="zh-CN" sz="1200" b="1" dirty="0">
                <a:solidFill>
                  <a:schemeClr val="tx1"/>
                </a:solidFill>
                <a:latin typeface="微软雅黑" panose="020B0503020204020204" pitchFamily="34" charset="-122"/>
                <a:ea typeface="微软雅黑" panose="020B0503020204020204" pitchFamily="34" charset="-122"/>
                <a:sym typeface="+mn-ea"/>
              </a:rPr>
              <a:t>不紧密</a:t>
            </a:r>
            <a:endParaRPr lang="zh-CN" sz="1200" b="1" dirty="0">
              <a:solidFill>
                <a:schemeClr val="tx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6743700" y="1844675"/>
            <a:ext cx="5067300" cy="460375"/>
          </a:xfrm>
          <a:prstGeom prst="rect">
            <a:avLst/>
          </a:prstGeom>
          <a:noFill/>
        </p:spPr>
        <p:txBody>
          <a:bodyPr wrap="square" rtlCol="0" anchor="t">
            <a:spAutoFit/>
          </a:bodyPr>
          <a:lstStyle/>
          <a:p>
            <a:pPr indent="0" algn="ctr">
              <a:buFont typeface="Arial" panose="020B0604020202020204" pitchFamily="34" charset="0"/>
              <a:buNone/>
            </a:pPr>
            <a:r>
              <a:rPr lang="en-US" sz="1200" b="1" dirty="0">
                <a:solidFill>
                  <a:schemeClr val="tx1"/>
                </a:solidFill>
                <a:latin typeface="微软雅黑" panose="020B0503020204020204" pitchFamily="34" charset="-122"/>
                <a:ea typeface="微软雅黑" panose="020B0503020204020204" pitchFamily="34" charset="-122"/>
                <a:sym typeface="+mn-ea"/>
              </a:rPr>
              <a:t>5G</a:t>
            </a:r>
            <a:r>
              <a:rPr lang="zh-CN" altLang="en-US" sz="1200" b="1" dirty="0">
                <a:solidFill>
                  <a:schemeClr val="tx1"/>
                </a:solidFill>
                <a:latin typeface="微软雅黑" panose="020B0503020204020204" pitchFamily="34" charset="-122"/>
                <a:ea typeface="微软雅黑" panose="020B0503020204020204" pitchFamily="34" charset="-122"/>
                <a:sym typeface="+mn-ea"/>
              </a:rPr>
              <a:t>专</a:t>
            </a:r>
            <a:r>
              <a:rPr lang="en-US" sz="1200" b="1" dirty="0">
                <a:solidFill>
                  <a:schemeClr val="tx1"/>
                </a:solidFill>
                <a:latin typeface="微软雅黑" panose="020B0503020204020204" pitchFamily="34" charset="-122"/>
                <a:ea typeface="微软雅黑" panose="020B0503020204020204" pitchFamily="34" charset="-122"/>
                <a:sym typeface="+mn-ea"/>
              </a:rPr>
              <a:t>网</a:t>
            </a:r>
            <a:r>
              <a:rPr lang="zh-CN" altLang="en-US" sz="1200" b="1" dirty="0">
                <a:solidFill>
                  <a:schemeClr val="tx1"/>
                </a:solidFill>
                <a:latin typeface="微软雅黑" panose="020B0503020204020204" pitchFamily="34" charset="-122"/>
                <a:ea typeface="微软雅黑" panose="020B0503020204020204" pitchFamily="34" charset="-122"/>
                <a:sym typeface="+mn-ea"/>
              </a:rPr>
              <a:t>是</a:t>
            </a:r>
            <a:r>
              <a:rPr lang="en-US" altLang="zh-CN" sz="1200" b="1" dirty="0">
                <a:solidFill>
                  <a:schemeClr val="tx1"/>
                </a:solidFill>
                <a:latin typeface="微软雅黑" panose="020B0503020204020204" pitchFamily="34" charset="-122"/>
                <a:ea typeface="微软雅黑" panose="020B0503020204020204" pitchFamily="34" charset="-122"/>
                <a:sym typeface="+mn-ea"/>
              </a:rPr>
              <a:t>5G</a:t>
            </a:r>
            <a:r>
              <a:rPr lang="zh-CN" altLang="en-US" sz="1200" b="1" dirty="0">
                <a:solidFill>
                  <a:schemeClr val="tx1"/>
                </a:solidFill>
                <a:latin typeface="微软雅黑" panose="020B0503020204020204" pitchFamily="34" charset="-122"/>
                <a:ea typeface="微软雅黑" panose="020B0503020204020204" pitchFamily="34" charset="-122"/>
                <a:sym typeface="+mn-ea"/>
              </a:rPr>
              <a:t>产品收入的绝对主力，但当前</a:t>
            </a:r>
            <a:r>
              <a:rPr lang="en-US" sz="1200" b="1" dirty="0">
                <a:latin typeface="微软雅黑" panose="020B0503020204020204" pitchFamily="34" charset="-122"/>
                <a:ea typeface="微软雅黑" panose="020B0503020204020204" pitchFamily="34" charset="-122"/>
                <a:sym typeface="+mn-ea"/>
              </a:rPr>
              <a:t>有效商机少，</a:t>
            </a:r>
            <a:endParaRPr lang="en-US" sz="1200" b="1" dirty="0">
              <a:latin typeface="微软雅黑" panose="020B0503020204020204" pitchFamily="34" charset="-122"/>
              <a:ea typeface="微软雅黑" panose="020B0503020204020204" pitchFamily="34" charset="-122"/>
              <a:sym typeface="+mn-ea"/>
            </a:endParaRPr>
          </a:p>
          <a:p>
            <a:pPr indent="0" algn="ctr">
              <a:buFont typeface="Arial" panose="020B0604020202020204" pitchFamily="34" charset="0"/>
              <a:buNone/>
            </a:pPr>
            <a:r>
              <a:rPr lang="zh-CN" altLang="en-US" sz="1200" b="1" dirty="0">
                <a:latin typeface="微软雅黑" panose="020B0503020204020204" pitchFamily="34" charset="-122"/>
                <a:ea typeface="微软雅黑" panose="020B0503020204020204" pitchFamily="34" charset="-122"/>
                <a:sym typeface="+mn-ea"/>
              </a:rPr>
              <a:t>已落地商机未能实现行业复制</a:t>
            </a:r>
            <a:endParaRPr lang="zh-CN" altLang="en-US" sz="1200" b="1" dirty="0">
              <a:solidFill>
                <a:schemeClr val="tx1"/>
              </a:solidFill>
              <a:latin typeface="微软雅黑" panose="020B0503020204020204" pitchFamily="34" charset="-122"/>
              <a:ea typeface="微软雅黑" panose="020B0503020204020204" pitchFamily="34" charset="-122"/>
              <a:sym typeface="+mn-ea"/>
            </a:endParaRPr>
          </a:p>
        </p:txBody>
      </p:sp>
      <p:sp>
        <p:nvSpPr>
          <p:cNvPr id="27" name="文本框 26"/>
          <p:cNvSpPr txBox="1"/>
          <p:nvPr/>
        </p:nvSpPr>
        <p:spPr>
          <a:xfrm>
            <a:off x="6671945" y="3396615"/>
            <a:ext cx="4837430" cy="721995"/>
          </a:xfrm>
          <a:prstGeom prst="rect">
            <a:avLst/>
          </a:prstGeom>
          <a:noFill/>
        </p:spPr>
        <p:txBody>
          <a:bodyPr wrap="square" rtlCol="0">
            <a:spAutoFit/>
          </a:bodyPr>
          <a:lstStyle/>
          <a:p>
            <a:pPr marL="171450" indent="-171450" fontAlgn="auto">
              <a:spcAft>
                <a:spcPts val="600"/>
              </a:spcAft>
              <a:buFont typeface="Wingdings" panose="05000000000000000000" charset="0"/>
              <a:buChar char="ü"/>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已落地</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5G</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专网包括港口、核电、热电、工业制造等领域，但均未能实现</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同行业</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复制；</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fontAlgn="auto">
              <a:spcAft>
                <a:spcPts val="600"/>
              </a:spcAft>
              <a:buFont typeface="Wingdings" panose="05000000000000000000" charset="0"/>
              <a:buChar char="ü"/>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嘉善、海宁、桐乡、战客均无商机</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407035" y="5844540"/>
            <a:ext cx="5528310" cy="906780"/>
          </a:xfrm>
          <a:prstGeom prst="rect">
            <a:avLst/>
          </a:prstGeom>
          <a:noFill/>
        </p:spPr>
        <p:txBody>
          <a:bodyPr wrap="square" rtlCol="0">
            <a:spAutoFit/>
          </a:bodyPr>
          <a:p>
            <a:pPr marL="171450" indent="-171450" fontAlgn="auto">
              <a:spcAft>
                <a:spcPts val="600"/>
              </a:spcAft>
              <a:buFont typeface="Wingdings" panose="05000000000000000000" charset="0"/>
              <a:buChar char="ü"/>
            </a:pPr>
            <a:r>
              <a:rPr lang="zh-CN" altLang="en-US" sz="1200" dirty="0">
                <a:latin typeface="微软雅黑" panose="020B0503020204020204" pitchFamily="34" charset="-122"/>
                <a:ea typeface="微软雅黑" panose="020B0503020204020204" pitchFamily="34" charset="-122"/>
                <a:sym typeface="+mn-ea"/>
              </a:rPr>
              <a:t>和对讲</a:t>
            </a:r>
            <a:r>
              <a:rPr lang="en-US"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mn-ea"/>
              </a:rPr>
              <a:t>一呼百应</a:t>
            </a:r>
            <a:r>
              <a:rPr lang="en-US"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mn-ea"/>
              </a:rPr>
              <a:t>与公安条线结合较为紧密，</a:t>
            </a:r>
            <a:r>
              <a:rPr lang="zh-CN" altLang="en-US" sz="1200" b="1" dirty="0">
                <a:solidFill>
                  <a:srgbClr val="00B050"/>
                </a:solidFill>
                <a:latin typeface="微软雅黑" panose="020B0503020204020204" pitchFamily="34" charset="-122"/>
                <a:ea typeface="微软雅黑" panose="020B0503020204020204" pitchFamily="34" charset="-122"/>
                <a:sym typeface="+mn-ea"/>
              </a:rPr>
              <a:t>海宁、嘉禾</a:t>
            </a:r>
            <a:r>
              <a:rPr lang="zh-CN" altLang="en-US" sz="1200" dirty="0">
                <a:latin typeface="微软雅黑" panose="020B0503020204020204" pitchFamily="34" charset="-122"/>
                <a:ea typeface="微软雅黑" panose="020B0503020204020204" pitchFamily="34" charset="-122"/>
                <a:sym typeface="+mn-ea"/>
              </a:rPr>
              <a:t>行业政策结合较好，</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嘉善、桐乡业务未破零</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spcAft>
                <a:spcPts val="600"/>
              </a:spcAft>
              <a:buFont typeface="Wingdings" panose="05000000000000000000" charset="0"/>
              <a:buChar char="ü"/>
            </a:pP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和对讲工作机，</a:t>
            </a:r>
            <a:r>
              <a:rPr lang="zh-CN" altLang="en-US" sz="12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海宁、海盐、嘉善、平湖</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结合平安通政策，与党政行业结合较好，推广较多，</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嘉禾、战客、桐乡政策结合不紧密，未实现有效突破</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文本框 37"/>
          <p:cNvSpPr txBox="1"/>
          <p:nvPr/>
        </p:nvSpPr>
        <p:spPr>
          <a:xfrm>
            <a:off x="167640" y="1779905"/>
            <a:ext cx="6115685" cy="460375"/>
          </a:xfrm>
          <a:prstGeom prst="rect">
            <a:avLst/>
          </a:prstGeom>
          <a:noFill/>
        </p:spPr>
        <p:txBody>
          <a:bodyPr wrap="square" rtlCol="0" anchor="t">
            <a:spAutoFit/>
          </a:bodyPr>
          <a:p>
            <a:pPr indent="0" algn="ctr">
              <a:buFont typeface="Arial" panose="020B0604020202020204" pitchFamily="34" charset="0"/>
              <a:buNone/>
            </a:pPr>
            <a:r>
              <a:rPr lang="zh-CN" altLang="en-US" sz="1200" b="1" dirty="0">
                <a:solidFill>
                  <a:schemeClr val="tx1"/>
                </a:solidFill>
                <a:latin typeface="微软雅黑" panose="020B0503020204020204" pitchFamily="34" charset="-122"/>
                <a:ea typeface="微软雅黑" panose="020B0503020204020204" pitchFamily="34" charset="-122"/>
                <a:sym typeface="+mn-ea"/>
              </a:rPr>
              <a:t>卡</a:t>
            </a:r>
            <a:r>
              <a:rPr lang="en-US" altLang="zh-CN" sz="1200" b="1" dirty="0">
                <a:solidFill>
                  <a:schemeClr val="tx1"/>
                </a:solidFill>
                <a:latin typeface="微软雅黑" panose="020B0503020204020204" pitchFamily="34" charset="-122"/>
                <a:ea typeface="微软雅黑" panose="020B0503020204020204" pitchFamily="34" charset="-122"/>
                <a:sym typeface="+mn-ea"/>
              </a:rPr>
              <a:t>+</a:t>
            </a:r>
            <a:r>
              <a:rPr lang="zh-CN" altLang="en-US" sz="1200" b="1" dirty="0">
                <a:solidFill>
                  <a:schemeClr val="tx1"/>
                </a:solidFill>
                <a:latin typeface="微软雅黑" panose="020B0503020204020204" pitchFamily="34" charset="-122"/>
                <a:ea typeface="微软雅黑" panose="020B0503020204020204" pitchFamily="34" charset="-122"/>
                <a:sym typeface="+mn-ea"/>
              </a:rPr>
              <a:t>模组实现突破，但均为传统抄表行业，</a:t>
            </a:r>
            <a:endParaRPr lang="zh-CN" altLang="en-US" sz="1200" b="1" dirty="0">
              <a:solidFill>
                <a:schemeClr val="tx1"/>
              </a:solidFill>
              <a:latin typeface="微软雅黑" panose="020B0503020204020204" pitchFamily="34" charset="-122"/>
              <a:ea typeface="微软雅黑" panose="020B0503020204020204" pitchFamily="34" charset="-122"/>
              <a:sym typeface="+mn-ea"/>
            </a:endParaRPr>
          </a:p>
          <a:p>
            <a:pPr indent="0" algn="ctr">
              <a:buFont typeface="Arial" panose="020B0604020202020204" pitchFamily="34" charset="0"/>
              <a:buNone/>
            </a:pPr>
            <a:r>
              <a:rPr lang="zh-CN" altLang="en-US" sz="1200" b="1" dirty="0">
                <a:solidFill>
                  <a:schemeClr val="tx1"/>
                </a:solidFill>
                <a:latin typeface="微软雅黑" panose="020B0503020204020204" pitchFamily="34" charset="-122"/>
                <a:ea typeface="微软雅黑" panose="020B0503020204020204" pitchFamily="34" charset="-122"/>
                <a:sym typeface="+mn-ea"/>
              </a:rPr>
              <a:t>新兴行业（车联网、电瓶车定位、冷链物流等）结合不够</a:t>
            </a:r>
            <a:r>
              <a:rPr lang="zh-CN" altLang="en-US" sz="1200" b="1" dirty="0">
                <a:solidFill>
                  <a:schemeClr val="tx1"/>
                </a:solidFill>
                <a:latin typeface="微软雅黑" panose="020B0503020204020204" pitchFamily="34" charset="-122"/>
                <a:ea typeface="微软雅黑" panose="020B0503020204020204" pitchFamily="34" charset="-122"/>
                <a:sym typeface="+mn-ea"/>
              </a:rPr>
              <a:t>深入</a:t>
            </a:r>
            <a:endParaRPr lang="zh-CN" altLang="en-US" sz="1200" b="1" dirty="0">
              <a:solidFill>
                <a:schemeClr val="tx1"/>
              </a:solidFill>
              <a:latin typeface="微软雅黑" panose="020B0503020204020204" pitchFamily="34" charset="-122"/>
              <a:ea typeface="微软雅黑" panose="020B0503020204020204" pitchFamily="34" charset="-122"/>
              <a:sym typeface="+mn-ea"/>
            </a:endParaRPr>
          </a:p>
        </p:txBody>
      </p:sp>
      <p:sp>
        <p:nvSpPr>
          <p:cNvPr id="39" name="文本框 38"/>
          <p:cNvSpPr txBox="1"/>
          <p:nvPr/>
        </p:nvSpPr>
        <p:spPr>
          <a:xfrm>
            <a:off x="407035" y="3234690"/>
            <a:ext cx="5549900" cy="1031875"/>
          </a:xfrm>
          <a:prstGeom prst="rect">
            <a:avLst/>
          </a:prstGeom>
          <a:noFill/>
        </p:spPr>
        <p:txBody>
          <a:bodyPr wrap="square" rtlCol="0">
            <a:noAutofit/>
          </a:bodyPr>
          <a:p>
            <a:pPr marL="171450" indent="-171450" algn="l" fontAlgn="auto">
              <a:spcAft>
                <a:spcPts val="600"/>
              </a:spcAft>
              <a:buFont typeface="Wingdings" panose="05000000000000000000" charset="0"/>
              <a:buChar char="ü"/>
            </a:pPr>
            <a:r>
              <a:rPr lang="en-US" altLang="zh-CN" sz="1200" dirty="0">
                <a:latin typeface="微软雅黑" panose="020B0503020204020204" pitchFamily="34" charset="-122"/>
                <a:ea typeface="微软雅黑" panose="020B0503020204020204" pitchFamily="34" charset="-122"/>
                <a:sym typeface="+mn-ea"/>
              </a:rPr>
              <a:t>25</a:t>
            </a:r>
            <a:r>
              <a:rPr lang="zh-CN" altLang="en-US" sz="1200" dirty="0">
                <a:latin typeface="微软雅黑" panose="020B0503020204020204" pitchFamily="34" charset="-122"/>
                <a:ea typeface="微软雅黑" panose="020B0503020204020204" pitchFamily="34" charset="-122"/>
                <a:sym typeface="+mn-ea"/>
              </a:rPr>
              <a:t>年市县联动，</a:t>
            </a:r>
            <a:r>
              <a:rPr lang="zh-CN" altLang="en-US" sz="1200" b="1" dirty="0">
                <a:solidFill>
                  <a:srgbClr val="00B050"/>
                </a:solidFill>
                <a:latin typeface="微软雅黑" panose="020B0503020204020204" pitchFamily="34" charset="-122"/>
                <a:ea typeface="微软雅黑" panose="020B0503020204020204" pitchFamily="34" charset="-122"/>
                <a:sym typeface="+mn-ea"/>
              </a:rPr>
              <a:t>嘉禾</a:t>
            </a:r>
            <a:r>
              <a:rPr lang="en-US" altLang="zh-CN" sz="1200" b="1" dirty="0">
                <a:solidFill>
                  <a:srgbClr val="00B050"/>
                </a:solidFill>
                <a:latin typeface="微软雅黑" panose="020B0503020204020204" pitchFamily="34" charset="-122"/>
                <a:ea typeface="微软雅黑" panose="020B0503020204020204" pitchFamily="34" charset="-122"/>
                <a:sym typeface="+mn-ea"/>
              </a:rPr>
              <a:t>(</a:t>
            </a:r>
            <a:r>
              <a:rPr lang="zh-CN" altLang="en-US" sz="1200" b="1" dirty="0">
                <a:solidFill>
                  <a:srgbClr val="00B050"/>
                </a:solidFill>
                <a:latin typeface="微软雅黑" panose="020B0503020204020204" pitchFamily="34" charset="-122"/>
                <a:ea typeface="微软雅黑" panose="020B0503020204020204" pitchFamily="34" charset="-122"/>
                <a:sym typeface="+mn-ea"/>
              </a:rPr>
              <a:t>水表</a:t>
            </a:r>
            <a:r>
              <a:rPr lang="en-US" altLang="zh-CN" sz="1200" b="1" dirty="0">
                <a:solidFill>
                  <a:srgbClr val="00B050"/>
                </a:solidFill>
                <a:latin typeface="微软雅黑" panose="020B0503020204020204" pitchFamily="34" charset="-122"/>
                <a:ea typeface="微软雅黑" panose="020B0503020204020204" pitchFamily="34" charset="-122"/>
                <a:sym typeface="+mn-ea"/>
              </a:rPr>
              <a:t>)</a:t>
            </a:r>
            <a:r>
              <a:rPr lang="zh-CN" altLang="en-US" sz="1200" b="1" dirty="0">
                <a:solidFill>
                  <a:srgbClr val="00B050"/>
                </a:solidFill>
                <a:latin typeface="微软雅黑" panose="020B0503020204020204" pitchFamily="34" charset="-122"/>
                <a:ea typeface="微软雅黑" panose="020B0503020204020204" pitchFamily="34" charset="-122"/>
                <a:sym typeface="+mn-ea"/>
              </a:rPr>
              <a:t>、海宁（电表）</a:t>
            </a:r>
            <a:r>
              <a:rPr lang="zh-CN" altLang="en-US" sz="1200" dirty="0">
                <a:solidFill>
                  <a:schemeClr val="tx1"/>
                </a:solidFill>
                <a:latin typeface="微软雅黑" panose="020B0503020204020204" pitchFamily="34" charset="-122"/>
                <a:ea typeface="微软雅黑" panose="020B0503020204020204" pitchFamily="34" charset="-122"/>
                <a:sym typeface="+mn-ea"/>
              </a:rPr>
              <a:t>实现行业</a:t>
            </a:r>
            <a:r>
              <a:rPr lang="zh-CN" altLang="en-US" sz="1200" dirty="0">
                <a:latin typeface="微软雅黑" panose="020B0503020204020204" pitchFamily="34" charset="-122"/>
                <a:ea typeface="微软雅黑" panose="020B0503020204020204" pitchFamily="34" charset="-122"/>
                <a:sym typeface="+mn-ea"/>
              </a:rPr>
              <a:t>突破，行业头部企业实现绑定，预估今年可新增卡</a:t>
            </a:r>
            <a:r>
              <a:rPr lang="en-US"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mn-ea"/>
              </a:rPr>
              <a:t>模组</a:t>
            </a:r>
            <a:r>
              <a:rPr lang="en-US" altLang="zh-CN" sz="1200" dirty="0">
                <a:latin typeface="微软雅黑" panose="020B0503020204020204" pitchFamily="34" charset="-122"/>
                <a:ea typeface="微软雅黑" panose="020B0503020204020204" pitchFamily="34" charset="-122"/>
                <a:sym typeface="+mn-ea"/>
              </a:rPr>
              <a:t>50</a:t>
            </a:r>
            <a:r>
              <a:rPr lang="zh-CN" altLang="en-US" sz="1200" dirty="0">
                <a:latin typeface="微软雅黑" panose="020B0503020204020204" pitchFamily="34" charset="-122"/>
                <a:ea typeface="微软雅黑" panose="020B0503020204020204" pitchFamily="34" charset="-122"/>
                <a:sym typeface="+mn-ea"/>
              </a:rPr>
              <a:t>套，</a:t>
            </a:r>
            <a:r>
              <a:rPr lang="zh-CN" altLang="en-US" sz="1200" b="1" dirty="0">
                <a:solidFill>
                  <a:srgbClr val="00B050"/>
                </a:solidFill>
                <a:latin typeface="微软雅黑" panose="020B0503020204020204" pitchFamily="34" charset="-122"/>
                <a:ea typeface="微软雅黑" panose="020B0503020204020204" pitchFamily="34" charset="-122"/>
                <a:sym typeface="+mn-ea"/>
              </a:rPr>
              <a:t>嘉善</a:t>
            </a:r>
            <a:r>
              <a:rPr lang="zh-CN" altLang="en-US" sz="1200" dirty="0">
                <a:latin typeface="微软雅黑" panose="020B0503020204020204" pitchFamily="34" charset="-122"/>
                <a:ea typeface="微软雅黑" panose="020B0503020204020204" pitchFamily="34" charset="-122"/>
                <a:sym typeface="+mn-ea"/>
              </a:rPr>
              <a:t>虽未突破，但挖掘到冷链行业相关商机正在测试，如能落地可贡献卡</a:t>
            </a:r>
            <a:r>
              <a:rPr lang="en-US"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mn-ea"/>
              </a:rPr>
              <a:t>模组</a:t>
            </a:r>
            <a:r>
              <a:rPr lang="en-US" altLang="zh-CN" sz="1200" dirty="0">
                <a:latin typeface="微软雅黑" panose="020B0503020204020204" pitchFamily="34" charset="-122"/>
                <a:ea typeface="微软雅黑" panose="020B0503020204020204" pitchFamily="34" charset="-122"/>
                <a:sym typeface="+mn-ea"/>
              </a:rPr>
              <a:t>100</a:t>
            </a:r>
            <a:r>
              <a:rPr lang="zh-CN" altLang="en-US" sz="1200" dirty="0">
                <a:latin typeface="微软雅黑" panose="020B0503020204020204" pitchFamily="34" charset="-122"/>
                <a:ea typeface="微软雅黑" panose="020B0503020204020204" pitchFamily="34" charset="-122"/>
                <a:sym typeface="+mn-ea"/>
              </a:rPr>
              <a:t>万套。</a:t>
            </a:r>
            <a:endParaRPr lang="zh-CN" altLang="en-US" sz="1200" dirty="0">
              <a:latin typeface="微软雅黑" panose="020B0503020204020204" pitchFamily="34" charset="-122"/>
              <a:ea typeface="微软雅黑" panose="020B0503020204020204" pitchFamily="34" charset="-122"/>
              <a:sym typeface="+mn-ea"/>
            </a:endParaRPr>
          </a:p>
          <a:p>
            <a:pPr marL="171450" indent="-171450" algn="l" fontAlgn="auto">
              <a:spcAft>
                <a:spcPts val="600"/>
              </a:spcAft>
              <a:buFont typeface="Wingdings" panose="05000000000000000000" charset="0"/>
              <a:buChar char="ü"/>
            </a:pPr>
            <a:r>
              <a:rPr lang="zh-CN" altLang="en-US" sz="1200" b="1" dirty="0">
                <a:solidFill>
                  <a:srgbClr val="C00000"/>
                </a:solidFill>
                <a:latin typeface="微软雅黑" panose="020B0503020204020204" pitchFamily="34" charset="-122"/>
                <a:ea typeface="微软雅黑" panose="020B0503020204020204" pitchFamily="34" charset="-122"/>
                <a:sym typeface="+mn-ea"/>
              </a:rPr>
              <a:t>平湖、海盐、战客未实现行业突破，无商机，卡</a:t>
            </a:r>
            <a:r>
              <a:rPr lang="en-US" altLang="zh-CN" sz="1200" b="1" dirty="0">
                <a:solidFill>
                  <a:srgbClr val="C00000"/>
                </a:solidFill>
                <a:latin typeface="微软雅黑" panose="020B0503020204020204" pitchFamily="34" charset="-122"/>
                <a:ea typeface="微软雅黑" panose="020B0503020204020204" pitchFamily="34" charset="-122"/>
                <a:sym typeface="+mn-ea"/>
              </a:rPr>
              <a:t>+</a:t>
            </a:r>
            <a:r>
              <a:rPr lang="zh-CN" altLang="en-US" sz="1200" b="1" dirty="0">
                <a:solidFill>
                  <a:srgbClr val="C00000"/>
                </a:solidFill>
                <a:latin typeface="微软雅黑" panose="020B0503020204020204" pitchFamily="34" charset="-122"/>
                <a:ea typeface="微软雅黑" panose="020B0503020204020204" pitchFamily="34" charset="-122"/>
                <a:sym typeface="+mn-ea"/>
              </a:rPr>
              <a:t>模组贡献基本为零。</a:t>
            </a:r>
            <a:endPar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1" name="文本框 30"/>
          <p:cNvSpPr txBox="1"/>
          <p:nvPr/>
        </p:nvSpPr>
        <p:spPr>
          <a:xfrm>
            <a:off x="6743700" y="4236085"/>
            <a:ext cx="4980305" cy="521970"/>
          </a:xfrm>
          <a:prstGeom prst="rect">
            <a:avLst/>
          </a:prstGeom>
          <a:noFill/>
        </p:spPr>
        <p:txBody>
          <a:bodyPr wrap="square" rtlCol="0" anchor="t">
            <a:spAutoFit/>
          </a:bodyPr>
          <a:lstStyle/>
          <a:p>
            <a:pPr indent="0" algn="ctr">
              <a:buFont typeface="Arial" panose="020B0604020202020204" pitchFamily="34" charset="0"/>
              <a:buNone/>
            </a:pPr>
            <a:r>
              <a:rPr lang="zh-CN" altLang="en-US" sz="1400" b="1" dirty="0">
                <a:solidFill>
                  <a:schemeClr val="tx1"/>
                </a:solidFill>
                <a:latin typeface="微软雅黑" panose="020B0503020204020204" pitchFamily="34" charset="-122"/>
                <a:ea typeface="微软雅黑" panose="020B0503020204020204" pitchFamily="34" charset="-122"/>
                <a:sym typeface="+mn-ea"/>
              </a:rPr>
              <a:t>千里眼</a:t>
            </a:r>
            <a:r>
              <a:rPr lang="en-US" altLang="zh-CN" sz="1400" b="1" dirty="0">
                <a:solidFill>
                  <a:schemeClr val="tx1"/>
                </a:solidFill>
                <a:latin typeface="微软雅黑" panose="020B0503020204020204" pitchFamily="34" charset="-122"/>
                <a:ea typeface="微软雅黑" panose="020B0503020204020204" pitchFamily="34" charset="-122"/>
                <a:sym typeface="+mn-ea"/>
              </a:rPr>
              <a:t>+AI</a:t>
            </a:r>
            <a:r>
              <a:rPr lang="zh-CN" altLang="en-US" sz="1400" b="1" dirty="0">
                <a:solidFill>
                  <a:schemeClr val="tx1"/>
                </a:solidFill>
                <a:latin typeface="微软雅黑" panose="020B0503020204020204" pitchFamily="34" charset="-122"/>
                <a:ea typeface="微软雅黑" panose="020B0503020204020204" pitchFamily="34" charset="-122"/>
                <a:sym typeface="+mn-ea"/>
              </a:rPr>
              <a:t>是未来视频监控业务发展的重要方向，</a:t>
            </a:r>
            <a:endParaRPr lang="zh-CN" altLang="en-US" sz="1400" b="1" dirty="0">
              <a:solidFill>
                <a:schemeClr val="tx1"/>
              </a:solidFill>
              <a:latin typeface="微软雅黑" panose="020B0503020204020204" pitchFamily="34" charset="-122"/>
              <a:ea typeface="微软雅黑" panose="020B0503020204020204" pitchFamily="34" charset="-122"/>
              <a:sym typeface="+mn-ea"/>
            </a:endParaRPr>
          </a:p>
          <a:p>
            <a:pPr indent="0" algn="ctr">
              <a:buFont typeface="Arial" panose="020B0604020202020204" pitchFamily="34" charset="0"/>
              <a:buNone/>
            </a:pPr>
            <a:r>
              <a:rPr lang="zh-CN" altLang="en-US" sz="1400" b="1" dirty="0">
                <a:solidFill>
                  <a:schemeClr val="tx1"/>
                </a:solidFill>
                <a:latin typeface="微软雅黑" panose="020B0503020204020204" pitchFamily="34" charset="-122"/>
                <a:ea typeface="微软雅黑" panose="020B0503020204020204" pitchFamily="34" charset="-122"/>
                <a:sym typeface="+mn-ea"/>
              </a:rPr>
              <a:t>当前行业结合广度不足，分公司商机排摸力度</a:t>
            </a:r>
            <a:r>
              <a:rPr lang="zh-CN" altLang="en-US" sz="1400" b="1" dirty="0">
                <a:solidFill>
                  <a:schemeClr val="tx1"/>
                </a:solidFill>
                <a:latin typeface="微软雅黑" panose="020B0503020204020204" pitchFamily="34" charset="-122"/>
                <a:ea typeface="微软雅黑" panose="020B0503020204020204" pitchFamily="34" charset="-122"/>
                <a:sym typeface="+mn-ea"/>
              </a:rPr>
              <a:t>不够</a:t>
            </a:r>
            <a:endParaRPr lang="zh-CN" altLang="en-US" sz="1400" b="1" dirty="0">
              <a:solidFill>
                <a:schemeClr val="tx1"/>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6743700" y="5981065"/>
            <a:ext cx="5187315" cy="721995"/>
          </a:xfrm>
          <a:prstGeom prst="rect">
            <a:avLst/>
          </a:prstGeom>
          <a:noFill/>
        </p:spPr>
        <p:txBody>
          <a:bodyPr wrap="square" rtlCol="0">
            <a:spAutoFit/>
          </a:bodyPr>
          <a:p>
            <a:pPr marL="171450" indent="-171450" fontAlgn="auto">
              <a:spcAft>
                <a:spcPts val="600"/>
              </a:spcAft>
              <a:buFont typeface="Wingdings" panose="05000000000000000000" charset="0"/>
              <a:buChar char="ü"/>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全市共收集工业园区、政府综治、校园、消防等领域行业有效商机</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个，仅</a:t>
            </a:r>
            <a:r>
              <a:rPr lang="zh-CN" altLang="en-US" sz="12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桐乡</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落地</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个；</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spcAft>
                <a:spcPts val="600"/>
              </a:spcAft>
              <a:buFont typeface="Wingdings" panose="05000000000000000000" charset="0"/>
              <a:buChar char="ü"/>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嘉善、平湖未实现商机破零。</a:t>
            </a:r>
            <a:endPar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4" name="图表 13"/>
          <p:cNvGraphicFramePr/>
          <p:nvPr/>
        </p:nvGraphicFramePr>
        <p:xfrm>
          <a:off x="695325" y="2172970"/>
          <a:ext cx="4826000" cy="116078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 name="图表 14"/>
          <p:cNvGraphicFramePr/>
          <p:nvPr/>
        </p:nvGraphicFramePr>
        <p:xfrm>
          <a:off x="375285" y="4507230"/>
          <a:ext cx="5677535" cy="14363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图表 19"/>
          <p:cNvGraphicFramePr/>
          <p:nvPr/>
        </p:nvGraphicFramePr>
        <p:xfrm>
          <a:off x="6743700" y="4585970"/>
          <a:ext cx="4826000" cy="15081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图表 4"/>
          <p:cNvGraphicFramePr/>
          <p:nvPr/>
        </p:nvGraphicFramePr>
        <p:xfrm>
          <a:off x="6811010" y="2232818"/>
          <a:ext cx="2937508" cy="1234360"/>
        </p:xfrm>
        <a:graphic>
          <a:graphicData uri="http://schemas.openxmlformats.org/drawingml/2006/chart">
            <c:chart xmlns:c="http://schemas.openxmlformats.org/drawingml/2006/chart" xmlns:r="http://schemas.openxmlformats.org/officeDocument/2006/relationships" r:id="rId4"/>
          </a:graphicData>
        </a:graphic>
      </p:graphicFrame>
      <p:sp>
        <p:nvSpPr>
          <p:cNvPr id="6" name="文本框 5"/>
          <p:cNvSpPr txBox="1"/>
          <p:nvPr/>
        </p:nvSpPr>
        <p:spPr>
          <a:xfrm>
            <a:off x="9695815" y="2314575"/>
            <a:ext cx="1703705" cy="888365"/>
          </a:xfrm>
          <a:prstGeom prst="rect">
            <a:avLst/>
          </a:prstGeom>
          <a:noFill/>
        </p:spPr>
        <p:txBody>
          <a:bodyPr wrap="square" rtlCol="0">
            <a:noAutofit/>
          </a:bodyPr>
          <a:p>
            <a:pPr indent="0" algn="ctr">
              <a:buFont typeface="Wingdings" panose="05000000000000000000" pitchFamily="2" charset="2"/>
              <a:buNone/>
            </a:pPr>
            <a:r>
              <a:rPr lang="zh-CN" altLang="en-US" sz="1200" b="1" dirty="0">
                <a:latin typeface="微软雅黑" panose="020B0503020204020204" pitchFamily="34" charset="-122"/>
                <a:ea typeface="微软雅黑" panose="020B0503020204020204" pitchFamily="34" charset="-122"/>
                <a:sym typeface="+mn-ea"/>
              </a:rPr>
              <a:t>现有商机</a:t>
            </a:r>
            <a:endParaRPr lang="zh-CN" altLang="en-US" sz="1200" b="1" dirty="0">
              <a:latin typeface="微软雅黑" panose="020B0503020204020204" pitchFamily="34" charset="-122"/>
              <a:ea typeface="微软雅黑" panose="020B0503020204020204" pitchFamily="34" charset="-122"/>
              <a:sym typeface="+mn-ea"/>
            </a:endParaRPr>
          </a:p>
          <a:p>
            <a:pPr marL="171450" indent="-171450" algn="ctr">
              <a:buFont typeface="Wingdings" panose="05000000000000000000" pitchFamily="2" charset="2"/>
              <a:buChar char="ü"/>
            </a:pPr>
            <a:r>
              <a:rPr lang="zh-CN" altLang="en-US" sz="1200" dirty="0">
                <a:latin typeface="微软雅黑" panose="020B0503020204020204" pitchFamily="34" charset="-122"/>
                <a:ea typeface="微软雅黑" panose="020B0503020204020204" pitchFamily="34" charset="-122"/>
                <a:sym typeface="+mn-ea"/>
              </a:rPr>
              <a:t>嘉禾东方特钢</a:t>
            </a:r>
            <a:endParaRPr lang="en-US" altLang="zh-CN" sz="1200" dirty="0">
              <a:latin typeface="微软雅黑" panose="020B0503020204020204" pitchFamily="34" charset="-122"/>
              <a:ea typeface="微软雅黑" panose="020B0503020204020204" pitchFamily="34" charset="-122"/>
              <a:sym typeface="+mn-ea"/>
            </a:endParaRPr>
          </a:p>
          <a:p>
            <a:pPr marL="171450" indent="-171450" algn="ctr">
              <a:buFont typeface="Wingdings" panose="05000000000000000000" pitchFamily="2" charset="2"/>
              <a:buChar char="ü"/>
            </a:pPr>
            <a:r>
              <a:rPr lang="zh-CN" altLang="en-US" sz="1200" dirty="0">
                <a:latin typeface="微软雅黑" panose="020B0503020204020204" pitchFamily="34" charset="-122"/>
                <a:ea typeface="微软雅黑" panose="020B0503020204020204" pitchFamily="34" charset="-122"/>
                <a:sym typeface="+mn-ea"/>
              </a:rPr>
              <a:t>嘉禾三科线缆</a:t>
            </a:r>
            <a:endParaRPr lang="en-US" altLang="zh-CN" sz="1200" dirty="0">
              <a:latin typeface="微软雅黑" panose="020B0503020204020204" pitchFamily="34" charset="-122"/>
              <a:ea typeface="微软雅黑" panose="020B0503020204020204" pitchFamily="34" charset="-122"/>
              <a:sym typeface="+mn-ea"/>
            </a:endParaRPr>
          </a:p>
          <a:p>
            <a:pPr marL="171450" indent="-171450" algn="ctr">
              <a:buFont typeface="Wingdings" panose="05000000000000000000" pitchFamily="2" charset="2"/>
              <a:buChar char="ü"/>
            </a:pPr>
            <a:r>
              <a:rPr lang="zh-CN" altLang="en-US" sz="1200" dirty="0">
                <a:latin typeface="微软雅黑" panose="020B0503020204020204" pitchFamily="34" charset="-122"/>
                <a:ea typeface="微软雅黑" panose="020B0503020204020204" pitchFamily="34" charset="-122"/>
                <a:sym typeface="+mn-ea"/>
              </a:rPr>
              <a:t>平湖嘉化能源</a:t>
            </a:r>
            <a:endParaRPr lang="en-US" altLang="zh-CN" sz="1200" dirty="0">
              <a:latin typeface="微软雅黑" panose="020B0503020204020204" pitchFamily="34" charset="-122"/>
              <a:ea typeface="微软雅黑" panose="020B0503020204020204" pitchFamily="34" charset="-122"/>
              <a:sym typeface="+mn-ea"/>
            </a:endParaRPr>
          </a:p>
          <a:p>
            <a:pPr marL="171450" indent="-171450" algn="ctr">
              <a:buFont typeface="Wingdings" panose="05000000000000000000" pitchFamily="2" charset="2"/>
              <a:buChar char="ü"/>
            </a:pPr>
            <a:r>
              <a:rPr lang="zh-CN" altLang="en-US" sz="1200" dirty="0">
                <a:latin typeface="微软雅黑" panose="020B0503020204020204" pitchFamily="34" charset="-122"/>
                <a:ea typeface="微软雅黑" panose="020B0503020204020204" pitchFamily="34" charset="-122"/>
                <a:sym typeface="+mn-ea"/>
              </a:rPr>
              <a:t>海盐昆博智能</a:t>
            </a:r>
            <a:endParaRPr lang="zh-CN" altLang="en-US" sz="1200" dirty="0">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6096635" y="2314575"/>
            <a:ext cx="0" cy="3553460"/>
          </a:xfrm>
          <a:prstGeom prst="line">
            <a:avLst/>
          </a:prstGeom>
          <a:ln w="9525" cap="flat" cmpd="sng" algn="ctr">
            <a:solidFill>
              <a:schemeClr val="accent1"/>
            </a:solidFill>
            <a:prstDash val="dash"/>
          </a:ln>
        </p:spPr>
        <p:style>
          <a:lnRef idx="0">
            <a:schemeClr val="accent1"/>
          </a:lnRef>
          <a:fillRef idx="0">
            <a:srgbClr val="FFFFFF"/>
          </a:fillRef>
          <a:effectRef idx="0">
            <a:srgbClr val="FFFFFF"/>
          </a:effectRef>
          <a:fontRef idx="minor">
            <a:schemeClr val="tx1"/>
          </a:fontRef>
        </p:style>
      </p:cxn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custDataLst>
              <p:tags r:id="rId1"/>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407035" y="705485"/>
            <a:ext cx="11387455" cy="683260"/>
          </a:xfrm>
          <a:prstGeom prst="rect">
            <a:avLst/>
          </a:prstGeom>
          <a:noFill/>
        </p:spPr>
        <p:txBody>
          <a:bodyPr wrap="square" rtlCol="0" anchor="t">
            <a:noAutofit/>
          </a:bodyPr>
          <a:lstStyle/>
          <a:p>
            <a:pPr marL="285750" lvl="0" indent="-285750" algn="l">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以产品增收为主线，以行业需</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求为牵引</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，通过</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五有要素</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开展全链条营销管理。建立四大产品跟进机制，聚焦细分行业和重点场景，</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发挥5G物联广连接、低门槛、强融合的优势，</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全面推进5G物联网业务</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拓面</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增收。</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 name="圆角矩形 39"/>
          <p:cNvSpPr/>
          <p:nvPr>
            <p:custDataLst>
              <p:tags r:id="rId2"/>
            </p:custDataLst>
          </p:nvPr>
        </p:nvSpPr>
        <p:spPr>
          <a:xfrm>
            <a:off x="357505" y="1558925"/>
            <a:ext cx="11562080" cy="1653540"/>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3242945" y="1419225"/>
            <a:ext cx="6557645" cy="306705"/>
          </a:xfrm>
          <a:prstGeom prst="rect">
            <a:avLst/>
          </a:prstGeom>
          <a:solidFill>
            <a:srgbClr val="1184CF"/>
          </a:solidFill>
        </p:spPr>
        <p:txBody>
          <a:bodyPr wrap="square" rtlCol="0">
            <a:spAutoFit/>
          </a:bodyPr>
          <a:lstStyle/>
          <a:p>
            <a:pPr lvl="0" indent="0" algn="ctr" fontAlgn="auto">
              <a:buClrTx/>
              <a:buSzTx/>
              <a:buFontTx/>
            </a:pP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通过</a:t>
            </a: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五有要素</a:t>
            </a: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开展全链条</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营销管理</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，做大做实</a:t>
            </a: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5G</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物联网产品</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358140" y="6438900"/>
            <a:ext cx="11515725" cy="330835"/>
          </a:xfrm>
          <a:prstGeom prst="rect">
            <a:avLst/>
          </a:prstGeom>
          <a:noFill/>
        </p:spPr>
        <p:txBody>
          <a:bodyPr wrap="square" rtlCol="0" anchor="t">
            <a:spAutoFit/>
          </a:bodyPr>
          <a:lstStyle/>
          <a:p>
            <a:pPr indent="0" algn="ctr" fontAlgn="auto">
              <a:lnSpc>
                <a:spcPct val="130000"/>
              </a:lnSpc>
              <a:spcBef>
                <a:spcPct val="0"/>
              </a:spcBef>
              <a:spcAft>
                <a:spcPts val="0"/>
              </a:spcAft>
              <a:buFont typeface="Wingdings" panose="05000000000000000000" charset="0"/>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目标：下半年物联网产品收入</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5800</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万元，</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5G</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专网收入</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2400</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万元</a:t>
            </a:r>
            <a:endPar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35" name="组合 34"/>
          <p:cNvGrpSpPr/>
          <p:nvPr/>
        </p:nvGrpSpPr>
        <p:grpSpPr>
          <a:xfrm>
            <a:off x="6274435" y="3532505"/>
            <a:ext cx="2682875" cy="2753995"/>
            <a:chOff x="563" y="5749"/>
            <a:chExt cx="5583" cy="4337"/>
          </a:xfrm>
        </p:grpSpPr>
        <p:sp>
          <p:nvSpPr>
            <p:cNvPr id="32" name="圆角矩形 31"/>
            <p:cNvSpPr/>
            <p:nvPr>
              <p:custDataLst>
                <p:tags r:id="rId3"/>
              </p:custDataLst>
            </p:nvPr>
          </p:nvSpPr>
          <p:spPr>
            <a:xfrm>
              <a:off x="563" y="6080"/>
              <a:ext cx="5583" cy="4006"/>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1006" y="5749"/>
              <a:ext cx="4698" cy="673"/>
            </a:xfrm>
            <a:prstGeom prst="rect">
              <a:avLst/>
            </a:prstGeom>
            <a:solidFill>
              <a:schemeClr val="bg1"/>
            </a:solidFill>
          </p:spPr>
          <p:txBody>
            <a:bodyPr wrap="square" rtlCol="0" anchor="t">
              <a:noAutofit/>
            </a:bodyPr>
            <a:p>
              <a:pPr indent="0" algn="ctr" fontAlgn="auto">
                <a:lnSpc>
                  <a:spcPct val="150000"/>
                </a:lnSpc>
                <a:buFont typeface="Wingdings" panose="05000000000000000000" charset="0"/>
                <a:buNone/>
              </a:pPr>
              <a:r>
                <a:rPr lang="zh-CN" sz="1400" b="1" dirty="0">
                  <a:solidFill>
                    <a:srgbClr val="1184CF"/>
                  </a:solidFill>
                  <a:latin typeface="微软雅黑" panose="020B0503020204020204" pitchFamily="34" charset="-122"/>
                  <a:ea typeface="微软雅黑" panose="020B0503020204020204" pitchFamily="34" charset="-122"/>
                  <a:sym typeface="+mn-ea"/>
                </a:rPr>
                <a:t>和对讲</a:t>
              </a:r>
              <a:endParaRPr lang="zh-CN" sz="1400" b="1" dirty="0">
                <a:solidFill>
                  <a:srgbClr val="1184CF"/>
                </a:solidFill>
                <a:latin typeface="微软雅黑" panose="020B0503020204020204" pitchFamily="34" charset="-122"/>
                <a:ea typeface="微软雅黑" panose="020B0503020204020204" pitchFamily="34" charset="-122"/>
                <a:sym typeface="+mn-ea"/>
              </a:endParaRPr>
            </a:p>
          </p:txBody>
        </p:sp>
      </p:grpSp>
      <p:grpSp>
        <p:nvGrpSpPr>
          <p:cNvPr id="31" name="组合 30"/>
          <p:cNvGrpSpPr/>
          <p:nvPr/>
        </p:nvGrpSpPr>
        <p:grpSpPr>
          <a:xfrm>
            <a:off x="651510" y="1772920"/>
            <a:ext cx="1795780" cy="704215"/>
            <a:chOff x="1026" y="2792"/>
            <a:chExt cx="2828" cy="1109"/>
          </a:xfrm>
        </p:grpSpPr>
        <p:sp>
          <p:nvSpPr>
            <p:cNvPr id="26" name="文本框 25"/>
            <p:cNvSpPr txBox="1"/>
            <p:nvPr/>
          </p:nvSpPr>
          <p:spPr>
            <a:xfrm>
              <a:off x="1257" y="2792"/>
              <a:ext cx="2367" cy="483"/>
            </a:xfrm>
            <a:prstGeom prst="rect">
              <a:avLst/>
            </a:prstGeom>
            <a:noFill/>
          </p:spPr>
          <p:txBody>
            <a:bodyPr wrap="square" rtlCol="0" anchor="t">
              <a:spAutoFit/>
            </a:bodyPr>
            <a:p>
              <a:pPr marL="171450" indent="-171450" algn="ctr">
                <a:buFont typeface="Wingdings" panose="05000000000000000000" charset="0"/>
                <a:buChar char="Ø"/>
              </a:pPr>
              <a:r>
                <a:rPr lang="zh-CN" sz="1400" b="1" dirty="0">
                  <a:solidFill>
                    <a:srgbClr val="0070C0"/>
                  </a:solidFill>
                  <a:latin typeface="微软雅黑" panose="020B0503020204020204" pitchFamily="34" charset="-122"/>
                  <a:ea typeface="微软雅黑" panose="020B0503020204020204" pitchFamily="34" charset="-122"/>
                  <a:sym typeface="+mn-ea"/>
                </a:rPr>
                <a:t>有政策</a:t>
              </a:r>
              <a:endParaRPr lang="zh-CN" sz="1400" b="1" dirty="0">
                <a:solidFill>
                  <a:srgbClr val="0070C0"/>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1026" y="3192"/>
              <a:ext cx="2828" cy="709"/>
            </a:xfrm>
            <a:prstGeom prst="rect">
              <a:avLst/>
            </a:prstGeom>
          </p:spPr>
          <p:txBody>
            <a:bodyPr wrap="square">
              <a:spAutoFit/>
            </a:bodyPr>
            <a:p>
              <a:pPr marL="0" indent="0" algn="ctr">
                <a:lnSpc>
                  <a:spcPts val="1400"/>
                </a:lnSpc>
                <a:spcBef>
                  <a:spcPct val="0"/>
                </a:spcBef>
                <a:spcAft>
                  <a:spcPts val="600"/>
                </a:spcAft>
              </a:pPr>
              <a:r>
                <a:rPr lang="zh-CN" altLang="en-US" sz="1200" b="0" i="0">
                  <a:solidFill>
                    <a:srgbClr val="000000"/>
                  </a:solidFill>
                  <a:latin typeface="微软雅黑" panose="020B0503020204020204" pitchFamily="34" charset="-122"/>
                  <a:ea typeface="微软雅黑" panose="020B0503020204020204" pitchFamily="34" charset="-122"/>
                </a:rPr>
                <a:t>政策解读与业务适配，筑牢营销前提</a:t>
              </a:r>
              <a:endParaRPr lang="zh-CN" altLang="en-US" sz="1200" b="0" i="0">
                <a:solidFill>
                  <a:srgbClr val="000000"/>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2956560" y="1772920"/>
            <a:ext cx="1795780" cy="704215"/>
            <a:chOff x="4406" y="2792"/>
            <a:chExt cx="2828" cy="1109"/>
          </a:xfrm>
        </p:grpSpPr>
        <p:sp>
          <p:nvSpPr>
            <p:cNvPr id="27" name="文本框 26"/>
            <p:cNvSpPr txBox="1"/>
            <p:nvPr/>
          </p:nvSpPr>
          <p:spPr>
            <a:xfrm>
              <a:off x="4637" y="2792"/>
              <a:ext cx="2367" cy="483"/>
            </a:xfrm>
            <a:prstGeom prst="rect">
              <a:avLst/>
            </a:prstGeom>
            <a:noFill/>
          </p:spPr>
          <p:txBody>
            <a:bodyPr wrap="square" rtlCol="0" anchor="t">
              <a:spAutoFit/>
            </a:bodyPr>
            <a:p>
              <a:pPr marL="171450" indent="-171450" algn="ctr">
                <a:buFont typeface="Wingdings" panose="05000000000000000000" charset="0"/>
                <a:buChar char="Ø"/>
              </a:pPr>
              <a:r>
                <a:rPr lang="zh-CN" sz="1400" b="1" dirty="0">
                  <a:solidFill>
                    <a:srgbClr val="0070C0"/>
                  </a:solidFill>
                  <a:latin typeface="微软雅黑" panose="020B0503020204020204" pitchFamily="34" charset="-122"/>
                  <a:ea typeface="微软雅黑" panose="020B0503020204020204" pitchFamily="34" charset="-122"/>
                  <a:sym typeface="+mn-ea"/>
                </a:rPr>
                <a:t>有目标</a:t>
              </a:r>
              <a:endParaRPr lang="zh-CN" sz="1400" b="1" dirty="0">
                <a:solidFill>
                  <a:srgbClr val="0070C0"/>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4406" y="3192"/>
              <a:ext cx="2828" cy="709"/>
            </a:xfrm>
            <a:prstGeom prst="rect">
              <a:avLst/>
            </a:prstGeom>
          </p:spPr>
          <p:txBody>
            <a:bodyPr wrap="square">
              <a:spAutoFit/>
            </a:bodyPr>
            <a:p>
              <a:pPr marL="0" indent="0" algn="ctr">
                <a:lnSpc>
                  <a:spcPts val="1400"/>
                </a:lnSpc>
                <a:spcBef>
                  <a:spcPct val="0"/>
                </a:spcBef>
                <a:spcAft>
                  <a:spcPts val="600"/>
                </a:spcAft>
              </a:pPr>
              <a:r>
                <a:rPr lang="zh-CN" altLang="en-US" sz="1200" b="0" i="0">
                  <a:solidFill>
                    <a:srgbClr val="000000"/>
                  </a:solidFill>
                  <a:latin typeface="微软雅黑" panose="020B0503020204020204" pitchFamily="34" charset="-122"/>
                  <a:ea typeface="微软雅黑" panose="020B0503020204020204" pitchFamily="34" charset="-122"/>
                </a:rPr>
                <a:t>基于政策导向的商机挖掘与精准筛选</a:t>
              </a:r>
              <a:endParaRPr lang="zh-CN" altLang="en-US" sz="1200" b="0" i="0">
                <a:solidFill>
                  <a:srgbClr val="000000"/>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5261610" y="1772920"/>
            <a:ext cx="1795780" cy="704215"/>
            <a:chOff x="8404" y="2792"/>
            <a:chExt cx="2828" cy="1109"/>
          </a:xfrm>
        </p:grpSpPr>
        <p:sp>
          <p:nvSpPr>
            <p:cNvPr id="28" name="文本框 27"/>
            <p:cNvSpPr txBox="1"/>
            <p:nvPr/>
          </p:nvSpPr>
          <p:spPr>
            <a:xfrm>
              <a:off x="8635" y="2792"/>
              <a:ext cx="2367" cy="483"/>
            </a:xfrm>
            <a:prstGeom prst="rect">
              <a:avLst/>
            </a:prstGeom>
            <a:noFill/>
          </p:spPr>
          <p:txBody>
            <a:bodyPr wrap="square" rtlCol="0" anchor="t">
              <a:spAutoFit/>
            </a:bodyPr>
            <a:p>
              <a:pPr marL="171450" indent="-171450" algn="ctr">
                <a:buFont typeface="Wingdings" panose="05000000000000000000" charset="0"/>
                <a:buChar char="Ø"/>
              </a:pPr>
              <a:r>
                <a:rPr lang="zh-CN" sz="1400" b="1" dirty="0">
                  <a:solidFill>
                    <a:srgbClr val="0070C0"/>
                  </a:solidFill>
                  <a:latin typeface="微软雅黑" panose="020B0503020204020204" pitchFamily="34" charset="-122"/>
                  <a:ea typeface="微软雅黑" panose="020B0503020204020204" pitchFamily="34" charset="-122"/>
                  <a:sym typeface="+mn-ea"/>
                </a:rPr>
                <a:t>有执行</a:t>
              </a:r>
              <a:endParaRPr lang="zh-CN" sz="1400" b="1" dirty="0">
                <a:solidFill>
                  <a:srgbClr val="0070C0"/>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8404" y="3192"/>
              <a:ext cx="2828" cy="709"/>
            </a:xfrm>
            <a:prstGeom prst="rect">
              <a:avLst/>
            </a:prstGeom>
          </p:spPr>
          <p:txBody>
            <a:bodyPr wrap="square">
              <a:spAutoFit/>
            </a:bodyPr>
            <a:p>
              <a:pPr marL="0" indent="0" algn="ctr">
                <a:lnSpc>
                  <a:spcPts val="1400"/>
                </a:lnSpc>
                <a:spcBef>
                  <a:spcPct val="0"/>
                </a:spcBef>
                <a:spcAft>
                  <a:spcPts val="600"/>
                </a:spcAft>
              </a:pPr>
              <a:r>
                <a:rPr lang="zh-CN" altLang="en-US" sz="1200" b="0" i="0">
                  <a:solidFill>
                    <a:srgbClr val="000000"/>
                  </a:solidFill>
                  <a:latin typeface="微软雅黑" panose="020B0503020204020204" pitchFamily="34" charset="-122"/>
                  <a:ea typeface="微软雅黑" panose="020B0503020204020204" pitchFamily="34" charset="-122"/>
                </a:rPr>
                <a:t>明确权责、过程监控，确保动作到位</a:t>
              </a:r>
              <a:endParaRPr lang="zh-CN" altLang="en-US" sz="1200" b="0" i="0">
                <a:solidFill>
                  <a:srgbClr val="000000"/>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7566660" y="1772920"/>
            <a:ext cx="1795780" cy="781050"/>
            <a:chOff x="12322" y="2792"/>
            <a:chExt cx="2828" cy="1230"/>
          </a:xfrm>
        </p:grpSpPr>
        <p:sp>
          <p:nvSpPr>
            <p:cNvPr id="29" name="文本框 28"/>
            <p:cNvSpPr txBox="1"/>
            <p:nvPr/>
          </p:nvSpPr>
          <p:spPr>
            <a:xfrm>
              <a:off x="12553" y="2792"/>
              <a:ext cx="2367" cy="483"/>
            </a:xfrm>
            <a:prstGeom prst="rect">
              <a:avLst/>
            </a:prstGeom>
            <a:noFill/>
          </p:spPr>
          <p:txBody>
            <a:bodyPr wrap="square" rtlCol="0" anchor="t">
              <a:spAutoFit/>
            </a:bodyPr>
            <a:p>
              <a:pPr marL="171450" indent="-171450" algn="ctr">
                <a:buFont typeface="Wingdings" panose="05000000000000000000" charset="0"/>
                <a:buChar char="Ø"/>
              </a:pPr>
              <a:r>
                <a:rPr lang="zh-CN" sz="1400" b="1" dirty="0">
                  <a:solidFill>
                    <a:srgbClr val="0070C0"/>
                  </a:solidFill>
                  <a:latin typeface="微软雅黑" panose="020B0503020204020204" pitchFamily="34" charset="-122"/>
                  <a:ea typeface="微软雅黑" panose="020B0503020204020204" pitchFamily="34" charset="-122"/>
                  <a:sym typeface="+mn-ea"/>
                </a:rPr>
                <a:t>有落地</a:t>
              </a:r>
              <a:endParaRPr lang="zh-CN" sz="1400" b="1" dirty="0">
                <a:solidFill>
                  <a:srgbClr val="0070C0"/>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12322" y="3192"/>
              <a:ext cx="2828" cy="830"/>
            </a:xfrm>
            <a:prstGeom prst="rect">
              <a:avLst/>
            </a:prstGeom>
          </p:spPr>
          <p:txBody>
            <a:bodyPr wrap="square">
              <a:spAutoFit/>
            </a:bodyPr>
            <a:p>
              <a:pPr marL="0" indent="0" algn="ctr">
                <a:lnSpc>
                  <a:spcPts val="1400"/>
                </a:lnSpc>
                <a:spcBef>
                  <a:spcPct val="0"/>
                </a:spcBef>
                <a:spcAft>
                  <a:spcPts val="600"/>
                </a:spcAft>
              </a:pPr>
              <a:r>
                <a:rPr lang="zh-CN" altLang="en-US" sz="1200" b="0" i="0">
                  <a:solidFill>
                    <a:srgbClr val="000000"/>
                  </a:solidFill>
                  <a:latin typeface="微软雅黑" panose="020B0503020204020204" pitchFamily="34" charset="-122"/>
                  <a:ea typeface="微软雅黑" panose="020B0503020204020204" pitchFamily="34" charset="-122"/>
                </a:rPr>
                <a:t>明确指标，量化评估，</a:t>
              </a:r>
              <a:endParaRPr lang="zh-CN" altLang="en-US" sz="1200" b="0" i="0">
                <a:solidFill>
                  <a:srgbClr val="000000"/>
                </a:solidFill>
                <a:latin typeface="微软雅黑" panose="020B0503020204020204" pitchFamily="34" charset="-122"/>
                <a:ea typeface="微软雅黑" panose="020B0503020204020204" pitchFamily="34" charset="-122"/>
              </a:endParaRPr>
            </a:p>
            <a:p>
              <a:pPr marL="0" indent="0" algn="ctr">
                <a:lnSpc>
                  <a:spcPts val="1400"/>
                </a:lnSpc>
                <a:spcBef>
                  <a:spcPct val="0"/>
                </a:spcBef>
                <a:spcAft>
                  <a:spcPts val="600"/>
                </a:spcAft>
              </a:pPr>
              <a:r>
                <a:rPr lang="zh-CN" altLang="en-US" sz="1200" b="0" i="0">
                  <a:solidFill>
                    <a:srgbClr val="000000"/>
                  </a:solidFill>
                  <a:latin typeface="微软雅黑" panose="020B0503020204020204" pitchFamily="34" charset="-122"/>
                  <a:ea typeface="微软雅黑" panose="020B0503020204020204" pitchFamily="34" charset="-122"/>
                </a:rPr>
                <a:t>强化结果导向与激励</a:t>
              </a:r>
              <a:endParaRPr lang="zh-CN" altLang="en-US" sz="1200" b="0" i="0">
                <a:solidFill>
                  <a:srgbClr val="000000"/>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9885045" y="2703195"/>
            <a:ext cx="901700" cy="450215"/>
          </a:xfrm>
          <a:prstGeom prst="rect">
            <a:avLst/>
          </a:prstGeom>
          <a:ln>
            <a:solidFill>
              <a:schemeClr val="bg1">
                <a:lumMod val="75000"/>
              </a:schemeClr>
            </a:solidFill>
          </a:ln>
        </p:spPr>
        <p:txBody>
          <a:bodyPr wrap="square">
            <a:spAutoFit/>
          </a:bodyPr>
          <a:p>
            <a:pPr indent="0" algn="ctr" fontAlgn="auto">
              <a:lnSpc>
                <a:spcPts val="1400"/>
              </a:lnSpc>
              <a:spcBef>
                <a:spcPct val="0"/>
              </a:spcBef>
              <a:spcAft>
                <a:spcPts val="0"/>
              </a:spcAft>
            </a:pPr>
            <a:r>
              <a:rPr lang="zh-CN" altLang="en-US" sz="1000">
                <a:solidFill>
                  <a:srgbClr val="000000"/>
                </a:solidFill>
                <a:latin typeface="微软雅黑" panose="020B0503020204020204" pitchFamily="34" charset="-122"/>
                <a:ea typeface="微软雅黑" panose="020B0503020204020204" pitchFamily="34" charset="-122"/>
                <a:sym typeface="+mn-ea"/>
              </a:rPr>
              <a:t>分享</a:t>
            </a:r>
            <a:endParaRPr lang="zh-CN" altLang="en-US" sz="1000" b="0" i="0">
              <a:solidFill>
                <a:srgbClr val="000000"/>
              </a:solidFill>
              <a:latin typeface="微软雅黑" panose="020B0503020204020204" pitchFamily="34" charset="-122"/>
              <a:ea typeface="微软雅黑" panose="020B0503020204020204" pitchFamily="34" charset="-122"/>
            </a:endParaRPr>
          </a:p>
          <a:p>
            <a:pPr indent="0" algn="ctr" fontAlgn="auto">
              <a:lnSpc>
                <a:spcPts val="1400"/>
              </a:lnSpc>
              <a:spcBef>
                <a:spcPct val="0"/>
              </a:spcBef>
              <a:spcAft>
                <a:spcPts val="0"/>
              </a:spcAft>
            </a:pPr>
            <a:r>
              <a:rPr lang="zh-CN" altLang="en-US" sz="1000" b="0" i="0">
                <a:solidFill>
                  <a:srgbClr val="000000"/>
                </a:solidFill>
                <a:latin typeface="微软雅黑" panose="020B0503020204020204" pitchFamily="34" charset="-122"/>
                <a:ea typeface="微软雅黑" panose="020B0503020204020204" pitchFamily="34" charset="-122"/>
              </a:rPr>
              <a:t>成功经验</a:t>
            </a:r>
            <a:endParaRPr lang="zh-CN" altLang="en-US" sz="1000" b="0" i="0">
              <a:solidFill>
                <a:srgbClr val="00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819130" y="2703195"/>
            <a:ext cx="901700" cy="450215"/>
          </a:xfrm>
          <a:prstGeom prst="rect">
            <a:avLst/>
          </a:prstGeom>
          <a:ln>
            <a:solidFill>
              <a:schemeClr val="bg1">
                <a:lumMod val="75000"/>
              </a:schemeClr>
            </a:solidFill>
          </a:ln>
        </p:spPr>
        <p:txBody>
          <a:bodyPr wrap="square">
            <a:spAutoFit/>
          </a:bodyPr>
          <a:p>
            <a:pPr indent="0" algn="ctr" fontAlgn="auto">
              <a:lnSpc>
                <a:spcPts val="1400"/>
              </a:lnSpc>
              <a:spcBef>
                <a:spcPct val="0"/>
              </a:spcBef>
              <a:spcAft>
                <a:spcPts val="0"/>
              </a:spcAft>
            </a:pPr>
            <a:r>
              <a:rPr lang="zh-CN" altLang="en-US" sz="1000">
                <a:solidFill>
                  <a:srgbClr val="000000"/>
                </a:solidFill>
                <a:latin typeface="微软雅黑" panose="020B0503020204020204" pitchFamily="34" charset="-122"/>
                <a:ea typeface="微软雅黑" panose="020B0503020204020204" pitchFamily="34" charset="-122"/>
                <a:sym typeface="+mn-ea"/>
              </a:rPr>
              <a:t>分析</a:t>
            </a:r>
            <a:endParaRPr lang="zh-CN" altLang="en-US" sz="1000" b="0" i="0">
              <a:solidFill>
                <a:srgbClr val="000000"/>
              </a:solidFill>
              <a:latin typeface="微软雅黑" panose="020B0503020204020204" pitchFamily="34" charset="-122"/>
              <a:ea typeface="微软雅黑" panose="020B0503020204020204" pitchFamily="34" charset="-122"/>
            </a:endParaRPr>
          </a:p>
          <a:p>
            <a:pPr indent="0" algn="ctr" fontAlgn="auto">
              <a:lnSpc>
                <a:spcPts val="1400"/>
              </a:lnSpc>
              <a:spcBef>
                <a:spcPct val="0"/>
              </a:spcBef>
              <a:spcAft>
                <a:spcPts val="0"/>
              </a:spcAft>
            </a:pPr>
            <a:r>
              <a:rPr lang="zh-CN" altLang="en-US" sz="1000" b="0" i="0">
                <a:solidFill>
                  <a:srgbClr val="000000"/>
                </a:solidFill>
                <a:latin typeface="微软雅黑" panose="020B0503020204020204" pitchFamily="34" charset="-122"/>
                <a:ea typeface="微软雅黑" panose="020B0503020204020204" pitchFamily="34" charset="-122"/>
              </a:rPr>
              <a:t>失败案例</a:t>
            </a:r>
            <a:endParaRPr lang="zh-CN" altLang="en-US" sz="1000" b="0" i="0">
              <a:solidFill>
                <a:srgbClr val="00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06095" y="2703195"/>
            <a:ext cx="901700" cy="450215"/>
          </a:xfrm>
          <a:prstGeom prst="rect">
            <a:avLst/>
          </a:prstGeom>
          <a:ln>
            <a:solidFill>
              <a:schemeClr val="bg1">
                <a:lumMod val="75000"/>
              </a:schemeClr>
            </a:solidFill>
          </a:ln>
        </p:spPr>
        <p:txBody>
          <a:bodyPr wrap="square">
            <a:spAutoFit/>
          </a:bodyPr>
          <a:p>
            <a:pPr indent="0" algn="ctr" fontAlgn="auto">
              <a:lnSpc>
                <a:spcPts val="1400"/>
              </a:lnSpc>
              <a:spcBef>
                <a:spcPct val="0"/>
              </a:spcBef>
              <a:spcAft>
                <a:spcPts val="0"/>
              </a:spcAft>
            </a:pPr>
            <a:r>
              <a:rPr lang="zh-CN" altLang="en-US" sz="1000" b="0" i="0">
                <a:solidFill>
                  <a:srgbClr val="000000"/>
                </a:solidFill>
                <a:latin typeface="微软雅黑" panose="020B0503020204020204" pitchFamily="34" charset="-122"/>
                <a:ea typeface="微软雅黑" panose="020B0503020204020204" pitchFamily="34" charset="-122"/>
              </a:rPr>
              <a:t>寻找</a:t>
            </a:r>
            <a:endParaRPr lang="zh-CN" altLang="en-US" sz="1000" b="0" i="0">
              <a:solidFill>
                <a:srgbClr val="000000"/>
              </a:solidFill>
              <a:latin typeface="微软雅黑" panose="020B0503020204020204" pitchFamily="34" charset="-122"/>
              <a:ea typeface="微软雅黑" panose="020B0503020204020204" pitchFamily="34" charset="-122"/>
            </a:endParaRPr>
          </a:p>
          <a:p>
            <a:pPr indent="0" algn="ctr" fontAlgn="auto">
              <a:lnSpc>
                <a:spcPts val="1400"/>
              </a:lnSpc>
              <a:spcBef>
                <a:spcPct val="0"/>
              </a:spcBef>
              <a:spcAft>
                <a:spcPts val="0"/>
              </a:spcAft>
            </a:pPr>
            <a:r>
              <a:rPr lang="zh-CN" altLang="en-US" sz="1000" b="0" i="0">
                <a:solidFill>
                  <a:srgbClr val="000000"/>
                </a:solidFill>
                <a:latin typeface="微软雅黑" panose="020B0503020204020204" pitchFamily="34" charset="-122"/>
                <a:ea typeface="微软雅黑" panose="020B0503020204020204" pitchFamily="34" charset="-122"/>
              </a:rPr>
              <a:t>行业政策</a:t>
            </a:r>
            <a:endParaRPr lang="zh-CN" altLang="en-US" sz="1000" b="0" i="0">
              <a:solidFill>
                <a:srgbClr val="00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440180" y="2703195"/>
            <a:ext cx="901700" cy="450215"/>
          </a:xfrm>
          <a:prstGeom prst="rect">
            <a:avLst/>
          </a:prstGeom>
          <a:ln>
            <a:solidFill>
              <a:schemeClr val="bg1">
                <a:lumMod val="75000"/>
              </a:schemeClr>
            </a:solidFill>
          </a:ln>
        </p:spPr>
        <p:txBody>
          <a:bodyPr wrap="square">
            <a:spAutoFit/>
          </a:bodyPr>
          <a:p>
            <a:pPr indent="0" algn="ctr" fontAlgn="auto">
              <a:lnSpc>
                <a:spcPts val="1400"/>
              </a:lnSpc>
              <a:spcBef>
                <a:spcPct val="0"/>
              </a:spcBef>
              <a:spcAft>
                <a:spcPts val="0"/>
              </a:spcAft>
            </a:pPr>
            <a:r>
              <a:rPr lang="zh-CN" altLang="en-US" sz="1000">
                <a:solidFill>
                  <a:srgbClr val="000000"/>
                </a:solidFill>
                <a:latin typeface="微软雅黑" panose="020B0503020204020204" pitchFamily="34" charset="-122"/>
                <a:ea typeface="微软雅黑" panose="020B0503020204020204" pitchFamily="34" charset="-122"/>
                <a:sym typeface="+mn-ea"/>
              </a:rPr>
              <a:t>政策</a:t>
            </a:r>
            <a:endParaRPr lang="zh-CN" altLang="en-US" sz="1000">
              <a:solidFill>
                <a:srgbClr val="000000"/>
              </a:solidFill>
              <a:latin typeface="微软雅黑" panose="020B0503020204020204" pitchFamily="34" charset="-122"/>
              <a:ea typeface="微软雅黑" panose="020B0503020204020204" pitchFamily="34" charset="-122"/>
              <a:sym typeface="+mn-ea"/>
            </a:endParaRPr>
          </a:p>
          <a:p>
            <a:pPr marL="0" indent="0" algn="ctr">
              <a:lnSpc>
                <a:spcPts val="1400"/>
              </a:lnSpc>
              <a:spcBef>
                <a:spcPct val="0"/>
              </a:spcBef>
              <a:spcAft>
                <a:spcPts val="600"/>
              </a:spcAft>
            </a:pPr>
            <a:r>
              <a:rPr lang="zh-CN" altLang="en-US" sz="1000" b="0" i="0">
                <a:solidFill>
                  <a:srgbClr val="000000"/>
                </a:solidFill>
                <a:latin typeface="微软雅黑" panose="020B0503020204020204" pitchFamily="34" charset="-122"/>
                <a:ea typeface="微软雅黑" panose="020B0503020204020204" pitchFamily="34" charset="-122"/>
              </a:rPr>
              <a:t>分析研究</a:t>
            </a:r>
            <a:endParaRPr lang="zh-CN" altLang="en-US" sz="1000" b="0" i="0">
              <a:solidFill>
                <a:srgbClr val="000000"/>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840990" y="2703195"/>
            <a:ext cx="901700" cy="450215"/>
          </a:xfrm>
          <a:prstGeom prst="rect">
            <a:avLst/>
          </a:prstGeom>
          <a:ln>
            <a:solidFill>
              <a:schemeClr val="bg1">
                <a:lumMod val="75000"/>
              </a:schemeClr>
            </a:solidFill>
          </a:ln>
        </p:spPr>
        <p:txBody>
          <a:bodyPr wrap="square">
            <a:spAutoFit/>
          </a:bodyPr>
          <a:p>
            <a:pPr indent="0" algn="ctr" fontAlgn="auto">
              <a:lnSpc>
                <a:spcPts val="1400"/>
              </a:lnSpc>
              <a:spcBef>
                <a:spcPct val="0"/>
              </a:spcBef>
              <a:spcAft>
                <a:spcPts val="0"/>
              </a:spcAft>
            </a:pPr>
            <a:r>
              <a:rPr lang="zh-CN" altLang="en-US" sz="1000" b="0" i="0">
                <a:solidFill>
                  <a:srgbClr val="000000"/>
                </a:solidFill>
                <a:latin typeface="微软雅黑" panose="020B0503020204020204" pitchFamily="34" charset="-122"/>
                <a:ea typeface="微软雅黑" panose="020B0503020204020204" pitchFamily="34" charset="-122"/>
              </a:rPr>
              <a:t>匹配</a:t>
            </a:r>
            <a:endParaRPr lang="zh-CN" altLang="en-US" sz="1000" b="0" i="0">
              <a:solidFill>
                <a:srgbClr val="000000"/>
              </a:solidFill>
              <a:latin typeface="微软雅黑" panose="020B0503020204020204" pitchFamily="34" charset="-122"/>
              <a:ea typeface="微软雅黑" panose="020B0503020204020204" pitchFamily="34" charset="-122"/>
            </a:endParaRPr>
          </a:p>
          <a:p>
            <a:pPr indent="0" algn="ctr" fontAlgn="auto">
              <a:lnSpc>
                <a:spcPts val="1400"/>
              </a:lnSpc>
              <a:spcBef>
                <a:spcPct val="0"/>
              </a:spcBef>
              <a:spcAft>
                <a:spcPts val="0"/>
              </a:spcAft>
            </a:pPr>
            <a:r>
              <a:rPr lang="zh-CN" altLang="en-US" sz="1000" b="0" i="0">
                <a:solidFill>
                  <a:srgbClr val="000000"/>
                </a:solidFill>
                <a:latin typeface="微软雅黑" panose="020B0503020204020204" pitchFamily="34" charset="-122"/>
                <a:ea typeface="微软雅黑" panose="020B0503020204020204" pitchFamily="34" charset="-122"/>
              </a:rPr>
              <a:t>目标行业</a:t>
            </a:r>
            <a:endParaRPr lang="zh-CN" altLang="en-US" sz="1000" b="0" i="0">
              <a:solidFill>
                <a:srgbClr val="00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3775075" y="2703195"/>
            <a:ext cx="901700" cy="450215"/>
          </a:xfrm>
          <a:prstGeom prst="rect">
            <a:avLst/>
          </a:prstGeom>
          <a:ln>
            <a:solidFill>
              <a:schemeClr val="bg1">
                <a:lumMod val="75000"/>
              </a:schemeClr>
            </a:solidFill>
          </a:ln>
        </p:spPr>
        <p:txBody>
          <a:bodyPr wrap="square">
            <a:spAutoFit/>
          </a:bodyPr>
          <a:p>
            <a:pPr indent="0" algn="ctr" fontAlgn="auto">
              <a:lnSpc>
                <a:spcPts val="1400"/>
              </a:lnSpc>
              <a:spcBef>
                <a:spcPct val="0"/>
              </a:spcBef>
              <a:spcAft>
                <a:spcPts val="0"/>
              </a:spcAft>
            </a:pPr>
            <a:r>
              <a:rPr lang="zh-CN" altLang="en-US" sz="1000">
                <a:solidFill>
                  <a:srgbClr val="000000"/>
                </a:solidFill>
                <a:latin typeface="微软雅黑" panose="020B0503020204020204" pitchFamily="34" charset="-122"/>
                <a:ea typeface="微软雅黑" panose="020B0503020204020204" pitchFamily="34" charset="-122"/>
                <a:sym typeface="+mn-ea"/>
              </a:rPr>
              <a:t>输出</a:t>
            </a:r>
            <a:endParaRPr lang="zh-CN" altLang="en-US" sz="1000">
              <a:solidFill>
                <a:srgbClr val="000000"/>
              </a:solidFill>
              <a:latin typeface="微软雅黑" panose="020B0503020204020204" pitchFamily="34" charset="-122"/>
              <a:ea typeface="微软雅黑" panose="020B0503020204020204" pitchFamily="34" charset="-122"/>
              <a:sym typeface="+mn-ea"/>
            </a:endParaRPr>
          </a:p>
          <a:p>
            <a:pPr indent="0" algn="ctr" fontAlgn="auto">
              <a:lnSpc>
                <a:spcPts val="1400"/>
              </a:lnSpc>
              <a:spcBef>
                <a:spcPct val="0"/>
              </a:spcBef>
              <a:spcAft>
                <a:spcPts val="0"/>
              </a:spcAft>
            </a:pPr>
            <a:r>
              <a:rPr lang="zh-CN" altLang="en-US" sz="1000">
                <a:solidFill>
                  <a:srgbClr val="000000"/>
                </a:solidFill>
                <a:latin typeface="微软雅黑" panose="020B0503020204020204" pitchFamily="34" charset="-122"/>
                <a:ea typeface="微软雅黑" panose="020B0503020204020204" pitchFamily="34" charset="-122"/>
                <a:sym typeface="+mn-ea"/>
              </a:rPr>
              <a:t>目标清单</a:t>
            </a:r>
            <a:endParaRPr lang="zh-CN" altLang="en-US" sz="1000" b="0" i="0">
              <a:solidFill>
                <a:srgbClr val="000000"/>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5207000" y="2703195"/>
            <a:ext cx="901700" cy="450215"/>
          </a:xfrm>
          <a:prstGeom prst="rect">
            <a:avLst/>
          </a:prstGeom>
          <a:ln>
            <a:solidFill>
              <a:schemeClr val="bg1">
                <a:lumMod val="75000"/>
              </a:schemeClr>
            </a:solidFill>
          </a:ln>
        </p:spPr>
        <p:txBody>
          <a:bodyPr wrap="square">
            <a:spAutoFit/>
          </a:bodyPr>
          <a:p>
            <a:pPr indent="0" algn="ctr" fontAlgn="auto">
              <a:lnSpc>
                <a:spcPts val="1400"/>
              </a:lnSpc>
              <a:spcBef>
                <a:spcPct val="0"/>
              </a:spcBef>
              <a:spcAft>
                <a:spcPts val="0"/>
              </a:spcAft>
            </a:pPr>
            <a:r>
              <a:rPr lang="zh-CN" altLang="en-US" sz="1000" b="0" i="0">
                <a:solidFill>
                  <a:srgbClr val="000000"/>
                </a:solidFill>
                <a:latin typeface="微软雅黑" panose="020B0503020204020204" pitchFamily="34" charset="-122"/>
                <a:ea typeface="微软雅黑" panose="020B0503020204020204" pitchFamily="34" charset="-122"/>
              </a:rPr>
              <a:t>规范</a:t>
            </a:r>
            <a:endParaRPr lang="zh-CN" altLang="en-US" sz="1000" b="0" i="0">
              <a:solidFill>
                <a:srgbClr val="000000"/>
              </a:solidFill>
              <a:latin typeface="微软雅黑" panose="020B0503020204020204" pitchFamily="34" charset="-122"/>
              <a:ea typeface="微软雅黑" panose="020B0503020204020204" pitchFamily="34" charset="-122"/>
            </a:endParaRPr>
          </a:p>
          <a:p>
            <a:pPr indent="0" algn="ctr" fontAlgn="auto">
              <a:lnSpc>
                <a:spcPts val="1400"/>
              </a:lnSpc>
              <a:spcBef>
                <a:spcPct val="0"/>
              </a:spcBef>
              <a:spcAft>
                <a:spcPts val="0"/>
              </a:spcAft>
            </a:pPr>
            <a:r>
              <a:rPr lang="zh-CN" altLang="en-US" sz="1000" b="0" i="0">
                <a:solidFill>
                  <a:srgbClr val="000000"/>
                </a:solidFill>
                <a:latin typeface="微软雅黑" panose="020B0503020204020204" pitchFamily="34" charset="-122"/>
                <a:ea typeface="微软雅黑" panose="020B0503020204020204" pitchFamily="34" charset="-122"/>
              </a:rPr>
              <a:t>话术口径</a:t>
            </a:r>
            <a:endParaRPr lang="zh-CN" altLang="en-US" sz="1000" b="0" i="0">
              <a:solidFill>
                <a:srgbClr val="00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141085" y="2703195"/>
            <a:ext cx="901700" cy="450215"/>
          </a:xfrm>
          <a:prstGeom prst="rect">
            <a:avLst/>
          </a:prstGeom>
          <a:ln>
            <a:solidFill>
              <a:schemeClr val="bg1">
                <a:lumMod val="75000"/>
              </a:schemeClr>
            </a:solidFill>
          </a:ln>
        </p:spPr>
        <p:txBody>
          <a:bodyPr wrap="square">
            <a:spAutoFit/>
          </a:bodyPr>
          <a:p>
            <a:pPr indent="0" algn="ctr" fontAlgn="auto">
              <a:lnSpc>
                <a:spcPts val="1400"/>
              </a:lnSpc>
              <a:spcBef>
                <a:spcPct val="0"/>
              </a:spcBef>
              <a:spcAft>
                <a:spcPts val="0"/>
              </a:spcAft>
            </a:pPr>
            <a:r>
              <a:rPr lang="zh-CN" altLang="en-US" sz="1000" b="0" i="0">
                <a:solidFill>
                  <a:srgbClr val="000000"/>
                </a:solidFill>
                <a:latin typeface="微软雅黑" panose="020B0503020204020204" pitchFamily="34" charset="-122"/>
                <a:ea typeface="微软雅黑" panose="020B0503020204020204" pitchFamily="34" charset="-122"/>
              </a:rPr>
              <a:t>压实</a:t>
            </a:r>
            <a:endParaRPr lang="zh-CN" altLang="en-US" sz="1000" b="0" i="0">
              <a:solidFill>
                <a:srgbClr val="000000"/>
              </a:solidFill>
              <a:latin typeface="微软雅黑" panose="020B0503020204020204" pitchFamily="34" charset="-122"/>
              <a:ea typeface="微软雅黑" panose="020B0503020204020204" pitchFamily="34" charset="-122"/>
            </a:endParaRPr>
          </a:p>
          <a:p>
            <a:pPr indent="0" algn="ctr" fontAlgn="auto">
              <a:lnSpc>
                <a:spcPts val="1400"/>
              </a:lnSpc>
              <a:spcBef>
                <a:spcPct val="0"/>
              </a:spcBef>
              <a:spcAft>
                <a:spcPts val="0"/>
              </a:spcAft>
            </a:pPr>
            <a:r>
              <a:rPr lang="zh-CN" altLang="en-US" sz="1000" b="0" i="0">
                <a:solidFill>
                  <a:srgbClr val="000000"/>
                </a:solidFill>
                <a:latin typeface="微软雅黑" panose="020B0503020204020204" pitchFamily="34" charset="-122"/>
                <a:ea typeface="微软雅黑" panose="020B0503020204020204" pitchFamily="34" charset="-122"/>
              </a:rPr>
              <a:t>走访责任</a:t>
            </a:r>
            <a:endParaRPr lang="zh-CN" altLang="en-US" sz="1000" b="0" i="0">
              <a:solidFill>
                <a:srgbClr val="00000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7529830" y="2703195"/>
            <a:ext cx="901700" cy="450215"/>
          </a:xfrm>
          <a:prstGeom prst="rect">
            <a:avLst/>
          </a:prstGeom>
          <a:ln>
            <a:solidFill>
              <a:schemeClr val="bg1">
                <a:lumMod val="75000"/>
              </a:schemeClr>
            </a:solidFill>
          </a:ln>
        </p:spPr>
        <p:txBody>
          <a:bodyPr wrap="square">
            <a:spAutoFit/>
          </a:bodyPr>
          <a:p>
            <a:pPr indent="0" algn="ctr" fontAlgn="auto">
              <a:lnSpc>
                <a:spcPts val="1400"/>
              </a:lnSpc>
              <a:spcBef>
                <a:spcPct val="0"/>
              </a:spcBef>
              <a:spcAft>
                <a:spcPts val="0"/>
              </a:spcAft>
            </a:pPr>
            <a:r>
              <a:rPr lang="zh-CN" altLang="en-US" sz="1000" b="0" i="0">
                <a:solidFill>
                  <a:srgbClr val="000000"/>
                </a:solidFill>
                <a:latin typeface="微软雅黑" panose="020B0503020204020204" pitchFamily="34" charset="-122"/>
                <a:ea typeface="微软雅黑" panose="020B0503020204020204" pitchFamily="34" charset="-122"/>
              </a:rPr>
              <a:t>做好</a:t>
            </a:r>
            <a:endParaRPr lang="zh-CN" altLang="en-US" sz="1000" b="0" i="0">
              <a:solidFill>
                <a:srgbClr val="000000"/>
              </a:solidFill>
              <a:latin typeface="微软雅黑" panose="020B0503020204020204" pitchFamily="34" charset="-122"/>
              <a:ea typeface="微软雅黑" panose="020B0503020204020204" pitchFamily="34" charset="-122"/>
            </a:endParaRPr>
          </a:p>
          <a:p>
            <a:pPr indent="0" algn="ctr" fontAlgn="auto">
              <a:lnSpc>
                <a:spcPts val="1400"/>
              </a:lnSpc>
              <a:spcBef>
                <a:spcPct val="0"/>
              </a:spcBef>
              <a:spcAft>
                <a:spcPts val="0"/>
              </a:spcAft>
            </a:pPr>
            <a:r>
              <a:rPr lang="zh-CN" altLang="en-US" sz="1000" b="0" i="0">
                <a:solidFill>
                  <a:srgbClr val="000000"/>
                </a:solidFill>
                <a:latin typeface="微软雅黑" panose="020B0503020204020204" pitchFamily="34" charset="-122"/>
                <a:ea typeface="微软雅黑" panose="020B0503020204020204" pitchFamily="34" charset="-122"/>
              </a:rPr>
              <a:t>指标通报</a:t>
            </a:r>
            <a:endParaRPr lang="zh-CN" altLang="en-US" sz="1000" b="0" i="0">
              <a:solidFill>
                <a:srgbClr val="000000"/>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8463915" y="2703195"/>
            <a:ext cx="901700" cy="450215"/>
          </a:xfrm>
          <a:prstGeom prst="rect">
            <a:avLst/>
          </a:prstGeom>
          <a:ln>
            <a:solidFill>
              <a:schemeClr val="bg1">
                <a:lumMod val="75000"/>
              </a:schemeClr>
            </a:solidFill>
          </a:ln>
        </p:spPr>
        <p:txBody>
          <a:bodyPr wrap="square">
            <a:spAutoFit/>
          </a:bodyPr>
          <a:p>
            <a:pPr indent="0" algn="ctr" fontAlgn="auto">
              <a:lnSpc>
                <a:spcPts val="1400"/>
              </a:lnSpc>
              <a:spcBef>
                <a:spcPct val="0"/>
              </a:spcBef>
              <a:spcAft>
                <a:spcPts val="0"/>
              </a:spcAft>
            </a:pPr>
            <a:r>
              <a:rPr lang="zh-CN" altLang="en-US" sz="1000" b="0" i="0">
                <a:solidFill>
                  <a:srgbClr val="000000"/>
                </a:solidFill>
                <a:latin typeface="微软雅黑" panose="020B0503020204020204" pitchFamily="34" charset="-122"/>
                <a:ea typeface="微软雅黑" panose="020B0503020204020204" pitchFamily="34" charset="-122"/>
              </a:rPr>
              <a:t>明确</a:t>
            </a:r>
            <a:endParaRPr lang="zh-CN" altLang="en-US" sz="1000" b="0" i="0">
              <a:solidFill>
                <a:srgbClr val="000000"/>
              </a:solidFill>
              <a:latin typeface="微软雅黑" panose="020B0503020204020204" pitchFamily="34" charset="-122"/>
              <a:ea typeface="微软雅黑" panose="020B0503020204020204" pitchFamily="34" charset="-122"/>
            </a:endParaRPr>
          </a:p>
          <a:p>
            <a:pPr indent="0" algn="ctr" fontAlgn="auto">
              <a:lnSpc>
                <a:spcPts val="1400"/>
              </a:lnSpc>
              <a:spcBef>
                <a:spcPct val="0"/>
              </a:spcBef>
              <a:spcAft>
                <a:spcPts val="0"/>
              </a:spcAft>
            </a:pPr>
            <a:r>
              <a:rPr lang="zh-CN" altLang="en-US" sz="1000" b="0" i="0">
                <a:solidFill>
                  <a:srgbClr val="000000"/>
                </a:solidFill>
                <a:latin typeface="微软雅黑" panose="020B0503020204020204" pitchFamily="34" charset="-122"/>
                <a:ea typeface="微软雅黑" panose="020B0503020204020204" pitchFamily="34" charset="-122"/>
              </a:rPr>
              <a:t>激励考核</a:t>
            </a:r>
            <a:endParaRPr lang="zh-CN" altLang="en-US" sz="1000" b="0" i="0">
              <a:solidFill>
                <a:srgbClr val="000000"/>
              </a:solidFill>
              <a:latin typeface="微软雅黑" panose="020B0503020204020204" pitchFamily="34" charset="-122"/>
              <a:ea typeface="微软雅黑" panose="020B0503020204020204" pitchFamily="34" charset="-122"/>
            </a:endParaRPr>
          </a:p>
        </p:txBody>
      </p:sp>
      <p:grpSp>
        <p:nvGrpSpPr>
          <p:cNvPr id="42" name="组合 41"/>
          <p:cNvGrpSpPr/>
          <p:nvPr/>
        </p:nvGrpSpPr>
        <p:grpSpPr>
          <a:xfrm>
            <a:off x="9871710" y="1772920"/>
            <a:ext cx="1795780" cy="781050"/>
            <a:chOff x="15961" y="2792"/>
            <a:chExt cx="2828" cy="1230"/>
          </a:xfrm>
        </p:grpSpPr>
        <p:sp>
          <p:nvSpPr>
            <p:cNvPr id="30" name="文本框 29"/>
            <p:cNvSpPr txBox="1"/>
            <p:nvPr/>
          </p:nvSpPr>
          <p:spPr>
            <a:xfrm>
              <a:off x="16192" y="2792"/>
              <a:ext cx="2367" cy="483"/>
            </a:xfrm>
            <a:prstGeom prst="rect">
              <a:avLst/>
            </a:prstGeom>
            <a:noFill/>
          </p:spPr>
          <p:txBody>
            <a:bodyPr wrap="square" rtlCol="0" anchor="t">
              <a:spAutoFit/>
            </a:bodyPr>
            <a:p>
              <a:pPr marL="171450" indent="-171450" algn="ctr">
                <a:buFont typeface="Wingdings" panose="05000000000000000000" charset="0"/>
                <a:buChar char="Ø"/>
              </a:pPr>
              <a:r>
                <a:rPr lang="zh-CN" sz="1400" b="1" dirty="0">
                  <a:solidFill>
                    <a:srgbClr val="0070C0"/>
                  </a:solidFill>
                  <a:latin typeface="微软雅黑" panose="020B0503020204020204" pitchFamily="34" charset="-122"/>
                  <a:ea typeface="微软雅黑" panose="020B0503020204020204" pitchFamily="34" charset="-122"/>
                  <a:sym typeface="+mn-ea"/>
                </a:rPr>
                <a:t>有复制</a:t>
              </a:r>
              <a:endParaRPr lang="zh-CN" sz="1400" b="1" dirty="0">
                <a:solidFill>
                  <a:srgbClr val="0070C0"/>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5961" y="3192"/>
              <a:ext cx="2828" cy="830"/>
            </a:xfrm>
            <a:prstGeom prst="rect">
              <a:avLst/>
            </a:prstGeom>
          </p:spPr>
          <p:txBody>
            <a:bodyPr wrap="square">
              <a:spAutoFit/>
            </a:bodyPr>
            <a:p>
              <a:pPr marL="0" indent="0" algn="ctr">
                <a:lnSpc>
                  <a:spcPts val="1400"/>
                </a:lnSpc>
                <a:spcBef>
                  <a:spcPct val="0"/>
                </a:spcBef>
                <a:spcAft>
                  <a:spcPts val="600"/>
                </a:spcAft>
              </a:pPr>
              <a:r>
                <a:rPr lang="zh-CN" altLang="en-US" sz="1200" b="0" i="0">
                  <a:solidFill>
                    <a:srgbClr val="000000"/>
                  </a:solidFill>
                  <a:latin typeface="微软雅黑" panose="020B0503020204020204" pitchFamily="34" charset="-122"/>
                  <a:ea typeface="微软雅黑" panose="020B0503020204020204" pitchFamily="34" charset="-122"/>
                </a:rPr>
                <a:t>沉淀成功经验，</a:t>
              </a:r>
              <a:endParaRPr lang="zh-CN" altLang="en-US" sz="1200" b="0" i="0">
                <a:solidFill>
                  <a:srgbClr val="000000"/>
                </a:solidFill>
                <a:latin typeface="微软雅黑" panose="020B0503020204020204" pitchFamily="34" charset="-122"/>
                <a:ea typeface="微软雅黑" panose="020B0503020204020204" pitchFamily="34" charset="-122"/>
              </a:endParaRPr>
            </a:p>
            <a:p>
              <a:pPr marL="0" indent="0" algn="ctr">
                <a:lnSpc>
                  <a:spcPts val="1400"/>
                </a:lnSpc>
                <a:spcBef>
                  <a:spcPct val="0"/>
                </a:spcBef>
                <a:spcAft>
                  <a:spcPts val="600"/>
                </a:spcAft>
              </a:pPr>
              <a:r>
                <a:rPr lang="zh-CN" altLang="en-US" sz="1200" b="0" i="0">
                  <a:solidFill>
                    <a:srgbClr val="000000"/>
                  </a:solidFill>
                  <a:latin typeface="微软雅黑" panose="020B0503020204020204" pitchFamily="34" charset="-122"/>
                  <a:ea typeface="微软雅黑" panose="020B0503020204020204" pitchFamily="34" charset="-122"/>
                </a:rPr>
                <a:t>实现规模化增长</a:t>
              </a:r>
              <a:endParaRPr lang="zh-CN" altLang="en-US" sz="1200" b="0" i="0">
                <a:solidFill>
                  <a:srgbClr val="000000"/>
                </a:solidFill>
                <a:latin typeface="微软雅黑" panose="020B0503020204020204" pitchFamily="34" charset="-122"/>
                <a:ea typeface="微软雅黑" panose="020B0503020204020204" pitchFamily="34" charset="-122"/>
              </a:endParaRPr>
            </a:p>
          </p:txBody>
        </p:sp>
      </p:grpSp>
      <p:sp>
        <p:nvSpPr>
          <p:cNvPr id="43" name="左大括号 42"/>
          <p:cNvSpPr/>
          <p:nvPr/>
        </p:nvSpPr>
        <p:spPr>
          <a:xfrm rot="5400000">
            <a:off x="1355090" y="1581150"/>
            <a:ext cx="172720" cy="1934845"/>
          </a:xfrm>
          <a:prstGeom prst="leftBrace">
            <a:avLst/>
          </a:prstGeom>
          <a:ln>
            <a:solidFill>
              <a:schemeClr val="bg1">
                <a:lumMod val="65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4" name="左大括号 43"/>
          <p:cNvSpPr/>
          <p:nvPr/>
        </p:nvSpPr>
        <p:spPr>
          <a:xfrm rot="5400000">
            <a:off x="3688080" y="1581150"/>
            <a:ext cx="172720" cy="1934845"/>
          </a:xfrm>
          <a:prstGeom prst="leftBrace">
            <a:avLst/>
          </a:prstGeom>
          <a:ln>
            <a:solidFill>
              <a:schemeClr val="bg1">
                <a:lumMod val="65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5" name="左大括号 44"/>
          <p:cNvSpPr/>
          <p:nvPr/>
        </p:nvSpPr>
        <p:spPr>
          <a:xfrm rot="5400000">
            <a:off x="6021070" y="1581150"/>
            <a:ext cx="172720" cy="1934845"/>
          </a:xfrm>
          <a:prstGeom prst="leftBrace">
            <a:avLst/>
          </a:prstGeom>
          <a:ln>
            <a:solidFill>
              <a:schemeClr val="bg1">
                <a:lumMod val="65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7" name="左大括号 46"/>
          <p:cNvSpPr/>
          <p:nvPr/>
        </p:nvSpPr>
        <p:spPr>
          <a:xfrm rot="5400000">
            <a:off x="8354060" y="1581150"/>
            <a:ext cx="172720" cy="1934845"/>
          </a:xfrm>
          <a:prstGeom prst="leftBrace">
            <a:avLst/>
          </a:prstGeom>
          <a:ln>
            <a:solidFill>
              <a:schemeClr val="bg1">
                <a:lumMod val="65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8" name="左大括号 47"/>
          <p:cNvSpPr/>
          <p:nvPr/>
        </p:nvSpPr>
        <p:spPr>
          <a:xfrm rot="5400000">
            <a:off x="10687050" y="1581150"/>
            <a:ext cx="172720" cy="1934845"/>
          </a:xfrm>
          <a:prstGeom prst="leftBrace">
            <a:avLst/>
          </a:prstGeom>
          <a:ln>
            <a:solidFill>
              <a:schemeClr val="bg1">
                <a:lumMod val="65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nvGrpSpPr>
          <p:cNvPr id="8" name="组合 7"/>
          <p:cNvGrpSpPr/>
          <p:nvPr/>
        </p:nvGrpSpPr>
        <p:grpSpPr>
          <a:xfrm>
            <a:off x="443865" y="3532505"/>
            <a:ext cx="2682875" cy="2753995"/>
            <a:chOff x="563" y="5749"/>
            <a:chExt cx="5583" cy="4337"/>
          </a:xfrm>
        </p:grpSpPr>
        <p:sp>
          <p:nvSpPr>
            <p:cNvPr id="20" name="圆角矩形 19"/>
            <p:cNvSpPr/>
            <p:nvPr>
              <p:custDataLst>
                <p:tags r:id="rId4"/>
              </p:custDataLst>
            </p:nvPr>
          </p:nvSpPr>
          <p:spPr>
            <a:xfrm>
              <a:off x="563" y="6080"/>
              <a:ext cx="5583" cy="4006"/>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1006" y="5749"/>
              <a:ext cx="4698" cy="673"/>
            </a:xfrm>
            <a:prstGeom prst="rect">
              <a:avLst/>
            </a:prstGeom>
            <a:solidFill>
              <a:schemeClr val="bg1"/>
            </a:solidFill>
          </p:spPr>
          <p:txBody>
            <a:bodyPr wrap="square" rtlCol="0" anchor="t">
              <a:noAutofit/>
            </a:bodyPr>
            <a:p>
              <a:pPr indent="0" algn="ctr" fontAlgn="auto">
                <a:lnSpc>
                  <a:spcPct val="150000"/>
                </a:lnSpc>
                <a:buFont typeface="Wingdings" panose="05000000000000000000" charset="0"/>
                <a:buNone/>
              </a:pPr>
              <a:r>
                <a:rPr lang="zh-CN" sz="1400" b="1" dirty="0">
                  <a:solidFill>
                    <a:srgbClr val="1184CF"/>
                  </a:solidFill>
                  <a:latin typeface="微软雅黑" panose="020B0503020204020204" pitchFamily="34" charset="-122"/>
                  <a:ea typeface="微软雅黑" panose="020B0503020204020204" pitchFamily="34" charset="-122"/>
                  <a:sym typeface="+mn-ea"/>
                </a:rPr>
                <a:t>卡</a:t>
              </a:r>
              <a:r>
                <a:rPr lang="en-US" altLang="zh-CN" sz="1400" b="1" dirty="0">
                  <a:solidFill>
                    <a:srgbClr val="1184CF"/>
                  </a:solidFill>
                  <a:latin typeface="微软雅黑" panose="020B0503020204020204" pitchFamily="34" charset="-122"/>
                  <a:ea typeface="微软雅黑" panose="020B0503020204020204" pitchFamily="34" charset="-122"/>
                  <a:sym typeface="+mn-ea"/>
                </a:rPr>
                <a:t>+</a:t>
              </a:r>
              <a:r>
                <a:rPr lang="zh-CN" altLang="en-US" sz="1400" b="1" dirty="0">
                  <a:solidFill>
                    <a:srgbClr val="1184CF"/>
                  </a:solidFill>
                  <a:latin typeface="微软雅黑" panose="020B0503020204020204" pitchFamily="34" charset="-122"/>
                  <a:ea typeface="微软雅黑" panose="020B0503020204020204" pitchFamily="34" charset="-122"/>
                  <a:sym typeface="+mn-ea"/>
                </a:rPr>
                <a:t>模组</a:t>
              </a:r>
              <a:endParaRPr lang="zh-CN" altLang="en-US" sz="1400" b="1" dirty="0">
                <a:solidFill>
                  <a:srgbClr val="1184CF"/>
                </a:solidFill>
                <a:latin typeface="微软雅黑" panose="020B0503020204020204" pitchFamily="34" charset="-122"/>
                <a:ea typeface="微软雅黑" panose="020B0503020204020204" pitchFamily="34" charset="-122"/>
                <a:sym typeface="+mn-ea"/>
              </a:endParaRPr>
            </a:p>
          </p:txBody>
        </p:sp>
      </p:grpSp>
      <p:grpSp>
        <p:nvGrpSpPr>
          <p:cNvPr id="52" name="组合 51"/>
          <p:cNvGrpSpPr/>
          <p:nvPr/>
        </p:nvGrpSpPr>
        <p:grpSpPr>
          <a:xfrm>
            <a:off x="3359150" y="3532505"/>
            <a:ext cx="2682875" cy="2753995"/>
            <a:chOff x="563" y="5749"/>
            <a:chExt cx="5583" cy="4337"/>
          </a:xfrm>
        </p:grpSpPr>
        <p:sp>
          <p:nvSpPr>
            <p:cNvPr id="53" name="圆角矩形 52"/>
            <p:cNvSpPr/>
            <p:nvPr>
              <p:custDataLst>
                <p:tags r:id="rId5"/>
              </p:custDataLst>
            </p:nvPr>
          </p:nvSpPr>
          <p:spPr>
            <a:xfrm>
              <a:off x="563" y="6080"/>
              <a:ext cx="5583" cy="4006"/>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1006" y="5749"/>
              <a:ext cx="4698" cy="673"/>
            </a:xfrm>
            <a:prstGeom prst="rect">
              <a:avLst/>
            </a:prstGeom>
            <a:solidFill>
              <a:schemeClr val="bg1"/>
            </a:solidFill>
          </p:spPr>
          <p:txBody>
            <a:bodyPr wrap="square" rtlCol="0" anchor="t">
              <a:noAutofit/>
            </a:bodyPr>
            <a:p>
              <a:pPr indent="0" algn="ctr" fontAlgn="auto">
                <a:lnSpc>
                  <a:spcPct val="150000"/>
                </a:lnSpc>
                <a:buFont typeface="Wingdings" panose="05000000000000000000" charset="0"/>
                <a:buNone/>
              </a:pPr>
              <a:r>
                <a:rPr lang="en-US" sz="1400" b="1" dirty="0">
                  <a:solidFill>
                    <a:srgbClr val="1184CF"/>
                  </a:solidFill>
                  <a:latin typeface="微软雅黑" panose="020B0503020204020204" pitchFamily="34" charset="-122"/>
                  <a:ea typeface="微软雅黑" panose="020B0503020204020204" pitchFamily="34" charset="-122"/>
                  <a:sym typeface="+mn-ea"/>
                </a:rPr>
                <a:t>5G</a:t>
              </a:r>
              <a:r>
                <a:rPr lang="zh-CN" altLang="en-US" sz="1400" b="1" dirty="0">
                  <a:solidFill>
                    <a:srgbClr val="1184CF"/>
                  </a:solidFill>
                  <a:latin typeface="微软雅黑" panose="020B0503020204020204" pitchFamily="34" charset="-122"/>
                  <a:ea typeface="微软雅黑" panose="020B0503020204020204" pitchFamily="34" charset="-122"/>
                  <a:sym typeface="+mn-ea"/>
                </a:rPr>
                <a:t>专网</a:t>
              </a:r>
              <a:endParaRPr lang="zh-CN" altLang="en-US" sz="1400" b="1" dirty="0">
                <a:solidFill>
                  <a:srgbClr val="1184CF"/>
                </a:solidFill>
                <a:latin typeface="微软雅黑" panose="020B0503020204020204" pitchFamily="34" charset="-122"/>
                <a:ea typeface="微软雅黑" panose="020B0503020204020204" pitchFamily="34" charset="-122"/>
                <a:sym typeface="+mn-ea"/>
              </a:endParaRPr>
            </a:p>
          </p:txBody>
        </p:sp>
      </p:grpSp>
      <p:grpSp>
        <p:nvGrpSpPr>
          <p:cNvPr id="55" name="组合 54"/>
          <p:cNvGrpSpPr/>
          <p:nvPr/>
        </p:nvGrpSpPr>
        <p:grpSpPr>
          <a:xfrm>
            <a:off x="9189720" y="3532505"/>
            <a:ext cx="2682875" cy="2753995"/>
            <a:chOff x="563" y="5749"/>
            <a:chExt cx="5583" cy="4337"/>
          </a:xfrm>
        </p:grpSpPr>
        <p:sp>
          <p:nvSpPr>
            <p:cNvPr id="56" name="圆角矩形 55"/>
            <p:cNvSpPr/>
            <p:nvPr>
              <p:custDataLst>
                <p:tags r:id="rId6"/>
              </p:custDataLst>
            </p:nvPr>
          </p:nvSpPr>
          <p:spPr>
            <a:xfrm>
              <a:off x="563" y="6080"/>
              <a:ext cx="5583" cy="4006"/>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1006" y="5749"/>
              <a:ext cx="4698" cy="673"/>
            </a:xfrm>
            <a:prstGeom prst="rect">
              <a:avLst/>
            </a:prstGeom>
            <a:solidFill>
              <a:schemeClr val="bg1"/>
            </a:solidFill>
          </p:spPr>
          <p:txBody>
            <a:bodyPr wrap="square" rtlCol="0" anchor="t">
              <a:noAutofit/>
            </a:bodyPr>
            <a:p>
              <a:pPr indent="0" algn="ctr" fontAlgn="auto">
                <a:lnSpc>
                  <a:spcPct val="150000"/>
                </a:lnSpc>
                <a:buFont typeface="Wingdings" panose="05000000000000000000" charset="0"/>
                <a:buNone/>
              </a:pPr>
              <a:r>
                <a:rPr lang="zh-CN" sz="1400" b="1" dirty="0">
                  <a:solidFill>
                    <a:srgbClr val="1184CF"/>
                  </a:solidFill>
                  <a:latin typeface="微软雅黑" panose="020B0503020204020204" pitchFamily="34" charset="-122"/>
                  <a:ea typeface="微软雅黑" panose="020B0503020204020204" pitchFamily="34" charset="-122"/>
                  <a:sym typeface="+mn-ea"/>
                </a:rPr>
                <a:t>千里眼</a:t>
              </a:r>
              <a:r>
                <a:rPr lang="en-US" altLang="zh-CN" sz="1400" b="1" dirty="0">
                  <a:solidFill>
                    <a:srgbClr val="1184CF"/>
                  </a:solidFill>
                  <a:latin typeface="微软雅黑" panose="020B0503020204020204" pitchFamily="34" charset="-122"/>
                  <a:ea typeface="微软雅黑" panose="020B0503020204020204" pitchFamily="34" charset="-122"/>
                  <a:sym typeface="+mn-ea"/>
                </a:rPr>
                <a:t>+AI</a:t>
              </a:r>
              <a:endParaRPr lang="en-US" altLang="zh-CN" sz="1400" b="1" dirty="0">
                <a:solidFill>
                  <a:srgbClr val="1184CF"/>
                </a:solidFill>
                <a:latin typeface="微软雅黑" panose="020B0503020204020204" pitchFamily="34" charset="-122"/>
                <a:ea typeface="微软雅黑" panose="020B0503020204020204" pitchFamily="34" charset="-122"/>
                <a:sym typeface="+mn-ea"/>
              </a:endParaRPr>
            </a:p>
          </p:txBody>
        </p:sp>
      </p:grpSp>
      <p:sp>
        <p:nvSpPr>
          <p:cNvPr id="62" name="文本框 61"/>
          <p:cNvSpPr txBox="1"/>
          <p:nvPr/>
        </p:nvSpPr>
        <p:spPr>
          <a:xfrm>
            <a:off x="443865" y="5616575"/>
            <a:ext cx="2682240" cy="553085"/>
          </a:xfrm>
          <a:prstGeom prst="rect">
            <a:avLst/>
          </a:prstGeom>
          <a:noFill/>
        </p:spPr>
        <p:txBody>
          <a:bodyPr wrap="square" rtlCol="0">
            <a:spAutoFit/>
          </a:bodyPr>
          <a:p>
            <a:pPr marL="171450" indent="-171450">
              <a:buFont typeface="Wingdings" panose="05000000000000000000" charset="0"/>
              <a:buChar char="Ø"/>
            </a:pPr>
            <a:r>
              <a:rPr lang="zh-CN" altLang="en-US" sz="1000" b="1">
                <a:latin typeface="微软雅黑" panose="020B0503020204020204" pitchFamily="34" charset="-122"/>
                <a:ea typeface="微软雅黑" panose="020B0503020204020204" pitchFamily="34" charset="-122"/>
              </a:rPr>
              <a:t>目标客户：</a:t>
            </a:r>
            <a:r>
              <a:rPr lang="zh-CN" altLang="en-US" sz="1000">
                <a:latin typeface="微软雅黑" panose="020B0503020204020204" pitchFamily="34" charset="-122"/>
                <a:ea typeface="微软雅黑" panose="020B0503020204020204" pitchFamily="34" charset="-122"/>
              </a:rPr>
              <a:t>水电气生产企业，</a:t>
            </a:r>
            <a:r>
              <a:rPr lang="zh-CN" altLang="en-US" sz="1000" dirty="0">
                <a:latin typeface="微软雅黑" panose="020B0503020204020204" pitchFamily="34" charset="-122"/>
                <a:ea typeface="微软雅黑" panose="020B0503020204020204" pitchFamily="34" charset="-122"/>
                <a:sym typeface="+mn-ea"/>
              </a:rPr>
              <a:t>物联网生产型企业、集成商</a:t>
            </a:r>
            <a:endParaRPr lang="zh-CN" altLang="en-US" sz="1000" dirty="0">
              <a:solidFill>
                <a:schemeClr val="tx1"/>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Ø"/>
            </a:pPr>
            <a:endParaRPr lang="zh-CN" altLang="en-US" sz="1000">
              <a:latin typeface="微软雅黑" panose="020B0503020204020204" pitchFamily="34" charset="-122"/>
              <a:ea typeface="微软雅黑" panose="020B0503020204020204" pitchFamily="34" charset="-122"/>
            </a:endParaRPr>
          </a:p>
        </p:txBody>
      </p:sp>
      <p:sp>
        <p:nvSpPr>
          <p:cNvPr id="64" name="文本框 63"/>
          <p:cNvSpPr txBox="1"/>
          <p:nvPr/>
        </p:nvSpPr>
        <p:spPr>
          <a:xfrm>
            <a:off x="393700" y="5980430"/>
            <a:ext cx="2774950" cy="245110"/>
          </a:xfrm>
          <a:prstGeom prst="rect">
            <a:avLst/>
          </a:prstGeom>
          <a:noFill/>
        </p:spPr>
        <p:txBody>
          <a:bodyPr wrap="square" rtlCol="0">
            <a:spAutoFit/>
          </a:bodyPr>
          <a:p>
            <a:pPr marL="171450" indent="-171450">
              <a:buFont typeface="Wingdings" panose="05000000000000000000" charset="0"/>
              <a:buChar char="Ø"/>
            </a:pPr>
            <a:r>
              <a:rPr lang="zh-CN" altLang="en-US" sz="1000" b="1">
                <a:latin typeface="微软雅黑" panose="020B0503020204020204" pitchFamily="34" charset="-122"/>
                <a:ea typeface="微软雅黑" panose="020B0503020204020204" pitchFamily="34" charset="-122"/>
              </a:rPr>
              <a:t>目标：本地模组企业新拓</a:t>
            </a:r>
            <a:r>
              <a:rPr lang="en-US" altLang="zh-CN" sz="1000" b="1">
                <a:latin typeface="微软雅黑" panose="020B0503020204020204" pitchFamily="34" charset="-122"/>
                <a:ea typeface="微软雅黑" panose="020B0503020204020204" pitchFamily="34" charset="-122"/>
              </a:rPr>
              <a:t>7</a:t>
            </a:r>
            <a:r>
              <a:rPr lang="zh-CN" altLang="en-US" sz="1000" b="1">
                <a:latin typeface="微软雅黑" panose="020B0503020204020204" pitchFamily="34" charset="-122"/>
                <a:ea typeface="微软雅黑" panose="020B0503020204020204" pitchFamily="34" charset="-122"/>
              </a:rPr>
              <a:t>家，落地</a:t>
            </a:r>
            <a:r>
              <a:rPr lang="en-US" altLang="zh-CN" sz="1000" b="1">
                <a:latin typeface="微软雅黑" panose="020B0503020204020204" pitchFamily="34" charset="-122"/>
                <a:ea typeface="微软雅黑" panose="020B0503020204020204" pitchFamily="34" charset="-122"/>
              </a:rPr>
              <a:t>20</a:t>
            </a:r>
            <a:r>
              <a:rPr lang="zh-CN" altLang="en-US" sz="1000" b="1">
                <a:latin typeface="微软雅黑" panose="020B0503020204020204" pitchFamily="34" charset="-122"/>
                <a:ea typeface="微软雅黑" panose="020B0503020204020204" pitchFamily="34" charset="-122"/>
              </a:rPr>
              <a:t>万套</a:t>
            </a:r>
            <a:endParaRPr lang="zh-CN" altLang="en-US" sz="1000" b="1">
              <a:latin typeface="微软雅黑" panose="020B0503020204020204" pitchFamily="34" charset="-122"/>
              <a:ea typeface="微软雅黑" panose="020B0503020204020204" pitchFamily="34" charset="-122"/>
            </a:endParaRPr>
          </a:p>
        </p:txBody>
      </p:sp>
      <p:sp>
        <p:nvSpPr>
          <p:cNvPr id="74" name="文本框 73"/>
          <p:cNvSpPr txBox="1"/>
          <p:nvPr/>
        </p:nvSpPr>
        <p:spPr>
          <a:xfrm>
            <a:off x="3354705" y="5732780"/>
            <a:ext cx="2677160" cy="332740"/>
          </a:xfrm>
          <a:prstGeom prst="rect">
            <a:avLst/>
          </a:prstGeom>
          <a:noFill/>
        </p:spPr>
        <p:txBody>
          <a:bodyPr wrap="square" rtlCol="0">
            <a:noAutofit/>
          </a:bodyPr>
          <a:p>
            <a:pPr marL="171450" indent="-171450" fontAlgn="auto">
              <a:lnSpc>
                <a:spcPct val="120000"/>
              </a:lnSpc>
              <a:buFont typeface="Wingdings" panose="05000000000000000000" charset="0"/>
              <a:buChar char="Ø"/>
            </a:pPr>
            <a:r>
              <a:rPr lang="zh-CN" altLang="en-US" sz="1000" b="1">
                <a:latin typeface="微软雅黑" panose="020B0503020204020204" pitchFamily="34" charset="-122"/>
                <a:ea typeface="微软雅黑" panose="020B0503020204020204" pitchFamily="34" charset="-122"/>
              </a:rPr>
              <a:t>目标客户：</a:t>
            </a:r>
            <a:r>
              <a:rPr lang="zh-CN" altLang="en-US" sz="1000" dirty="0">
                <a:latin typeface="微软雅黑" panose="020B0503020204020204" pitchFamily="34" charset="-122"/>
                <a:ea typeface="微软雅黑" panose="020B0503020204020204" pitchFamily="34" charset="-122"/>
                <a:sym typeface="+mn-ea"/>
              </a:rPr>
              <a:t>工业制造</a:t>
            </a:r>
            <a:r>
              <a:rPr lang="zh-CN" altLang="en-US" sz="1000" dirty="0">
                <a:latin typeface="微软雅黑" panose="020B0503020204020204" pitchFamily="34" charset="-122"/>
                <a:ea typeface="微软雅黑" panose="020B0503020204020204" pitchFamily="34" charset="-122"/>
                <a:sym typeface="+mn-ea"/>
              </a:rPr>
              <a:t>企业、工业合作生态</a:t>
            </a:r>
            <a:endParaRPr lang="zh-CN" altLang="en-US" sz="1000" b="1">
              <a:latin typeface="微软雅黑" panose="020B0503020204020204" pitchFamily="34" charset="-122"/>
              <a:ea typeface="微软雅黑" panose="020B0503020204020204" pitchFamily="34" charset="-122"/>
            </a:endParaRPr>
          </a:p>
        </p:txBody>
      </p:sp>
      <p:sp>
        <p:nvSpPr>
          <p:cNvPr id="76" name="文本框 75"/>
          <p:cNvSpPr txBox="1"/>
          <p:nvPr/>
        </p:nvSpPr>
        <p:spPr>
          <a:xfrm>
            <a:off x="3355975" y="6014720"/>
            <a:ext cx="2655570" cy="398780"/>
          </a:xfrm>
          <a:prstGeom prst="rect">
            <a:avLst/>
          </a:prstGeom>
          <a:noFill/>
        </p:spPr>
        <p:txBody>
          <a:bodyPr wrap="square" rtlCol="0">
            <a:spAutoFit/>
          </a:bodyPr>
          <a:p>
            <a:pPr marL="171450" indent="-171450">
              <a:buFont typeface="Wingdings" panose="05000000000000000000" charset="0"/>
              <a:buChar char="Ø"/>
            </a:pPr>
            <a:r>
              <a:rPr lang="zh-CN" altLang="en-US" sz="1000" b="1">
                <a:latin typeface="微软雅黑" panose="020B0503020204020204" pitchFamily="34" charset="-122"/>
                <a:ea typeface="微软雅黑" panose="020B0503020204020204" pitchFamily="34" charset="-122"/>
              </a:rPr>
              <a:t>目标：</a:t>
            </a:r>
            <a:r>
              <a:rPr lang="en-US" altLang="zh-CN" sz="1000" b="1" dirty="0">
                <a:latin typeface="微软雅黑" panose="020B0503020204020204" pitchFamily="34" charset="-122"/>
                <a:ea typeface="微软雅黑" panose="020B0503020204020204" pitchFamily="34" charset="-122"/>
                <a:sym typeface="+mn-ea"/>
              </a:rPr>
              <a:t>5G</a:t>
            </a:r>
            <a:r>
              <a:rPr lang="zh-CN" altLang="en-US" sz="1000" b="1" dirty="0">
                <a:latin typeface="微软雅黑" panose="020B0503020204020204" pitchFamily="34" charset="-122"/>
                <a:ea typeface="微软雅黑" panose="020B0503020204020204" pitchFamily="34" charset="-122"/>
                <a:sym typeface="+mn-ea"/>
              </a:rPr>
              <a:t>专网落地</a:t>
            </a:r>
            <a:r>
              <a:rPr lang="en-US" altLang="zh-CN" sz="1000" b="1" dirty="0">
                <a:latin typeface="微软雅黑" panose="020B0503020204020204" pitchFamily="34" charset="-122"/>
                <a:ea typeface="微软雅黑" panose="020B0503020204020204" pitchFamily="34" charset="-122"/>
                <a:sym typeface="+mn-ea"/>
              </a:rPr>
              <a:t>7</a:t>
            </a:r>
            <a:r>
              <a:rPr lang="zh-CN" altLang="en-US" sz="1000" b="1" dirty="0">
                <a:latin typeface="微软雅黑" panose="020B0503020204020204" pitchFamily="34" charset="-122"/>
                <a:ea typeface="微软雅黑" panose="020B0503020204020204" pitchFamily="34" charset="-122"/>
                <a:sym typeface="+mn-ea"/>
              </a:rPr>
              <a:t>家</a:t>
            </a:r>
            <a:endParaRPr lang="en-US" altLang="zh-CN" sz="1000" dirty="0">
              <a:solidFill>
                <a:schemeClr val="tx1"/>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Ø"/>
            </a:pPr>
            <a:endParaRPr lang="en-US" altLang="zh-CN" sz="1000" b="1">
              <a:latin typeface="微软雅黑" panose="020B0503020204020204" pitchFamily="34" charset="-122"/>
              <a:ea typeface="微软雅黑" panose="020B0503020204020204" pitchFamily="34" charset="-122"/>
            </a:endParaRPr>
          </a:p>
        </p:txBody>
      </p:sp>
      <p:sp>
        <p:nvSpPr>
          <p:cNvPr id="78" name="文本框 77"/>
          <p:cNvSpPr txBox="1"/>
          <p:nvPr/>
        </p:nvSpPr>
        <p:spPr>
          <a:xfrm>
            <a:off x="9191625" y="5604510"/>
            <a:ext cx="2641600" cy="368935"/>
          </a:xfrm>
          <a:prstGeom prst="rect">
            <a:avLst/>
          </a:prstGeom>
          <a:noFill/>
        </p:spPr>
        <p:txBody>
          <a:bodyPr wrap="square" rtlCol="0">
            <a:noAutofit/>
          </a:bodyPr>
          <a:p>
            <a:pPr marL="171450" indent="-171450">
              <a:buFont typeface="Wingdings" panose="05000000000000000000" charset="0"/>
              <a:buChar char="Ø"/>
            </a:pPr>
            <a:r>
              <a:rPr lang="zh-CN" altLang="en-US" sz="1000" b="1">
                <a:latin typeface="微软雅黑" panose="020B0503020204020204" pitchFamily="34" charset="-122"/>
                <a:ea typeface="微软雅黑" panose="020B0503020204020204" pitchFamily="34" charset="-122"/>
              </a:rPr>
              <a:t>目标客户：</a:t>
            </a:r>
            <a:r>
              <a:rPr lang="zh-CN" altLang="en-US" sz="1000" dirty="0">
                <a:latin typeface="微软雅黑" panose="020B0503020204020204" pitchFamily="34" charset="-122"/>
                <a:ea typeface="微软雅黑" panose="020B0503020204020204" pitchFamily="34" charset="-122"/>
                <a:sym typeface="+mn-ea"/>
              </a:rPr>
              <a:t>政府监管单位</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dirty="0">
                <a:latin typeface="微软雅黑" panose="020B0503020204020204" pitchFamily="34" charset="-122"/>
                <a:ea typeface="微软雅黑" panose="020B0503020204020204" pitchFamily="34" charset="-122"/>
                <a:sym typeface="+mn-ea"/>
              </a:rPr>
              <a:t>园区企业、校园、企业等</a:t>
            </a:r>
            <a:endParaRPr lang="zh-CN" altLang="en-US" sz="1000" dirty="0">
              <a:solidFill>
                <a:schemeClr val="tx1"/>
              </a:solidFill>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Ø"/>
            </a:pPr>
            <a:endParaRPr lang="zh-CN" altLang="en-US" sz="1000" b="1">
              <a:latin typeface="微软雅黑" panose="020B0503020204020204" pitchFamily="34" charset="-122"/>
              <a:ea typeface="微软雅黑" panose="020B0503020204020204" pitchFamily="34" charset="-122"/>
            </a:endParaRPr>
          </a:p>
        </p:txBody>
      </p:sp>
      <p:sp>
        <p:nvSpPr>
          <p:cNvPr id="80" name="文本框 79"/>
          <p:cNvSpPr txBox="1"/>
          <p:nvPr/>
        </p:nvSpPr>
        <p:spPr>
          <a:xfrm>
            <a:off x="9213215" y="6028690"/>
            <a:ext cx="2620010" cy="245110"/>
          </a:xfrm>
          <a:prstGeom prst="rect">
            <a:avLst/>
          </a:prstGeom>
          <a:noFill/>
        </p:spPr>
        <p:txBody>
          <a:bodyPr wrap="square" rtlCol="0">
            <a:spAutoFit/>
          </a:bodyPr>
          <a:p>
            <a:pPr marL="171450" indent="-171450">
              <a:buFont typeface="Wingdings" panose="05000000000000000000" charset="0"/>
              <a:buChar char="Ø"/>
            </a:pPr>
            <a:r>
              <a:rPr lang="zh-CN" altLang="en-US" sz="1000" b="1">
                <a:latin typeface="微软雅黑" panose="020B0503020204020204" pitchFamily="34" charset="-122"/>
                <a:ea typeface="微软雅黑" panose="020B0503020204020204" pitchFamily="34" charset="-122"/>
              </a:rPr>
              <a:t>目标：</a:t>
            </a:r>
            <a:r>
              <a:rPr lang="zh-CN" altLang="en-US" sz="1000" b="1" dirty="0">
                <a:latin typeface="微软雅黑" panose="020B0503020204020204" pitchFamily="34" charset="-122"/>
                <a:ea typeface="微软雅黑" panose="020B0503020204020204" pitchFamily="34" charset="-122"/>
                <a:sym typeface="+mn-ea"/>
              </a:rPr>
              <a:t>视频叠加</a:t>
            </a:r>
            <a:r>
              <a:rPr lang="en-US" altLang="zh-CN" sz="1000" b="1" dirty="0">
                <a:latin typeface="微软雅黑" panose="020B0503020204020204" pitchFamily="34" charset="-122"/>
                <a:ea typeface="微软雅黑" panose="020B0503020204020204" pitchFamily="34" charset="-122"/>
                <a:sym typeface="+mn-ea"/>
              </a:rPr>
              <a:t>AI</a:t>
            </a:r>
            <a:r>
              <a:rPr lang="zh-CN" altLang="en-US" sz="1000" b="1" dirty="0">
                <a:latin typeface="微软雅黑" panose="020B0503020204020204" pitchFamily="34" charset="-122"/>
                <a:ea typeface="微软雅黑" panose="020B0503020204020204" pitchFamily="34" charset="-122"/>
                <a:sym typeface="+mn-ea"/>
              </a:rPr>
              <a:t>计费数超</a:t>
            </a:r>
            <a:r>
              <a:rPr lang="en-US" altLang="zh-CN" sz="1000" b="1" dirty="0">
                <a:latin typeface="微软雅黑" panose="020B0503020204020204" pitchFamily="34" charset="-122"/>
                <a:ea typeface="微软雅黑" panose="020B0503020204020204" pitchFamily="34" charset="-122"/>
                <a:sym typeface="+mn-ea"/>
              </a:rPr>
              <a:t>1000</a:t>
            </a:r>
            <a:r>
              <a:rPr lang="zh-CN" altLang="en-US" sz="1000" b="1" dirty="0">
                <a:latin typeface="微软雅黑" panose="020B0503020204020204" pitchFamily="34" charset="-122"/>
                <a:ea typeface="微软雅黑" panose="020B0503020204020204" pitchFamily="34" charset="-122"/>
                <a:sym typeface="+mn-ea"/>
              </a:rPr>
              <a:t>路</a:t>
            </a:r>
            <a:endParaRPr lang="zh-CN" altLang="en-US" sz="1000" b="1">
              <a:latin typeface="微软雅黑" panose="020B0503020204020204" pitchFamily="34" charset="-122"/>
              <a:ea typeface="微软雅黑" panose="020B0503020204020204" pitchFamily="34" charset="-122"/>
            </a:endParaRPr>
          </a:p>
        </p:txBody>
      </p:sp>
      <p:sp>
        <p:nvSpPr>
          <p:cNvPr id="17" name="文本框 16"/>
          <p:cNvSpPr txBox="1"/>
          <p:nvPr/>
        </p:nvSpPr>
        <p:spPr>
          <a:xfrm>
            <a:off x="3242945" y="3291205"/>
            <a:ext cx="6485890" cy="306705"/>
          </a:xfrm>
          <a:prstGeom prst="rect">
            <a:avLst/>
          </a:prstGeom>
          <a:solidFill>
            <a:srgbClr val="1184CF"/>
          </a:solidFill>
        </p:spPr>
        <p:txBody>
          <a:bodyPr wrap="square" rtlCol="0">
            <a:spAutoFit/>
          </a:bodyPr>
          <a:lstStyle/>
          <a:p>
            <a:pPr lvl="0" indent="0" algn="ctr" fontAlgn="auto">
              <a:buClrTx/>
              <a:buSzTx/>
              <a:buFontTx/>
            </a:pP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四大产品跟进机制，实现</a:t>
            </a: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县县有商机，行行有突破</a:t>
            </a:r>
            <a:endPar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7" name="文本框 36"/>
          <p:cNvSpPr txBox="1"/>
          <p:nvPr/>
        </p:nvSpPr>
        <p:spPr>
          <a:xfrm>
            <a:off x="6240145" y="5442585"/>
            <a:ext cx="2703830" cy="398780"/>
          </a:xfrm>
          <a:prstGeom prst="rect">
            <a:avLst/>
          </a:prstGeom>
          <a:noFill/>
        </p:spPr>
        <p:txBody>
          <a:bodyPr wrap="square" rtlCol="0">
            <a:spAutoFit/>
          </a:bodyPr>
          <a:p>
            <a:pPr marL="171450" indent="-171450">
              <a:buFont typeface="Wingdings" panose="05000000000000000000" charset="0"/>
              <a:buChar char="Ø"/>
            </a:pPr>
            <a:r>
              <a:rPr lang="zh-CN" altLang="en-US" sz="1000" b="1">
                <a:latin typeface="微软雅黑" panose="020B0503020204020204" pitchFamily="34" charset="-122"/>
                <a:ea typeface="微软雅黑" panose="020B0503020204020204" pitchFamily="34" charset="-122"/>
              </a:rPr>
              <a:t>目标客户：</a:t>
            </a:r>
            <a:r>
              <a:rPr lang="zh-CN" altLang="en-US" sz="1000">
                <a:solidFill>
                  <a:srgbClr val="000000"/>
                </a:solidFill>
                <a:latin typeface="微软雅黑" panose="020B0503020204020204" pitchFamily="34" charset="-122"/>
                <a:ea typeface="微软雅黑" panose="020B0503020204020204" pitchFamily="34" charset="-122"/>
              </a:rPr>
              <a:t>市县政法委、公安局等部门；安保物业、公共事业、餐饮酒店等客户；</a:t>
            </a:r>
            <a:endParaRPr lang="zh-CN" altLang="en-US" sz="1000">
              <a:solidFill>
                <a:srgbClr val="000000"/>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6240145" y="5815965"/>
            <a:ext cx="2703195" cy="460375"/>
          </a:xfrm>
          <a:prstGeom prst="rect">
            <a:avLst/>
          </a:prstGeom>
          <a:noFill/>
        </p:spPr>
        <p:txBody>
          <a:bodyPr wrap="square" rtlCol="0">
            <a:spAutoFit/>
          </a:bodyPr>
          <a:p>
            <a:pPr marL="171450" indent="-171450" fontAlgn="auto">
              <a:lnSpc>
                <a:spcPct val="120000"/>
              </a:lnSpc>
              <a:buFont typeface="Wingdings" panose="05000000000000000000" charset="0"/>
              <a:buChar char="Ø"/>
            </a:pPr>
            <a:r>
              <a:rPr lang="zh-CN" altLang="en-US" sz="1000" b="1">
                <a:latin typeface="微软雅黑" panose="020B0503020204020204" pitchFamily="34" charset="-122"/>
                <a:ea typeface="微软雅黑" panose="020B0503020204020204" pitchFamily="34" charset="-122"/>
              </a:rPr>
              <a:t>目标：</a:t>
            </a:r>
            <a:r>
              <a:rPr lang="zh-CN" altLang="en-US" sz="1000" b="1">
                <a:solidFill>
                  <a:srgbClr val="000000"/>
                </a:solidFill>
                <a:latin typeface="微软雅黑" panose="020B0503020204020204" pitchFamily="34" charset="-122"/>
                <a:ea typeface="微软雅黑" panose="020B0503020204020204" pitchFamily="34" charset="-122"/>
                <a:sym typeface="+mn-ea"/>
              </a:rPr>
              <a:t>一呼百应全市破零；</a:t>
            </a:r>
            <a:r>
              <a:rPr lang="zh-CN" altLang="en-US" sz="1000" b="1">
                <a:solidFill>
                  <a:srgbClr val="000000"/>
                </a:solidFill>
                <a:latin typeface="微软雅黑" panose="020B0503020204020204" pitchFamily="34" charset="-122"/>
                <a:ea typeface="微软雅黑" panose="020B0503020204020204" pitchFamily="34" charset="-122"/>
              </a:rPr>
              <a:t>工作机警务通</a:t>
            </a:r>
            <a:r>
              <a:rPr lang="en-US" altLang="zh-CN" sz="1000" b="1">
                <a:solidFill>
                  <a:srgbClr val="000000"/>
                </a:solidFill>
                <a:latin typeface="微软雅黑" panose="020B0503020204020204" pitchFamily="34" charset="-122"/>
                <a:ea typeface="微软雅黑" panose="020B0503020204020204" pitchFamily="34" charset="-122"/>
              </a:rPr>
              <a:t>/</a:t>
            </a:r>
            <a:r>
              <a:rPr lang="zh-CN" altLang="en-US" sz="1000" b="1">
                <a:solidFill>
                  <a:srgbClr val="000000"/>
                </a:solidFill>
                <a:latin typeface="微软雅黑" panose="020B0503020204020204" pitchFamily="34" charset="-122"/>
                <a:ea typeface="微软雅黑" panose="020B0503020204020204" pitchFamily="34" charset="-122"/>
              </a:rPr>
              <a:t>平安通新增突破</a:t>
            </a:r>
            <a:r>
              <a:rPr lang="en-US" altLang="zh-CN" sz="1000" b="1">
                <a:solidFill>
                  <a:srgbClr val="000000"/>
                </a:solidFill>
                <a:latin typeface="微软雅黑" panose="020B0503020204020204" pitchFamily="34" charset="-122"/>
                <a:ea typeface="微软雅黑" panose="020B0503020204020204" pitchFamily="34" charset="-122"/>
              </a:rPr>
              <a:t>1000</a:t>
            </a:r>
            <a:r>
              <a:rPr lang="zh-CN" altLang="en-US" sz="1000" b="1">
                <a:solidFill>
                  <a:srgbClr val="000000"/>
                </a:solidFill>
                <a:latin typeface="微软雅黑" panose="020B0503020204020204" pitchFamily="34" charset="-122"/>
                <a:ea typeface="微软雅黑" panose="020B0503020204020204" pitchFamily="34" charset="-122"/>
              </a:rPr>
              <a:t>台</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441325" y="3883025"/>
            <a:ext cx="2682240" cy="645160"/>
          </a:xfrm>
          <a:prstGeom prst="rect">
            <a:avLst/>
          </a:prstGeom>
          <a:noFill/>
        </p:spPr>
        <p:txBody>
          <a:bodyPr wrap="square" rtlCol="0">
            <a:spAutoFit/>
          </a:bodyPr>
          <a:p>
            <a:pPr marL="171450" indent="-171450" fontAlgn="auto">
              <a:lnSpc>
                <a:spcPct val="120000"/>
              </a:lnSpc>
              <a:buFont typeface="Arial" panose="020B0604020202020204" pitchFamily="34" charset="0"/>
              <a:buChar char="•"/>
            </a:pPr>
            <a:r>
              <a:rPr lang="zh-CN" altLang="en-US" sz="1000" b="1">
                <a:latin typeface="微软雅黑" panose="020B0503020204020204" pitchFamily="34" charset="-122"/>
                <a:ea typeface="微软雅黑" panose="020B0503020204020204" pitchFamily="34" charset="-122"/>
              </a:rPr>
              <a:t>面向厂家双向引流：</a:t>
            </a:r>
            <a:r>
              <a:rPr lang="zh-CN" altLang="en-US" sz="1000">
                <a:latin typeface="微软雅黑" panose="020B0503020204020204" pitchFamily="34" charset="-122"/>
                <a:ea typeface="微软雅黑" panose="020B0503020204020204" pitchFamily="34" charset="-122"/>
              </a:rPr>
              <a:t>各分公司要与主流模组厂家建立常态协同机制，</a:t>
            </a:r>
            <a:r>
              <a:rPr lang="zh-CN" altLang="en-US" sz="1000" b="1">
                <a:solidFill>
                  <a:srgbClr val="C00000"/>
                </a:solidFill>
                <a:latin typeface="微软雅黑" panose="020B0503020204020204" pitchFamily="34" charset="-122"/>
                <a:ea typeface="微软雅黑" panose="020B0503020204020204" pitchFamily="34" charset="-122"/>
              </a:rPr>
              <a:t>三季度各分公司至少落地</a:t>
            </a:r>
            <a:r>
              <a:rPr lang="en-US" altLang="zh-CN" sz="1000" b="1">
                <a:solidFill>
                  <a:srgbClr val="C00000"/>
                </a:solidFill>
                <a:latin typeface="微软雅黑" panose="020B0503020204020204" pitchFamily="34" charset="-122"/>
                <a:ea typeface="微软雅黑" panose="020B0503020204020204" pitchFamily="34" charset="-122"/>
              </a:rPr>
              <a:t>1</a:t>
            </a:r>
            <a:r>
              <a:rPr lang="zh-CN" altLang="en-US" sz="1000" b="1">
                <a:solidFill>
                  <a:srgbClr val="C00000"/>
                </a:solidFill>
                <a:latin typeface="微软雅黑" panose="020B0503020204020204" pitchFamily="34" charset="-122"/>
                <a:ea typeface="微软雅黑" panose="020B0503020204020204" pitchFamily="34" charset="-122"/>
              </a:rPr>
              <a:t>个模组厂家开展协作</a:t>
            </a:r>
            <a:r>
              <a:rPr lang="zh-CN" altLang="en-US" sz="1000" b="1">
                <a:solidFill>
                  <a:srgbClr val="C00000"/>
                </a:solidFill>
                <a:latin typeface="微软雅黑" panose="020B0503020204020204" pitchFamily="34" charset="-122"/>
                <a:ea typeface="微软雅黑" panose="020B0503020204020204" pitchFamily="34" charset="-122"/>
                <a:sym typeface="+mn-ea"/>
              </a:rPr>
              <a:t>。</a:t>
            </a:r>
            <a:endParaRPr lang="zh-CN" altLang="en-US" sz="1000" b="1">
              <a:solidFill>
                <a:srgbClr val="C00000"/>
              </a:solidFill>
              <a:latin typeface="微软雅黑" panose="020B0503020204020204" pitchFamily="34" charset="-122"/>
              <a:ea typeface="微软雅黑" panose="020B0503020204020204" pitchFamily="34" charset="-122"/>
              <a:sym typeface="+mn-ea"/>
            </a:endParaRPr>
          </a:p>
        </p:txBody>
      </p:sp>
      <p:sp>
        <p:nvSpPr>
          <p:cNvPr id="34" name="文本框 33"/>
          <p:cNvSpPr txBox="1"/>
          <p:nvPr/>
        </p:nvSpPr>
        <p:spPr>
          <a:xfrm>
            <a:off x="405765" y="4555490"/>
            <a:ext cx="2799080" cy="958215"/>
          </a:xfrm>
          <a:prstGeom prst="rect">
            <a:avLst/>
          </a:prstGeom>
          <a:noFill/>
        </p:spPr>
        <p:txBody>
          <a:bodyPr wrap="square" rtlCol="0">
            <a:noAutofit/>
          </a:bodyPr>
          <a:p>
            <a:pPr marL="171450" indent="-171450" fontAlgn="auto">
              <a:lnSpc>
                <a:spcPct val="120000"/>
              </a:lnSpc>
              <a:buFont typeface="Arial" panose="020B0604020202020204" pitchFamily="34" charset="0"/>
              <a:buChar char="•"/>
            </a:pPr>
            <a:r>
              <a:rPr lang="zh-CN" altLang="en-US" sz="1000" b="1">
                <a:latin typeface="微软雅黑" panose="020B0503020204020204" pitchFamily="34" charset="-122"/>
                <a:ea typeface="微软雅黑" panose="020B0503020204020204" pitchFamily="34" charset="-122"/>
                <a:sym typeface="+mn-ea"/>
              </a:rPr>
              <a:t>面向</a:t>
            </a:r>
            <a:r>
              <a:rPr lang="zh-CN" altLang="en-US" sz="1000" b="1">
                <a:latin typeface="微软雅黑" panose="020B0503020204020204" pitchFamily="34" charset="-122"/>
                <a:ea typeface="微软雅黑" panose="020B0503020204020204" pitchFamily="34" charset="-122"/>
                <a:sym typeface="+mn-ea"/>
              </a:rPr>
              <a:t>客户主动布局</a:t>
            </a:r>
            <a:r>
              <a:rPr lang="zh-CN" altLang="en-US" sz="1000" b="1">
                <a:latin typeface="微软雅黑" panose="020B0503020204020204" pitchFamily="34" charset="-122"/>
                <a:ea typeface="微软雅黑" panose="020B0503020204020204" pitchFamily="34" charset="-122"/>
              </a:rPr>
              <a:t>：</a:t>
            </a:r>
            <a:r>
              <a:rPr lang="zh-CN" altLang="en-US" sz="1000">
                <a:latin typeface="微软雅黑" panose="020B0503020204020204" pitchFamily="34" charset="-122"/>
                <a:ea typeface="微软雅黑" panose="020B0503020204020204" pitchFamily="34" charset="-122"/>
              </a:rPr>
              <a:t>分公司要以县域特色为基础，围绕冷链、箱包、小家电、光伏等产业培育客户；</a:t>
            </a:r>
            <a:r>
              <a:rPr lang="en-US" altLang="zh-CN" sz="1000" b="1">
                <a:solidFill>
                  <a:srgbClr val="C00000"/>
                </a:solidFill>
                <a:latin typeface="微软雅黑" panose="020B0503020204020204" pitchFamily="34" charset="-122"/>
                <a:ea typeface="微软雅黑" panose="020B0503020204020204" pitchFamily="34" charset="-122"/>
              </a:rPr>
              <a:t>8</a:t>
            </a:r>
            <a:r>
              <a:rPr lang="zh-CN" altLang="en-US" sz="1000" b="1">
                <a:solidFill>
                  <a:srgbClr val="C00000"/>
                </a:solidFill>
                <a:latin typeface="微软雅黑" panose="020B0503020204020204" pitchFamily="34" charset="-122"/>
                <a:ea typeface="微软雅黑" panose="020B0503020204020204" pitchFamily="34" charset="-122"/>
              </a:rPr>
              <a:t>月底前每分公司需各选定并上报</a:t>
            </a:r>
            <a:r>
              <a:rPr lang="en-US" altLang="zh-CN" sz="1000" b="1">
                <a:solidFill>
                  <a:srgbClr val="C00000"/>
                </a:solidFill>
                <a:latin typeface="微软雅黑" panose="020B0503020204020204" pitchFamily="34" charset="-122"/>
                <a:ea typeface="微软雅黑" panose="020B0503020204020204" pitchFamily="34" charset="-122"/>
              </a:rPr>
              <a:t>1</a:t>
            </a:r>
            <a:r>
              <a:rPr lang="zh-CN" altLang="en-US" sz="1000" b="1">
                <a:solidFill>
                  <a:srgbClr val="C00000"/>
                </a:solidFill>
                <a:latin typeface="微软雅黑" panose="020B0503020204020204" pitchFamily="34" charset="-122"/>
                <a:ea typeface="微软雅黑" panose="020B0503020204020204" pitchFamily="34" charset="-122"/>
              </a:rPr>
              <a:t>个场景，</a:t>
            </a:r>
            <a:r>
              <a:rPr lang="en-US" altLang="zh-CN" sz="1000" b="1">
                <a:solidFill>
                  <a:srgbClr val="C00000"/>
                </a:solidFill>
                <a:latin typeface="微软雅黑" panose="020B0503020204020204" pitchFamily="34" charset="-122"/>
                <a:ea typeface="微软雅黑" panose="020B0503020204020204" pitchFamily="34" charset="-122"/>
              </a:rPr>
              <a:t>5</a:t>
            </a:r>
            <a:r>
              <a:rPr lang="zh-CN" altLang="en-US" sz="1000" b="1">
                <a:solidFill>
                  <a:srgbClr val="C00000"/>
                </a:solidFill>
                <a:latin typeface="微软雅黑" panose="020B0503020204020204" pitchFamily="34" charset="-122"/>
                <a:ea typeface="微软雅黑" panose="020B0503020204020204" pitchFamily="34" charset="-122"/>
              </a:rPr>
              <a:t>家目标单位开展培育，年底前每分公司至少完成</a:t>
            </a:r>
            <a:r>
              <a:rPr lang="en-US" altLang="zh-CN" sz="1000" b="1">
                <a:solidFill>
                  <a:srgbClr val="C00000"/>
                </a:solidFill>
                <a:latin typeface="微软雅黑" panose="020B0503020204020204" pitchFamily="34" charset="-122"/>
                <a:ea typeface="微软雅黑" panose="020B0503020204020204" pitchFamily="34" charset="-122"/>
              </a:rPr>
              <a:t>1</a:t>
            </a:r>
            <a:r>
              <a:rPr lang="zh-CN" altLang="en-US" sz="1000" b="1">
                <a:solidFill>
                  <a:srgbClr val="C00000"/>
                </a:solidFill>
                <a:latin typeface="微软雅黑" panose="020B0503020204020204" pitchFamily="34" charset="-122"/>
                <a:ea typeface="微软雅黑" panose="020B0503020204020204" pitchFamily="34" charset="-122"/>
              </a:rPr>
              <a:t>家单位</a:t>
            </a:r>
            <a:r>
              <a:rPr lang="zh-CN" altLang="en-US" sz="1000" b="1">
                <a:solidFill>
                  <a:srgbClr val="C00000"/>
                </a:solidFill>
                <a:latin typeface="微软雅黑" panose="020B0503020204020204" pitchFamily="34" charset="-122"/>
                <a:ea typeface="微软雅黑" panose="020B0503020204020204" pitchFamily="34" charset="-122"/>
              </a:rPr>
              <a:t>新拓。</a:t>
            </a:r>
            <a:endParaRPr lang="zh-CN" altLang="en-US" sz="1000" b="1">
              <a:solidFill>
                <a:srgbClr val="C00000"/>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6275070" y="3891280"/>
            <a:ext cx="2682240" cy="829945"/>
          </a:xfrm>
          <a:prstGeom prst="rect">
            <a:avLst/>
          </a:prstGeom>
          <a:noFill/>
        </p:spPr>
        <p:txBody>
          <a:bodyPr wrap="square" rtlCol="0">
            <a:spAutoFit/>
          </a:bodyPr>
          <a:p>
            <a:pPr marL="171450" indent="-171450" fontAlgn="auto">
              <a:lnSpc>
                <a:spcPct val="120000"/>
              </a:lnSpc>
              <a:buFont typeface="Arial" panose="020B0604020202020204" pitchFamily="34" charset="0"/>
              <a:buChar char="•"/>
            </a:pPr>
            <a:r>
              <a:rPr lang="zh-CN" altLang="en-US" sz="1000" b="1">
                <a:latin typeface="微软雅黑" panose="020B0503020204020204" pitchFamily="34" charset="-122"/>
                <a:ea typeface="微软雅黑" panose="020B0503020204020204" pitchFamily="34" charset="-122"/>
              </a:rPr>
              <a:t>一呼百应加快落地：</a:t>
            </a:r>
            <a:r>
              <a:rPr lang="zh-CN" altLang="en-US" sz="1000">
                <a:latin typeface="微软雅黑" panose="020B0503020204020204" pitchFamily="34" charset="-122"/>
                <a:ea typeface="微软雅黑" panose="020B0503020204020204" pitchFamily="34" charset="-122"/>
              </a:rPr>
              <a:t>结合公安群防群治工作政策，</a:t>
            </a:r>
            <a:r>
              <a:rPr lang="zh-CN" altLang="en-US" sz="1000" b="1" dirty="0">
                <a:solidFill>
                  <a:srgbClr val="C00000"/>
                </a:solidFill>
                <a:latin typeface="微软雅黑" panose="020B0503020204020204" pitchFamily="34" charset="-122"/>
                <a:ea typeface="微软雅黑" panose="020B0503020204020204" pitchFamily="34" charset="-122"/>
                <a:sym typeface="+mn-ea"/>
              </a:rPr>
              <a:t>嘉善、桐乡三季度完成破零，已落地县市扩大业务规模，年底前覆盖一半以上乡镇</a:t>
            </a:r>
            <a:r>
              <a:rPr lang="zh-CN" altLang="en-US" sz="1000" dirty="0">
                <a:latin typeface="微软雅黑" panose="020B0503020204020204" pitchFamily="34" charset="-122"/>
                <a:ea typeface="微软雅黑" panose="020B0503020204020204" pitchFamily="34" charset="-122"/>
                <a:sym typeface="+mn-ea"/>
              </a:rPr>
              <a:t>。</a:t>
            </a:r>
            <a:endParaRPr lang="zh-CN" altLang="en-US" sz="1000">
              <a:latin typeface="微软雅黑" panose="020B0503020204020204" pitchFamily="34" charset="-122"/>
              <a:ea typeface="微软雅黑" panose="020B0503020204020204" pitchFamily="34" charset="-122"/>
            </a:endParaRPr>
          </a:p>
        </p:txBody>
      </p:sp>
      <p:sp>
        <p:nvSpPr>
          <p:cNvPr id="66" name="文本框 65"/>
          <p:cNvSpPr txBox="1"/>
          <p:nvPr/>
        </p:nvSpPr>
        <p:spPr>
          <a:xfrm>
            <a:off x="9197340" y="3891280"/>
            <a:ext cx="2682240" cy="619125"/>
          </a:xfrm>
          <a:prstGeom prst="rect">
            <a:avLst/>
          </a:prstGeom>
          <a:noFill/>
        </p:spPr>
        <p:txBody>
          <a:bodyPr wrap="square" rtlCol="0">
            <a:noAutofit/>
          </a:bodyPr>
          <a:p>
            <a:pPr marL="171450" indent="-171450" fontAlgn="auto">
              <a:lnSpc>
                <a:spcPct val="120000"/>
              </a:lnSpc>
              <a:buFont typeface="Arial" panose="020B0604020202020204" pitchFamily="34" charset="0"/>
              <a:buChar char="•"/>
            </a:pPr>
            <a:r>
              <a:rPr lang="zh-CN" altLang="en-US" sz="1000" b="1">
                <a:latin typeface="微软雅黑" panose="020B0503020204020204" pitchFamily="34" charset="-122"/>
                <a:ea typeface="微软雅黑" panose="020B0503020204020204" pitchFamily="34" charset="-122"/>
              </a:rPr>
              <a:t>用好外卖监管政策：</a:t>
            </a:r>
            <a:r>
              <a:rPr lang="zh-CN" altLang="en-US" sz="1000" dirty="0">
                <a:latin typeface="微软雅黑" panose="020B0503020204020204" pitchFamily="34" charset="-122"/>
                <a:ea typeface="微软雅黑" panose="020B0503020204020204" pitchFamily="34" charset="-122"/>
                <a:sym typeface="+mn-ea"/>
              </a:rPr>
              <a:t>紧抓阳光厨房，对接监管局获取未安装店铺清单及到期清单，</a:t>
            </a:r>
            <a:r>
              <a:rPr lang="en-US" altLang="zh-CN" sz="1000" b="1" dirty="0">
                <a:solidFill>
                  <a:srgbClr val="C00000"/>
                </a:solidFill>
                <a:latin typeface="微软雅黑" panose="020B0503020204020204" pitchFamily="34" charset="-122"/>
                <a:ea typeface="微软雅黑" panose="020B0503020204020204" pitchFamily="34" charset="-122"/>
                <a:sym typeface="+mn-ea"/>
              </a:rPr>
              <a:t>8</a:t>
            </a:r>
            <a:r>
              <a:rPr lang="zh-CN" altLang="en-US" sz="1000" b="1" dirty="0">
                <a:solidFill>
                  <a:srgbClr val="C00000"/>
                </a:solidFill>
                <a:latin typeface="微软雅黑" panose="020B0503020204020204" pitchFamily="34" charset="-122"/>
                <a:ea typeface="微软雅黑" panose="020B0503020204020204" pitchFamily="34" charset="-122"/>
                <a:sym typeface="+mn-ea"/>
              </a:rPr>
              <a:t>月底前各县市均</a:t>
            </a:r>
            <a:r>
              <a:rPr lang="zh-CN" altLang="en-US" sz="1000" b="1" dirty="0">
                <a:solidFill>
                  <a:srgbClr val="C00000"/>
                </a:solidFill>
                <a:latin typeface="微软雅黑" panose="020B0503020204020204" pitchFamily="34" charset="-122"/>
                <a:ea typeface="微软雅黑" panose="020B0503020204020204" pitchFamily="34" charset="-122"/>
                <a:sym typeface="+mn-ea"/>
              </a:rPr>
              <a:t>要反馈清单并持续跟进</a:t>
            </a:r>
            <a:r>
              <a:rPr lang="zh-CN" altLang="en-US" sz="1000" dirty="0">
                <a:latin typeface="微软雅黑" panose="020B0503020204020204" pitchFamily="34" charset="-122"/>
                <a:ea typeface="微软雅黑" panose="020B0503020204020204" pitchFamily="34" charset="-122"/>
                <a:sym typeface="+mn-ea"/>
              </a:rPr>
              <a:t>；</a:t>
            </a:r>
            <a:endParaRPr lang="zh-CN" altLang="en-US" sz="1000" dirty="0">
              <a:latin typeface="微软雅黑" panose="020B0503020204020204" pitchFamily="34" charset="-122"/>
              <a:ea typeface="微软雅黑" panose="020B0503020204020204" pitchFamily="34" charset="-122"/>
              <a:sym typeface="+mn-ea"/>
            </a:endParaRPr>
          </a:p>
          <a:p>
            <a:pPr marL="171450" indent="-171450" fontAlgn="auto">
              <a:lnSpc>
                <a:spcPct val="120000"/>
              </a:lnSpc>
              <a:buFont typeface="Arial" panose="020B0604020202020204" pitchFamily="34" charset="0"/>
              <a:buChar char="•"/>
            </a:pPr>
            <a:endParaRPr lang="zh-CN" altLang="en-US" sz="1000" b="1">
              <a:latin typeface="微软雅黑" panose="020B0503020204020204" pitchFamily="34" charset="-122"/>
              <a:ea typeface="微软雅黑" panose="020B0503020204020204" pitchFamily="34" charset="-122"/>
            </a:endParaRPr>
          </a:p>
        </p:txBody>
      </p:sp>
      <p:sp>
        <p:nvSpPr>
          <p:cNvPr id="67" name="文本框 66"/>
          <p:cNvSpPr txBox="1"/>
          <p:nvPr/>
        </p:nvSpPr>
        <p:spPr>
          <a:xfrm>
            <a:off x="9197340" y="4570095"/>
            <a:ext cx="2682240" cy="975995"/>
          </a:xfrm>
          <a:prstGeom prst="rect">
            <a:avLst/>
          </a:prstGeom>
          <a:noFill/>
        </p:spPr>
        <p:txBody>
          <a:bodyPr wrap="square" rtlCol="0">
            <a:noAutofit/>
          </a:bodyPr>
          <a:p>
            <a:pPr marL="171450" indent="-171450" fontAlgn="auto">
              <a:lnSpc>
                <a:spcPct val="120000"/>
              </a:lnSpc>
              <a:buFont typeface="Arial" panose="020B0604020202020204" pitchFamily="34" charset="0"/>
              <a:buChar char="•"/>
            </a:pPr>
            <a:r>
              <a:rPr lang="zh-CN" sz="1000" b="1">
                <a:latin typeface="微软雅黑" panose="020B0503020204020204" pitchFamily="34" charset="-122"/>
                <a:ea typeface="微软雅黑" panose="020B0503020204020204" pitchFamily="34" charset="-122"/>
              </a:rPr>
              <a:t>主抓园区</a:t>
            </a:r>
            <a:r>
              <a:rPr lang="en-US" altLang="zh-CN" sz="1000" b="1">
                <a:latin typeface="微软雅黑" panose="020B0503020204020204" pitchFamily="34" charset="-122"/>
                <a:ea typeface="微软雅黑" panose="020B0503020204020204" pitchFamily="34" charset="-122"/>
              </a:rPr>
              <a:t>AI</a:t>
            </a:r>
            <a:r>
              <a:rPr lang="zh-CN" altLang="en-US" sz="1000" b="1">
                <a:latin typeface="微软雅黑" panose="020B0503020204020204" pitchFamily="34" charset="-122"/>
                <a:ea typeface="微软雅黑" panose="020B0503020204020204" pitchFamily="34" charset="-122"/>
              </a:rPr>
              <a:t>需求：</a:t>
            </a:r>
            <a:r>
              <a:rPr lang="zh-CN" altLang="en-US" sz="1000">
                <a:latin typeface="微软雅黑" panose="020B0503020204020204" pitchFamily="34" charset="-122"/>
                <a:ea typeface="微软雅黑" panose="020B0503020204020204" pitchFamily="34" charset="-122"/>
              </a:rPr>
              <a:t>瞄准企业、校园、物业、企业客户的门卫室、监控室场所的视频监控分析需求，通过试用争取接入机会。</a:t>
            </a:r>
            <a:r>
              <a:rPr lang="en-US" altLang="zh-CN" sz="1000" b="1">
                <a:solidFill>
                  <a:srgbClr val="C00000"/>
                </a:solidFill>
                <a:latin typeface="微软雅黑" panose="020B0503020204020204" pitchFamily="34" charset="-122"/>
                <a:ea typeface="微软雅黑" panose="020B0503020204020204" pitchFamily="34" charset="-122"/>
              </a:rPr>
              <a:t>8</a:t>
            </a:r>
            <a:r>
              <a:rPr lang="zh-CN" altLang="en-US" sz="1000" b="1">
                <a:solidFill>
                  <a:srgbClr val="C00000"/>
                </a:solidFill>
                <a:latin typeface="微软雅黑" panose="020B0503020204020204" pitchFamily="34" charset="-122"/>
                <a:ea typeface="微软雅黑" panose="020B0503020204020204" pitchFamily="34" charset="-122"/>
              </a:rPr>
              <a:t>月底前区县完成</a:t>
            </a:r>
            <a:r>
              <a:rPr lang="en-US" altLang="zh-CN" sz="1000" b="1">
                <a:solidFill>
                  <a:srgbClr val="C00000"/>
                </a:solidFill>
                <a:latin typeface="微软雅黑" panose="020B0503020204020204" pitchFamily="34" charset="-122"/>
                <a:ea typeface="微软雅黑" panose="020B0503020204020204" pitchFamily="34" charset="-122"/>
              </a:rPr>
              <a:t>5</a:t>
            </a:r>
            <a:r>
              <a:rPr lang="zh-CN" altLang="en-US" sz="1000" b="1">
                <a:solidFill>
                  <a:srgbClr val="C00000"/>
                </a:solidFill>
                <a:latin typeface="微软雅黑" panose="020B0503020204020204" pitchFamily="34" charset="-122"/>
                <a:ea typeface="微软雅黑" panose="020B0503020204020204" pitchFamily="34" charset="-122"/>
              </a:rPr>
              <a:t>家试用接入，季度</a:t>
            </a:r>
            <a:r>
              <a:rPr lang="zh-CN" altLang="en-US" sz="1000" b="1">
                <a:solidFill>
                  <a:srgbClr val="C00000"/>
                </a:solidFill>
                <a:latin typeface="微软雅黑" panose="020B0503020204020204" pitchFamily="34" charset="-122"/>
                <a:ea typeface="微软雅黑" panose="020B0503020204020204" pitchFamily="34" charset="-122"/>
              </a:rPr>
              <a:t>末完成付费用户破零。</a:t>
            </a:r>
            <a:endParaRPr lang="zh-CN" altLang="en-US" sz="1000" b="1">
              <a:solidFill>
                <a:srgbClr val="C00000"/>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6283960" y="4753610"/>
            <a:ext cx="2682240" cy="645160"/>
          </a:xfrm>
          <a:prstGeom prst="rect">
            <a:avLst/>
          </a:prstGeom>
          <a:noFill/>
        </p:spPr>
        <p:txBody>
          <a:bodyPr wrap="square" rtlCol="0">
            <a:spAutoFit/>
          </a:bodyPr>
          <a:p>
            <a:pPr marL="171450" indent="-171450" algn="l" fontAlgn="auto">
              <a:lnSpc>
                <a:spcPct val="120000"/>
              </a:lnSpc>
              <a:buClrTx/>
              <a:buSzTx/>
              <a:buFont typeface="Arial" panose="020B0604020202020204" pitchFamily="34" charset="0"/>
              <a:buChar char="•"/>
            </a:pPr>
            <a:r>
              <a:rPr lang="zh-CN" altLang="en-US" sz="1000" b="1">
                <a:latin typeface="微软雅黑" panose="020B0503020204020204" pitchFamily="34" charset="-122"/>
                <a:ea typeface="微软雅黑" panose="020B0503020204020204" pitchFamily="34" charset="-122"/>
              </a:rPr>
              <a:t>政府工作机扩面</a:t>
            </a:r>
            <a:r>
              <a:rPr lang="zh-CN" altLang="en-US" sz="1000" b="1">
                <a:latin typeface="微软雅黑" panose="020B0503020204020204" pitchFamily="34" charset="-122"/>
                <a:ea typeface="微软雅黑" panose="020B0503020204020204" pitchFamily="34" charset="-122"/>
              </a:rPr>
              <a:t>推广：</a:t>
            </a:r>
            <a:r>
              <a:rPr lang="zh-CN" altLang="en-US" sz="1000">
                <a:latin typeface="微软雅黑" panose="020B0503020204020204" pitchFamily="34" charset="-122"/>
                <a:ea typeface="微软雅黑" panose="020B0503020204020204" pitchFamily="34" charset="-122"/>
              </a:rPr>
              <a:t>各县市要清单式排摸县局办、乡镇街道的移动执法、办公需求，</a:t>
            </a:r>
            <a:r>
              <a:rPr lang="zh-CN" altLang="en-US" sz="1000" b="1">
                <a:solidFill>
                  <a:srgbClr val="C00000"/>
                </a:solidFill>
                <a:latin typeface="微软雅黑" panose="020B0503020204020204" pitchFamily="34" charset="-122"/>
                <a:ea typeface="微软雅黑" panose="020B0503020204020204" pitchFamily="34" charset="-122"/>
              </a:rPr>
              <a:t>下半年各县市均要</a:t>
            </a:r>
            <a:r>
              <a:rPr lang="zh-CN" altLang="en-US" sz="1000" b="1">
                <a:solidFill>
                  <a:srgbClr val="C00000"/>
                </a:solidFill>
                <a:latin typeface="微软雅黑" panose="020B0503020204020204" pitchFamily="34" charset="-122"/>
                <a:ea typeface="微软雅黑" panose="020B0503020204020204" pitchFamily="34" charset="-122"/>
              </a:rPr>
              <a:t>达成规模破百</a:t>
            </a:r>
            <a:r>
              <a:rPr lang="zh-CN" altLang="en-US" sz="1000">
                <a:latin typeface="微软雅黑" panose="020B0503020204020204" pitchFamily="34" charset="-122"/>
                <a:ea typeface="微软雅黑" panose="020B0503020204020204" pitchFamily="34" charset="-122"/>
              </a:rPr>
              <a:t>。</a:t>
            </a:r>
            <a:endParaRPr lang="zh-CN" altLang="en-US" sz="1000">
              <a:latin typeface="微软雅黑" panose="020B0503020204020204" pitchFamily="34" charset="-122"/>
              <a:ea typeface="微软雅黑" panose="020B0503020204020204" pitchFamily="34" charset="-122"/>
            </a:endParaRPr>
          </a:p>
        </p:txBody>
      </p:sp>
      <p:sp>
        <p:nvSpPr>
          <p:cNvPr id="100" name="文本框 99"/>
          <p:cNvSpPr txBox="1"/>
          <p:nvPr/>
        </p:nvSpPr>
        <p:spPr>
          <a:xfrm>
            <a:off x="3354705" y="3821430"/>
            <a:ext cx="2682240" cy="645160"/>
          </a:xfrm>
          <a:prstGeom prst="rect">
            <a:avLst/>
          </a:prstGeom>
          <a:noFill/>
        </p:spPr>
        <p:txBody>
          <a:bodyPr wrap="square" rtlCol="0">
            <a:spAutoFit/>
          </a:bodyPr>
          <a:p>
            <a:pPr marL="171450" indent="-171450" fontAlgn="auto">
              <a:lnSpc>
                <a:spcPct val="120000"/>
              </a:lnSpc>
              <a:buFont typeface="Arial" panose="020B0604020202020204" pitchFamily="34" charset="0"/>
              <a:buChar char="•"/>
            </a:pPr>
            <a:r>
              <a:rPr lang="zh-CN" altLang="en-US" sz="1000" b="1">
                <a:latin typeface="微软雅黑" panose="020B0503020204020204" pitchFamily="34" charset="-122"/>
                <a:ea typeface="微软雅黑" panose="020B0503020204020204" pitchFamily="34" charset="-122"/>
              </a:rPr>
              <a:t>联动工业生态：</a:t>
            </a:r>
            <a:r>
              <a:rPr lang="zh-CN" altLang="en-US" sz="1000">
                <a:latin typeface="微软雅黑" panose="020B0503020204020204" pitchFamily="34" charset="-122"/>
                <a:ea typeface="微软雅黑" panose="020B0503020204020204" pitchFamily="34" charset="-122"/>
              </a:rPr>
              <a:t>各分公司要主动对接优质</a:t>
            </a:r>
            <a:r>
              <a:rPr lang="en-US" altLang="zh-CN" sz="1000">
                <a:latin typeface="微软雅黑" panose="020B0503020204020204" pitchFamily="34" charset="-122"/>
                <a:ea typeface="微软雅黑" panose="020B0503020204020204" pitchFamily="34" charset="-122"/>
              </a:rPr>
              <a:t>5G</a:t>
            </a:r>
            <a:r>
              <a:rPr lang="zh-CN" altLang="en-US" sz="1000">
                <a:latin typeface="微软雅黑" panose="020B0503020204020204" pitchFamily="34" charset="-122"/>
                <a:ea typeface="微软雅黑" panose="020B0503020204020204" pitchFamily="34" charset="-122"/>
              </a:rPr>
              <a:t>智能工厂解决方案供应商，确保</a:t>
            </a:r>
            <a:r>
              <a:rPr lang="zh-CN" altLang="en-US" sz="1000" b="1">
                <a:solidFill>
                  <a:srgbClr val="C00000"/>
                </a:solidFill>
                <a:latin typeface="微软雅黑" panose="020B0503020204020204" pitchFamily="34" charset="-122"/>
                <a:ea typeface="微软雅黑" panose="020B0503020204020204" pitchFamily="34" charset="-122"/>
              </a:rPr>
              <a:t>三季度至少达成</a:t>
            </a:r>
            <a:r>
              <a:rPr lang="en-US" altLang="zh-CN" sz="1000" b="1">
                <a:solidFill>
                  <a:srgbClr val="C00000"/>
                </a:solidFill>
                <a:latin typeface="微软雅黑" panose="020B0503020204020204" pitchFamily="34" charset="-122"/>
                <a:ea typeface="微软雅黑" panose="020B0503020204020204" pitchFamily="34" charset="-122"/>
              </a:rPr>
              <a:t>1</a:t>
            </a:r>
            <a:r>
              <a:rPr lang="zh-CN" altLang="en-US" sz="1000" b="1">
                <a:solidFill>
                  <a:srgbClr val="C00000"/>
                </a:solidFill>
                <a:latin typeface="微软雅黑" panose="020B0503020204020204" pitchFamily="34" charset="-122"/>
                <a:ea typeface="微软雅黑" panose="020B0503020204020204" pitchFamily="34" charset="-122"/>
              </a:rPr>
              <a:t>家战略合作</a:t>
            </a:r>
            <a:r>
              <a:rPr lang="zh-CN" altLang="en-US" sz="1000">
                <a:latin typeface="微软雅黑" panose="020B0503020204020204" pitchFamily="34" charset="-122"/>
                <a:ea typeface="微软雅黑" panose="020B0503020204020204" pitchFamily="34" charset="-122"/>
              </a:rPr>
              <a:t>；</a:t>
            </a:r>
            <a:endParaRPr lang="zh-CN" altLang="en-US" sz="1000">
              <a:latin typeface="微软雅黑" panose="020B0503020204020204" pitchFamily="34" charset="-122"/>
              <a:ea typeface="微软雅黑" panose="020B0503020204020204" pitchFamily="34" charset="-122"/>
            </a:endParaRPr>
          </a:p>
        </p:txBody>
      </p:sp>
      <p:sp>
        <p:nvSpPr>
          <p:cNvPr id="101" name="文本框 100"/>
          <p:cNvSpPr txBox="1"/>
          <p:nvPr/>
        </p:nvSpPr>
        <p:spPr>
          <a:xfrm>
            <a:off x="3329305" y="5151755"/>
            <a:ext cx="2682240" cy="645160"/>
          </a:xfrm>
          <a:prstGeom prst="rect">
            <a:avLst/>
          </a:prstGeom>
          <a:noFill/>
        </p:spPr>
        <p:txBody>
          <a:bodyPr wrap="square" rtlCol="0">
            <a:spAutoFit/>
          </a:bodyPr>
          <a:p>
            <a:pPr marL="171450" indent="-171450" fontAlgn="auto">
              <a:lnSpc>
                <a:spcPct val="120000"/>
              </a:lnSpc>
              <a:buFont typeface="Arial" panose="020B0604020202020204" pitchFamily="34" charset="0"/>
              <a:buChar char="•"/>
            </a:pPr>
            <a:r>
              <a:rPr lang="zh-CN" altLang="en-US" sz="1000" b="1">
                <a:latin typeface="微软雅黑" panose="020B0503020204020204" pitchFamily="34" charset="-122"/>
                <a:ea typeface="微软雅黑" panose="020B0503020204020204" pitchFamily="34" charset="-122"/>
              </a:rPr>
              <a:t>加快案例复制：</a:t>
            </a:r>
            <a:r>
              <a:rPr lang="zh-CN" altLang="en-US" sz="1000">
                <a:latin typeface="微软雅黑" panose="020B0503020204020204" pitchFamily="34" charset="-122"/>
                <a:ea typeface="微软雅黑" panose="020B0503020204020204" pitchFamily="34" charset="-122"/>
              </a:rPr>
              <a:t>精选全省</a:t>
            </a:r>
            <a:r>
              <a:rPr lang="en-US" altLang="zh-CN" sz="1000">
                <a:latin typeface="微软雅黑" panose="020B0503020204020204" pitchFamily="34" charset="-122"/>
                <a:ea typeface="微软雅黑" panose="020B0503020204020204" pitchFamily="34" charset="-122"/>
              </a:rPr>
              <a:t>5</a:t>
            </a:r>
            <a:r>
              <a:rPr lang="zh-CN" altLang="en-US" sz="1000">
                <a:latin typeface="微软雅黑" panose="020B0503020204020204" pitchFamily="34" charset="-122"/>
                <a:ea typeface="微软雅黑" panose="020B0503020204020204" pitchFamily="34" charset="-122"/>
              </a:rPr>
              <a:t>个</a:t>
            </a:r>
            <a:r>
              <a:rPr lang="en-US" altLang="zh-CN" sz="1000">
                <a:latin typeface="微软雅黑" panose="020B0503020204020204" pitchFamily="34" charset="-122"/>
                <a:ea typeface="微软雅黑" panose="020B0503020204020204" pitchFamily="34" charset="-122"/>
              </a:rPr>
              <a:t>5G</a:t>
            </a:r>
            <a:r>
              <a:rPr lang="zh-CN" altLang="en-US" sz="1000">
                <a:latin typeface="微软雅黑" panose="020B0503020204020204" pitchFamily="34" charset="-122"/>
                <a:ea typeface="微软雅黑" panose="020B0503020204020204" pitchFamily="34" charset="-122"/>
              </a:rPr>
              <a:t>专网标杆案例，</a:t>
            </a:r>
            <a:r>
              <a:rPr lang="zh-CN" altLang="en-US" sz="1000" b="1">
                <a:solidFill>
                  <a:srgbClr val="C00000"/>
                </a:solidFill>
                <a:latin typeface="微软雅黑" panose="020B0503020204020204" pitchFamily="34" charset="-122"/>
                <a:ea typeface="微软雅黑" panose="020B0503020204020204" pitchFamily="34" charset="-122"/>
              </a:rPr>
              <a:t>各县市对标上报同类场景客户各</a:t>
            </a:r>
            <a:r>
              <a:rPr lang="en-US" altLang="zh-CN" sz="1000" b="1">
                <a:solidFill>
                  <a:srgbClr val="C00000"/>
                </a:solidFill>
                <a:latin typeface="微软雅黑" panose="020B0503020204020204" pitchFamily="34" charset="-122"/>
                <a:ea typeface="微软雅黑" panose="020B0503020204020204" pitchFamily="34" charset="-122"/>
              </a:rPr>
              <a:t>5</a:t>
            </a:r>
            <a:r>
              <a:rPr lang="zh-CN" altLang="en-US" sz="1000" b="1">
                <a:solidFill>
                  <a:srgbClr val="C00000"/>
                </a:solidFill>
                <a:latin typeface="微软雅黑" panose="020B0503020204020204" pitchFamily="34" charset="-122"/>
                <a:ea typeface="微软雅黑" panose="020B0503020204020204" pitchFamily="34" charset="-122"/>
              </a:rPr>
              <a:t>家，推动规模化复制</a:t>
            </a:r>
            <a:r>
              <a:rPr lang="zh-CN" altLang="en-US" sz="1000">
                <a:latin typeface="微软雅黑" panose="020B0503020204020204" pitchFamily="34" charset="-122"/>
                <a:ea typeface="微软雅黑" panose="020B0503020204020204" pitchFamily="34" charset="-122"/>
              </a:rPr>
              <a:t>。</a:t>
            </a:r>
            <a:endParaRPr lang="zh-CN" altLang="en-US" sz="1000">
              <a:latin typeface="微软雅黑" panose="020B0503020204020204" pitchFamily="34" charset="-122"/>
              <a:ea typeface="微软雅黑" panose="020B0503020204020204" pitchFamily="34" charset="-122"/>
            </a:endParaRPr>
          </a:p>
        </p:txBody>
      </p:sp>
      <p:sp>
        <p:nvSpPr>
          <p:cNvPr id="22" name="文本框 21"/>
          <p:cNvSpPr txBox="1"/>
          <p:nvPr/>
        </p:nvSpPr>
        <p:spPr>
          <a:xfrm>
            <a:off x="3354705" y="4466590"/>
            <a:ext cx="2632075" cy="645160"/>
          </a:xfrm>
          <a:prstGeom prst="rect">
            <a:avLst/>
          </a:prstGeom>
          <a:noFill/>
        </p:spPr>
        <p:txBody>
          <a:bodyPr wrap="square" rtlCol="0">
            <a:spAutoFit/>
          </a:bodyPr>
          <a:p>
            <a:pPr marL="171450" indent="-171450" fontAlgn="auto">
              <a:lnSpc>
                <a:spcPct val="120000"/>
              </a:lnSpc>
              <a:buFont typeface="Arial" panose="020B0604020202020204" pitchFamily="34" charset="0"/>
              <a:buChar char="•"/>
            </a:pPr>
            <a:r>
              <a:rPr lang="zh-CN" altLang="en-US" sz="1000" b="1">
                <a:latin typeface="微软雅黑" panose="020B0503020204020204" pitchFamily="34" charset="-122"/>
                <a:ea typeface="微软雅黑" panose="020B0503020204020204" pitchFamily="34" charset="-122"/>
              </a:rPr>
              <a:t>排摸本地需求：</a:t>
            </a:r>
            <a:r>
              <a:rPr lang="zh-CN" altLang="en-US" sz="1000">
                <a:latin typeface="微软雅黑" panose="020B0503020204020204" pitchFamily="34" charset="-122"/>
                <a:ea typeface="微软雅黑" panose="020B0503020204020204" pitchFamily="34" charset="-122"/>
              </a:rPr>
              <a:t>市公司将下发</a:t>
            </a:r>
            <a:r>
              <a:rPr lang="en-US" altLang="zh-CN" sz="1000">
                <a:latin typeface="微软雅黑" panose="020B0503020204020204" pitchFamily="34" charset="-122"/>
                <a:ea typeface="微软雅黑" panose="020B0503020204020204" pitchFamily="34" charset="-122"/>
              </a:rPr>
              <a:t>5G</a:t>
            </a:r>
            <a:r>
              <a:rPr lang="zh-CN" altLang="en-US" sz="1000">
                <a:latin typeface="微软雅黑" panose="020B0503020204020204" pitchFamily="34" charset="-122"/>
                <a:ea typeface="微软雅黑" panose="020B0503020204020204" pitchFamily="34" charset="-122"/>
              </a:rPr>
              <a:t>专网潜在客户清单</a:t>
            </a:r>
            <a:r>
              <a:rPr lang="en-US" altLang="zh-CN" sz="1000">
                <a:latin typeface="微软雅黑" panose="020B0503020204020204" pitchFamily="34" charset="-122"/>
                <a:ea typeface="微软雅黑" panose="020B0503020204020204" pitchFamily="34" charset="-122"/>
              </a:rPr>
              <a:t>720</a:t>
            </a:r>
            <a:r>
              <a:rPr lang="zh-CN" altLang="en-US" sz="1000">
                <a:latin typeface="微软雅黑" panose="020B0503020204020204" pitchFamily="34" charset="-122"/>
                <a:ea typeface="微软雅黑" panose="020B0503020204020204" pitchFamily="34" charset="-122"/>
              </a:rPr>
              <a:t>家，</a:t>
            </a:r>
            <a:r>
              <a:rPr lang="zh-CN" altLang="en-US" sz="1000" b="1">
                <a:solidFill>
                  <a:srgbClr val="C00000"/>
                </a:solidFill>
                <a:latin typeface="微软雅黑" panose="020B0503020204020204" pitchFamily="34" charset="-122"/>
                <a:ea typeface="微软雅黑" panose="020B0503020204020204" pitchFamily="34" charset="-122"/>
              </a:rPr>
              <a:t>分公司三季度前完成排摸并实现首批项目签约突破</a:t>
            </a:r>
            <a:r>
              <a:rPr lang="zh-CN" altLang="en-US" sz="1000">
                <a:latin typeface="微软雅黑" panose="020B0503020204020204" pitchFamily="34" charset="-122"/>
                <a:ea typeface="微软雅黑" panose="020B0503020204020204" pitchFamily="34" charset="-122"/>
              </a:rPr>
              <a:t>。</a:t>
            </a:r>
            <a:endParaRPr lang="zh-CN" altLang="en-US" sz="1000">
              <a:latin typeface="微软雅黑" panose="020B0503020204020204" pitchFamily="34" charset="-122"/>
              <a:ea typeface="微软雅黑" panose="020B0503020204020204" pitchFamily="34" charset="-122"/>
            </a:endParaRPr>
          </a:p>
        </p:txBody>
      </p:sp>
      <p:sp>
        <p:nvSpPr>
          <p:cNvPr id="49" name="文本框 48"/>
          <p:cNvSpPr txBox="1"/>
          <p:nvPr/>
        </p:nvSpPr>
        <p:spPr>
          <a:xfrm>
            <a:off x="335280" y="297180"/>
            <a:ext cx="10129520" cy="460375"/>
          </a:xfrm>
          <a:prstGeom prst="rect">
            <a:avLst/>
          </a:prstGeom>
          <a:noFill/>
        </p:spPr>
        <p:txBody>
          <a:bodyPr wrap="square" rtlCol="0" anchor="t">
            <a:spAutoFit/>
          </a:bodyPr>
          <a:p>
            <a:pPr fontAlgn="base">
              <a:buClrTx/>
              <a:buSzTx/>
              <a:buFontTx/>
            </a:pPr>
            <a:r>
              <a:rPr 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二、千方百计加大业务拓展</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|5G</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物联网</a:t>
            </a:r>
            <a:r>
              <a:rPr 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sz="2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细分行业和重点场景</a:t>
            </a:r>
            <a:endParaRPr 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custDataLst>
              <p:tags r:id="rId5"/>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407035" y="795020"/>
            <a:ext cx="11127105" cy="708025"/>
          </a:xfrm>
          <a:prstGeom prst="rect">
            <a:avLst/>
          </a:prstGeom>
          <a:noFill/>
        </p:spPr>
        <p:txBody>
          <a:bodyPr wrap="square" rtlCol="0" anchor="t">
            <a:noAutofit/>
          </a:bodyPr>
          <a:lstStyle/>
          <a:p>
            <a:pPr marL="285750" lvl="0" indent="-285750" algn="l">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今年以来，信息化市场面临极大的压力，虽然金额份额</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65.8%</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，数量份额</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53.8%</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，行业</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领先，但全市合同签约</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3.51</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亿，完成全年目标</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33.1%</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IT</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主营签约</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1.52</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亿，完成全年目标</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28.8%</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，均大幅落后时间进度</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矩形 4"/>
          <p:cNvSpPr/>
          <p:nvPr/>
        </p:nvSpPr>
        <p:spPr>
          <a:xfrm>
            <a:off x="312420" y="1556385"/>
            <a:ext cx="11317605" cy="2396490"/>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custDataLst>
              <p:tags r:id="rId6"/>
            </p:custDataLst>
          </p:nvPr>
        </p:nvSpPr>
        <p:spPr>
          <a:xfrm>
            <a:off x="3576320" y="1557020"/>
            <a:ext cx="4949190" cy="370840"/>
          </a:xfrm>
          <a:prstGeom prst="rect">
            <a:avLst/>
          </a:prstGeom>
          <a:noFill/>
        </p:spPr>
        <p:txBody>
          <a:bodyPr wrap="square" rtlCol="0" anchor="t">
            <a:spAutoFit/>
          </a:bodyPr>
          <a:p>
            <a:pPr indent="0" algn="ctr" fontAlgn="auto">
              <a:lnSpc>
                <a:spcPct val="130000"/>
              </a:lnSpc>
              <a:spcBef>
                <a:spcPct val="0"/>
              </a:spcBef>
              <a:spcAft>
                <a:spcPts val="0"/>
              </a:spcAft>
              <a:buFont typeface="Wingdings" panose="05000000000000000000" charset="0"/>
              <a:buNone/>
            </a:pPr>
            <a:r>
              <a:rPr 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存在问题</a:t>
            </a:r>
            <a:r>
              <a:rPr lang="en-US" alt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1</a:t>
            </a:r>
            <a:r>
              <a:rPr 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：竞争意识不足、攻坚意愿不强</a:t>
            </a:r>
            <a:endParaRPr lang="zh-CN" altLang="en-US"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7" name="矩形 6"/>
          <p:cNvSpPr/>
          <p:nvPr/>
        </p:nvSpPr>
        <p:spPr>
          <a:xfrm>
            <a:off x="312420" y="4120515"/>
            <a:ext cx="11317605" cy="2390140"/>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custDataLst>
              <p:tags r:id="rId7"/>
            </p:custDataLst>
          </p:nvPr>
        </p:nvSpPr>
        <p:spPr>
          <a:xfrm>
            <a:off x="3576320" y="4149725"/>
            <a:ext cx="4949190" cy="370840"/>
          </a:xfrm>
          <a:prstGeom prst="rect">
            <a:avLst/>
          </a:prstGeom>
          <a:noFill/>
        </p:spPr>
        <p:txBody>
          <a:bodyPr wrap="square" rtlCol="0" anchor="t">
            <a:spAutoFit/>
          </a:bodyPr>
          <a:p>
            <a:pPr indent="0" algn="ctr" fontAlgn="auto">
              <a:lnSpc>
                <a:spcPct val="130000"/>
              </a:lnSpc>
              <a:spcBef>
                <a:spcPct val="0"/>
              </a:spcBef>
              <a:spcAft>
                <a:spcPts val="0"/>
              </a:spcAft>
              <a:buFont typeface="Wingdings" panose="05000000000000000000" charset="0"/>
              <a:buNone/>
            </a:pPr>
            <a:r>
              <a:rPr 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存在问题</a:t>
            </a:r>
            <a:r>
              <a:rPr lang="en-US" alt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2</a:t>
            </a:r>
            <a:r>
              <a:rPr 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过程</a:t>
            </a:r>
            <a:r>
              <a:rPr 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管理不细、穿透执行不够</a:t>
            </a:r>
            <a:endParaRPr 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2" name="文本框 11"/>
          <p:cNvSpPr txBox="1"/>
          <p:nvPr>
            <p:custDataLst>
              <p:tags r:id="rId8"/>
            </p:custDataLst>
          </p:nvPr>
        </p:nvSpPr>
        <p:spPr>
          <a:xfrm>
            <a:off x="8090535" y="4437380"/>
            <a:ext cx="3195955" cy="491490"/>
          </a:xfrm>
          <a:prstGeom prst="rect">
            <a:avLst/>
          </a:prstGeom>
          <a:noFill/>
        </p:spPr>
        <p:txBody>
          <a:bodyPr wrap="square" rtlCol="0" anchor="t">
            <a:spAutoFit/>
          </a:bodyPr>
          <a:p>
            <a:pPr marL="171450" indent="-171450">
              <a:lnSpc>
                <a:spcPct val="130000"/>
              </a:lnSpc>
              <a:spcBef>
                <a:spcPts val="0"/>
              </a:spcBef>
              <a:spcAft>
                <a:spcPts val="0"/>
              </a:spcAft>
              <a:buFont typeface="Arial" panose="020B0604020202020204" pitchFamily="34" charset="0"/>
              <a:buChar char="•"/>
            </a:pPr>
            <a:r>
              <a:rPr lang="zh-CN" altLang="en-US" sz="1000" b="1" dirty="0">
                <a:effectLst/>
                <a:latin typeface="微软雅黑" panose="020B0503020204020204" pitchFamily="34" charset="-122"/>
                <a:ea typeface="微软雅黑" panose="020B0503020204020204" pitchFamily="34" charset="-122"/>
                <a:sym typeface="+mn-ea"/>
              </a:rPr>
              <a:t>流程时效差异大，全市平均甄选时长</a:t>
            </a:r>
            <a:r>
              <a:rPr lang="en-US" altLang="zh-CN" sz="1000" b="1" dirty="0">
                <a:effectLst/>
                <a:latin typeface="微软雅黑" panose="020B0503020204020204" pitchFamily="34" charset="-122"/>
                <a:ea typeface="微软雅黑" panose="020B0503020204020204" pitchFamily="34" charset="-122"/>
                <a:sym typeface="+mn-ea"/>
              </a:rPr>
              <a:t>21.8</a:t>
            </a:r>
            <a:r>
              <a:rPr lang="zh-CN" altLang="en-US" sz="1000" b="1" dirty="0">
                <a:effectLst/>
                <a:latin typeface="微软雅黑" panose="020B0503020204020204" pitchFamily="34" charset="-122"/>
                <a:ea typeface="微软雅黑" panose="020B0503020204020204" pitchFamily="34" charset="-122"/>
                <a:sym typeface="+mn-ea"/>
              </a:rPr>
              <a:t>天</a:t>
            </a:r>
            <a:r>
              <a:rPr lang="zh-CN" sz="1000" b="1" dirty="0">
                <a:effectLst/>
                <a:latin typeface="微软雅黑" panose="020B0503020204020204" pitchFamily="34" charset="-122"/>
                <a:ea typeface="微软雅黑" panose="020B0503020204020204" pitchFamily="34" charset="-122"/>
                <a:sym typeface="+mn-ea"/>
              </a:rPr>
              <a:t>，</a:t>
            </a:r>
            <a:r>
              <a:rPr lang="zh-CN" sz="1000" b="1" dirty="0">
                <a:solidFill>
                  <a:srgbClr val="FF0000"/>
                </a:solidFill>
                <a:effectLst/>
                <a:latin typeface="微软雅黑" panose="020B0503020204020204" pitchFamily="34" charset="-122"/>
                <a:ea typeface="微软雅黑" panose="020B0503020204020204" pitchFamily="34" charset="-122"/>
                <a:sym typeface="+mn-ea"/>
              </a:rPr>
              <a:t>桐乡（</a:t>
            </a:r>
            <a:r>
              <a:rPr lang="en-US" altLang="zh-CN" sz="1000" b="1" dirty="0">
                <a:solidFill>
                  <a:srgbClr val="FF0000"/>
                </a:solidFill>
                <a:effectLst/>
                <a:latin typeface="微软雅黑" panose="020B0503020204020204" pitchFamily="34" charset="-122"/>
                <a:ea typeface="微软雅黑" panose="020B0503020204020204" pitchFamily="34" charset="-122"/>
                <a:sym typeface="+mn-ea"/>
              </a:rPr>
              <a:t>40.8</a:t>
            </a:r>
            <a:r>
              <a:rPr lang="zh-CN" altLang="en-US" sz="1000" b="1" dirty="0">
                <a:solidFill>
                  <a:srgbClr val="FF0000"/>
                </a:solidFill>
                <a:effectLst/>
                <a:latin typeface="微软雅黑" panose="020B0503020204020204" pitchFamily="34" charset="-122"/>
                <a:ea typeface="微软雅黑" panose="020B0503020204020204" pitchFamily="34" charset="-122"/>
                <a:sym typeface="+mn-ea"/>
              </a:rPr>
              <a:t>天</a:t>
            </a:r>
            <a:r>
              <a:rPr lang="zh-CN" sz="1000" b="1" dirty="0">
                <a:solidFill>
                  <a:srgbClr val="FF0000"/>
                </a:solidFill>
                <a:effectLst/>
                <a:latin typeface="微软雅黑" panose="020B0503020204020204" pitchFamily="34" charset="-122"/>
                <a:ea typeface="微软雅黑" panose="020B0503020204020204" pitchFamily="34" charset="-122"/>
                <a:sym typeface="+mn-ea"/>
              </a:rPr>
              <a:t>）大幅落后平均水平</a:t>
            </a:r>
            <a:endParaRPr lang="zh-CN" sz="1000" b="1">
              <a:latin typeface="微软雅黑" panose="020B0503020204020204" pitchFamily="34" charset="-122"/>
              <a:ea typeface="微软雅黑" panose="020B0503020204020204" pitchFamily="34" charset="-122"/>
              <a:sym typeface="+mn-ea"/>
            </a:endParaRPr>
          </a:p>
        </p:txBody>
      </p:sp>
      <p:graphicFrame>
        <p:nvGraphicFramePr>
          <p:cNvPr id="2" name="图表 1"/>
          <p:cNvGraphicFramePr/>
          <p:nvPr>
            <p:custDataLst>
              <p:tags r:id="rId9"/>
            </p:custDataLst>
          </p:nvPr>
        </p:nvGraphicFramePr>
        <p:xfrm>
          <a:off x="8099425" y="4963795"/>
          <a:ext cx="3298825" cy="1292860"/>
        </p:xfrm>
        <a:graphic>
          <a:graphicData uri="http://schemas.openxmlformats.org/drawingml/2006/chart">
            <c:chart xmlns:c="http://schemas.openxmlformats.org/drawingml/2006/chart" xmlns:r="http://schemas.openxmlformats.org/officeDocument/2006/relationships" r:id="rId1"/>
          </a:graphicData>
        </a:graphic>
      </p:graphicFrame>
      <p:sp>
        <p:nvSpPr>
          <p:cNvPr id="17" name="矩形 16"/>
          <p:cNvSpPr/>
          <p:nvPr>
            <p:custDataLst>
              <p:tags r:id="rId10"/>
            </p:custDataLst>
          </p:nvPr>
        </p:nvSpPr>
        <p:spPr>
          <a:xfrm>
            <a:off x="10817860" y="4895850"/>
            <a:ext cx="572770" cy="96202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文本框 21"/>
          <p:cNvSpPr txBox="1"/>
          <p:nvPr>
            <p:custDataLst>
              <p:tags r:id="rId11"/>
            </p:custDataLst>
          </p:nvPr>
        </p:nvSpPr>
        <p:spPr>
          <a:xfrm>
            <a:off x="8171815" y="1917700"/>
            <a:ext cx="3259455" cy="691515"/>
          </a:xfrm>
          <a:prstGeom prst="rect">
            <a:avLst/>
          </a:prstGeom>
          <a:noFill/>
        </p:spPr>
        <p:txBody>
          <a:bodyPr wrap="square" rtlCol="0" anchor="t">
            <a:spAutoFit/>
          </a:bodyPr>
          <a:p>
            <a:pPr marL="171450" indent="-171450">
              <a:lnSpc>
                <a:spcPct val="130000"/>
              </a:lnSpc>
              <a:spcBef>
                <a:spcPts val="0"/>
              </a:spcBef>
              <a:spcAft>
                <a:spcPts val="0"/>
              </a:spcAft>
              <a:buFont typeface="Arial" panose="020B0604020202020204" pitchFamily="34" charset="0"/>
              <a:buChar char="•"/>
            </a:pPr>
            <a:r>
              <a:rPr lang="zh-CN" altLang="en-US" sz="1000" b="1">
                <a:latin typeface="微软雅黑" panose="020B0503020204020204" pitchFamily="34" charset="-122"/>
                <a:ea typeface="微软雅黑" panose="020B0503020204020204" pitchFamily="34" charset="-122"/>
                <a:sym typeface="+mn-ea"/>
              </a:rPr>
              <a:t>全市挖掘生态项目</a:t>
            </a:r>
            <a:r>
              <a:rPr lang="en-US" altLang="zh-CN" sz="1000" b="1">
                <a:latin typeface="微软雅黑" panose="020B0503020204020204" pitchFamily="34" charset="-122"/>
                <a:ea typeface="微软雅黑" panose="020B0503020204020204" pitchFamily="34" charset="-122"/>
                <a:sym typeface="+mn-ea"/>
              </a:rPr>
              <a:t>16</a:t>
            </a:r>
            <a:r>
              <a:rPr lang="zh-CN" altLang="en-US" sz="1000" b="1">
                <a:latin typeface="微软雅黑" panose="020B0503020204020204" pitchFamily="34" charset="-122"/>
                <a:ea typeface="微软雅黑" panose="020B0503020204020204" pitchFamily="34" charset="-122"/>
                <a:sym typeface="+mn-ea"/>
              </a:rPr>
              <a:t>个，</a:t>
            </a:r>
            <a:r>
              <a:rPr lang="zh-CN" altLang="en-US" sz="1000" b="1">
                <a:solidFill>
                  <a:srgbClr val="FF0000"/>
                </a:solidFill>
                <a:latin typeface="微软雅黑" panose="020B0503020204020204" pitchFamily="34" charset="-122"/>
                <a:ea typeface="微软雅黑" panose="020B0503020204020204" pitchFamily="34" charset="-122"/>
                <a:sym typeface="+mn-ea"/>
              </a:rPr>
              <a:t>海盐、海宁、平湖、战客</a:t>
            </a:r>
            <a:r>
              <a:rPr lang="zh-CN" altLang="en-US" sz="1000" b="1">
                <a:latin typeface="微软雅黑" panose="020B0503020204020204" pitchFamily="34" charset="-122"/>
                <a:ea typeface="微软雅黑" panose="020B0503020204020204" pitchFamily="34" charset="-122"/>
                <a:sym typeface="+mn-ea"/>
              </a:rPr>
              <a:t>需加大拓展力度，进度较慢；联合体投标项目</a:t>
            </a:r>
            <a:r>
              <a:rPr lang="en-US" altLang="zh-CN" sz="1000" b="1">
                <a:latin typeface="微软雅黑" panose="020B0503020204020204" pitchFamily="34" charset="-122"/>
                <a:ea typeface="微软雅黑" panose="020B0503020204020204" pitchFamily="34" charset="-122"/>
                <a:sym typeface="+mn-ea"/>
              </a:rPr>
              <a:t>4</a:t>
            </a:r>
            <a:r>
              <a:rPr lang="zh-CN" altLang="en-US" sz="1000" b="1">
                <a:latin typeface="微软雅黑" panose="020B0503020204020204" pitchFamily="34" charset="-122"/>
                <a:ea typeface="微软雅黑" panose="020B0503020204020204" pitchFamily="34" charset="-122"/>
                <a:sym typeface="+mn-ea"/>
              </a:rPr>
              <a:t>个，数量较少，缺乏千方百计获取项目的决心</a:t>
            </a:r>
            <a:endParaRPr lang="zh-CN" altLang="en-US" sz="1000" b="1">
              <a:latin typeface="微软雅黑" panose="020B0503020204020204" pitchFamily="34" charset="-122"/>
              <a:ea typeface="微软雅黑" panose="020B0503020204020204" pitchFamily="34" charset="-122"/>
              <a:sym typeface="+mn-ea"/>
            </a:endParaRPr>
          </a:p>
        </p:txBody>
      </p:sp>
      <p:graphicFrame>
        <p:nvGraphicFramePr>
          <p:cNvPr id="23" name="表格 22"/>
          <p:cNvGraphicFramePr/>
          <p:nvPr>
            <p:custDataLst>
              <p:tags r:id="rId12"/>
            </p:custDataLst>
          </p:nvPr>
        </p:nvGraphicFramePr>
        <p:xfrm>
          <a:off x="8171180" y="2637155"/>
          <a:ext cx="3261995" cy="1267460"/>
        </p:xfrm>
        <a:graphic>
          <a:graphicData uri="http://schemas.openxmlformats.org/drawingml/2006/table">
            <a:tbl>
              <a:tblPr/>
              <a:tblGrid>
                <a:gridCol w="449813"/>
                <a:gridCol w="350673"/>
                <a:gridCol w="352373"/>
                <a:gridCol w="351806"/>
                <a:gridCol w="351806"/>
                <a:gridCol w="352939"/>
                <a:gridCol w="348973"/>
                <a:gridCol w="351806"/>
                <a:gridCol w="351806"/>
              </a:tblGrid>
              <a:tr h="167640">
                <a:tc>
                  <a:txBody>
                    <a:bodyPr/>
                    <a:p>
                      <a:pPr algn="ctr" fontAlgn="ctr">
                        <a:buClrTx/>
                        <a:buSzTx/>
                        <a:buFontTx/>
                        <a:buNone/>
                      </a:pPr>
                      <a:r>
                        <a:rPr lang="zh-CN" altLang="en-US" sz="800" b="1">
                          <a:solidFill>
                            <a:schemeClr val="bg1"/>
                          </a:solidFill>
                          <a:latin typeface="微软雅黑" panose="020B0503020204020204" pitchFamily="34" charset="-122"/>
                          <a:ea typeface="微软雅黑" panose="020B0503020204020204" pitchFamily="34" charset="-122"/>
                        </a:rPr>
                        <a:t>单位</a:t>
                      </a:r>
                      <a:endParaRPr lang="zh-CN" altLang="en-US" sz="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0070C0"/>
                    </a:solidFill>
                  </a:tcPr>
                </a:tc>
                <a:tc>
                  <a:txBody>
                    <a:bodyPr/>
                    <a:p>
                      <a:pPr algn="ctr" fontAlgn="ctr">
                        <a:buClrTx/>
                        <a:buSzTx/>
                        <a:buFontTx/>
                        <a:buNone/>
                      </a:pPr>
                      <a:r>
                        <a:rPr lang="zh-CN" altLang="en-US" sz="800" b="1">
                          <a:solidFill>
                            <a:schemeClr val="bg1"/>
                          </a:solidFill>
                          <a:latin typeface="微软雅黑" panose="020B0503020204020204" pitchFamily="34" charset="-122"/>
                          <a:ea typeface="微软雅黑" panose="020B0503020204020204" pitchFamily="34" charset="-122"/>
                        </a:rPr>
                        <a:t>嘉禾</a:t>
                      </a:r>
                      <a:endParaRPr lang="zh-CN" altLang="en-US" sz="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0070C0"/>
                    </a:solidFill>
                  </a:tcPr>
                </a:tc>
                <a:tc>
                  <a:txBody>
                    <a:bodyPr/>
                    <a:p>
                      <a:pPr algn="ctr" fontAlgn="ctr">
                        <a:buClrTx/>
                        <a:buSzTx/>
                        <a:buFontTx/>
                        <a:buNone/>
                      </a:pPr>
                      <a:r>
                        <a:rPr lang="zh-CN" altLang="en-US" sz="800" b="1">
                          <a:solidFill>
                            <a:schemeClr val="bg1"/>
                          </a:solidFill>
                          <a:latin typeface="微软雅黑" panose="020B0503020204020204" pitchFamily="34" charset="-122"/>
                          <a:ea typeface="微软雅黑" panose="020B0503020204020204" pitchFamily="34" charset="-122"/>
                        </a:rPr>
                        <a:t>嘉善</a:t>
                      </a:r>
                      <a:endParaRPr lang="zh-CN" altLang="en-US" sz="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0070C0"/>
                    </a:solidFill>
                  </a:tcPr>
                </a:tc>
                <a:tc>
                  <a:txBody>
                    <a:bodyPr/>
                    <a:p>
                      <a:pPr algn="ctr" fontAlgn="ctr">
                        <a:buClrTx/>
                        <a:buSzTx/>
                        <a:buFontTx/>
                        <a:buNone/>
                      </a:pPr>
                      <a:r>
                        <a:rPr lang="zh-CN" altLang="en-US" sz="800" b="1">
                          <a:solidFill>
                            <a:schemeClr val="bg1"/>
                          </a:solidFill>
                          <a:latin typeface="微软雅黑" panose="020B0503020204020204" pitchFamily="34" charset="-122"/>
                          <a:ea typeface="微软雅黑" panose="020B0503020204020204" pitchFamily="34" charset="-122"/>
                        </a:rPr>
                        <a:t>平湖</a:t>
                      </a:r>
                      <a:endParaRPr lang="zh-CN" altLang="en-US" sz="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0070C0"/>
                    </a:solidFill>
                  </a:tcPr>
                </a:tc>
                <a:tc>
                  <a:txBody>
                    <a:bodyPr/>
                    <a:p>
                      <a:pPr algn="ctr" fontAlgn="ctr">
                        <a:buClrTx/>
                        <a:buSzTx/>
                        <a:buFontTx/>
                        <a:buNone/>
                      </a:pPr>
                      <a:r>
                        <a:rPr lang="zh-CN" altLang="en-US" sz="800" b="1">
                          <a:solidFill>
                            <a:schemeClr val="bg1"/>
                          </a:solidFill>
                          <a:latin typeface="微软雅黑" panose="020B0503020204020204" pitchFamily="34" charset="-122"/>
                          <a:ea typeface="微软雅黑" panose="020B0503020204020204" pitchFamily="34" charset="-122"/>
                        </a:rPr>
                        <a:t>海盐</a:t>
                      </a:r>
                      <a:endParaRPr lang="zh-CN" altLang="en-US" sz="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0070C0"/>
                    </a:solidFill>
                  </a:tcPr>
                </a:tc>
                <a:tc>
                  <a:txBody>
                    <a:bodyPr/>
                    <a:p>
                      <a:pPr algn="ctr" fontAlgn="ctr">
                        <a:buClrTx/>
                        <a:buSzTx/>
                        <a:buFontTx/>
                        <a:buNone/>
                      </a:pPr>
                      <a:r>
                        <a:rPr lang="zh-CN" altLang="en-US" sz="800" b="1">
                          <a:solidFill>
                            <a:schemeClr val="bg1"/>
                          </a:solidFill>
                          <a:latin typeface="微软雅黑" panose="020B0503020204020204" pitchFamily="34" charset="-122"/>
                          <a:ea typeface="微软雅黑" panose="020B0503020204020204" pitchFamily="34" charset="-122"/>
                        </a:rPr>
                        <a:t>海宁</a:t>
                      </a:r>
                      <a:endParaRPr lang="zh-CN" altLang="en-US" sz="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0070C0"/>
                    </a:solidFill>
                  </a:tcPr>
                </a:tc>
                <a:tc>
                  <a:txBody>
                    <a:bodyPr/>
                    <a:p>
                      <a:pPr algn="ctr" fontAlgn="ctr">
                        <a:buClrTx/>
                        <a:buSzTx/>
                        <a:buFontTx/>
                        <a:buNone/>
                      </a:pPr>
                      <a:r>
                        <a:rPr lang="zh-CN" altLang="en-US" sz="800" b="1">
                          <a:solidFill>
                            <a:schemeClr val="bg1"/>
                          </a:solidFill>
                          <a:latin typeface="微软雅黑" panose="020B0503020204020204" pitchFamily="34" charset="-122"/>
                          <a:ea typeface="微软雅黑" panose="020B0503020204020204" pitchFamily="34" charset="-122"/>
                        </a:rPr>
                        <a:t>桐乡</a:t>
                      </a:r>
                      <a:endParaRPr lang="zh-CN" altLang="en-US" sz="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0070C0"/>
                    </a:solidFill>
                  </a:tcPr>
                </a:tc>
                <a:tc>
                  <a:txBody>
                    <a:bodyPr/>
                    <a:p>
                      <a:pPr algn="ctr" fontAlgn="ctr">
                        <a:buClrTx/>
                        <a:buSzTx/>
                        <a:buFontTx/>
                        <a:buNone/>
                      </a:pPr>
                      <a:r>
                        <a:rPr lang="zh-CN" altLang="en-US" sz="800" b="1">
                          <a:solidFill>
                            <a:schemeClr val="bg1"/>
                          </a:solidFill>
                          <a:latin typeface="微软雅黑" panose="020B0503020204020204" pitchFamily="34" charset="-122"/>
                          <a:ea typeface="微软雅黑" panose="020B0503020204020204" pitchFamily="34" charset="-122"/>
                        </a:rPr>
                        <a:t>战客</a:t>
                      </a:r>
                      <a:endParaRPr lang="zh-CN" altLang="en-US" sz="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0070C0"/>
                    </a:solidFill>
                  </a:tcPr>
                </a:tc>
                <a:tc>
                  <a:txBody>
                    <a:bodyPr/>
                    <a:p>
                      <a:pPr algn="ctr" fontAlgn="ctr">
                        <a:buClrTx/>
                        <a:buSzTx/>
                        <a:buFontTx/>
                        <a:buNone/>
                      </a:pPr>
                      <a:r>
                        <a:rPr lang="zh-CN" altLang="en-US" sz="800" b="1">
                          <a:solidFill>
                            <a:schemeClr val="bg1"/>
                          </a:solidFill>
                          <a:latin typeface="微软雅黑" panose="020B0503020204020204" pitchFamily="34" charset="-122"/>
                          <a:ea typeface="微软雅黑" panose="020B0503020204020204" pitchFamily="34" charset="-122"/>
                        </a:rPr>
                        <a:t>全市</a:t>
                      </a:r>
                      <a:endParaRPr lang="zh-CN" altLang="en-US" sz="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0070C0"/>
                    </a:solidFill>
                  </a:tcPr>
                </a:tc>
              </a:tr>
              <a:tr h="271780">
                <a:tc>
                  <a:txBody>
                    <a:bodyPr/>
                    <a:p>
                      <a:pPr indent="0" algn="ctr">
                        <a:buNone/>
                      </a:pPr>
                      <a:r>
                        <a:rPr lang="zh-CN" altLang="en-US" sz="700" b="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生态项目签约数</a:t>
                      </a:r>
                      <a:endParaRPr lang="zh-CN" altLang="en-US" sz="700" b="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rPr>
                        <a:t>3</a:t>
                      </a:r>
                      <a:endParaRPr lang="en-US" altLang="en-US" sz="700" b="0">
                        <a:solidFill>
                          <a:schemeClr val="tx1"/>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rPr>
                        <a:t>3</a:t>
                      </a:r>
                      <a:endParaRPr lang="en-US" altLang="en-US" sz="700" b="0">
                        <a:solidFill>
                          <a:schemeClr val="tx1"/>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1">
                          <a:solidFill>
                            <a:srgbClr val="FF0000"/>
                          </a:solidFill>
                          <a:latin typeface="微软雅黑" panose="020B0503020204020204" pitchFamily="34" charset="-122"/>
                        </a:rPr>
                        <a:t>3</a:t>
                      </a:r>
                      <a:endParaRPr lang="en-US" altLang="en-US" sz="700" b="1">
                        <a:solidFill>
                          <a:srgbClr val="FF0000"/>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1">
                          <a:solidFill>
                            <a:srgbClr val="FF0000"/>
                          </a:solidFill>
                          <a:latin typeface="微软雅黑" panose="020B0503020204020204" pitchFamily="34" charset="-122"/>
                          <a:sym typeface="+mn-ea"/>
                        </a:rPr>
                        <a:t>1</a:t>
                      </a:r>
                      <a:endParaRPr lang="en-US" altLang="en-US" sz="700" b="1">
                        <a:solidFill>
                          <a:srgbClr val="FF0000"/>
                        </a:solidFill>
                        <a:latin typeface="微软雅黑" panose="020B0503020204020204" pitchFamily="34" charset="-122"/>
                        <a:sym typeface="+mn-ea"/>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1">
                          <a:solidFill>
                            <a:srgbClr val="FF0000"/>
                          </a:solidFill>
                          <a:latin typeface="微软雅黑" panose="020B0503020204020204" pitchFamily="34" charset="-122"/>
                        </a:rPr>
                        <a:t>1</a:t>
                      </a:r>
                      <a:endParaRPr lang="en-US" altLang="en-US" sz="700" b="1">
                        <a:solidFill>
                          <a:srgbClr val="FF0000"/>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sym typeface="+mn-ea"/>
                        </a:rPr>
                        <a:t>4</a:t>
                      </a:r>
                      <a:endParaRPr lang="en-US" altLang="en-US" sz="700" b="0">
                        <a:solidFill>
                          <a:schemeClr val="tx1"/>
                        </a:solidFill>
                        <a:latin typeface="微软雅黑" panose="020B0503020204020204" pitchFamily="34" charset="-122"/>
                        <a:sym typeface="+mn-ea"/>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1">
                          <a:solidFill>
                            <a:srgbClr val="FF0000"/>
                          </a:solidFill>
                          <a:latin typeface="微软雅黑" panose="020B0503020204020204" pitchFamily="34" charset="-122"/>
                        </a:rPr>
                        <a:t>1</a:t>
                      </a:r>
                      <a:endParaRPr lang="en-US" altLang="en-US" sz="700" b="1">
                        <a:solidFill>
                          <a:srgbClr val="FF0000"/>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rPr>
                        <a:t>16</a:t>
                      </a:r>
                      <a:endParaRPr lang="en-US" altLang="zh-CN" sz="700" b="0">
                        <a:solidFill>
                          <a:schemeClr val="tx1"/>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r>
              <a:tr h="271780">
                <a:tc>
                  <a:txBody>
                    <a:bodyPr/>
                    <a:p>
                      <a:pPr indent="0" algn="ctr">
                        <a:buNone/>
                      </a:pPr>
                      <a:r>
                        <a:rPr lang="zh-CN" altLang="en-US" sz="700" b="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签约额</a:t>
                      </a:r>
                      <a:r>
                        <a:rPr lang="en-US" altLang="zh-CN" sz="700" b="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700" b="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万</a:t>
                      </a:r>
                      <a:endParaRPr lang="zh-CN" altLang="en-US" sz="700" b="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rPr>
                        <a:t>1057</a:t>
                      </a:r>
                      <a:endParaRPr lang="en-US" altLang="en-US" sz="700" b="0">
                        <a:solidFill>
                          <a:schemeClr val="tx1"/>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rPr>
                        <a:t>1621</a:t>
                      </a:r>
                      <a:endParaRPr lang="en-US" altLang="en-US" sz="700" b="0">
                        <a:solidFill>
                          <a:schemeClr val="tx1"/>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1">
                          <a:solidFill>
                            <a:srgbClr val="FF0000"/>
                          </a:solidFill>
                          <a:latin typeface="微软雅黑" panose="020B0503020204020204" pitchFamily="34" charset="-122"/>
                        </a:rPr>
                        <a:t>758</a:t>
                      </a:r>
                      <a:endParaRPr lang="en-US" altLang="en-US" sz="700" b="1">
                        <a:solidFill>
                          <a:srgbClr val="FF0000"/>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1">
                          <a:solidFill>
                            <a:srgbClr val="FF0000"/>
                          </a:solidFill>
                          <a:latin typeface="微软雅黑" panose="020B0503020204020204" pitchFamily="34" charset="-122"/>
                          <a:sym typeface="+mn-ea"/>
                        </a:rPr>
                        <a:t>857</a:t>
                      </a:r>
                      <a:endParaRPr lang="en-US" altLang="en-US" sz="700" b="1">
                        <a:solidFill>
                          <a:srgbClr val="FF0000"/>
                        </a:solidFill>
                        <a:latin typeface="微软雅黑" panose="020B0503020204020204" pitchFamily="34" charset="-122"/>
                        <a:sym typeface="+mn-ea"/>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1">
                          <a:solidFill>
                            <a:srgbClr val="FF0000"/>
                          </a:solidFill>
                          <a:latin typeface="微软雅黑" panose="020B0503020204020204" pitchFamily="34" charset="-122"/>
                        </a:rPr>
                        <a:t>350</a:t>
                      </a:r>
                      <a:endParaRPr lang="en-US" altLang="en-US" sz="700" b="1">
                        <a:solidFill>
                          <a:srgbClr val="FF0000"/>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sym typeface="+mn-ea"/>
                        </a:rPr>
                        <a:t>1702</a:t>
                      </a:r>
                      <a:endParaRPr lang="en-US" altLang="en-US" sz="700" b="0">
                        <a:solidFill>
                          <a:schemeClr val="tx1"/>
                        </a:solidFill>
                        <a:latin typeface="微软雅黑" panose="020B0503020204020204" pitchFamily="34" charset="-122"/>
                        <a:sym typeface="+mn-ea"/>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1">
                          <a:solidFill>
                            <a:srgbClr val="FF0000"/>
                          </a:solidFill>
                          <a:latin typeface="微软雅黑" panose="020B0503020204020204" pitchFamily="34" charset="-122"/>
                        </a:rPr>
                        <a:t>884</a:t>
                      </a:r>
                      <a:endParaRPr lang="en-US" altLang="en-US" sz="700" b="1">
                        <a:solidFill>
                          <a:srgbClr val="FF0000"/>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zh-CN" sz="700" b="0">
                          <a:solidFill>
                            <a:schemeClr val="tx1"/>
                          </a:solidFill>
                          <a:latin typeface="微软雅黑" panose="020B0503020204020204" pitchFamily="34" charset="-122"/>
                        </a:rPr>
                        <a:t>7229</a:t>
                      </a:r>
                      <a:endParaRPr lang="en-US" altLang="zh-CN" sz="700" b="0">
                        <a:solidFill>
                          <a:schemeClr val="tx1"/>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r>
              <a:tr h="271780">
                <a:tc>
                  <a:txBody>
                    <a:bodyPr/>
                    <a:p>
                      <a:pPr indent="0" algn="ctr">
                        <a:buNone/>
                      </a:pPr>
                      <a:r>
                        <a:rPr lang="zh-CN" altLang="en-US" sz="700" b="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联合体投标项目</a:t>
                      </a:r>
                      <a:endParaRPr lang="zh-CN" altLang="en-US" sz="700" b="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rPr>
                        <a:t>0</a:t>
                      </a:r>
                      <a:endParaRPr lang="en-US" altLang="en-US" sz="700" b="0">
                        <a:solidFill>
                          <a:schemeClr val="tx1"/>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rPr>
                        <a:t>0</a:t>
                      </a:r>
                      <a:endParaRPr lang="en-US" altLang="en-US" sz="700" b="0">
                        <a:solidFill>
                          <a:schemeClr val="tx1"/>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rPr>
                        <a:t>0</a:t>
                      </a:r>
                      <a:endParaRPr lang="en-US" altLang="en-US" sz="700" b="0">
                        <a:solidFill>
                          <a:schemeClr val="tx1"/>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sym typeface="+mn-ea"/>
                        </a:rPr>
                        <a:t>0</a:t>
                      </a:r>
                      <a:endParaRPr lang="en-US" altLang="en-US" sz="700" b="0">
                        <a:solidFill>
                          <a:schemeClr val="tx1"/>
                        </a:solidFill>
                        <a:latin typeface="微软雅黑" panose="020B0503020204020204" pitchFamily="34" charset="-122"/>
                        <a:sym typeface="+mn-ea"/>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rPr>
                        <a:t>0</a:t>
                      </a:r>
                      <a:endParaRPr lang="en-US" altLang="en-US" sz="700" b="0">
                        <a:solidFill>
                          <a:schemeClr val="tx1"/>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sym typeface="+mn-ea"/>
                        </a:rPr>
                        <a:t>3</a:t>
                      </a:r>
                      <a:endParaRPr lang="en-US" altLang="en-US" sz="700" b="0">
                        <a:solidFill>
                          <a:schemeClr val="tx1"/>
                        </a:solidFill>
                        <a:latin typeface="微软雅黑" panose="020B0503020204020204" pitchFamily="34" charset="-122"/>
                        <a:sym typeface="+mn-ea"/>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rPr>
                        <a:t>1</a:t>
                      </a:r>
                      <a:endParaRPr lang="en-US" altLang="en-US" sz="700" b="0">
                        <a:solidFill>
                          <a:schemeClr val="tx1"/>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zh-CN" sz="700" b="0">
                          <a:solidFill>
                            <a:schemeClr val="tx1"/>
                          </a:solidFill>
                          <a:latin typeface="微软雅黑" panose="020B0503020204020204" pitchFamily="34" charset="-122"/>
                        </a:rPr>
                        <a:t>4</a:t>
                      </a:r>
                      <a:endParaRPr lang="en-US" altLang="zh-CN" sz="700" b="0">
                        <a:solidFill>
                          <a:schemeClr val="tx1"/>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r>
              <a:tr h="271780">
                <a:tc>
                  <a:txBody>
                    <a:bodyPr/>
                    <a:p>
                      <a:pPr indent="0" algn="ctr">
                        <a:buNone/>
                      </a:pPr>
                      <a:r>
                        <a:rPr lang="zh-CN" altLang="en-US" sz="7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联合体投标金额</a:t>
                      </a:r>
                      <a:r>
                        <a:rPr lang="en-US" altLang="zh-CN" sz="7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7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万</a:t>
                      </a:r>
                      <a:endParaRPr lang="zh-CN" altLang="en-US" sz="700" b="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rPr>
                        <a:t>0</a:t>
                      </a:r>
                      <a:endParaRPr lang="en-US" altLang="en-US" sz="700" b="0">
                        <a:solidFill>
                          <a:schemeClr val="tx1"/>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rPr>
                        <a:t>0</a:t>
                      </a:r>
                      <a:endParaRPr lang="en-US" altLang="en-US" sz="700" b="0">
                        <a:solidFill>
                          <a:schemeClr val="tx1"/>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rPr>
                        <a:t>0</a:t>
                      </a:r>
                      <a:endParaRPr lang="en-US" altLang="en-US" sz="700" b="0">
                        <a:solidFill>
                          <a:schemeClr val="tx1"/>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sym typeface="+mn-ea"/>
                        </a:rPr>
                        <a:t>0</a:t>
                      </a:r>
                      <a:endParaRPr lang="en-US" altLang="en-US" sz="700" b="0">
                        <a:solidFill>
                          <a:schemeClr val="tx1"/>
                        </a:solidFill>
                        <a:latin typeface="微软雅黑" panose="020B0503020204020204" pitchFamily="34" charset="-122"/>
                        <a:sym typeface="+mn-ea"/>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rPr>
                        <a:t>0</a:t>
                      </a:r>
                      <a:endParaRPr lang="en-US" altLang="en-US" sz="700" b="0">
                        <a:solidFill>
                          <a:schemeClr val="tx1"/>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sym typeface="+mn-ea"/>
                        </a:rPr>
                        <a:t>1359</a:t>
                      </a:r>
                      <a:endParaRPr lang="en-US" altLang="en-US" sz="700" b="0">
                        <a:solidFill>
                          <a:schemeClr val="tx1"/>
                        </a:solidFill>
                        <a:latin typeface="微软雅黑" panose="020B0503020204020204" pitchFamily="34" charset="-122"/>
                        <a:sym typeface="+mn-ea"/>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rPr>
                        <a:t>153</a:t>
                      </a:r>
                      <a:endParaRPr lang="en-US" altLang="en-US" sz="700" b="0">
                        <a:solidFill>
                          <a:schemeClr val="tx1"/>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zh-CN" sz="700" b="0">
                          <a:solidFill>
                            <a:schemeClr val="tx1"/>
                          </a:solidFill>
                          <a:latin typeface="微软雅黑" panose="020B0503020204020204" pitchFamily="34" charset="-122"/>
                        </a:rPr>
                        <a:t>1512</a:t>
                      </a:r>
                      <a:endParaRPr lang="en-US" altLang="zh-CN" sz="700" b="0">
                        <a:solidFill>
                          <a:schemeClr val="tx1"/>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r>
            </a:tbl>
          </a:graphicData>
        </a:graphic>
      </p:graphicFrame>
      <p:sp>
        <p:nvSpPr>
          <p:cNvPr id="24" name="文本框 23"/>
          <p:cNvSpPr txBox="1"/>
          <p:nvPr>
            <p:custDataLst>
              <p:tags r:id="rId13"/>
            </p:custDataLst>
          </p:nvPr>
        </p:nvSpPr>
        <p:spPr>
          <a:xfrm>
            <a:off x="4373245" y="4437380"/>
            <a:ext cx="3195955" cy="491490"/>
          </a:xfrm>
          <a:prstGeom prst="rect">
            <a:avLst/>
          </a:prstGeom>
          <a:noFill/>
        </p:spPr>
        <p:txBody>
          <a:bodyPr wrap="square" rtlCol="0" anchor="t">
            <a:spAutoFit/>
          </a:bodyPr>
          <a:p>
            <a:pPr marL="171450" indent="-171450">
              <a:lnSpc>
                <a:spcPct val="130000"/>
              </a:lnSpc>
              <a:spcBef>
                <a:spcPts val="0"/>
              </a:spcBef>
              <a:spcAft>
                <a:spcPts val="0"/>
              </a:spcAft>
              <a:buFont typeface="Arial" panose="020B0604020202020204" pitchFamily="34" charset="0"/>
              <a:buChar char="•"/>
            </a:pPr>
            <a:r>
              <a:rPr lang="zh-CN" altLang="en-US" sz="1000" b="1">
                <a:latin typeface="微软雅黑" panose="020B0503020204020204" pitchFamily="34" charset="-122"/>
                <a:ea typeface="微软雅黑" panose="020B0503020204020204" pitchFamily="34" charset="-122"/>
                <a:sym typeface="+mn-ea"/>
              </a:rPr>
              <a:t>客户经理签约率</a:t>
            </a:r>
            <a:r>
              <a:rPr lang="en-US" altLang="zh-CN" sz="1000" b="1">
                <a:latin typeface="微软雅黑" panose="020B0503020204020204" pitchFamily="34" charset="-122"/>
                <a:ea typeface="微软雅黑" panose="020B0503020204020204" pitchFamily="34" charset="-122"/>
                <a:sym typeface="+mn-ea"/>
              </a:rPr>
              <a:t>35%</a:t>
            </a:r>
            <a:r>
              <a:rPr lang="zh-CN" altLang="en-US" sz="1000" b="1">
                <a:latin typeface="微软雅黑" panose="020B0503020204020204" pitchFamily="34" charset="-122"/>
                <a:ea typeface="微软雅黑" panose="020B0503020204020204" pitchFamily="34" charset="-122"/>
                <a:sym typeface="+mn-ea"/>
              </a:rPr>
              <a:t>，行客</a:t>
            </a:r>
            <a:r>
              <a:rPr lang="en-US" altLang="zh-CN" sz="1000" b="1">
                <a:latin typeface="微软雅黑" panose="020B0503020204020204" pitchFamily="34" charset="-122"/>
                <a:ea typeface="微软雅黑" panose="020B0503020204020204" pitchFamily="34" charset="-122"/>
                <a:sym typeface="+mn-ea"/>
              </a:rPr>
              <a:t>10</a:t>
            </a:r>
            <a:r>
              <a:rPr lang="zh-CN" altLang="en-US" sz="1000" b="1">
                <a:latin typeface="微软雅黑" panose="020B0503020204020204" pitchFamily="34" charset="-122"/>
                <a:ea typeface="微软雅黑" panose="020B0503020204020204" pitchFamily="34" charset="-122"/>
                <a:sym typeface="+mn-ea"/>
              </a:rPr>
              <a:t>人（</a:t>
            </a:r>
            <a:r>
              <a:rPr lang="en-US" altLang="zh-CN" sz="1000" b="1">
                <a:latin typeface="微软雅黑" panose="020B0503020204020204" pitchFamily="34" charset="-122"/>
                <a:ea typeface="微软雅黑" panose="020B0503020204020204" pitchFamily="34" charset="-122"/>
                <a:sym typeface="+mn-ea"/>
              </a:rPr>
              <a:t>26%</a:t>
            </a:r>
            <a:r>
              <a:rPr lang="zh-CN" altLang="en-US" sz="1000" b="1">
                <a:latin typeface="微软雅黑" panose="020B0503020204020204" pitchFamily="34" charset="-122"/>
                <a:ea typeface="微软雅黑" panose="020B0503020204020204" pitchFamily="34" charset="-122"/>
                <a:sym typeface="+mn-ea"/>
              </a:rPr>
              <a:t>），集客</a:t>
            </a:r>
            <a:r>
              <a:rPr lang="en-US" sz="1000" b="1">
                <a:latin typeface="微软雅黑" panose="020B0503020204020204" pitchFamily="34" charset="-122"/>
                <a:ea typeface="微软雅黑" panose="020B0503020204020204" pitchFamily="34" charset="-122"/>
                <a:sym typeface="+mn-ea"/>
              </a:rPr>
              <a:t>97</a:t>
            </a:r>
            <a:r>
              <a:rPr lang="zh-CN" altLang="en-US" sz="1000" b="1">
                <a:latin typeface="微软雅黑" panose="020B0503020204020204" pitchFamily="34" charset="-122"/>
                <a:ea typeface="微软雅黑" panose="020B0503020204020204" pitchFamily="34" charset="-122"/>
                <a:sym typeface="+mn-ea"/>
              </a:rPr>
              <a:t>人（</a:t>
            </a:r>
            <a:r>
              <a:rPr lang="en-US" altLang="zh-CN" sz="1000" b="1">
                <a:latin typeface="微软雅黑" panose="020B0503020204020204" pitchFamily="34" charset="-122"/>
                <a:ea typeface="微软雅黑" panose="020B0503020204020204" pitchFamily="34" charset="-122"/>
                <a:sym typeface="+mn-ea"/>
              </a:rPr>
              <a:t>67%</a:t>
            </a:r>
            <a:r>
              <a:rPr lang="zh-CN" altLang="en-US" sz="1000" b="1">
                <a:latin typeface="微软雅黑" panose="020B0503020204020204" pitchFamily="34" charset="-122"/>
                <a:ea typeface="微软雅黑" panose="020B0503020204020204" pitchFamily="34" charset="-122"/>
                <a:sym typeface="+mn-ea"/>
              </a:rPr>
              <a:t>）、业务经理</a:t>
            </a:r>
            <a:r>
              <a:rPr lang="en-US" altLang="zh-CN" sz="1000" b="1">
                <a:latin typeface="微软雅黑" panose="020B0503020204020204" pitchFamily="34" charset="-122"/>
                <a:ea typeface="微软雅黑" panose="020B0503020204020204" pitchFamily="34" charset="-122"/>
                <a:sym typeface="+mn-ea"/>
              </a:rPr>
              <a:t>75</a:t>
            </a:r>
            <a:r>
              <a:rPr lang="zh-CN" altLang="en-US" sz="1000" b="1">
                <a:latin typeface="微软雅黑" panose="020B0503020204020204" pitchFamily="34" charset="-122"/>
                <a:ea typeface="微软雅黑" panose="020B0503020204020204" pitchFamily="34" charset="-122"/>
                <a:sym typeface="+mn-ea"/>
              </a:rPr>
              <a:t>人（</a:t>
            </a:r>
            <a:r>
              <a:rPr lang="en-US" altLang="zh-CN" sz="1000" b="1">
                <a:latin typeface="微软雅黑" panose="020B0503020204020204" pitchFamily="34" charset="-122"/>
                <a:ea typeface="微软雅黑" panose="020B0503020204020204" pitchFamily="34" charset="-122"/>
                <a:sym typeface="+mn-ea"/>
              </a:rPr>
              <a:t>85%</a:t>
            </a:r>
            <a:r>
              <a:rPr lang="zh-CN" altLang="en-US" sz="1000" b="1">
                <a:latin typeface="微软雅黑" panose="020B0503020204020204" pitchFamily="34" charset="-122"/>
                <a:ea typeface="微软雅黑" panose="020B0503020204020204" pitchFamily="34" charset="-122"/>
                <a:sym typeface="+mn-ea"/>
              </a:rPr>
              <a:t>）签约不足</a:t>
            </a:r>
            <a:endParaRPr lang="zh-CN" sz="1000" b="1">
              <a:solidFill>
                <a:schemeClr val="tx1"/>
              </a:solidFill>
              <a:latin typeface="微软雅黑" panose="020B0503020204020204" pitchFamily="34" charset="-122"/>
              <a:ea typeface="微软雅黑" panose="020B0503020204020204" pitchFamily="34" charset="-122"/>
              <a:sym typeface="+mn-ea"/>
            </a:endParaRPr>
          </a:p>
        </p:txBody>
      </p:sp>
      <p:graphicFrame>
        <p:nvGraphicFramePr>
          <p:cNvPr id="25" name="表格 24"/>
          <p:cNvGraphicFramePr/>
          <p:nvPr>
            <p:custDataLst>
              <p:tags r:id="rId14"/>
            </p:custDataLst>
          </p:nvPr>
        </p:nvGraphicFramePr>
        <p:xfrm>
          <a:off x="4420870" y="5153660"/>
          <a:ext cx="3316605" cy="1096010"/>
        </p:xfrm>
        <a:graphic>
          <a:graphicData uri="http://schemas.openxmlformats.org/drawingml/2006/table">
            <a:tbl>
              <a:tblPr/>
              <a:tblGrid>
                <a:gridCol w="456565"/>
                <a:gridCol w="357505"/>
                <a:gridCol w="358775"/>
                <a:gridCol w="357505"/>
                <a:gridCol w="356870"/>
                <a:gridCol w="359410"/>
                <a:gridCol w="354965"/>
                <a:gridCol w="358140"/>
                <a:gridCol w="356870"/>
              </a:tblGrid>
              <a:tr h="198755">
                <a:tc>
                  <a:txBody>
                    <a:bodyPr/>
                    <a:p>
                      <a:pPr algn="ctr" fontAlgn="ctr">
                        <a:buClrTx/>
                        <a:buSzTx/>
                        <a:buFontTx/>
                        <a:buNone/>
                      </a:pPr>
                      <a:r>
                        <a:rPr lang="zh-CN" altLang="en-US" sz="800" b="1">
                          <a:solidFill>
                            <a:schemeClr val="bg1"/>
                          </a:solidFill>
                          <a:latin typeface="微软雅黑" panose="020B0503020204020204" pitchFamily="34" charset="-122"/>
                          <a:ea typeface="微软雅黑" panose="020B0503020204020204" pitchFamily="34" charset="-122"/>
                        </a:rPr>
                        <a:t>单位</a:t>
                      </a:r>
                      <a:endParaRPr lang="zh-CN" altLang="en-US" sz="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0070C0"/>
                    </a:solidFill>
                  </a:tcPr>
                </a:tc>
                <a:tc>
                  <a:txBody>
                    <a:bodyPr/>
                    <a:p>
                      <a:pPr algn="ctr" fontAlgn="ctr">
                        <a:buClrTx/>
                        <a:buSzTx/>
                        <a:buFontTx/>
                        <a:buNone/>
                      </a:pPr>
                      <a:r>
                        <a:rPr lang="zh-CN" altLang="en-US" sz="800" b="1">
                          <a:solidFill>
                            <a:schemeClr val="bg1"/>
                          </a:solidFill>
                          <a:latin typeface="微软雅黑" panose="020B0503020204020204" pitchFamily="34" charset="-122"/>
                          <a:ea typeface="微软雅黑" panose="020B0503020204020204" pitchFamily="34" charset="-122"/>
                        </a:rPr>
                        <a:t>嘉禾</a:t>
                      </a:r>
                      <a:endParaRPr lang="zh-CN" altLang="en-US" sz="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0070C0"/>
                    </a:solidFill>
                  </a:tcPr>
                </a:tc>
                <a:tc>
                  <a:txBody>
                    <a:bodyPr/>
                    <a:p>
                      <a:pPr algn="ctr" fontAlgn="ctr">
                        <a:buClrTx/>
                        <a:buSzTx/>
                        <a:buFontTx/>
                        <a:buNone/>
                      </a:pPr>
                      <a:r>
                        <a:rPr lang="zh-CN" altLang="en-US" sz="800" b="1">
                          <a:solidFill>
                            <a:schemeClr val="bg1"/>
                          </a:solidFill>
                          <a:latin typeface="微软雅黑" panose="020B0503020204020204" pitchFamily="34" charset="-122"/>
                          <a:ea typeface="微软雅黑" panose="020B0503020204020204" pitchFamily="34" charset="-122"/>
                        </a:rPr>
                        <a:t>嘉善</a:t>
                      </a:r>
                      <a:endParaRPr lang="zh-CN" altLang="en-US" sz="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0070C0"/>
                    </a:solidFill>
                  </a:tcPr>
                </a:tc>
                <a:tc>
                  <a:txBody>
                    <a:bodyPr/>
                    <a:p>
                      <a:pPr algn="ctr" fontAlgn="ctr">
                        <a:buClrTx/>
                        <a:buSzTx/>
                        <a:buFontTx/>
                        <a:buNone/>
                      </a:pPr>
                      <a:r>
                        <a:rPr lang="zh-CN" altLang="en-US" sz="800" b="1">
                          <a:solidFill>
                            <a:schemeClr val="bg1"/>
                          </a:solidFill>
                          <a:latin typeface="微软雅黑" panose="020B0503020204020204" pitchFamily="34" charset="-122"/>
                          <a:ea typeface="微软雅黑" panose="020B0503020204020204" pitchFamily="34" charset="-122"/>
                        </a:rPr>
                        <a:t>平湖</a:t>
                      </a:r>
                      <a:endParaRPr lang="zh-CN" altLang="en-US" sz="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0070C0"/>
                    </a:solidFill>
                  </a:tcPr>
                </a:tc>
                <a:tc>
                  <a:txBody>
                    <a:bodyPr/>
                    <a:p>
                      <a:pPr algn="ctr" fontAlgn="ctr">
                        <a:buClrTx/>
                        <a:buSzTx/>
                        <a:buFontTx/>
                        <a:buNone/>
                      </a:pPr>
                      <a:r>
                        <a:rPr lang="zh-CN" altLang="en-US" sz="800" b="1">
                          <a:solidFill>
                            <a:schemeClr val="bg1"/>
                          </a:solidFill>
                          <a:latin typeface="微软雅黑" panose="020B0503020204020204" pitchFamily="34" charset="-122"/>
                          <a:ea typeface="微软雅黑" panose="020B0503020204020204" pitchFamily="34" charset="-122"/>
                        </a:rPr>
                        <a:t>海盐</a:t>
                      </a:r>
                      <a:endParaRPr lang="zh-CN" altLang="en-US" sz="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0070C0"/>
                    </a:solidFill>
                  </a:tcPr>
                </a:tc>
                <a:tc>
                  <a:txBody>
                    <a:bodyPr/>
                    <a:p>
                      <a:pPr algn="ctr" fontAlgn="ctr">
                        <a:buClrTx/>
                        <a:buSzTx/>
                        <a:buFontTx/>
                        <a:buNone/>
                      </a:pPr>
                      <a:r>
                        <a:rPr lang="zh-CN" altLang="en-US" sz="800" b="1">
                          <a:solidFill>
                            <a:schemeClr val="bg1"/>
                          </a:solidFill>
                          <a:latin typeface="微软雅黑" panose="020B0503020204020204" pitchFamily="34" charset="-122"/>
                          <a:ea typeface="微软雅黑" panose="020B0503020204020204" pitchFamily="34" charset="-122"/>
                        </a:rPr>
                        <a:t>海宁</a:t>
                      </a:r>
                      <a:endParaRPr lang="zh-CN" altLang="en-US" sz="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0070C0"/>
                    </a:solidFill>
                  </a:tcPr>
                </a:tc>
                <a:tc>
                  <a:txBody>
                    <a:bodyPr/>
                    <a:p>
                      <a:pPr algn="ctr" fontAlgn="ctr">
                        <a:buClrTx/>
                        <a:buSzTx/>
                        <a:buFontTx/>
                        <a:buNone/>
                      </a:pPr>
                      <a:r>
                        <a:rPr lang="zh-CN" altLang="en-US" sz="800" b="1">
                          <a:solidFill>
                            <a:schemeClr val="bg1"/>
                          </a:solidFill>
                          <a:latin typeface="微软雅黑" panose="020B0503020204020204" pitchFamily="34" charset="-122"/>
                          <a:ea typeface="微软雅黑" panose="020B0503020204020204" pitchFamily="34" charset="-122"/>
                        </a:rPr>
                        <a:t>桐乡</a:t>
                      </a:r>
                      <a:endParaRPr lang="zh-CN" altLang="en-US" sz="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0070C0"/>
                    </a:solidFill>
                  </a:tcPr>
                </a:tc>
                <a:tc>
                  <a:txBody>
                    <a:bodyPr/>
                    <a:p>
                      <a:pPr algn="ctr" fontAlgn="ctr">
                        <a:buClrTx/>
                        <a:buSzTx/>
                        <a:buFontTx/>
                        <a:buNone/>
                      </a:pPr>
                      <a:r>
                        <a:rPr lang="zh-CN" altLang="en-US" sz="800" b="1">
                          <a:solidFill>
                            <a:schemeClr val="bg1"/>
                          </a:solidFill>
                          <a:latin typeface="微软雅黑" panose="020B0503020204020204" pitchFamily="34" charset="-122"/>
                          <a:ea typeface="微软雅黑" panose="020B0503020204020204" pitchFamily="34" charset="-122"/>
                        </a:rPr>
                        <a:t>战客</a:t>
                      </a:r>
                      <a:endParaRPr lang="zh-CN" altLang="en-US" sz="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0070C0"/>
                    </a:solidFill>
                  </a:tcPr>
                </a:tc>
                <a:tc>
                  <a:txBody>
                    <a:bodyPr/>
                    <a:p>
                      <a:pPr algn="ctr" fontAlgn="ctr">
                        <a:buClrTx/>
                        <a:buSzTx/>
                        <a:buFontTx/>
                        <a:buNone/>
                      </a:pPr>
                      <a:r>
                        <a:rPr lang="zh-CN" altLang="en-US" sz="800" b="1">
                          <a:solidFill>
                            <a:schemeClr val="bg1"/>
                          </a:solidFill>
                          <a:latin typeface="微软雅黑" panose="020B0503020204020204" pitchFamily="34" charset="-122"/>
                          <a:ea typeface="微软雅黑" panose="020B0503020204020204" pitchFamily="34" charset="-122"/>
                        </a:rPr>
                        <a:t>全市</a:t>
                      </a:r>
                      <a:endParaRPr lang="zh-CN" altLang="en-US" sz="800" b="1">
                        <a:solidFill>
                          <a:schemeClr val="bg1"/>
                        </a:solidFill>
                        <a:latin typeface="微软雅黑" panose="020B0503020204020204" pitchFamily="34" charset="-122"/>
                        <a:ea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0070C0"/>
                    </a:solidFill>
                  </a:tcPr>
                </a:tc>
              </a:tr>
              <a:tr h="299085">
                <a:tc>
                  <a:txBody>
                    <a:bodyPr/>
                    <a:p>
                      <a:pPr indent="0" algn="ctr">
                        <a:buNone/>
                      </a:pPr>
                      <a:r>
                        <a:rPr lang="zh-CN" altLang="en-US" sz="700" b="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行客签约达</a:t>
                      </a:r>
                      <a:r>
                        <a:rPr lang="en-US" altLang="zh-CN" sz="700" b="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100</a:t>
                      </a:r>
                      <a:r>
                        <a:rPr lang="zh-CN" altLang="en-US" sz="700" b="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万</a:t>
                      </a:r>
                      <a:endParaRPr lang="zh-CN" altLang="en-US" sz="700" b="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rgbClr val="FF0000"/>
                          </a:solidFill>
                          <a:latin typeface="微软雅黑" panose="020B0503020204020204" pitchFamily="34" charset="-122"/>
                        </a:rPr>
                        <a:t>4/6</a:t>
                      </a:r>
                      <a:endParaRPr lang="en-US" altLang="en-US" sz="700" b="0">
                        <a:solidFill>
                          <a:srgbClr val="FF0000"/>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rPr>
                        <a:t>5/5</a:t>
                      </a:r>
                      <a:endParaRPr lang="en-US" altLang="en-US" sz="700" b="0">
                        <a:solidFill>
                          <a:schemeClr val="tx1"/>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rPr>
                        <a:t>4/4</a:t>
                      </a:r>
                      <a:endParaRPr lang="en-US" altLang="en-US" sz="700" b="0">
                        <a:solidFill>
                          <a:schemeClr val="tx1"/>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a:solidFill>
                            <a:srgbClr val="FF0000"/>
                          </a:solidFill>
                          <a:latin typeface="微软雅黑" panose="020B0503020204020204" pitchFamily="34" charset="-122"/>
                          <a:sym typeface="+mn-ea"/>
                        </a:rPr>
                        <a:t>2/4</a:t>
                      </a:r>
                      <a:endParaRPr lang="en-US" altLang="en-US" sz="700" b="0">
                        <a:solidFill>
                          <a:srgbClr val="FF0000"/>
                        </a:solidFill>
                        <a:latin typeface="微软雅黑" panose="020B0503020204020204" pitchFamily="34" charset="-122"/>
                        <a:sym typeface="+mn-ea"/>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rPr>
                        <a:t>4/5</a:t>
                      </a:r>
                      <a:endParaRPr lang="en-US" altLang="en-US" sz="700" b="0">
                        <a:solidFill>
                          <a:schemeClr val="tx1"/>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a:solidFill>
                            <a:schemeClr val="tx1"/>
                          </a:solidFill>
                          <a:latin typeface="微软雅黑" panose="020B0503020204020204" pitchFamily="34" charset="-122"/>
                          <a:sym typeface="+mn-ea"/>
                        </a:rPr>
                        <a:t>4/5</a:t>
                      </a:r>
                      <a:endParaRPr lang="en-US" altLang="en-US" sz="700" b="0">
                        <a:solidFill>
                          <a:schemeClr val="tx1"/>
                        </a:solidFill>
                        <a:latin typeface="微软雅黑" panose="020B0503020204020204" pitchFamily="34" charset="-122"/>
                        <a:sym typeface="+mn-ea"/>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rgbClr val="FF0000"/>
                          </a:solidFill>
                          <a:latin typeface="微软雅黑" panose="020B0503020204020204" pitchFamily="34" charset="-122"/>
                        </a:rPr>
                        <a:t>5/9</a:t>
                      </a:r>
                      <a:endParaRPr lang="en-US" altLang="en-US" sz="700" b="0">
                        <a:solidFill>
                          <a:srgbClr val="FF0000"/>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rPr>
                        <a:t>74%</a:t>
                      </a:r>
                      <a:endParaRPr lang="en-US" altLang="zh-CN" sz="700" b="0">
                        <a:solidFill>
                          <a:schemeClr val="tx1"/>
                        </a:solidFill>
                        <a:latin typeface="微软雅黑" panose="020B0503020204020204" pitchFamily="34" charset="-122"/>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r>
              <a:tr h="299085">
                <a:tc>
                  <a:txBody>
                    <a:bodyPr/>
                    <a:p>
                      <a:pPr indent="0" algn="ctr">
                        <a:buNone/>
                      </a:pPr>
                      <a:r>
                        <a:rPr lang="zh-CN"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集客签约达</a:t>
                      </a:r>
                      <a:r>
                        <a:rPr lang="en-US" altLang="zh-CN"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万</a:t>
                      </a:r>
                      <a:endParaRPr lang="zh-CN" altLang="en-US" sz="700" b="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a:solidFill>
                            <a:srgbClr val="FF0000"/>
                          </a:solidFill>
                          <a:latin typeface="微软雅黑" panose="020B0503020204020204" pitchFamily="34" charset="-122"/>
                          <a:sym typeface="+mn-ea"/>
                        </a:rPr>
                        <a:t>8/31</a:t>
                      </a:r>
                      <a:endParaRPr lang="en-US" altLang="en-US" sz="700" b="0">
                        <a:solidFill>
                          <a:srgbClr val="FF0000"/>
                        </a:solidFill>
                        <a:latin typeface="微软雅黑" panose="020B0503020204020204" pitchFamily="34" charset="-122"/>
                        <a:ea typeface="微软雅黑" panose="020B0503020204020204" pitchFamily="34" charset="-122"/>
                        <a:sym typeface="+mn-ea"/>
                      </a:endParaRPr>
                    </a:p>
                  </a:txBody>
                  <a:tcPr marL="0" marR="0" marT="0" marB="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a:solidFill>
                            <a:srgbClr val="FF0000"/>
                          </a:solidFill>
                          <a:latin typeface="微软雅黑" panose="020B0503020204020204" pitchFamily="34" charset="-122"/>
                          <a:sym typeface="+mn-ea"/>
                        </a:rPr>
                        <a:t>6/20</a:t>
                      </a:r>
                      <a:endParaRPr lang="en-US" altLang="en-US" sz="700" b="0">
                        <a:solidFill>
                          <a:srgbClr val="FF0000"/>
                        </a:solidFill>
                        <a:latin typeface="微软雅黑" panose="020B0503020204020204" pitchFamily="34" charset="-122"/>
                        <a:ea typeface="微软雅黑" panose="020B0503020204020204" pitchFamily="34" charset="-122"/>
                        <a:sym typeface="+mn-ea"/>
                      </a:endParaRPr>
                    </a:p>
                  </a:txBody>
                  <a:tcPr marL="0" marR="0" marT="0" marB="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rgbClr val="FF0000"/>
                          </a:solidFill>
                          <a:latin typeface="微软雅黑" panose="020B0503020204020204" pitchFamily="34" charset="-122"/>
                          <a:ea typeface="微软雅黑" panose="020B0503020204020204" pitchFamily="34" charset="-122"/>
                        </a:rPr>
                        <a:t>5/23</a:t>
                      </a:r>
                      <a:endParaRPr lang="en-US" altLang="en-US" sz="700" b="0">
                        <a:solidFill>
                          <a:srgbClr val="FF0000"/>
                        </a:solidFill>
                        <a:latin typeface="微软雅黑" panose="020B0503020204020204" pitchFamily="34" charset="-122"/>
                        <a:ea typeface="微软雅黑" panose="020B0503020204020204" pitchFamily="34" charset="-122"/>
                      </a:endParaRPr>
                    </a:p>
                  </a:txBody>
                  <a:tcPr marL="0" marR="0" marT="0" marB="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a:solidFill>
                            <a:srgbClr val="FF0000"/>
                          </a:solidFill>
                          <a:latin typeface="微软雅黑" panose="020B0503020204020204" pitchFamily="34" charset="-122"/>
                          <a:ea typeface="微软雅黑" panose="020B0503020204020204" pitchFamily="34" charset="-122"/>
                          <a:sym typeface="+mn-ea"/>
                        </a:rPr>
                        <a:t>4/16</a:t>
                      </a:r>
                      <a:endParaRPr lang="en-US" altLang="en-US" sz="700" b="0">
                        <a:solidFill>
                          <a:srgbClr val="FF0000"/>
                        </a:solidFill>
                        <a:latin typeface="微软雅黑" panose="020B0503020204020204" pitchFamily="34" charset="-122"/>
                        <a:ea typeface="微软雅黑" panose="020B0503020204020204" pitchFamily="34" charset="-122"/>
                        <a:sym typeface="+mn-ea"/>
                      </a:endParaRPr>
                    </a:p>
                  </a:txBody>
                  <a:tcPr marL="0" marR="0" marT="0" marB="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a:solidFill>
                            <a:schemeClr val="tx1"/>
                          </a:solidFill>
                          <a:latin typeface="微软雅黑" panose="020B0503020204020204" pitchFamily="34" charset="-122"/>
                          <a:ea typeface="微软雅黑" panose="020B0503020204020204" pitchFamily="34" charset="-122"/>
                          <a:sym typeface="+mn-ea"/>
                        </a:rPr>
                        <a:t>12/25</a:t>
                      </a:r>
                      <a:endParaRPr lang="en-US" altLang="en-US" sz="700" b="0">
                        <a:solidFill>
                          <a:schemeClr val="tx1"/>
                        </a:solidFill>
                        <a:latin typeface="微软雅黑" panose="020B0503020204020204" pitchFamily="34" charset="-122"/>
                        <a:ea typeface="微软雅黑" panose="020B0503020204020204" pitchFamily="34" charset="-122"/>
                        <a:sym typeface="+mn-ea"/>
                      </a:endParaRPr>
                    </a:p>
                  </a:txBody>
                  <a:tcPr marL="0" marR="0" marT="0" marB="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rgbClr val="FF0000"/>
                          </a:solidFill>
                          <a:latin typeface="微软雅黑" panose="020B0503020204020204" pitchFamily="34" charset="-122"/>
                          <a:ea typeface="微软雅黑" panose="020B0503020204020204" pitchFamily="34" charset="-122"/>
                        </a:rPr>
                        <a:t>3/30</a:t>
                      </a:r>
                      <a:endParaRPr lang="en-US" altLang="en-US" sz="700" b="0">
                        <a:solidFill>
                          <a:srgbClr val="FF0000"/>
                        </a:solidFill>
                        <a:latin typeface="微软雅黑" panose="020B0503020204020204" pitchFamily="34" charset="-122"/>
                        <a:ea typeface="微软雅黑" panose="020B0503020204020204" pitchFamily="34" charset="-122"/>
                      </a:endParaRPr>
                    </a:p>
                  </a:txBody>
                  <a:tcPr marL="0" marR="0" marT="0" marB="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a:solidFill>
                            <a:schemeClr val="tx1"/>
                          </a:solidFill>
                          <a:latin typeface="微软雅黑" panose="020B0503020204020204" pitchFamily="34" charset="-122"/>
                          <a:ea typeface="微软雅黑" panose="020B0503020204020204" pitchFamily="34" charset="-122"/>
                          <a:sym typeface="+mn-ea"/>
                        </a:rPr>
                        <a:t>/</a:t>
                      </a:r>
                      <a:endParaRPr lang="en-US" altLang="en-US" sz="700" b="0">
                        <a:solidFill>
                          <a:schemeClr val="tx1"/>
                        </a:solidFill>
                        <a:latin typeface="微软雅黑" panose="020B0503020204020204" pitchFamily="34" charset="-122"/>
                        <a:ea typeface="微软雅黑" panose="020B0503020204020204" pitchFamily="34" charset="-122"/>
                        <a:sym typeface="+mn-ea"/>
                      </a:endParaRPr>
                    </a:p>
                  </a:txBody>
                  <a:tcPr marL="0" marR="0" marT="0" marB="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ea typeface="微软雅黑" panose="020B0503020204020204" pitchFamily="34" charset="-122"/>
                        </a:rPr>
                        <a:t>33%</a:t>
                      </a:r>
                      <a:endParaRPr lang="en-US" altLang="en-US" sz="700" b="0">
                        <a:solidFill>
                          <a:schemeClr val="tx1"/>
                        </a:solidFill>
                        <a:latin typeface="微软雅黑" panose="020B0503020204020204" pitchFamily="34" charset="-122"/>
                        <a:ea typeface="微软雅黑" panose="020B0503020204020204" pitchFamily="34" charset="-122"/>
                      </a:endParaRPr>
                    </a:p>
                  </a:txBody>
                  <a:tcPr marL="0" marR="0" marT="0" marB="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r>
              <a:tr h="299085">
                <a:tc>
                  <a:txBody>
                    <a:bodyPr/>
                    <a:p>
                      <a:pPr indent="0" algn="ctr">
                        <a:buNone/>
                      </a:pPr>
                      <a:r>
                        <a:rPr lang="zh-CN" sz="700" b="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业务经理签约破零</a:t>
                      </a:r>
                      <a:endParaRPr lang="zh-CN" sz="700" b="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a:solidFill>
                            <a:srgbClr val="FF0000"/>
                          </a:solidFill>
                          <a:latin typeface="微软雅黑" panose="020B0503020204020204" pitchFamily="34" charset="-122"/>
                          <a:sym typeface="+mn-ea"/>
                        </a:rPr>
                        <a:t>3/24</a:t>
                      </a:r>
                      <a:endParaRPr lang="en-US" altLang="en-US" sz="7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0" marR="0" marT="0" marB="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zh-CN" sz="7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2/9</a:t>
                      </a:r>
                      <a:endParaRPr lang="en-US" altLang="zh-CN" sz="7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zh-CN" sz="7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1/10</a:t>
                      </a:r>
                      <a:endParaRPr lang="en-US" altLang="zh-CN" sz="7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zh-CN" sz="7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1/8</a:t>
                      </a:r>
                      <a:endParaRPr lang="en-US" altLang="zh-CN" sz="7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zh-CN" sz="7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5/21</a:t>
                      </a:r>
                      <a:endParaRPr lang="en-US" altLang="zh-CN" sz="7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zh-CN" sz="7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1/16</a:t>
                      </a:r>
                      <a:endParaRPr lang="en-US" altLang="zh-CN" sz="7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ea typeface="微软雅黑" panose="020B0503020204020204" pitchFamily="34" charset="-122"/>
                        </a:rPr>
                        <a:t>/</a:t>
                      </a:r>
                      <a:endParaRPr lang="en-US" altLang="en-US" sz="700" b="0">
                        <a:solidFill>
                          <a:schemeClr val="tx1"/>
                        </a:solidFill>
                        <a:latin typeface="微软雅黑" panose="020B0503020204020204" pitchFamily="34" charset="-122"/>
                        <a:ea typeface="微软雅黑" panose="020B0503020204020204" pitchFamily="34" charset="-122"/>
                      </a:endParaRPr>
                    </a:p>
                  </a:txBody>
                  <a:tcPr marL="0" marR="0" marT="0" marB="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c>
                  <a:txBody>
                    <a:bodyPr/>
                    <a:p>
                      <a:pPr indent="0" algn="ctr">
                        <a:buNone/>
                      </a:pPr>
                      <a:r>
                        <a:rPr lang="en-US" altLang="en-US" sz="700" b="0">
                          <a:solidFill>
                            <a:schemeClr val="tx1"/>
                          </a:solidFill>
                          <a:latin typeface="微软雅黑" panose="020B0503020204020204" pitchFamily="34" charset="-122"/>
                          <a:ea typeface="微软雅黑" panose="020B0503020204020204" pitchFamily="34" charset="-122"/>
                        </a:rPr>
                        <a:t>15%</a:t>
                      </a:r>
                      <a:endParaRPr lang="en-US" altLang="en-US" sz="700" b="0">
                        <a:solidFill>
                          <a:schemeClr val="tx1"/>
                        </a:solidFill>
                        <a:latin typeface="微软雅黑" panose="020B0503020204020204" pitchFamily="34" charset="-122"/>
                        <a:ea typeface="微软雅黑" panose="020B0503020204020204" pitchFamily="34" charset="-122"/>
                      </a:endParaRPr>
                    </a:p>
                  </a:txBody>
                  <a:tcPr marL="0" marR="0" marT="0" marB="0" anchor="ctr">
                    <a:lnL w="19050">
                      <a:solidFill>
                        <a:schemeClr val="bg1"/>
                      </a:solidFill>
                      <a:prstDash val="solid"/>
                    </a:lnL>
                    <a:lnR w="19050">
                      <a:solidFill>
                        <a:schemeClr val="bg1"/>
                      </a:solidFill>
                      <a:prstDash val="solid"/>
                    </a:lnR>
                    <a:lnT w="19050">
                      <a:solidFill>
                        <a:schemeClr val="bg1"/>
                      </a:solidFill>
                      <a:prstDash val="solid"/>
                    </a:lnT>
                    <a:lnB w="19050">
                      <a:solidFill>
                        <a:schemeClr val="bg1"/>
                      </a:solidFill>
                      <a:prstDash val="solid"/>
                    </a:lnB>
                    <a:lnTlToBr>
                      <a:noFill/>
                    </a:lnTlToBr>
                    <a:lnBlToTr>
                      <a:noFill/>
                    </a:lnBlToTr>
                    <a:solidFill>
                      <a:srgbClr val="E9EDF4"/>
                    </a:solidFill>
                  </a:tcPr>
                </a:tc>
              </a:tr>
            </a:tbl>
          </a:graphicData>
        </a:graphic>
      </p:graphicFrame>
      <p:sp>
        <p:nvSpPr>
          <p:cNvPr id="26" name="文本框 25"/>
          <p:cNvSpPr txBox="1"/>
          <p:nvPr>
            <p:custDataLst>
              <p:tags r:id="rId15"/>
            </p:custDataLst>
          </p:nvPr>
        </p:nvSpPr>
        <p:spPr>
          <a:xfrm>
            <a:off x="4494530" y="1917700"/>
            <a:ext cx="3173730" cy="491490"/>
          </a:xfrm>
          <a:prstGeom prst="rect">
            <a:avLst/>
          </a:prstGeom>
          <a:noFill/>
        </p:spPr>
        <p:txBody>
          <a:bodyPr wrap="square" rtlCol="0" anchor="t">
            <a:spAutoFit/>
          </a:bodyPr>
          <a:p>
            <a:pPr marL="171450" indent="-171450">
              <a:lnSpc>
                <a:spcPct val="130000"/>
              </a:lnSpc>
              <a:spcBef>
                <a:spcPts val="0"/>
              </a:spcBef>
              <a:spcAft>
                <a:spcPts val="0"/>
              </a:spcAft>
              <a:buFont typeface="Arial" panose="020B0604020202020204" pitchFamily="34" charset="0"/>
              <a:buChar char="•"/>
            </a:pPr>
            <a:r>
              <a:rPr lang="zh-CN" altLang="en-US" sz="1000" b="1">
                <a:latin typeface="微软雅黑" panose="020B0503020204020204" pitchFamily="34" charset="-122"/>
                <a:ea typeface="微软雅黑" panose="020B0503020204020204" pitchFamily="34" charset="-122"/>
                <a:sym typeface="+mn-lt"/>
              </a:rPr>
              <a:t>全市公开市场挂标项目</a:t>
            </a:r>
            <a:r>
              <a:rPr lang="en-US" altLang="zh-CN" sz="1000" b="1">
                <a:latin typeface="微软雅黑" panose="020B0503020204020204" pitchFamily="34" charset="-122"/>
                <a:ea typeface="微软雅黑" panose="020B0503020204020204" pitchFamily="34" charset="-122"/>
                <a:sym typeface="+mn-lt"/>
              </a:rPr>
              <a:t>780</a:t>
            </a:r>
            <a:r>
              <a:rPr lang="zh-CN" altLang="en-US" sz="1000" b="1">
                <a:latin typeface="微软雅黑" panose="020B0503020204020204" pitchFamily="34" charset="-122"/>
                <a:ea typeface="微软雅黑" panose="020B0503020204020204" pitchFamily="34" charset="-122"/>
                <a:sym typeface="+mn-lt"/>
              </a:rPr>
              <a:t>个，不参与数量</a:t>
            </a:r>
            <a:r>
              <a:rPr lang="en-US" altLang="zh-CN" sz="1000" b="1">
                <a:latin typeface="微软雅黑" panose="020B0503020204020204" pitchFamily="34" charset="-122"/>
                <a:ea typeface="微软雅黑" panose="020B0503020204020204" pitchFamily="34" charset="-122"/>
                <a:sym typeface="+mn-lt"/>
              </a:rPr>
              <a:t>552</a:t>
            </a:r>
            <a:r>
              <a:rPr lang="zh-CN" altLang="en-US" sz="1000" b="1">
                <a:latin typeface="微软雅黑" panose="020B0503020204020204" pitchFamily="34" charset="-122"/>
                <a:ea typeface="微软雅黑" panose="020B0503020204020204" pitchFamily="34" charset="-122"/>
                <a:sym typeface="+mn-lt"/>
              </a:rPr>
              <a:t>个，其中仅</a:t>
            </a:r>
            <a:r>
              <a:rPr lang="en-US" altLang="zh-CN" sz="1000" b="1">
                <a:latin typeface="微软雅黑" panose="020B0503020204020204" pitchFamily="34" charset="-122"/>
                <a:ea typeface="微软雅黑" panose="020B0503020204020204" pitchFamily="34" charset="-122"/>
                <a:sym typeface="+mn-lt"/>
              </a:rPr>
              <a:t>127</a:t>
            </a:r>
            <a:r>
              <a:rPr lang="zh-CN" altLang="en-US" sz="1000" b="1">
                <a:latin typeface="微软雅黑" panose="020B0503020204020204" pitchFamily="34" charset="-122"/>
                <a:ea typeface="微软雅黑" panose="020B0503020204020204" pitchFamily="34" charset="-122"/>
                <a:sym typeface="+mn-lt"/>
              </a:rPr>
              <a:t>个项目因资质不足</a:t>
            </a:r>
            <a:r>
              <a:rPr lang="zh-CN" altLang="en-US" sz="1000" b="1">
                <a:latin typeface="微软雅黑" panose="020B0503020204020204" pitchFamily="34" charset="-122"/>
                <a:ea typeface="微软雅黑" panose="020B0503020204020204" pitchFamily="34" charset="-122"/>
                <a:sym typeface="+mn-lt"/>
              </a:rPr>
              <a:t>弃标。</a:t>
            </a:r>
            <a:endParaRPr lang="zh-CN" altLang="en-US" sz="1000" b="1">
              <a:solidFill>
                <a:srgbClr val="FF0000"/>
              </a:solidFill>
              <a:latin typeface="微软雅黑" panose="020B0503020204020204" pitchFamily="34" charset="-122"/>
              <a:ea typeface="微软雅黑" panose="020B0503020204020204" pitchFamily="34" charset="-122"/>
              <a:sym typeface="+mn-ea"/>
            </a:endParaRPr>
          </a:p>
        </p:txBody>
      </p:sp>
      <p:graphicFrame>
        <p:nvGraphicFramePr>
          <p:cNvPr id="27" name="图表 26"/>
          <p:cNvGraphicFramePr/>
          <p:nvPr>
            <p:custDataLst>
              <p:tags r:id="rId16"/>
            </p:custDataLst>
          </p:nvPr>
        </p:nvGraphicFramePr>
        <p:xfrm>
          <a:off x="4453255" y="2480310"/>
          <a:ext cx="3215005" cy="1180465"/>
        </p:xfrm>
        <a:graphic>
          <a:graphicData uri="http://schemas.openxmlformats.org/drawingml/2006/chart">
            <c:chart xmlns:c="http://schemas.openxmlformats.org/drawingml/2006/chart" xmlns:r="http://schemas.openxmlformats.org/officeDocument/2006/relationships" r:id="rId2"/>
          </a:graphicData>
        </a:graphic>
      </p:graphicFrame>
      <p:sp>
        <p:nvSpPr>
          <p:cNvPr id="28" name="文本框 27"/>
          <p:cNvSpPr txBox="1"/>
          <p:nvPr/>
        </p:nvSpPr>
        <p:spPr>
          <a:xfrm>
            <a:off x="370205" y="1917700"/>
            <a:ext cx="3896995" cy="491490"/>
          </a:xfrm>
          <a:prstGeom prst="rect">
            <a:avLst/>
          </a:prstGeom>
          <a:noFill/>
        </p:spPr>
        <p:txBody>
          <a:bodyPr wrap="square" rtlCol="0" anchor="t">
            <a:spAutoFit/>
          </a:bodyPr>
          <a:p>
            <a:pPr marL="171450" indent="-171450">
              <a:lnSpc>
                <a:spcPct val="130000"/>
              </a:lnSpc>
              <a:spcBef>
                <a:spcPts val="0"/>
              </a:spcBef>
              <a:spcAft>
                <a:spcPts val="0"/>
              </a:spcAft>
              <a:buFont typeface="Arial" panose="020B0604020202020204" pitchFamily="34" charset="0"/>
              <a:buChar char="•"/>
            </a:pPr>
            <a:r>
              <a:rPr lang="zh-CN" altLang="en-US" sz="1000" b="1">
                <a:latin typeface="微软雅黑" panose="020B0503020204020204" pitchFamily="34" charset="-122"/>
                <a:ea typeface="微软雅黑" panose="020B0503020204020204" pitchFamily="34" charset="-122"/>
                <a:sym typeface="+mn-lt"/>
              </a:rPr>
              <a:t>全市公开市场份额19.4%，与全省平均27.2%差距较大，其中</a:t>
            </a:r>
            <a:r>
              <a:rPr lang="zh-CN" altLang="en-US" sz="1000" b="1">
                <a:solidFill>
                  <a:srgbClr val="FF0000"/>
                </a:solidFill>
                <a:latin typeface="微软雅黑" panose="020B0503020204020204" pitchFamily="34" charset="-122"/>
                <a:ea typeface="微软雅黑" panose="020B0503020204020204" pitchFamily="34" charset="-122"/>
                <a:sym typeface="+mn-lt"/>
              </a:rPr>
              <a:t>战客、海盐、嘉善</a:t>
            </a:r>
            <a:r>
              <a:rPr lang="zh-CN" altLang="en-US" sz="1000" b="1">
                <a:latin typeface="微软雅黑" panose="020B0503020204020204" pitchFamily="34" charset="-122"/>
                <a:ea typeface="微软雅黑" panose="020B0503020204020204" pitchFamily="34" charset="-122"/>
                <a:sym typeface="+mn-lt"/>
              </a:rPr>
              <a:t>远低于</a:t>
            </a:r>
            <a:r>
              <a:rPr lang="zh-CN" altLang="en-US" sz="1000" b="1">
                <a:latin typeface="微软雅黑" panose="020B0503020204020204" pitchFamily="34" charset="-122"/>
                <a:ea typeface="微软雅黑" panose="020B0503020204020204" pitchFamily="34" charset="-122"/>
                <a:sym typeface="+mn-lt"/>
              </a:rPr>
              <a:t>全市平均。</a:t>
            </a:r>
            <a:endParaRPr lang="zh-CN" altLang="en-US" sz="1000" b="1">
              <a:latin typeface="微软雅黑" panose="020B0503020204020204" pitchFamily="34" charset="-122"/>
              <a:ea typeface="微软雅黑" panose="020B0503020204020204" pitchFamily="34" charset="-122"/>
              <a:sym typeface="+mn-lt"/>
            </a:endParaRPr>
          </a:p>
        </p:txBody>
      </p:sp>
      <p:graphicFrame>
        <p:nvGraphicFramePr>
          <p:cNvPr id="29" name="图表 28"/>
          <p:cNvGraphicFramePr/>
          <p:nvPr/>
        </p:nvGraphicFramePr>
        <p:xfrm>
          <a:off x="438150" y="2426970"/>
          <a:ext cx="3829050" cy="123380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descr="7b0a202020202263686172745265734964223a202234363130333534220a7d0a"/>
          <p:cNvGraphicFramePr/>
          <p:nvPr/>
        </p:nvGraphicFramePr>
        <p:xfrm>
          <a:off x="370205" y="5153025"/>
          <a:ext cx="3829050" cy="1229360"/>
        </p:xfrm>
        <a:graphic>
          <a:graphicData uri="http://schemas.openxmlformats.org/drawingml/2006/chart">
            <c:chart xmlns:c="http://schemas.openxmlformats.org/drawingml/2006/chart" xmlns:r="http://schemas.openxmlformats.org/officeDocument/2006/relationships" r:id="rId4"/>
          </a:graphicData>
        </a:graphic>
      </p:graphicFrame>
      <p:sp>
        <p:nvSpPr>
          <p:cNvPr id="14" name="文本框 13"/>
          <p:cNvSpPr txBox="1"/>
          <p:nvPr/>
        </p:nvSpPr>
        <p:spPr>
          <a:xfrm>
            <a:off x="370205" y="4438650"/>
            <a:ext cx="3702685" cy="691515"/>
          </a:xfrm>
          <a:prstGeom prst="rect">
            <a:avLst/>
          </a:prstGeom>
          <a:noFill/>
        </p:spPr>
        <p:txBody>
          <a:bodyPr wrap="square" rtlCol="0" anchor="t">
            <a:spAutoFit/>
          </a:bodyPr>
          <a:p>
            <a:pPr marL="171450" indent="-171450">
              <a:lnSpc>
                <a:spcPct val="130000"/>
              </a:lnSpc>
              <a:spcBef>
                <a:spcPts val="0"/>
              </a:spcBef>
              <a:spcAft>
                <a:spcPts val="0"/>
              </a:spcAft>
              <a:buFont typeface="Arial" panose="020B0604020202020204" pitchFamily="34" charset="0"/>
              <a:buChar char="•"/>
            </a:pPr>
            <a:r>
              <a:rPr lang="zh-CN" altLang="en-US" sz="1000" b="1">
                <a:solidFill>
                  <a:schemeClr val="tx1"/>
                </a:solidFill>
                <a:latin typeface="微软雅黑" panose="020B0503020204020204" pitchFamily="34" charset="-122"/>
                <a:ea typeface="微软雅黑" panose="020B0503020204020204" pitchFamily="34" charset="-122"/>
                <a:sym typeface="+mn-ea"/>
              </a:rPr>
              <a:t>截至</a:t>
            </a:r>
            <a:r>
              <a:rPr lang="en-US" altLang="zh-CN" sz="1000" b="1">
                <a:solidFill>
                  <a:schemeClr val="tx1"/>
                </a:solidFill>
                <a:latin typeface="微软雅黑" panose="020B0503020204020204" pitchFamily="34" charset="-122"/>
                <a:ea typeface="微软雅黑" panose="020B0503020204020204" pitchFamily="34" charset="-122"/>
                <a:sym typeface="+mn-ea"/>
              </a:rPr>
              <a:t>7</a:t>
            </a:r>
            <a:r>
              <a:rPr lang="zh-CN" altLang="en-US" sz="1000" b="1">
                <a:solidFill>
                  <a:schemeClr val="tx1"/>
                </a:solidFill>
                <a:latin typeface="微软雅黑" panose="020B0503020204020204" pitchFamily="34" charset="-122"/>
                <a:ea typeface="微软雅黑" panose="020B0503020204020204" pitchFamily="34" charset="-122"/>
                <a:sym typeface="+mn-ea"/>
              </a:rPr>
              <a:t>月挂标商机金额首日反馈率</a:t>
            </a:r>
            <a:r>
              <a:rPr lang="en-US" altLang="zh-CN" sz="1000" b="1">
                <a:solidFill>
                  <a:schemeClr val="tx1"/>
                </a:solidFill>
                <a:latin typeface="微软雅黑" panose="020B0503020204020204" pitchFamily="34" charset="-122"/>
                <a:ea typeface="微软雅黑" panose="020B0503020204020204" pitchFamily="34" charset="-122"/>
                <a:sym typeface="+mn-ea"/>
              </a:rPr>
              <a:t>48.3%</a:t>
            </a:r>
            <a:r>
              <a:rPr lang="zh-CN" altLang="en-US" sz="1000" b="1">
                <a:solidFill>
                  <a:schemeClr val="tx1"/>
                </a:solidFill>
                <a:latin typeface="微软雅黑" panose="020B0503020204020204" pitchFamily="34" charset="-122"/>
                <a:ea typeface="微软雅黑" panose="020B0503020204020204" pitchFamily="34" charset="-122"/>
                <a:sym typeface="+mn-ea"/>
              </a:rPr>
              <a:t>，其中</a:t>
            </a:r>
            <a:r>
              <a:rPr lang="zh-CN" altLang="en-US" sz="1000" b="1">
                <a:solidFill>
                  <a:srgbClr val="FF0000"/>
                </a:solidFill>
                <a:latin typeface="微软雅黑" panose="020B0503020204020204" pitchFamily="34" charset="-122"/>
                <a:ea typeface="微软雅黑" panose="020B0503020204020204" pitchFamily="34" charset="-122"/>
                <a:sym typeface="+mn-ea"/>
              </a:rPr>
              <a:t>嘉善、嘉禾、战客</a:t>
            </a:r>
            <a:r>
              <a:rPr lang="zh-CN" altLang="en-US" sz="1000" b="1">
                <a:solidFill>
                  <a:schemeClr val="tx1"/>
                </a:solidFill>
                <a:latin typeface="微软雅黑" panose="020B0503020204020204" pitchFamily="34" charset="-122"/>
                <a:ea typeface="微软雅黑" panose="020B0503020204020204" pitchFamily="34" charset="-122"/>
                <a:sym typeface="+mn-ea"/>
              </a:rPr>
              <a:t>未达全市平均，</a:t>
            </a:r>
            <a:r>
              <a:rPr lang="zh-CN" altLang="en-US" sz="1000" b="1">
                <a:latin typeface="微软雅黑" panose="020B0503020204020204" pitchFamily="34" charset="-122"/>
                <a:ea typeface="微软雅黑" panose="020B0503020204020204" pitchFamily="34" charset="-122"/>
                <a:sym typeface="+mn-ea"/>
              </a:rPr>
              <a:t>存在</a:t>
            </a:r>
            <a:r>
              <a:rPr lang="zh-CN" altLang="en-US" sz="1000" b="1">
                <a:solidFill>
                  <a:schemeClr val="tx1"/>
                </a:solidFill>
                <a:latin typeface="微软雅黑" panose="020B0503020204020204" pitchFamily="34" charset="-122"/>
                <a:ea typeface="微软雅黑" panose="020B0503020204020204" pitchFamily="34" charset="-122"/>
                <a:sym typeface="+mn-ea"/>
              </a:rPr>
              <a:t>商机</a:t>
            </a:r>
            <a:r>
              <a:rPr lang="zh-CN" altLang="en-US" sz="1000" b="1">
                <a:latin typeface="微软雅黑" panose="020B0503020204020204" pitchFamily="34" charset="-122"/>
                <a:ea typeface="微软雅黑" panose="020B0503020204020204" pitchFamily="34" charset="-122"/>
                <a:sym typeface="+mn-ea"/>
              </a:rPr>
              <a:t>前期</a:t>
            </a:r>
            <a:r>
              <a:rPr lang="zh-CN" altLang="en-US" sz="1000" b="1">
                <a:solidFill>
                  <a:schemeClr val="tx1"/>
                </a:solidFill>
                <a:latin typeface="微软雅黑" panose="020B0503020204020204" pitchFamily="34" charset="-122"/>
                <a:ea typeface="微软雅黑" panose="020B0503020204020204" pitchFamily="34" charset="-122"/>
                <a:sym typeface="+mn-ea"/>
              </a:rPr>
              <a:t>跟进不到位情况；投标标书制作、封装失误</a:t>
            </a:r>
            <a:r>
              <a:rPr lang="zh-CN" altLang="en-US" sz="1000" b="1">
                <a:latin typeface="微软雅黑" panose="020B0503020204020204" pitchFamily="34" charset="-122"/>
                <a:ea typeface="微软雅黑" panose="020B0503020204020204" pitchFamily="34" charset="-122"/>
                <a:sym typeface="+mn-ea"/>
              </a:rPr>
              <a:t>导致废标，</a:t>
            </a:r>
            <a:r>
              <a:rPr lang="zh-CN" altLang="en-US" sz="1000" b="1">
                <a:solidFill>
                  <a:srgbClr val="FF0000"/>
                </a:solidFill>
                <a:latin typeface="微软雅黑" panose="020B0503020204020204" pitchFamily="34" charset="-122"/>
                <a:ea typeface="微软雅黑" panose="020B0503020204020204" pitchFamily="34" charset="-122"/>
                <a:sym typeface="+mn-ea"/>
              </a:rPr>
              <a:t>桐乡</a:t>
            </a:r>
            <a:r>
              <a:rPr lang="en-US" altLang="zh-CN" sz="1000" b="1">
                <a:solidFill>
                  <a:srgbClr val="FF0000"/>
                </a:solidFill>
                <a:latin typeface="微软雅黑" panose="020B0503020204020204" pitchFamily="34" charset="-122"/>
                <a:ea typeface="微软雅黑" panose="020B0503020204020204" pitchFamily="34" charset="-122"/>
                <a:sym typeface="+mn-ea"/>
              </a:rPr>
              <a:t>2</a:t>
            </a:r>
            <a:r>
              <a:rPr lang="zh-CN" altLang="en-US" sz="1000" b="1">
                <a:solidFill>
                  <a:srgbClr val="FF0000"/>
                </a:solidFill>
                <a:latin typeface="微软雅黑" panose="020B0503020204020204" pitchFamily="34" charset="-122"/>
                <a:ea typeface="微软雅黑" panose="020B0503020204020204" pitchFamily="34" charset="-122"/>
                <a:sym typeface="+mn-ea"/>
              </a:rPr>
              <a:t>个、嘉禾</a:t>
            </a:r>
            <a:r>
              <a:rPr lang="en-US" altLang="zh-CN" sz="1000" b="1">
                <a:solidFill>
                  <a:srgbClr val="FF0000"/>
                </a:solidFill>
                <a:latin typeface="微软雅黑" panose="020B0503020204020204" pitchFamily="34" charset="-122"/>
                <a:ea typeface="微软雅黑" panose="020B0503020204020204" pitchFamily="34" charset="-122"/>
                <a:sym typeface="+mn-ea"/>
              </a:rPr>
              <a:t>1</a:t>
            </a:r>
            <a:r>
              <a:rPr lang="zh-CN" altLang="en-US" sz="1000" b="1">
                <a:solidFill>
                  <a:srgbClr val="FF0000"/>
                </a:solidFill>
                <a:latin typeface="微软雅黑" panose="020B0503020204020204" pitchFamily="34" charset="-122"/>
                <a:ea typeface="微软雅黑" panose="020B0503020204020204" pitchFamily="34" charset="-122"/>
                <a:sym typeface="+mn-ea"/>
              </a:rPr>
              <a:t>个</a:t>
            </a:r>
            <a:endParaRPr lang="zh-CN" altLang="en-US" sz="1000" b="1">
              <a:solidFill>
                <a:srgbClr val="FF0000"/>
              </a:solidFill>
              <a:latin typeface="微软雅黑" panose="020B0503020204020204" pitchFamily="34" charset="-122"/>
              <a:ea typeface="微软雅黑" panose="020B0503020204020204" pitchFamily="34" charset="-122"/>
              <a:sym typeface="+mn-ea"/>
            </a:endParaRPr>
          </a:p>
        </p:txBody>
      </p:sp>
      <p:sp>
        <p:nvSpPr>
          <p:cNvPr id="49" name="文本框 48"/>
          <p:cNvSpPr txBox="1"/>
          <p:nvPr/>
        </p:nvSpPr>
        <p:spPr>
          <a:xfrm>
            <a:off x="335280" y="297180"/>
            <a:ext cx="10129520" cy="460375"/>
          </a:xfrm>
          <a:prstGeom prst="rect">
            <a:avLst/>
          </a:prstGeom>
          <a:noFill/>
        </p:spPr>
        <p:txBody>
          <a:bodyPr wrap="square" rtlCol="0" anchor="t">
            <a:spAutoFit/>
          </a:bodyPr>
          <a:p>
            <a:pPr fontAlgn="base">
              <a:buClrTx/>
              <a:buSzTx/>
              <a:buFontTx/>
            </a:pPr>
            <a:r>
              <a:rPr 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二、千方百计加大业务拓展</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|ICT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业务</a:t>
            </a:r>
            <a:endPar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custDataLst>
              <p:tags r:id="rId1"/>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407035" y="764540"/>
            <a:ext cx="11127105" cy="708660"/>
          </a:xfrm>
          <a:prstGeom prst="rect">
            <a:avLst/>
          </a:prstGeom>
          <a:noFill/>
        </p:spPr>
        <p:txBody>
          <a:bodyPr wrap="square" rtlCol="0" anchor="t">
            <a:noAutofit/>
          </a:bodyPr>
          <a:lstStyle/>
          <a:p>
            <a:pPr marL="285750" indent="-285750" fontAlgn="auto">
              <a:lnSpc>
                <a:spcPct val="150000"/>
              </a:lnSpc>
              <a:buClrTx/>
              <a:buSzTx/>
              <a:buFont typeface="Arial" panose="020B0604020202020204" pitchFamily="34" charset="0"/>
              <a:buChar char="•"/>
            </a:pP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下阶段坚定全年目标达成的决心</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IT</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主营</a:t>
            </a:r>
            <a:r>
              <a:rPr lang="en-US" altLang="zh-CN"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5.3</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亿）</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，聚焦签约规模提升，</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以逐优计划、考核问责、三个回签为抓手，压实商机看管责任，扩大签约来源，加快推动项目签约转收</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335280" y="297180"/>
            <a:ext cx="10129520" cy="460375"/>
          </a:xfrm>
          <a:prstGeom prst="rect">
            <a:avLst/>
          </a:prstGeom>
          <a:noFill/>
        </p:spPr>
        <p:txBody>
          <a:bodyPr wrap="square" rtlCol="0" anchor="t">
            <a:spAutoFit/>
          </a:bodyPr>
          <a:lstStyle/>
          <a:p>
            <a:pPr fontAlgn="base">
              <a:buClrTx/>
              <a:buSzTx/>
              <a:buFontTx/>
            </a:pPr>
            <a:r>
              <a:rPr 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二、千方百计加大业务拓展</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|ICT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业务</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坚定</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项目拓展决心</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圆角矩形 22"/>
          <p:cNvSpPr/>
          <p:nvPr>
            <p:custDataLst>
              <p:tags r:id="rId2"/>
            </p:custDataLst>
          </p:nvPr>
        </p:nvSpPr>
        <p:spPr>
          <a:xfrm>
            <a:off x="368935" y="1845132"/>
            <a:ext cx="3582856" cy="4430460"/>
          </a:xfrm>
          <a:prstGeom prst="roundRect">
            <a:avLst>
              <a:gd name="adj" fmla="val 0"/>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9" name="圆角矩形 8"/>
          <p:cNvSpPr/>
          <p:nvPr>
            <p:custDataLst>
              <p:tags r:id="rId3"/>
            </p:custDataLst>
          </p:nvPr>
        </p:nvSpPr>
        <p:spPr>
          <a:xfrm>
            <a:off x="4256953" y="1845132"/>
            <a:ext cx="3582856" cy="4430460"/>
          </a:xfrm>
          <a:prstGeom prst="roundRect">
            <a:avLst>
              <a:gd name="adj" fmla="val 0"/>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27" name="圆角矩形 26"/>
          <p:cNvSpPr/>
          <p:nvPr>
            <p:custDataLst>
              <p:tags r:id="rId4"/>
            </p:custDataLst>
          </p:nvPr>
        </p:nvSpPr>
        <p:spPr>
          <a:xfrm>
            <a:off x="8145594" y="1845132"/>
            <a:ext cx="3582856" cy="4430460"/>
          </a:xfrm>
          <a:prstGeom prst="roundRect">
            <a:avLst>
              <a:gd name="adj" fmla="val 0"/>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15" name="矩形 14"/>
          <p:cNvSpPr/>
          <p:nvPr>
            <p:custDataLst>
              <p:tags r:id="rId5"/>
            </p:custDataLst>
          </p:nvPr>
        </p:nvSpPr>
        <p:spPr>
          <a:xfrm>
            <a:off x="1323617" y="1668522"/>
            <a:ext cx="1694936" cy="353112"/>
          </a:xfrm>
          <a:prstGeom prst="rect">
            <a:avLst/>
          </a:prstGeom>
          <a:solidFill>
            <a:srgbClr val="118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压实目标责任</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矩形 17"/>
          <p:cNvSpPr/>
          <p:nvPr>
            <p:custDataLst>
              <p:tags r:id="rId6"/>
            </p:custDataLst>
          </p:nvPr>
        </p:nvSpPr>
        <p:spPr>
          <a:xfrm>
            <a:off x="5182051" y="1668522"/>
            <a:ext cx="1694936" cy="353112"/>
          </a:xfrm>
          <a:prstGeom prst="rect">
            <a:avLst/>
          </a:prstGeom>
          <a:solidFill>
            <a:srgbClr val="118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强化考核问责</a:t>
            </a:r>
            <a:endPar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矩形 33"/>
          <p:cNvSpPr/>
          <p:nvPr>
            <p:custDataLst>
              <p:tags r:id="rId7"/>
            </p:custDataLst>
          </p:nvPr>
        </p:nvSpPr>
        <p:spPr>
          <a:xfrm>
            <a:off x="9156150" y="1668522"/>
            <a:ext cx="1694936" cy="353112"/>
          </a:xfrm>
          <a:prstGeom prst="rect">
            <a:avLst/>
          </a:prstGeom>
          <a:solidFill>
            <a:srgbClr val="118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推进三个回签</a:t>
            </a:r>
            <a:endPar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custDataLst>
              <p:tags r:id="rId8"/>
            </p:custDataLst>
          </p:nvPr>
        </p:nvSpPr>
        <p:spPr>
          <a:xfrm>
            <a:off x="407670" y="2061210"/>
            <a:ext cx="3410585" cy="691515"/>
          </a:xfrm>
          <a:prstGeom prst="rect">
            <a:avLst/>
          </a:prstGeom>
          <a:noFill/>
        </p:spPr>
        <p:txBody>
          <a:bodyPr wrap="square" rtlCol="0" anchor="t">
            <a:spAutoFit/>
          </a:bodyPr>
          <a:p>
            <a:pPr marL="171450" indent="-171450">
              <a:lnSpc>
                <a:spcPct val="130000"/>
              </a:lnSpc>
              <a:spcBef>
                <a:spcPts val="0"/>
              </a:spcBef>
              <a:spcAft>
                <a:spcPts val="0"/>
              </a:spcAft>
              <a:buFont typeface="Wingdings" panose="05000000000000000000" charset="0"/>
              <a:buChar char="Ø"/>
            </a:pPr>
            <a:r>
              <a:rPr lang="zh-CN" altLang="en-US" sz="1000" b="1">
                <a:solidFill>
                  <a:srgbClr val="0070C0"/>
                </a:solidFill>
                <a:latin typeface="微软雅黑" panose="020B0503020204020204" pitchFamily="34" charset="-122"/>
                <a:ea typeface="微软雅黑" panose="020B0503020204020204" pitchFamily="34" charset="-122"/>
                <a:sym typeface="+mn-ea"/>
              </a:rPr>
              <a:t>分岗位设置年度目标</a:t>
            </a:r>
            <a:endParaRPr lang="zh-CN" altLang="en-US" sz="1000" b="1">
              <a:solidFill>
                <a:srgbClr val="0070C0"/>
              </a:solidFill>
              <a:latin typeface="微软雅黑" panose="020B0503020204020204" pitchFamily="34" charset="-122"/>
              <a:ea typeface="微软雅黑" panose="020B0503020204020204" pitchFamily="34" charset="-122"/>
              <a:sym typeface="+mn-ea"/>
            </a:endParaRPr>
          </a:p>
          <a:p>
            <a:pPr marL="171450" indent="-171450">
              <a:lnSpc>
                <a:spcPct val="130000"/>
              </a:lnSpc>
              <a:spcBef>
                <a:spcPts val="0"/>
              </a:spcBef>
              <a:spcAft>
                <a:spcPts val="0"/>
              </a:spcAft>
              <a:buFont typeface="Arial" panose="020B0604020202020204" pitchFamily="34" charset="0"/>
              <a:buChar char="•"/>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推动售前人员聚焦项目拓展、售中售后人员聚焦项目高质高效交付及项目存量运营，激发效能、创新逐优</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2" name="表格 1"/>
          <p:cNvGraphicFramePr/>
          <p:nvPr>
            <p:custDataLst>
              <p:tags r:id="rId9"/>
            </p:custDataLst>
          </p:nvPr>
        </p:nvGraphicFramePr>
        <p:xfrm>
          <a:off x="407670" y="2752725"/>
          <a:ext cx="3469640" cy="1182370"/>
        </p:xfrm>
        <a:graphic>
          <a:graphicData uri="http://schemas.openxmlformats.org/drawingml/2006/table">
            <a:tbl>
              <a:tblPr>
                <a:tableStyleId>{7DF18680-E054-41AD-8BC1-D1AEF772440D}</a:tableStyleId>
              </a:tblPr>
              <a:tblGrid>
                <a:gridCol w="937895"/>
                <a:gridCol w="615950"/>
                <a:gridCol w="615950"/>
                <a:gridCol w="673735"/>
                <a:gridCol w="626110"/>
              </a:tblGrid>
              <a:tr h="198120">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售前岗位</a:t>
                      </a:r>
                      <a:endParaRPr lang="zh-CN"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基本目标</a:t>
                      </a:r>
                      <a:endParaRPr lang="zh-CN"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红线目标</a:t>
                      </a:r>
                      <a:endParaRPr lang="zh-CN"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主营率目标</a:t>
                      </a:r>
                      <a:endParaRPr lang="zh-CN"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效益目标</a:t>
                      </a:r>
                      <a:endParaRPr lang="zh-CN"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r>
              <a:tr h="146685">
                <a:tc>
                  <a:txBody>
                    <a:bodyPr/>
                    <a:p>
                      <a:pPr indent="0" algn="ctr">
                        <a:buNone/>
                      </a:pPr>
                      <a:r>
                        <a:rPr lang="zh-CN" sz="700" b="0">
                          <a:solidFill>
                            <a:srgbClr val="000000"/>
                          </a:solidFill>
                          <a:latin typeface="微软雅黑" panose="020B0503020204020204" pitchFamily="34" charset="-122"/>
                          <a:ea typeface="微软雅黑" panose="020B0503020204020204" pitchFamily="34" charset="-122"/>
                          <a:sym typeface="+mn-ea"/>
                        </a:rPr>
                        <a:t>县级解方经理（含战客）</a:t>
                      </a:r>
                      <a:endParaRPr lang="zh-CN" sz="700" b="0">
                        <a:solidFill>
                          <a:srgbClr val="000000"/>
                        </a:solidFill>
                        <a:latin typeface="微软雅黑" panose="020B0503020204020204" pitchFamily="34" charset="-122"/>
                        <a:ea typeface="微软雅黑" panose="020B0503020204020204" pitchFamily="34" charset="-122"/>
                        <a:sym typeface="+mn-ea"/>
                      </a:endParaRPr>
                    </a:p>
                  </a:txBody>
                  <a:tcPr marL="0" marR="0" marT="0" marB="0" anchor="ctr">
                    <a:solidFill>
                      <a:srgbClr val="E9EDF4"/>
                    </a:solidFill>
                  </a:tcPr>
                </a:tc>
                <a:tc>
                  <a:txBody>
                    <a:bodyPr/>
                    <a:p>
                      <a:pPr indent="0" algn="ctr">
                        <a:buNone/>
                      </a:pPr>
                      <a:r>
                        <a:rPr lang="en-US" altLang="en-US" sz="700" b="0">
                          <a:solidFill>
                            <a:schemeClr val="tx1"/>
                          </a:solidFill>
                          <a:latin typeface="微软雅黑" panose="020B0503020204020204" pitchFamily="34" charset="-122"/>
                        </a:rPr>
                        <a:t>2000</a:t>
                      </a:r>
                      <a:endParaRPr lang="en-US" altLang="en-US" sz="700" b="0">
                        <a:solidFill>
                          <a:schemeClr val="tx1"/>
                        </a:solidFill>
                        <a:latin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en-US" sz="700" b="0">
                          <a:solidFill>
                            <a:schemeClr val="tx1"/>
                          </a:solidFill>
                          <a:latin typeface="微软雅黑" panose="020B0503020204020204" pitchFamily="34" charset="-122"/>
                        </a:rPr>
                        <a:t>500</a:t>
                      </a:r>
                      <a:endParaRPr lang="en-US" altLang="en-US" sz="700" b="0">
                        <a:solidFill>
                          <a:schemeClr val="tx1"/>
                        </a:solidFill>
                        <a:latin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en-US" sz="700" b="0">
                          <a:solidFill>
                            <a:schemeClr val="tx1"/>
                          </a:solidFill>
                          <a:latin typeface="微软雅黑" panose="020B0503020204020204" pitchFamily="34" charset="-122"/>
                        </a:rPr>
                        <a:t>60%</a:t>
                      </a:r>
                      <a:endParaRPr lang="en-US" altLang="en-US" sz="700" b="0">
                        <a:solidFill>
                          <a:schemeClr val="tx1"/>
                        </a:solidFill>
                        <a:latin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en-US" sz="700" b="0">
                          <a:solidFill>
                            <a:schemeClr val="tx1"/>
                          </a:solidFill>
                          <a:latin typeface="微软雅黑" panose="020B0503020204020204" pitchFamily="34" charset="-122"/>
                        </a:rPr>
                        <a:t>11%</a:t>
                      </a:r>
                      <a:endParaRPr lang="en-US" altLang="en-US" sz="700" b="0">
                        <a:solidFill>
                          <a:schemeClr val="tx1"/>
                        </a:solidFill>
                        <a:latin typeface="微软雅黑" panose="020B0503020204020204" pitchFamily="34" charset="-122"/>
                      </a:endParaRPr>
                    </a:p>
                  </a:txBody>
                  <a:tcPr marL="0" marR="0" marT="0" marB="0" vert="horz" anchor="ctr" anchorCtr="0">
                    <a:solidFill>
                      <a:srgbClr val="E9EDF4"/>
                    </a:solidFill>
                  </a:tcPr>
                </a:tc>
              </a:tr>
              <a:tr h="147955">
                <a:tc>
                  <a:txBody>
                    <a:bodyPr/>
                    <a:p>
                      <a:pPr indent="0" algn="ctr">
                        <a:buNone/>
                      </a:pPr>
                      <a:r>
                        <a:rPr lang="zh-CN" altLang="en-US" sz="700" b="0">
                          <a:solidFill>
                            <a:srgbClr val="000000"/>
                          </a:solidFill>
                          <a:latin typeface="微软雅黑" panose="020B0503020204020204" pitchFamily="34" charset="-122"/>
                          <a:ea typeface="微软雅黑" panose="020B0503020204020204" pitchFamily="34" charset="-122"/>
                        </a:rPr>
                        <a:t>市级解方经理</a:t>
                      </a:r>
                      <a:endParaRPr lang="zh-CN" altLang="en-US" sz="700" b="0">
                        <a:solidFill>
                          <a:srgbClr val="000000"/>
                        </a:solidFill>
                        <a:latin typeface="微软雅黑" panose="020B0503020204020204" pitchFamily="34" charset="-122"/>
                        <a:ea typeface="微软雅黑" panose="020B0503020204020204" pitchFamily="34" charset="-122"/>
                      </a:endParaRPr>
                    </a:p>
                  </a:txBody>
                  <a:tcPr marL="0" marR="0" marT="0" marB="0" anchor="ctr">
                    <a:solidFill>
                      <a:srgbClr val="E9EDF4"/>
                    </a:solidFill>
                  </a:tcPr>
                </a:tc>
                <a:tc gridSpan="2">
                  <a:txBody>
                    <a:bodyPr/>
                    <a:p>
                      <a:pPr indent="0" algn="ctr">
                        <a:buNone/>
                      </a:pPr>
                      <a:r>
                        <a:rPr lang="zh-CN" altLang="en-US" sz="700" b="0">
                          <a:solidFill>
                            <a:schemeClr val="tx1"/>
                          </a:solidFill>
                          <a:latin typeface="微软雅黑" panose="020B0503020204020204" pitchFamily="34" charset="-122"/>
                          <a:ea typeface="微软雅黑" panose="020B0503020204020204" pitchFamily="34" charset="-122"/>
                        </a:rPr>
                        <a:t>按行业对应设置</a:t>
                      </a:r>
                      <a:endParaRPr lang="zh-CN" altLang="en-US" sz="700" b="0">
                        <a:solidFill>
                          <a:schemeClr val="tx1"/>
                        </a:solidFill>
                        <a:latin typeface="微软雅黑" panose="020B0503020204020204" pitchFamily="34" charset="-122"/>
                        <a:ea typeface="微软雅黑" panose="020B0503020204020204" pitchFamily="34" charset="-122"/>
                      </a:endParaRPr>
                    </a:p>
                  </a:txBody>
                  <a:tcPr marL="0" marR="0" marT="0" marB="0" vert="horz" anchor="ctr" anchorCtr="0">
                    <a:solidFill>
                      <a:srgbClr val="E9EDF4"/>
                    </a:solidFill>
                  </a:tcPr>
                </a:tc>
                <a:tc hMerge="1">
                  <a:tcPr marL="0" marR="0" marT="0" marB="0" vert="horz" anchor="ctr" anchorCtr="0">
                    <a:solidFill>
                      <a:srgbClr val="E9EDF4"/>
                    </a:solidFill>
                  </a:tcPr>
                </a:tc>
                <a:tc>
                  <a:txBody>
                    <a:bodyPr/>
                    <a:p>
                      <a:pPr indent="0" algn="ctr">
                        <a:buNone/>
                      </a:pPr>
                      <a:r>
                        <a:rPr lang="en-US" altLang="en-US" sz="700" b="0">
                          <a:solidFill>
                            <a:schemeClr val="tx1"/>
                          </a:solidFill>
                          <a:latin typeface="微软雅黑" panose="020B0503020204020204" pitchFamily="34" charset="-122"/>
                        </a:rPr>
                        <a:t>60%</a:t>
                      </a:r>
                      <a:endParaRPr lang="en-US" altLang="en-US" sz="700" b="0">
                        <a:solidFill>
                          <a:schemeClr val="tx1"/>
                        </a:solidFill>
                        <a:latin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en-US" sz="700" b="0">
                          <a:solidFill>
                            <a:schemeClr val="tx1"/>
                          </a:solidFill>
                          <a:latin typeface="微软雅黑" panose="020B0503020204020204" pitchFamily="34" charset="-122"/>
                        </a:rPr>
                        <a:t>11%</a:t>
                      </a:r>
                      <a:endParaRPr lang="en-US" altLang="en-US" sz="700" b="0">
                        <a:solidFill>
                          <a:schemeClr val="tx1"/>
                        </a:solidFill>
                        <a:latin typeface="微软雅黑" panose="020B0503020204020204" pitchFamily="34" charset="-122"/>
                      </a:endParaRPr>
                    </a:p>
                  </a:txBody>
                  <a:tcPr marL="0" marR="0" marT="0" marB="0" vert="horz" anchor="ctr" anchorCtr="0">
                    <a:solidFill>
                      <a:srgbClr val="E9EDF4"/>
                    </a:solidFill>
                  </a:tcPr>
                </a:tc>
              </a:tr>
              <a:tr h="147955">
                <a:tc>
                  <a:txBody>
                    <a:bodyPr/>
                    <a:p>
                      <a:pPr indent="0" algn="ctr">
                        <a:buNone/>
                      </a:pPr>
                      <a:r>
                        <a:rPr lang="zh-CN" altLang="en-US" sz="700" b="0">
                          <a:solidFill>
                            <a:srgbClr val="000000"/>
                          </a:solidFill>
                          <a:latin typeface="微软雅黑" panose="020B0503020204020204" pitchFamily="34" charset="-122"/>
                          <a:ea typeface="微软雅黑" panose="020B0503020204020204" pitchFamily="34" charset="-122"/>
                        </a:rPr>
                        <a:t>解方一室主管</a:t>
                      </a:r>
                      <a:endParaRPr lang="zh-CN" altLang="en-US" sz="700" b="0">
                        <a:solidFill>
                          <a:srgbClr val="000000"/>
                        </a:solidFill>
                        <a:latin typeface="微软雅黑" panose="020B0503020204020204" pitchFamily="34" charset="-122"/>
                        <a:ea typeface="微软雅黑" panose="020B0503020204020204" pitchFamily="34" charset="-122"/>
                      </a:endParaRPr>
                    </a:p>
                  </a:txBody>
                  <a:tcPr marL="0" marR="0" marT="0" marB="0" anchor="ctr">
                    <a:solidFill>
                      <a:srgbClr val="E9EDF4"/>
                    </a:solidFill>
                  </a:tcPr>
                </a:tc>
                <a:tc>
                  <a:txBody>
                    <a:bodyPr/>
                    <a:p>
                      <a:pPr indent="0" algn="ctr">
                        <a:buNone/>
                      </a:pPr>
                      <a:r>
                        <a:rPr lang="en-US" altLang="zh-CN" sz="700" b="0">
                          <a:solidFill>
                            <a:schemeClr val="tx1"/>
                          </a:solidFill>
                          <a:latin typeface="微软雅黑" panose="020B0503020204020204" pitchFamily="34" charset="-122"/>
                        </a:rPr>
                        <a:t>32000</a:t>
                      </a:r>
                      <a:endParaRPr lang="en-US" altLang="zh-CN" sz="700" b="0">
                        <a:solidFill>
                          <a:schemeClr val="tx1"/>
                        </a:solidFill>
                        <a:latin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zh-CN" sz="700" b="0">
                          <a:solidFill>
                            <a:schemeClr val="tx1"/>
                          </a:solidFill>
                          <a:latin typeface="微软雅黑" panose="020B0503020204020204" pitchFamily="34" charset="-122"/>
                        </a:rPr>
                        <a:t>19200</a:t>
                      </a:r>
                      <a:endParaRPr lang="en-US" altLang="zh-CN" sz="700" b="0">
                        <a:solidFill>
                          <a:schemeClr val="tx1"/>
                        </a:solidFill>
                        <a:latin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en-US" sz="700" b="0">
                          <a:solidFill>
                            <a:schemeClr val="tx1"/>
                          </a:solidFill>
                          <a:latin typeface="微软雅黑" panose="020B0503020204020204" pitchFamily="34" charset="-122"/>
                        </a:rPr>
                        <a:t>60%</a:t>
                      </a:r>
                      <a:endParaRPr lang="en-US" altLang="en-US" sz="700" b="0">
                        <a:solidFill>
                          <a:schemeClr val="tx1"/>
                        </a:solidFill>
                        <a:latin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en-US" sz="700" b="0">
                          <a:solidFill>
                            <a:schemeClr val="tx1"/>
                          </a:solidFill>
                          <a:latin typeface="微软雅黑" panose="020B0503020204020204" pitchFamily="34" charset="-122"/>
                        </a:rPr>
                        <a:t>11%</a:t>
                      </a:r>
                      <a:endParaRPr lang="en-US" altLang="en-US" sz="700" b="0">
                        <a:solidFill>
                          <a:schemeClr val="tx1"/>
                        </a:solidFill>
                        <a:latin typeface="微软雅黑" panose="020B0503020204020204" pitchFamily="34" charset="-122"/>
                      </a:endParaRPr>
                    </a:p>
                  </a:txBody>
                  <a:tcPr marL="0" marR="0" marT="0" marB="0" vert="horz" anchor="ctr" anchorCtr="0">
                    <a:solidFill>
                      <a:srgbClr val="E9EDF4"/>
                    </a:solidFill>
                  </a:tcPr>
                </a:tc>
              </a:tr>
              <a:tr h="147320">
                <a:tc>
                  <a:txBody>
                    <a:bodyPr/>
                    <a:p>
                      <a:pPr indent="0" algn="ctr">
                        <a:buNone/>
                      </a:pPr>
                      <a:r>
                        <a:rPr lang="zh-CN" altLang="en-US" sz="700">
                          <a:solidFill>
                            <a:srgbClr val="000000"/>
                          </a:solidFill>
                          <a:latin typeface="微软雅黑" panose="020B0503020204020204" pitchFamily="34" charset="-122"/>
                          <a:ea typeface="微软雅黑" panose="020B0503020204020204" pitchFamily="34" charset="-122"/>
                          <a:sym typeface="+mn-ea"/>
                        </a:rPr>
                        <a:t>解方二室主管</a:t>
                      </a:r>
                      <a:endParaRPr lang="zh-CN" altLang="en-US" sz="700" b="0">
                        <a:solidFill>
                          <a:srgbClr val="000000"/>
                        </a:solidFill>
                        <a:latin typeface="微软雅黑" panose="020B0503020204020204" pitchFamily="34" charset="-122"/>
                        <a:ea typeface="微软雅黑" panose="020B0503020204020204" pitchFamily="34" charset="-122"/>
                        <a:sym typeface="+mn-ea"/>
                      </a:endParaRPr>
                    </a:p>
                  </a:txBody>
                  <a:tcPr marL="0" marR="0" marT="0" marB="0" anchor="ctr">
                    <a:solidFill>
                      <a:srgbClr val="E9EDF4"/>
                    </a:solidFill>
                  </a:tcPr>
                </a:tc>
                <a:tc>
                  <a:txBody>
                    <a:bodyPr/>
                    <a:p>
                      <a:pPr indent="0" algn="ctr">
                        <a:buNone/>
                      </a:pPr>
                      <a:r>
                        <a:rPr lang="en-US" altLang="zh-CN" sz="700" b="0">
                          <a:solidFill>
                            <a:schemeClr val="tx1"/>
                          </a:solidFill>
                          <a:latin typeface="微软雅黑" panose="020B0503020204020204" pitchFamily="34" charset="-122"/>
                        </a:rPr>
                        <a:t>14000</a:t>
                      </a:r>
                      <a:endParaRPr lang="en-US" altLang="zh-CN" sz="700" b="0">
                        <a:solidFill>
                          <a:schemeClr val="tx1"/>
                        </a:solidFill>
                        <a:latin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zh-CN" sz="700" b="0">
                          <a:solidFill>
                            <a:schemeClr val="tx1"/>
                          </a:solidFill>
                          <a:latin typeface="微软雅黑" panose="020B0503020204020204" pitchFamily="34" charset="-122"/>
                        </a:rPr>
                        <a:t>8400</a:t>
                      </a:r>
                      <a:endParaRPr lang="en-US" altLang="zh-CN" sz="700" b="0">
                        <a:solidFill>
                          <a:schemeClr val="tx1"/>
                        </a:solidFill>
                        <a:latin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en-US" sz="700" b="0">
                          <a:solidFill>
                            <a:schemeClr val="tx1"/>
                          </a:solidFill>
                          <a:latin typeface="微软雅黑" panose="020B0503020204020204" pitchFamily="34" charset="-122"/>
                        </a:rPr>
                        <a:t>60%</a:t>
                      </a:r>
                      <a:endParaRPr lang="en-US" altLang="en-US" sz="700" b="0">
                        <a:solidFill>
                          <a:schemeClr val="tx1"/>
                        </a:solidFill>
                        <a:latin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en-US" sz="700" b="0">
                          <a:solidFill>
                            <a:schemeClr val="tx1"/>
                          </a:solidFill>
                          <a:latin typeface="微软雅黑" panose="020B0503020204020204" pitchFamily="34" charset="-122"/>
                        </a:rPr>
                        <a:t>11%</a:t>
                      </a:r>
                      <a:endParaRPr lang="en-US" altLang="en-US" sz="700" b="0">
                        <a:solidFill>
                          <a:schemeClr val="tx1"/>
                        </a:solidFill>
                        <a:latin typeface="微软雅黑" panose="020B0503020204020204" pitchFamily="34" charset="-122"/>
                      </a:endParaRPr>
                    </a:p>
                  </a:txBody>
                  <a:tcPr marL="0" marR="0" marT="0" marB="0" vert="horz" anchor="ctr" anchorCtr="0">
                    <a:solidFill>
                      <a:srgbClr val="E9EDF4"/>
                    </a:solidFill>
                  </a:tcPr>
                </a:tc>
              </a:tr>
              <a:tr h="147320">
                <a:tc>
                  <a:txBody>
                    <a:bodyPr/>
                    <a:p>
                      <a:pPr indent="0" algn="ctr">
                        <a:buNone/>
                      </a:pPr>
                      <a:r>
                        <a:rPr lang="zh-CN" altLang="en-US" sz="700">
                          <a:solidFill>
                            <a:srgbClr val="000000"/>
                          </a:solidFill>
                          <a:latin typeface="微软雅黑" panose="020B0503020204020204" pitchFamily="34" charset="-122"/>
                          <a:ea typeface="微软雅黑" panose="020B0503020204020204" pitchFamily="34" charset="-122"/>
                          <a:sym typeface="+mn-ea"/>
                        </a:rPr>
                        <a:t>解方三室主管</a:t>
                      </a:r>
                      <a:endParaRPr lang="zh-CN" altLang="en-US" sz="700" b="0">
                        <a:solidFill>
                          <a:srgbClr val="000000"/>
                        </a:solidFill>
                        <a:latin typeface="微软雅黑" panose="020B0503020204020204" pitchFamily="34" charset="-122"/>
                        <a:ea typeface="微软雅黑" panose="020B0503020204020204" pitchFamily="34" charset="-122"/>
                        <a:sym typeface="+mn-ea"/>
                      </a:endParaRPr>
                    </a:p>
                  </a:txBody>
                  <a:tcPr marL="0" marR="0" marT="0" marB="0" anchor="ctr">
                    <a:solidFill>
                      <a:srgbClr val="E9EDF4"/>
                    </a:solidFill>
                  </a:tcPr>
                </a:tc>
                <a:tc>
                  <a:txBody>
                    <a:bodyPr/>
                    <a:p>
                      <a:pPr indent="0" algn="ctr">
                        <a:buNone/>
                      </a:pPr>
                      <a:r>
                        <a:rPr lang="en-US" altLang="zh-CN" sz="700" b="0">
                          <a:solidFill>
                            <a:schemeClr val="tx1"/>
                          </a:solidFill>
                          <a:latin typeface="微软雅黑" panose="020B0503020204020204" pitchFamily="34" charset="-122"/>
                        </a:rPr>
                        <a:t>32000</a:t>
                      </a:r>
                      <a:endParaRPr lang="en-US" altLang="zh-CN" sz="700" b="0">
                        <a:solidFill>
                          <a:schemeClr val="tx1"/>
                        </a:solidFill>
                        <a:latin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zh-CN" sz="700" b="0">
                          <a:solidFill>
                            <a:schemeClr val="tx1"/>
                          </a:solidFill>
                          <a:latin typeface="微软雅黑" panose="020B0503020204020204" pitchFamily="34" charset="-122"/>
                        </a:rPr>
                        <a:t>19200</a:t>
                      </a:r>
                      <a:endParaRPr lang="en-US" altLang="zh-CN" sz="700" b="0">
                        <a:solidFill>
                          <a:schemeClr val="tx1"/>
                        </a:solidFill>
                        <a:latin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en-US" sz="700" b="0">
                          <a:solidFill>
                            <a:schemeClr val="tx1"/>
                          </a:solidFill>
                          <a:latin typeface="微软雅黑" panose="020B0503020204020204" pitchFamily="34" charset="-122"/>
                        </a:rPr>
                        <a:t>60%</a:t>
                      </a:r>
                      <a:endParaRPr lang="en-US" altLang="en-US" sz="700" b="0">
                        <a:solidFill>
                          <a:schemeClr val="tx1"/>
                        </a:solidFill>
                        <a:latin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en-US" sz="700" b="0">
                          <a:solidFill>
                            <a:schemeClr val="tx1"/>
                          </a:solidFill>
                          <a:latin typeface="微软雅黑" panose="020B0503020204020204" pitchFamily="34" charset="-122"/>
                        </a:rPr>
                        <a:t>11%</a:t>
                      </a:r>
                      <a:endParaRPr lang="en-US" altLang="en-US" sz="700" b="0">
                        <a:solidFill>
                          <a:schemeClr val="tx1"/>
                        </a:solidFill>
                        <a:latin typeface="微软雅黑" panose="020B0503020204020204" pitchFamily="34" charset="-122"/>
                      </a:endParaRPr>
                    </a:p>
                  </a:txBody>
                  <a:tcPr marL="0" marR="0" marT="0" marB="0" vert="horz" anchor="ctr" anchorCtr="0">
                    <a:solidFill>
                      <a:srgbClr val="E9EDF4"/>
                    </a:solidFill>
                  </a:tcPr>
                </a:tc>
              </a:tr>
              <a:tr h="247015">
                <a:tc>
                  <a:txBody>
                    <a:bodyPr/>
                    <a:p>
                      <a:pPr indent="0" algn="ctr">
                        <a:buNone/>
                      </a:pPr>
                      <a:r>
                        <a:rPr lang="zh-CN" altLang="en-US" sz="700" b="0">
                          <a:solidFill>
                            <a:srgbClr val="000000"/>
                          </a:solidFill>
                          <a:latin typeface="微软雅黑" panose="020B0503020204020204" pitchFamily="34" charset="-122"/>
                          <a:ea typeface="微软雅黑" panose="020B0503020204020204" pitchFamily="34" charset="-122"/>
                          <a:sym typeface="+mn-ea"/>
                        </a:rPr>
                        <a:t>县公司分管副总</a:t>
                      </a:r>
                      <a:r>
                        <a:rPr lang="en-US" altLang="zh-CN" sz="700" b="0">
                          <a:solidFill>
                            <a:srgbClr val="000000"/>
                          </a:solidFill>
                          <a:latin typeface="微软雅黑" panose="020B0503020204020204" pitchFamily="34" charset="-122"/>
                          <a:ea typeface="微软雅黑" panose="020B0503020204020204" pitchFamily="34" charset="-122"/>
                          <a:sym typeface="+mn-ea"/>
                        </a:rPr>
                        <a:t>/</a:t>
                      </a:r>
                      <a:r>
                        <a:rPr lang="zh-CN" altLang="en-US" sz="700" b="0">
                          <a:solidFill>
                            <a:srgbClr val="000000"/>
                          </a:solidFill>
                          <a:latin typeface="微软雅黑" panose="020B0503020204020204" pitchFamily="34" charset="-122"/>
                          <a:ea typeface="微软雅黑" panose="020B0503020204020204" pitchFamily="34" charset="-122"/>
                          <a:sym typeface="+mn-ea"/>
                        </a:rPr>
                        <a:t>政企部经理（含战客）</a:t>
                      </a:r>
                      <a:endParaRPr lang="zh-CN" altLang="en-US" sz="700" b="0">
                        <a:solidFill>
                          <a:srgbClr val="000000"/>
                        </a:solidFill>
                        <a:latin typeface="微软雅黑" panose="020B0503020204020204" pitchFamily="34" charset="-122"/>
                        <a:ea typeface="微软雅黑" panose="020B0503020204020204" pitchFamily="34" charset="-122"/>
                        <a:sym typeface="+mn-ea"/>
                      </a:endParaRPr>
                    </a:p>
                  </a:txBody>
                  <a:tcPr marL="0" marR="0" marT="0" marB="0" anchor="ctr">
                    <a:solidFill>
                      <a:srgbClr val="E9EDF4"/>
                    </a:solidFill>
                  </a:tcPr>
                </a:tc>
                <a:tc gridSpan="2">
                  <a:txBody>
                    <a:bodyPr/>
                    <a:p>
                      <a:pPr indent="0" algn="ctr">
                        <a:buNone/>
                      </a:pPr>
                      <a:r>
                        <a:rPr lang="zh-CN" altLang="en-US" sz="700" b="0">
                          <a:solidFill>
                            <a:srgbClr val="000000"/>
                          </a:solidFill>
                          <a:latin typeface="微软雅黑" panose="020B0503020204020204" pitchFamily="34" charset="-122"/>
                          <a:ea typeface="微软雅黑" panose="020B0503020204020204" pitchFamily="34" charset="-122"/>
                        </a:rPr>
                        <a:t>金额份额55%，数量份额50%</a:t>
                      </a:r>
                      <a:endParaRPr lang="zh-CN" altLang="en-US" sz="700" b="0">
                        <a:solidFill>
                          <a:srgbClr val="000000"/>
                        </a:solidFill>
                        <a:latin typeface="微软雅黑" panose="020B0503020204020204" pitchFamily="34" charset="-122"/>
                        <a:ea typeface="微软雅黑" panose="020B0503020204020204" pitchFamily="34" charset="-122"/>
                      </a:endParaRPr>
                    </a:p>
                  </a:txBody>
                  <a:tcPr marL="0" marR="0" marT="0" marB="0" vert="horz" anchor="ctr" anchorCtr="0">
                    <a:solidFill>
                      <a:srgbClr val="E9EDF4"/>
                    </a:solidFill>
                  </a:tcPr>
                </a:tc>
                <a:tc hMerge="1">
                  <a:tcPr marL="0" marR="0" marT="0" marB="0" vert="horz" anchor="ctr" anchorCtr="0">
                    <a:solidFill>
                      <a:srgbClr val="E9EDF4"/>
                    </a:solidFill>
                  </a:tcPr>
                </a:tc>
                <a:tc>
                  <a:txBody>
                    <a:bodyPr/>
                    <a:p>
                      <a:pPr indent="0" algn="ctr">
                        <a:buNone/>
                      </a:pPr>
                      <a:r>
                        <a:rPr lang="en-US" altLang="en-US" sz="700" b="0">
                          <a:solidFill>
                            <a:schemeClr val="tx1"/>
                          </a:solidFill>
                          <a:latin typeface="微软雅黑" panose="020B0503020204020204" pitchFamily="34" charset="-122"/>
                        </a:rPr>
                        <a:t>/</a:t>
                      </a:r>
                      <a:endParaRPr lang="en-US" altLang="en-US" sz="700" b="0">
                        <a:solidFill>
                          <a:schemeClr val="tx1"/>
                        </a:solidFill>
                        <a:latin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en-US" sz="700" b="0">
                          <a:solidFill>
                            <a:schemeClr val="tx1"/>
                          </a:solidFill>
                          <a:latin typeface="微软雅黑" panose="020B0503020204020204" pitchFamily="34" charset="-122"/>
                        </a:rPr>
                        <a:t>/</a:t>
                      </a:r>
                      <a:endParaRPr lang="en-US" altLang="en-US" sz="700" b="0">
                        <a:solidFill>
                          <a:schemeClr val="tx1"/>
                        </a:solidFill>
                        <a:latin typeface="微软雅黑" panose="020B0503020204020204" pitchFamily="34" charset="-122"/>
                      </a:endParaRPr>
                    </a:p>
                  </a:txBody>
                  <a:tcPr marL="0" marR="0" marT="0" marB="0" vert="horz" anchor="ctr" anchorCtr="0">
                    <a:solidFill>
                      <a:srgbClr val="E9EDF4"/>
                    </a:solidFill>
                  </a:tcPr>
                </a:tc>
              </a:tr>
            </a:tbl>
          </a:graphicData>
        </a:graphic>
      </p:graphicFrame>
      <p:graphicFrame>
        <p:nvGraphicFramePr>
          <p:cNvPr id="14" name="表格 13"/>
          <p:cNvGraphicFramePr/>
          <p:nvPr>
            <p:custDataLst>
              <p:tags r:id="rId10"/>
            </p:custDataLst>
          </p:nvPr>
        </p:nvGraphicFramePr>
        <p:xfrm>
          <a:off x="407670" y="4055745"/>
          <a:ext cx="3469005" cy="922020"/>
        </p:xfrm>
        <a:graphic>
          <a:graphicData uri="http://schemas.openxmlformats.org/drawingml/2006/table">
            <a:tbl>
              <a:tblPr>
                <a:tableStyleId>{7DF18680-E054-41AD-8BC1-D1AEF772440D}</a:tableStyleId>
              </a:tblPr>
              <a:tblGrid>
                <a:gridCol w="756920"/>
                <a:gridCol w="700405"/>
                <a:gridCol w="651510"/>
                <a:gridCol w="593725"/>
                <a:gridCol w="766445"/>
              </a:tblGrid>
              <a:tr h="305435">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售中岗位</a:t>
                      </a:r>
                      <a:endParaRPr lang="zh-CN"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目标</a:t>
                      </a:r>
                      <a:endParaRPr lang="zh-CN"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自主交付率</a:t>
                      </a:r>
                      <a:endParaRPr lang="zh-CN"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一次交付及时率</a:t>
                      </a:r>
                      <a:endParaRPr lang="zh-CN"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对下支付时长</a:t>
                      </a:r>
                      <a:endParaRPr lang="zh-CN" altLang="en-US" sz="700" b="1">
                        <a:solidFill>
                          <a:schemeClr val="bg1"/>
                        </a:solidFill>
                        <a:latin typeface="微软雅黑" panose="020B0503020204020204" pitchFamily="34" charset="-122"/>
                        <a:ea typeface="微软雅黑" panose="020B0503020204020204" pitchFamily="34" charset="-122"/>
                      </a:endParaRPr>
                    </a:p>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（仅支付管理员）</a:t>
                      </a:r>
                      <a:endParaRPr lang="zh-CN"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r>
              <a:tr h="185420">
                <a:tc rowSpan="2">
                  <a:txBody>
                    <a:bodyPr/>
                    <a:p>
                      <a:pPr indent="0" algn="ctr">
                        <a:buNone/>
                      </a:pPr>
                      <a:r>
                        <a:rPr lang="zh-CN" sz="700" b="0">
                          <a:solidFill>
                            <a:srgbClr val="000000"/>
                          </a:solidFill>
                          <a:latin typeface="微软雅黑" panose="020B0503020204020204" pitchFamily="34" charset="-122"/>
                          <a:ea typeface="微软雅黑" panose="020B0503020204020204" pitchFamily="34" charset="-122"/>
                          <a:sym typeface="+mn-ea"/>
                        </a:rPr>
                        <a:t>交付经理</a:t>
                      </a:r>
                      <a:endParaRPr lang="zh-CN" sz="700" b="0">
                        <a:solidFill>
                          <a:srgbClr val="000000"/>
                        </a:solidFill>
                        <a:latin typeface="微软雅黑" panose="020B0503020204020204" pitchFamily="34" charset="-122"/>
                        <a:ea typeface="微软雅黑" panose="020B0503020204020204" pitchFamily="34" charset="-122"/>
                        <a:sym typeface="+mn-ea"/>
                      </a:endParaRPr>
                    </a:p>
                  </a:txBody>
                  <a:tcPr marL="0" marR="0" marT="0" marB="0" anchor="ctr">
                    <a:solidFill>
                      <a:srgbClr val="E9EDF4"/>
                    </a:solidFill>
                  </a:tcPr>
                </a:tc>
                <a:tc>
                  <a:txBody>
                    <a:bodyPr/>
                    <a:p>
                      <a:pPr algn="ctr">
                        <a:buClrTx/>
                        <a:buSzTx/>
                        <a:buFontTx/>
                        <a:buNone/>
                      </a:pPr>
                      <a:r>
                        <a:rPr lang="zh-CN" altLang="en-US" sz="700" b="0">
                          <a:solidFill>
                            <a:schemeClr val="tx1"/>
                          </a:solidFill>
                          <a:latin typeface="微软雅黑" panose="020B0503020204020204" pitchFamily="34" charset="-122"/>
                          <a:ea typeface="微软雅黑" panose="020B0503020204020204" pitchFamily="34" charset="-122"/>
                        </a:rPr>
                        <a:t>基础目标</a:t>
                      </a:r>
                      <a:endParaRPr lang="zh-CN" altLang="en-US" sz="700" b="0">
                        <a:solidFill>
                          <a:schemeClr val="tx1"/>
                        </a:solidFill>
                        <a:latin typeface="微软雅黑" panose="020B0503020204020204" pitchFamily="34" charset="-122"/>
                        <a:ea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en-US" sz="700" b="0">
                          <a:solidFill>
                            <a:schemeClr val="tx1"/>
                          </a:solidFill>
                          <a:latin typeface="微软雅黑" panose="020B0503020204020204" pitchFamily="34" charset="-122"/>
                          <a:ea typeface="微软雅黑" panose="020B0503020204020204" pitchFamily="34" charset="-122"/>
                        </a:rPr>
                        <a:t>30%</a:t>
                      </a:r>
                      <a:endParaRPr lang="en-US" altLang="en-US" sz="700" b="0">
                        <a:solidFill>
                          <a:schemeClr val="tx1"/>
                        </a:solidFill>
                        <a:latin typeface="微软雅黑" panose="020B0503020204020204" pitchFamily="34" charset="-122"/>
                        <a:ea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en-US" sz="700" b="0">
                          <a:solidFill>
                            <a:schemeClr val="tx1"/>
                          </a:solidFill>
                          <a:latin typeface="微软雅黑" panose="020B0503020204020204" pitchFamily="34" charset="-122"/>
                          <a:ea typeface="微软雅黑" panose="020B0503020204020204" pitchFamily="34" charset="-122"/>
                        </a:rPr>
                        <a:t>75%</a:t>
                      </a:r>
                      <a:endParaRPr lang="en-US" altLang="en-US" sz="700" b="0">
                        <a:solidFill>
                          <a:schemeClr val="tx1"/>
                        </a:solidFill>
                        <a:latin typeface="微软雅黑" panose="020B0503020204020204" pitchFamily="34" charset="-122"/>
                        <a:ea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en-US" sz="7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15</a:t>
                      </a:r>
                      <a:r>
                        <a:rPr lang="zh-CN" altLang="en-US" sz="7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天</a:t>
                      </a:r>
                      <a:endParaRPr lang="zh-CN" altLang="en-US" sz="7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0" marR="0" marT="0" marB="0" vert="horz" anchor="ctr" anchorCtr="0">
                    <a:solidFill>
                      <a:srgbClr val="E9EDF4"/>
                    </a:solidFill>
                  </a:tcPr>
                </a:tc>
              </a:tr>
              <a:tr h="229870">
                <a:tc vMerge="1">
                  <a:tcPr marL="0" marR="0" marT="0" marB="0" anchor="ctr">
                    <a:solidFill>
                      <a:srgbClr val="E9EDF4"/>
                    </a:solidFill>
                  </a:tcPr>
                </a:tc>
                <a:tc>
                  <a:txBody>
                    <a:bodyPr/>
                    <a:p>
                      <a:pPr algn="ctr">
                        <a:buClrTx/>
                        <a:buSzTx/>
                        <a:buFontTx/>
                        <a:buNone/>
                      </a:pPr>
                      <a:r>
                        <a:rPr lang="zh-CN" altLang="en-US" sz="700" b="0">
                          <a:solidFill>
                            <a:schemeClr val="tx1"/>
                          </a:solidFill>
                          <a:latin typeface="微软雅黑" panose="020B0503020204020204" pitchFamily="34" charset="-122"/>
                          <a:ea typeface="微软雅黑" panose="020B0503020204020204" pitchFamily="34" charset="-122"/>
                        </a:rPr>
                        <a:t>红线目标</a:t>
                      </a:r>
                      <a:endParaRPr lang="zh-CN" altLang="en-US" sz="700" b="0">
                        <a:solidFill>
                          <a:schemeClr val="tx1"/>
                        </a:solidFill>
                        <a:latin typeface="微软雅黑" panose="020B0503020204020204" pitchFamily="34" charset="-122"/>
                        <a:ea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en-US" sz="700" b="0">
                          <a:solidFill>
                            <a:schemeClr val="tx1"/>
                          </a:solidFill>
                          <a:latin typeface="微软雅黑" panose="020B0503020204020204" pitchFamily="34" charset="-122"/>
                          <a:ea typeface="微软雅黑" panose="020B0503020204020204" pitchFamily="34" charset="-122"/>
                        </a:rPr>
                        <a:t>20%</a:t>
                      </a:r>
                      <a:endParaRPr lang="en-US" altLang="en-US" sz="700" b="0">
                        <a:solidFill>
                          <a:schemeClr val="tx1"/>
                        </a:solidFill>
                        <a:latin typeface="微软雅黑" panose="020B0503020204020204" pitchFamily="34" charset="-122"/>
                        <a:ea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en-US" sz="700" b="0">
                          <a:solidFill>
                            <a:schemeClr val="tx1"/>
                          </a:solidFill>
                          <a:latin typeface="微软雅黑" panose="020B0503020204020204" pitchFamily="34" charset="-122"/>
                          <a:ea typeface="微软雅黑" panose="020B0503020204020204" pitchFamily="34" charset="-122"/>
                        </a:rPr>
                        <a:t>60%</a:t>
                      </a:r>
                      <a:endParaRPr lang="en-US" altLang="en-US" sz="700" b="0">
                        <a:solidFill>
                          <a:schemeClr val="tx1"/>
                        </a:solidFill>
                        <a:latin typeface="微软雅黑" panose="020B0503020204020204" pitchFamily="34" charset="-122"/>
                        <a:ea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en-US" sz="7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30</a:t>
                      </a:r>
                      <a:r>
                        <a:rPr lang="zh-CN" altLang="en-US" sz="7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天</a:t>
                      </a:r>
                      <a:endParaRPr lang="zh-CN" altLang="en-US" sz="7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0" marR="0" marT="0" marB="0" vert="horz" anchor="ctr" anchorCtr="0">
                    <a:solidFill>
                      <a:srgbClr val="E9EDF4"/>
                    </a:solidFill>
                  </a:tcPr>
                </a:tc>
              </a:tr>
              <a:tr h="201295">
                <a:tc>
                  <a:txBody>
                    <a:bodyPr/>
                    <a:p>
                      <a:pPr indent="0" algn="ctr">
                        <a:buNone/>
                      </a:pPr>
                      <a:r>
                        <a:rPr lang="zh-CN" altLang="en-US" sz="700">
                          <a:solidFill>
                            <a:srgbClr val="000000"/>
                          </a:solidFill>
                          <a:latin typeface="微软雅黑" panose="020B0503020204020204" pitchFamily="34" charset="-122"/>
                          <a:ea typeface="微软雅黑" panose="020B0503020204020204" pitchFamily="34" charset="-122"/>
                          <a:sym typeface="+mn-ea"/>
                        </a:rPr>
                        <a:t>交付管理室主管</a:t>
                      </a:r>
                      <a:endParaRPr lang="zh-CN" altLang="en-US" sz="700" b="0">
                        <a:solidFill>
                          <a:srgbClr val="000000"/>
                        </a:solidFill>
                        <a:latin typeface="微软雅黑" panose="020B0503020204020204" pitchFamily="34" charset="-122"/>
                        <a:ea typeface="微软雅黑" panose="020B0503020204020204" pitchFamily="34" charset="-122"/>
                        <a:sym typeface="+mn-ea"/>
                      </a:endParaRPr>
                    </a:p>
                  </a:txBody>
                  <a:tcPr marL="0" marR="0" marT="0" marB="0" anchor="ctr">
                    <a:solidFill>
                      <a:srgbClr val="E9EDF4"/>
                    </a:solidFill>
                  </a:tcPr>
                </a:tc>
                <a:tc>
                  <a:txBody>
                    <a:bodyPr/>
                    <a:p>
                      <a:pPr algn="ctr">
                        <a:buClrTx/>
                        <a:buSzTx/>
                        <a:buFontTx/>
                        <a:buNone/>
                      </a:pPr>
                      <a:r>
                        <a:rPr lang="zh-CN" altLang="en-US" sz="700">
                          <a:solidFill>
                            <a:schemeClr val="tx1"/>
                          </a:solidFill>
                          <a:latin typeface="微软雅黑" panose="020B0503020204020204" pitchFamily="34" charset="-122"/>
                          <a:ea typeface="微软雅黑" panose="020B0503020204020204" pitchFamily="34" charset="-122"/>
                          <a:sym typeface="+mn-ea"/>
                        </a:rPr>
                        <a:t>按对应指标设置</a:t>
                      </a:r>
                      <a:endParaRPr lang="zh-CN" altLang="en-US" sz="700" b="0">
                        <a:solidFill>
                          <a:schemeClr val="tx1"/>
                        </a:solidFill>
                        <a:latin typeface="微软雅黑" panose="020B0503020204020204" pitchFamily="34" charset="-122"/>
                        <a:ea typeface="微软雅黑" panose="020B0503020204020204" pitchFamily="34" charset="-122"/>
                        <a:sym typeface="+mn-ea"/>
                      </a:endParaRPr>
                    </a:p>
                  </a:txBody>
                  <a:tcPr marL="0" marR="0" marT="0" marB="0" vert="horz" anchor="ctr" anchorCtr="0">
                    <a:solidFill>
                      <a:srgbClr val="E9EDF4"/>
                    </a:solidFill>
                  </a:tcPr>
                </a:tc>
                <a:tc gridSpan="3">
                  <a:txBody>
                    <a:bodyPr/>
                    <a:p>
                      <a:pPr indent="0" algn="ctr">
                        <a:buNone/>
                      </a:pPr>
                      <a:r>
                        <a:rPr lang="zh-CN" altLang="en-US" sz="700" b="0">
                          <a:solidFill>
                            <a:schemeClr val="tx1"/>
                          </a:solidFill>
                          <a:latin typeface="微软雅黑" panose="020B0503020204020204" pitchFamily="34" charset="-122"/>
                          <a:ea typeface="微软雅黑" panose="020B0503020204020204" pitchFamily="34" charset="-122"/>
                        </a:rPr>
                        <a:t>全部售中指标</a:t>
                      </a:r>
                      <a:endParaRPr lang="zh-CN" altLang="en-US" sz="700" b="0">
                        <a:solidFill>
                          <a:schemeClr val="tx1"/>
                        </a:solidFill>
                        <a:latin typeface="微软雅黑" panose="020B0503020204020204" pitchFamily="34" charset="-122"/>
                        <a:ea typeface="微软雅黑" panose="020B0503020204020204" pitchFamily="34" charset="-122"/>
                      </a:endParaRPr>
                    </a:p>
                  </a:txBody>
                  <a:tcPr marL="0" marR="0" marT="0" marB="0" vert="horz" anchor="ctr" anchorCtr="0">
                    <a:solidFill>
                      <a:srgbClr val="E9EDF4"/>
                    </a:solidFill>
                  </a:tcPr>
                </a:tc>
                <a:tc hMerge="1">
                  <a:tcPr marL="0" marR="0" marT="0" marB="0" vert="horz" anchor="ctr" anchorCtr="0">
                    <a:solidFill>
                      <a:srgbClr val="E9EDF4"/>
                    </a:solidFill>
                  </a:tcPr>
                </a:tc>
                <a:tc hMerge="1">
                  <a:tcPr marL="0" marR="0" marT="0" marB="0" vert="horz" anchor="ctr" anchorCtr="0">
                    <a:solidFill>
                      <a:srgbClr val="E9EDF4"/>
                    </a:solidFill>
                  </a:tcPr>
                </a:tc>
              </a:tr>
            </a:tbl>
          </a:graphicData>
        </a:graphic>
      </p:graphicFrame>
      <p:graphicFrame>
        <p:nvGraphicFramePr>
          <p:cNvPr id="75" name="表格 74"/>
          <p:cNvGraphicFramePr/>
          <p:nvPr>
            <p:custDataLst>
              <p:tags r:id="rId11"/>
            </p:custDataLst>
          </p:nvPr>
        </p:nvGraphicFramePr>
        <p:xfrm>
          <a:off x="407670" y="5098415"/>
          <a:ext cx="3469005" cy="1158875"/>
        </p:xfrm>
        <a:graphic>
          <a:graphicData uri="http://schemas.openxmlformats.org/drawingml/2006/table">
            <a:tbl>
              <a:tblPr>
                <a:tableStyleId>{7DF18680-E054-41AD-8BC1-D1AEF772440D}</a:tableStyleId>
              </a:tblPr>
              <a:tblGrid>
                <a:gridCol w="607060"/>
                <a:gridCol w="658495"/>
                <a:gridCol w="398145"/>
                <a:gridCol w="323850"/>
                <a:gridCol w="303530"/>
                <a:gridCol w="335915"/>
                <a:gridCol w="400685"/>
                <a:gridCol w="441325"/>
              </a:tblGrid>
              <a:tr h="511810">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售后岗位</a:t>
                      </a:r>
                      <a:endParaRPr lang="zh-CN"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目标</a:t>
                      </a:r>
                      <a:endParaRPr lang="zh-CN"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存量项目挖掘商机转化金额</a:t>
                      </a:r>
                      <a:endParaRPr lang="zh-CN"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N次客户合作率</a:t>
                      </a:r>
                      <a:endParaRPr lang="zh-CN" altLang="en-US" sz="7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自主运维率</a:t>
                      </a:r>
                      <a:endParaRPr lang="zh-CN"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自主运维降本金额</a:t>
                      </a:r>
                      <a:endParaRPr lang="zh-CN"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常态化驻场服务客户数量</a:t>
                      </a:r>
                      <a:endParaRPr lang="zh-CN"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售后服务满意度</a:t>
                      </a:r>
                      <a:endParaRPr lang="zh-CN"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r>
              <a:tr h="168275">
                <a:tc rowSpan="2">
                  <a:txBody>
                    <a:bodyPr/>
                    <a:p>
                      <a:pPr indent="0" algn="ctr">
                        <a:buNone/>
                      </a:pPr>
                      <a:r>
                        <a:rPr lang="zh-CN" sz="700" b="0">
                          <a:solidFill>
                            <a:srgbClr val="000000"/>
                          </a:solidFill>
                          <a:latin typeface="微软雅黑" panose="020B0503020204020204" pitchFamily="34" charset="-122"/>
                          <a:ea typeface="微软雅黑" panose="020B0503020204020204" pitchFamily="34" charset="-122"/>
                          <a:sym typeface="+mn-ea"/>
                        </a:rPr>
                        <a:t>售后服务经理</a:t>
                      </a:r>
                      <a:endParaRPr lang="zh-CN" sz="700" b="0">
                        <a:solidFill>
                          <a:srgbClr val="000000"/>
                        </a:solidFill>
                        <a:latin typeface="微软雅黑" panose="020B0503020204020204" pitchFamily="34" charset="-122"/>
                        <a:ea typeface="微软雅黑" panose="020B0503020204020204" pitchFamily="34" charset="-122"/>
                        <a:sym typeface="+mn-ea"/>
                      </a:endParaRPr>
                    </a:p>
                  </a:txBody>
                  <a:tcPr marL="0" marR="0" marT="0" marB="0" anchor="ctr">
                    <a:solidFill>
                      <a:srgbClr val="E9EDF4"/>
                    </a:solidFill>
                  </a:tcPr>
                </a:tc>
                <a:tc>
                  <a:txBody>
                    <a:bodyPr/>
                    <a:p>
                      <a:pPr algn="ctr">
                        <a:buClrTx/>
                        <a:buSzTx/>
                        <a:buFontTx/>
                        <a:buNone/>
                      </a:pPr>
                      <a:r>
                        <a:rPr lang="zh-CN" altLang="en-US" sz="700" b="0">
                          <a:solidFill>
                            <a:schemeClr val="tx1"/>
                          </a:solidFill>
                          <a:latin typeface="微软雅黑" panose="020B0503020204020204" pitchFamily="34" charset="-122"/>
                          <a:ea typeface="微软雅黑" panose="020B0503020204020204" pitchFamily="34" charset="-122"/>
                        </a:rPr>
                        <a:t>基础目标</a:t>
                      </a:r>
                      <a:endParaRPr lang="zh-CN" altLang="en-US" sz="700" b="0">
                        <a:solidFill>
                          <a:schemeClr val="tx1"/>
                        </a:solidFill>
                        <a:latin typeface="微软雅黑" panose="020B0503020204020204" pitchFamily="34" charset="-122"/>
                        <a:ea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en-US" sz="7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200</a:t>
                      </a:r>
                      <a:r>
                        <a:rPr lang="zh-CN" altLang="en-US" sz="7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万</a:t>
                      </a:r>
                      <a:endParaRPr lang="zh-CN" altLang="en-US" sz="7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en-US" sz="700" b="0">
                          <a:solidFill>
                            <a:schemeClr val="tx1"/>
                          </a:solidFill>
                          <a:latin typeface="微软雅黑" panose="020B0503020204020204" pitchFamily="34" charset="-122"/>
                          <a:ea typeface="微软雅黑" panose="020B0503020204020204" pitchFamily="34" charset="-122"/>
                        </a:rPr>
                        <a:t>43.10%</a:t>
                      </a:r>
                      <a:endParaRPr lang="en-US" altLang="en-US" sz="700" b="0">
                        <a:solidFill>
                          <a:schemeClr val="tx1"/>
                        </a:solidFill>
                        <a:latin typeface="微软雅黑" panose="020B0503020204020204" pitchFamily="34" charset="-122"/>
                        <a:ea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zh-CN" sz="700" b="0">
                          <a:solidFill>
                            <a:schemeClr val="tx1"/>
                          </a:solidFill>
                          <a:latin typeface="微软雅黑" panose="020B0503020204020204" pitchFamily="34" charset="-122"/>
                          <a:ea typeface="微软雅黑" panose="020B0503020204020204" pitchFamily="34" charset="-122"/>
                          <a:sym typeface="+mn-ea"/>
                        </a:rPr>
                        <a:t>20%</a:t>
                      </a:r>
                      <a:endParaRPr lang="en-US" altLang="zh-CN" sz="700" b="0">
                        <a:solidFill>
                          <a:schemeClr val="tx1"/>
                        </a:solidFill>
                        <a:latin typeface="微软雅黑" panose="020B0503020204020204" pitchFamily="34" charset="-122"/>
                        <a:ea typeface="微软雅黑" panose="020B0503020204020204" pitchFamily="34" charset="-122"/>
                        <a:sym typeface="+mn-ea"/>
                      </a:endParaRPr>
                    </a:p>
                  </a:txBody>
                  <a:tcPr marL="0" marR="0" marT="0" marB="0" vert="horz" anchor="ctr" anchorCtr="0">
                    <a:solidFill>
                      <a:srgbClr val="E9EDF4"/>
                    </a:solidFill>
                  </a:tcPr>
                </a:tc>
                <a:tc>
                  <a:txBody>
                    <a:bodyPr/>
                    <a:p>
                      <a:pPr indent="0" algn="ctr">
                        <a:buNone/>
                      </a:pPr>
                      <a:r>
                        <a:rPr lang="en-US" altLang="zh-CN" sz="7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40</a:t>
                      </a:r>
                      <a:r>
                        <a:rPr lang="zh-CN" altLang="en-US" sz="7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万</a:t>
                      </a:r>
                      <a:endParaRPr lang="zh-CN" altLang="en-US" sz="7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0" marR="0" marT="0" marB="0" vert="horz" anchor="ctr" anchorCtr="0">
                    <a:solidFill>
                      <a:srgbClr val="E9EDF4"/>
                    </a:solidFill>
                  </a:tcPr>
                </a:tc>
                <a:tc>
                  <a:txBody>
                    <a:bodyPr/>
                    <a:p>
                      <a:pPr indent="0" algn="ctr">
                        <a:buNone/>
                      </a:pPr>
                      <a:r>
                        <a:rPr lang="en-US" altLang="zh-CN" sz="700" b="0">
                          <a:solidFill>
                            <a:schemeClr val="tx1"/>
                          </a:solidFill>
                          <a:latin typeface="微软雅黑" panose="020B0503020204020204" pitchFamily="34" charset="-122"/>
                          <a:ea typeface="微软雅黑" panose="020B0503020204020204" pitchFamily="34" charset="-122"/>
                          <a:sym typeface="+mn-ea"/>
                        </a:rPr>
                        <a:t>3</a:t>
                      </a:r>
                      <a:endParaRPr lang="en-US" altLang="zh-CN" sz="700" b="0">
                        <a:solidFill>
                          <a:schemeClr val="tx1"/>
                        </a:solidFill>
                        <a:latin typeface="微软雅黑" panose="020B0503020204020204" pitchFamily="34" charset="-122"/>
                        <a:ea typeface="微软雅黑" panose="020B0503020204020204" pitchFamily="34" charset="-122"/>
                        <a:sym typeface="+mn-ea"/>
                      </a:endParaRPr>
                    </a:p>
                  </a:txBody>
                  <a:tcPr marL="0" marR="0" marT="0" marB="0" vert="horz" anchor="ctr" anchorCtr="0">
                    <a:solidFill>
                      <a:srgbClr val="E9EDF4"/>
                    </a:solidFill>
                  </a:tcPr>
                </a:tc>
                <a:tc>
                  <a:txBody>
                    <a:bodyPr/>
                    <a:p>
                      <a:pPr indent="0" algn="ctr">
                        <a:buNone/>
                      </a:pPr>
                      <a:r>
                        <a:rPr lang="en-US" sz="700">
                          <a:solidFill>
                            <a:schemeClr val="tx1"/>
                          </a:solidFill>
                          <a:latin typeface="微软雅黑" panose="020B0503020204020204" pitchFamily="34" charset="-122"/>
                          <a:ea typeface="微软雅黑" panose="020B0503020204020204" pitchFamily="34" charset="-122"/>
                          <a:sym typeface="+mn-ea"/>
                        </a:rPr>
                        <a:t>98%</a:t>
                      </a:r>
                      <a:endParaRPr lang="en-US" sz="700" b="0">
                        <a:solidFill>
                          <a:schemeClr val="tx1"/>
                        </a:solidFill>
                        <a:latin typeface="微软雅黑" panose="020B0503020204020204" pitchFamily="34" charset="-122"/>
                        <a:ea typeface="微软雅黑" panose="020B0503020204020204" pitchFamily="34" charset="-122"/>
                        <a:sym typeface="+mn-ea"/>
                      </a:endParaRPr>
                    </a:p>
                  </a:txBody>
                  <a:tcPr marL="0" marR="0" marT="0" marB="0" vert="horz" anchor="ctr" anchorCtr="0">
                    <a:solidFill>
                      <a:srgbClr val="E9EDF4"/>
                    </a:solidFill>
                  </a:tcPr>
                </a:tc>
              </a:tr>
              <a:tr h="203200">
                <a:tc vMerge="1">
                  <a:tcPr marL="0" marR="0" marT="0" marB="0" anchor="ctr">
                    <a:solidFill>
                      <a:srgbClr val="E9EDF4"/>
                    </a:solidFill>
                  </a:tcPr>
                </a:tc>
                <a:tc>
                  <a:txBody>
                    <a:bodyPr/>
                    <a:p>
                      <a:pPr algn="ctr">
                        <a:buClrTx/>
                        <a:buSzTx/>
                        <a:buFontTx/>
                        <a:buNone/>
                      </a:pPr>
                      <a:r>
                        <a:rPr lang="zh-CN" altLang="en-US" sz="700" b="0">
                          <a:solidFill>
                            <a:schemeClr val="tx1"/>
                          </a:solidFill>
                          <a:latin typeface="微软雅黑" panose="020B0503020204020204" pitchFamily="34" charset="-122"/>
                          <a:ea typeface="微软雅黑" panose="020B0503020204020204" pitchFamily="34" charset="-122"/>
                        </a:rPr>
                        <a:t>红线目标</a:t>
                      </a:r>
                      <a:endParaRPr lang="zh-CN" altLang="en-US" sz="700" b="0">
                        <a:solidFill>
                          <a:schemeClr val="tx1"/>
                        </a:solidFill>
                        <a:latin typeface="微软雅黑" panose="020B0503020204020204" pitchFamily="34" charset="-122"/>
                        <a:ea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en-US" sz="7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80</a:t>
                      </a:r>
                      <a:r>
                        <a:rPr lang="zh-CN" altLang="en-US" sz="7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万</a:t>
                      </a:r>
                      <a:endParaRPr lang="zh-CN" altLang="en-US" sz="7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en-US" sz="700" b="0">
                          <a:solidFill>
                            <a:schemeClr val="tx1"/>
                          </a:solidFill>
                          <a:latin typeface="微软雅黑" panose="020B0503020204020204" pitchFamily="34" charset="-122"/>
                          <a:ea typeface="微软雅黑" panose="020B0503020204020204" pitchFamily="34" charset="-122"/>
                        </a:rPr>
                        <a:t>39.70%</a:t>
                      </a:r>
                      <a:endParaRPr lang="en-US" altLang="en-US" sz="700" b="0">
                        <a:solidFill>
                          <a:schemeClr val="tx1"/>
                        </a:solidFill>
                        <a:latin typeface="微软雅黑" panose="020B0503020204020204" pitchFamily="34" charset="-122"/>
                        <a:ea typeface="微软雅黑" panose="020B0503020204020204" pitchFamily="34" charset="-122"/>
                      </a:endParaRPr>
                    </a:p>
                  </a:txBody>
                  <a:tcPr marL="0" marR="0" marT="0" marB="0" vert="horz" anchor="ctr" anchorCtr="0">
                    <a:solidFill>
                      <a:srgbClr val="E9EDF4"/>
                    </a:solidFill>
                  </a:tcPr>
                </a:tc>
                <a:tc>
                  <a:txBody>
                    <a:bodyPr/>
                    <a:p>
                      <a:pPr indent="0" algn="ctr">
                        <a:buNone/>
                      </a:pPr>
                      <a:r>
                        <a:rPr lang="en-US" altLang="zh-CN" sz="700" b="0">
                          <a:solidFill>
                            <a:schemeClr val="tx1"/>
                          </a:solidFill>
                          <a:latin typeface="微软雅黑" panose="020B0503020204020204" pitchFamily="34" charset="-122"/>
                          <a:ea typeface="微软雅黑" panose="020B0503020204020204" pitchFamily="34" charset="-122"/>
                          <a:sym typeface="+mn-ea"/>
                        </a:rPr>
                        <a:t>15%</a:t>
                      </a:r>
                      <a:endParaRPr lang="en-US" altLang="zh-CN" sz="700" b="0">
                        <a:solidFill>
                          <a:schemeClr val="tx1"/>
                        </a:solidFill>
                        <a:latin typeface="微软雅黑" panose="020B0503020204020204" pitchFamily="34" charset="-122"/>
                        <a:ea typeface="微软雅黑" panose="020B0503020204020204" pitchFamily="34" charset="-122"/>
                        <a:sym typeface="+mn-ea"/>
                      </a:endParaRPr>
                    </a:p>
                  </a:txBody>
                  <a:tcPr marL="0" marR="0" marT="0" marB="0" vert="horz" anchor="ctr" anchorCtr="0">
                    <a:solidFill>
                      <a:srgbClr val="E9EDF4"/>
                    </a:solidFill>
                  </a:tcPr>
                </a:tc>
                <a:tc>
                  <a:txBody>
                    <a:bodyPr/>
                    <a:p>
                      <a:pPr indent="0" algn="ctr">
                        <a:buNone/>
                      </a:pPr>
                      <a:r>
                        <a:rPr lang="en-US" altLang="zh-CN" sz="7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20</a:t>
                      </a:r>
                      <a:r>
                        <a:rPr lang="zh-CN" altLang="en-US" sz="7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万</a:t>
                      </a:r>
                      <a:endParaRPr lang="zh-CN" altLang="en-US" sz="7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0" marR="0" marT="0" marB="0" vert="horz" anchor="ctr" anchorCtr="0">
                    <a:solidFill>
                      <a:srgbClr val="E9EDF4"/>
                    </a:solidFill>
                  </a:tcPr>
                </a:tc>
                <a:tc>
                  <a:txBody>
                    <a:bodyPr/>
                    <a:p>
                      <a:pPr indent="0" algn="ctr">
                        <a:buNone/>
                      </a:pPr>
                      <a:r>
                        <a:rPr lang="en-US" altLang="zh-CN" sz="700" b="0">
                          <a:solidFill>
                            <a:schemeClr val="tx1"/>
                          </a:solidFill>
                          <a:latin typeface="微软雅黑" panose="020B0503020204020204" pitchFamily="34" charset="-122"/>
                          <a:ea typeface="微软雅黑" panose="020B0503020204020204" pitchFamily="34" charset="-122"/>
                          <a:sym typeface="+mn-ea"/>
                        </a:rPr>
                        <a:t>2</a:t>
                      </a:r>
                      <a:endParaRPr lang="en-US" altLang="zh-CN" sz="700" b="0">
                        <a:solidFill>
                          <a:schemeClr val="tx1"/>
                        </a:solidFill>
                        <a:latin typeface="微软雅黑" panose="020B0503020204020204" pitchFamily="34" charset="-122"/>
                        <a:ea typeface="微软雅黑" panose="020B0503020204020204" pitchFamily="34" charset="-122"/>
                        <a:sym typeface="+mn-ea"/>
                      </a:endParaRPr>
                    </a:p>
                  </a:txBody>
                  <a:tcPr marL="0" marR="0" marT="0" marB="0" vert="horz" anchor="ctr" anchorCtr="0">
                    <a:solidFill>
                      <a:srgbClr val="E9EDF4"/>
                    </a:solidFill>
                  </a:tcPr>
                </a:tc>
                <a:tc>
                  <a:txBody>
                    <a:bodyPr/>
                    <a:p>
                      <a:pPr indent="0" algn="ctr">
                        <a:buNone/>
                      </a:pPr>
                      <a:r>
                        <a:rPr lang="en-US" sz="700">
                          <a:solidFill>
                            <a:schemeClr val="tx1"/>
                          </a:solidFill>
                          <a:latin typeface="微软雅黑" panose="020B0503020204020204" pitchFamily="34" charset="-122"/>
                          <a:ea typeface="微软雅黑" panose="020B0503020204020204" pitchFamily="34" charset="-122"/>
                          <a:sym typeface="+mn-ea"/>
                        </a:rPr>
                        <a:t>90%</a:t>
                      </a:r>
                      <a:endParaRPr lang="en-US" sz="700" b="0">
                        <a:solidFill>
                          <a:schemeClr val="tx1"/>
                        </a:solidFill>
                        <a:latin typeface="微软雅黑" panose="020B0503020204020204" pitchFamily="34" charset="-122"/>
                        <a:ea typeface="微软雅黑" panose="020B0503020204020204" pitchFamily="34" charset="-122"/>
                        <a:sym typeface="+mn-ea"/>
                      </a:endParaRPr>
                    </a:p>
                  </a:txBody>
                  <a:tcPr marL="0" marR="0" marT="0" marB="0" vert="horz" anchor="ctr" anchorCtr="0">
                    <a:solidFill>
                      <a:srgbClr val="E9EDF4"/>
                    </a:solidFill>
                  </a:tcPr>
                </a:tc>
              </a:tr>
              <a:tr h="275590">
                <a:tc>
                  <a:txBody>
                    <a:bodyPr/>
                    <a:p>
                      <a:pPr indent="0" algn="ctr">
                        <a:buNone/>
                      </a:pPr>
                      <a:r>
                        <a:rPr lang="zh-CN" altLang="en-US" sz="700">
                          <a:solidFill>
                            <a:srgbClr val="000000"/>
                          </a:solidFill>
                          <a:latin typeface="微软雅黑" panose="020B0503020204020204" pitchFamily="34" charset="-122"/>
                          <a:ea typeface="微软雅黑" panose="020B0503020204020204" pitchFamily="34" charset="-122"/>
                          <a:sym typeface="+mn-ea"/>
                        </a:rPr>
                        <a:t>售后支撑室主管</a:t>
                      </a:r>
                      <a:endParaRPr lang="zh-CN" altLang="en-US" sz="700" b="0">
                        <a:solidFill>
                          <a:srgbClr val="000000"/>
                        </a:solidFill>
                        <a:latin typeface="微软雅黑" panose="020B0503020204020204" pitchFamily="34" charset="-122"/>
                        <a:ea typeface="微软雅黑" panose="020B0503020204020204" pitchFamily="34" charset="-122"/>
                        <a:sym typeface="+mn-ea"/>
                      </a:endParaRPr>
                    </a:p>
                  </a:txBody>
                  <a:tcPr marL="0" marR="0" marT="0" marB="0" anchor="ctr">
                    <a:solidFill>
                      <a:srgbClr val="E9EDF4"/>
                    </a:solidFill>
                  </a:tcPr>
                </a:tc>
                <a:tc>
                  <a:txBody>
                    <a:bodyPr/>
                    <a:p>
                      <a:pPr algn="ctr">
                        <a:buClrTx/>
                        <a:buSzTx/>
                        <a:buFontTx/>
                        <a:buNone/>
                      </a:pPr>
                      <a:r>
                        <a:rPr lang="zh-CN" altLang="en-US" sz="700">
                          <a:solidFill>
                            <a:schemeClr val="tx1"/>
                          </a:solidFill>
                          <a:latin typeface="微软雅黑" panose="020B0503020204020204" pitchFamily="34" charset="-122"/>
                          <a:ea typeface="微软雅黑" panose="020B0503020204020204" pitchFamily="34" charset="-122"/>
                          <a:sym typeface="+mn-ea"/>
                        </a:rPr>
                        <a:t>按对应指标设置</a:t>
                      </a:r>
                      <a:endParaRPr lang="zh-CN" altLang="en-US" sz="700" b="0">
                        <a:solidFill>
                          <a:schemeClr val="tx1"/>
                        </a:solidFill>
                        <a:latin typeface="微软雅黑" panose="020B0503020204020204" pitchFamily="34" charset="-122"/>
                        <a:ea typeface="微软雅黑" panose="020B0503020204020204" pitchFamily="34" charset="-122"/>
                        <a:sym typeface="+mn-ea"/>
                      </a:endParaRPr>
                    </a:p>
                  </a:txBody>
                  <a:tcPr marL="0" marR="0" marT="0" marB="0" vert="horz" anchor="ctr" anchorCtr="0">
                    <a:solidFill>
                      <a:srgbClr val="E9EDF4"/>
                    </a:solidFill>
                  </a:tcPr>
                </a:tc>
                <a:tc gridSpan="6">
                  <a:txBody>
                    <a:bodyPr/>
                    <a:p>
                      <a:pPr indent="0" algn="ctr">
                        <a:buNone/>
                      </a:pPr>
                      <a:r>
                        <a:rPr lang="zh-CN" altLang="en-US" sz="700" b="0">
                          <a:solidFill>
                            <a:schemeClr val="tx1"/>
                          </a:solidFill>
                          <a:latin typeface="微软雅黑" panose="020B0503020204020204" pitchFamily="34" charset="-122"/>
                          <a:ea typeface="微软雅黑" panose="020B0503020204020204" pitchFamily="34" charset="-122"/>
                        </a:rPr>
                        <a:t>全部售后指标</a:t>
                      </a:r>
                      <a:endParaRPr lang="zh-CN" altLang="en-US" sz="700" b="0">
                        <a:solidFill>
                          <a:schemeClr val="tx1"/>
                        </a:solidFill>
                        <a:latin typeface="微软雅黑" panose="020B0503020204020204" pitchFamily="34" charset="-122"/>
                        <a:ea typeface="微软雅黑" panose="020B0503020204020204" pitchFamily="34" charset="-122"/>
                      </a:endParaRPr>
                    </a:p>
                  </a:txBody>
                  <a:tcPr marL="0" marR="0" marT="0" marB="0" vert="horz" anchor="ctr" anchorCtr="0">
                    <a:solidFill>
                      <a:srgbClr val="E9EDF4"/>
                    </a:solidFill>
                  </a:tcPr>
                </a:tc>
                <a:tc hMerge="1">
                  <a:tcPr marL="0" marR="0" marT="0" marB="0" vert="horz" anchor="ctr" anchorCtr="0">
                    <a:solidFill>
                      <a:srgbClr val="E9EDF4"/>
                    </a:solidFill>
                  </a:tcPr>
                </a:tc>
                <a:tc hMerge="1">
                  <a:tcPr marL="0" marR="0" marT="0" marB="0" vert="horz" anchor="ctr" anchorCtr="0">
                    <a:solidFill>
                      <a:srgbClr val="E9EDF4"/>
                    </a:solidFill>
                  </a:tcPr>
                </a:tc>
                <a:tc hMerge="1">
                  <a:tcPr marL="0" marR="0" marT="0" marB="0" vert="horz" anchor="ctr" anchorCtr="0">
                    <a:solidFill>
                      <a:srgbClr val="E9EDF4"/>
                    </a:solidFill>
                  </a:tcPr>
                </a:tc>
                <a:tc hMerge="1">
                  <a:tcPr marL="0" marR="0" marT="0" marB="0" vert="horz" anchor="ctr" anchorCtr="0">
                    <a:solidFill>
                      <a:srgbClr val="E9EDF4"/>
                    </a:solidFill>
                  </a:tcPr>
                </a:tc>
                <a:tc hMerge="1">
                  <a:tcPr marL="0" marR="0" marT="0" marB="0" vert="horz" anchor="ctr" anchorCtr="0">
                    <a:solidFill>
                      <a:srgbClr val="E9EDF4"/>
                    </a:solidFill>
                  </a:tcPr>
                </a:tc>
              </a:tr>
            </a:tbl>
          </a:graphicData>
        </a:graphic>
      </p:graphicFrame>
      <p:sp>
        <p:nvSpPr>
          <p:cNvPr id="6" name="文本框 5"/>
          <p:cNvSpPr txBox="1"/>
          <p:nvPr>
            <p:custDataLst>
              <p:tags r:id="rId12"/>
            </p:custDataLst>
          </p:nvPr>
        </p:nvSpPr>
        <p:spPr>
          <a:xfrm>
            <a:off x="8220075" y="2061210"/>
            <a:ext cx="3410585" cy="691515"/>
          </a:xfrm>
          <a:prstGeom prst="rect">
            <a:avLst/>
          </a:prstGeom>
          <a:noFill/>
        </p:spPr>
        <p:txBody>
          <a:bodyPr wrap="square" rtlCol="0" anchor="t">
            <a:spAutoFit/>
          </a:bodyPr>
          <a:p>
            <a:pPr marL="171450" indent="-171450">
              <a:lnSpc>
                <a:spcPct val="130000"/>
              </a:lnSpc>
              <a:spcBef>
                <a:spcPts val="0"/>
              </a:spcBef>
              <a:spcAft>
                <a:spcPts val="0"/>
              </a:spcAft>
              <a:buFont typeface="Wingdings" panose="05000000000000000000" charset="0"/>
              <a:buChar char="Ø"/>
            </a:pPr>
            <a:r>
              <a:rPr lang="zh-CN" altLang="en-US" sz="1000" b="1">
                <a:solidFill>
                  <a:srgbClr val="0070C0"/>
                </a:solidFill>
                <a:latin typeface="微软雅黑" panose="020B0503020204020204" pitchFamily="34" charset="-122"/>
                <a:ea typeface="微软雅黑" panose="020B0503020204020204" pitchFamily="34" charset="-122"/>
                <a:sym typeface="+mn-ea"/>
              </a:rPr>
              <a:t>挖掘生态项目回签</a:t>
            </a:r>
            <a:endParaRPr lang="zh-CN" altLang="en-US" sz="1000" b="1">
              <a:solidFill>
                <a:srgbClr val="0070C0"/>
              </a:solidFill>
              <a:latin typeface="微软雅黑" panose="020B0503020204020204" pitchFamily="34" charset="-122"/>
              <a:ea typeface="微软雅黑" panose="020B0503020204020204" pitchFamily="34" charset="-122"/>
              <a:sym typeface="+mn-ea"/>
            </a:endParaRPr>
          </a:p>
          <a:p>
            <a:pPr marL="171450" indent="-171450">
              <a:lnSpc>
                <a:spcPct val="130000"/>
              </a:lnSpc>
              <a:spcBef>
                <a:spcPts val="0"/>
              </a:spcBef>
              <a:spcAft>
                <a:spcPts val="0"/>
              </a:spcAft>
              <a:buFont typeface="Arial" panose="020B0604020202020204" pitchFamily="34" charset="0"/>
              <a:buChar char="•"/>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梳理公开市场强势生态高拜走访，挖掘高主营回签，全市</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300</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万以上三方中标项目</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7.35</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亿</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20" name="表格 19"/>
          <p:cNvGraphicFramePr/>
          <p:nvPr>
            <p:custDataLst>
              <p:tags r:id="rId13"/>
            </p:custDataLst>
          </p:nvPr>
        </p:nvGraphicFramePr>
        <p:xfrm>
          <a:off x="8185785" y="2720340"/>
          <a:ext cx="3450590" cy="885190"/>
        </p:xfrm>
        <a:graphic>
          <a:graphicData uri="http://schemas.openxmlformats.org/drawingml/2006/table">
            <a:tbl>
              <a:tblPr>
                <a:tableStyleId>{7DF18680-E054-41AD-8BC1-D1AEF772440D}</a:tableStyleId>
              </a:tblPr>
              <a:tblGrid>
                <a:gridCol w="643255"/>
                <a:gridCol w="351155"/>
                <a:gridCol w="350520"/>
                <a:gridCol w="351155"/>
                <a:gridCol w="350520"/>
                <a:gridCol w="351155"/>
                <a:gridCol w="351155"/>
                <a:gridCol w="350520"/>
                <a:gridCol w="351155"/>
              </a:tblGrid>
              <a:tr h="190500">
                <a:tc>
                  <a:txBody>
                    <a:bodyPr/>
                    <a:p>
                      <a:pPr indent="0" algn="ctr">
                        <a:buNone/>
                      </a:pPr>
                      <a:r>
                        <a:rPr lang="en-US" sz="700" b="1">
                          <a:solidFill>
                            <a:schemeClr val="bg1"/>
                          </a:solidFill>
                          <a:latin typeface="微软雅黑" panose="020B0503020204020204" pitchFamily="34" charset="-122"/>
                          <a:ea typeface="微软雅黑" panose="020B0503020204020204" pitchFamily="34" charset="-122"/>
                        </a:rPr>
                        <a:t>单位</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700" b="1">
                          <a:solidFill>
                            <a:schemeClr val="bg1"/>
                          </a:solidFill>
                          <a:latin typeface="微软雅黑" panose="020B0503020204020204" pitchFamily="34" charset="-122"/>
                          <a:ea typeface="微软雅黑" panose="020B0503020204020204" pitchFamily="34" charset="-122"/>
                        </a:rPr>
                        <a:t>嘉禾</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700" b="1">
                          <a:solidFill>
                            <a:schemeClr val="bg1"/>
                          </a:solidFill>
                          <a:latin typeface="微软雅黑" panose="020B0503020204020204" pitchFamily="34" charset="-122"/>
                          <a:ea typeface="微软雅黑" panose="020B0503020204020204" pitchFamily="34" charset="-122"/>
                        </a:rPr>
                        <a:t>嘉善</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700" b="1">
                          <a:solidFill>
                            <a:schemeClr val="bg1"/>
                          </a:solidFill>
                          <a:latin typeface="微软雅黑" panose="020B0503020204020204" pitchFamily="34" charset="-122"/>
                          <a:ea typeface="微软雅黑" panose="020B0503020204020204" pitchFamily="34" charset="-122"/>
                        </a:rPr>
                        <a:t>平湖</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700" b="1">
                          <a:solidFill>
                            <a:schemeClr val="bg1"/>
                          </a:solidFill>
                          <a:latin typeface="微软雅黑" panose="020B0503020204020204" pitchFamily="34" charset="-122"/>
                          <a:ea typeface="微软雅黑" panose="020B0503020204020204" pitchFamily="34" charset="-122"/>
                        </a:rPr>
                        <a:t>海盐</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700" b="1">
                          <a:solidFill>
                            <a:schemeClr val="bg1"/>
                          </a:solidFill>
                          <a:latin typeface="微软雅黑" panose="020B0503020204020204" pitchFamily="34" charset="-122"/>
                          <a:ea typeface="微软雅黑" panose="020B0503020204020204" pitchFamily="34" charset="-122"/>
                        </a:rPr>
                        <a:t>海宁</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700" b="1">
                          <a:solidFill>
                            <a:schemeClr val="bg1"/>
                          </a:solidFill>
                          <a:latin typeface="微软雅黑" panose="020B0503020204020204" pitchFamily="34" charset="-122"/>
                          <a:ea typeface="微软雅黑" panose="020B0503020204020204" pitchFamily="34" charset="-122"/>
                        </a:rPr>
                        <a:t>桐乡</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战</a:t>
                      </a:r>
                      <a:r>
                        <a:rPr lang="en-US" sz="700" b="1">
                          <a:solidFill>
                            <a:schemeClr val="bg1"/>
                          </a:solidFill>
                          <a:latin typeface="微软雅黑" panose="020B0503020204020204" pitchFamily="34" charset="-122"/>
                          <a:ea typeface="微软雅黑" panose="020B0503020204020204" pitchFamily="34" charset="-122"/>
                        </a:rPr>
                        <a:t>客</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全市</a:t>
                      </a:r>
                      <a:endParaRPr lang="zh-CN"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r>
              <a:tr h="231140">
                <a:tc>
                  <a:txBody>
                    <a:bodyPr/>
                    <a:p>
                      <a:pPr indent="0" algn="ctr">
                        <a:buNone/>
                      </a:pPr>
                      <a:r>
                        <a:rPr lang="zh-CN" sz="700" b="0">
                          <a:solidFill>
                            <a:schemeClr val="tx1"/>
                          </a:solidFill>
                          <a:latin typeface="微软雅黑" panose="020B0503020204020204" pitchFamily="34" charset="-122"/>
                          <a:ea typeface="微软雅黑" panose="020B0503020204020204" pitchFamily="34" charset="-122"/>
                          <a:sym typeface="+mn-ea"/>
                        </a:rPr>
                        <a:t>三方中标数量</a:t>
                      </a:r>
                      <a:endParaRPr lang="zh-CN" sz="700" b="0">
                        <a:solidFill>
                          <a:schemeClr val="tx1"/>
                        </a:solidFill>
                        <a:latin typeface="微软雅黑" panose="020B0503020204020204" pitchFamily="34" charset="-122"/>
                        <a:ea typeface="微软雅黑" panose="020B0503020204020204" pitchFamily="34" charset="-122"/>
                        <a:sym typeface="+mn-ea"/>
                      </a:endParaRPr>
                    </a:p>
                  </a:txBody>
                  <a:tcPr marL="0" marR="0" marT="0" marB="0" anchor="ctr">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8</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3</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9</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12</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14</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5</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11</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62</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r>
              <a:tr h="231775">
                <a:tc>
                  <a:txBody>
                    <a:bodyPr/>
                    <a:p>
                      <a:pPr indent="0" algn="ctr">
                        <a:buNone/>
                      </a:pPr>
                      <a:r>
                        <a:rPr lang="zh-CN" sz="700" b="0">
                          <a:solidFill>
                            <a:schemeClr val="tx1"/>
                          </a:solidFill>
                          <a:latin typeface="微软雅黑" panose="020B0503020204020204" pitchFamily="34" charset="-122"/>
                          <a:ea typeface="微软雅黑" panose="020B0503020204020204" pitchFamily="34" charset="-122"/>
                        </a:rPr>
                        <a:t>中标金额</a:t>
                      </a:r>
                      <a:r>
                        <a:rPr lang="en-US" altLang="zh-CN" sz="700" b="0">
                          <a:solidFill>
                            <a:schemeClr val="tx1"/>
                          </a:solidFill>
                          <a:latin typeface="微软雅黑" panose="020B0503020204020204" pitchFamily="34" charset="-122"/>
                          <a:ea typeface="微软雅黑" panose="020B0503020204020204" pitchFamily="34" charset="-122"/>
                        </a:rPr>
                        <a:t>/</a:t>
                      </a:r>
                      <a:r>
                        <a:rPr lang="zh-CN" altLang="en-US" sz="700" b="0">
                          <a:solidFill>
                            <a:schemeClr val="tx1"/>
                          </a:solidFill>
                          <a:latin typeface="微软雅黑" panose="020B0503020204020204" pitchFamily="34" charset="-122"/>
                          <a:ea typeface="微软雅黑" panose="020B0503020204020204" pitchFamily="34" charset="-122"/>
                        </a:rPr>
                        <a:t>万</a:t>
                      </a:r>
                      <a:endParaRPr lang="zh-CN" altLang="en-US" sz="700" b="0">
                        <a:solidFill>
                          <a:schemeClr val="tx1"/>
                        </a:solidFill>
                        <a:latin typeface="微软雅黑" panose="020B0503020204020204" pitchFamily="34" charset="-122"/>
                        <a:ea typeface="微软雅黑" panose="020B0503020204020204" pitchFamily="34" charset="-122"/>
                      </a:endParaRPr>
                    </a:p>
                  </a:txBody>
                  <a:tcPr marL="0" marR="0" marT="0" marB="0" anchor="ctr">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8358</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1810</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6181</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6759</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8843</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15869</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25690</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73510</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r>
            </a:tbl>
          </a:graphicData>
        </a:graphic>
      </p:graphicFrame>
      <p:sp>
        <p:nvSpPr>
          <p:cNvPr id="26" name="文本框 25"/>
          <p:cNvSpPr txBox="1"/>
          <p:nvPr>
            <p:custDataLst>
              <p:tags r:id="rId14"/>
            </p:custDataLst>
          </p:nvPr>
        </p:nvSpPr>
        <p:spPr>
          <a:xfrm>
            <a:off x="8220075" y="3500755"/>
            <a:ext cx="3410585" cy="629920"/>
          </a:xfrm>
          <a:prstGeom prst="rect">
            <a:avLst/>
          </a:prstGeom>
          <a:noFill/>
        </p:spPr>
        <p:txBody>
          <a:bodyPr wrap="square" rtlCol="0" anchor="t">
            <a:noAutofit/>
          </a:bodyPr>
          <a:p>
            <a:pPr marL="171450" indent="-171450">
              <a:lnSpc>
                <a:spcPct val="130000"/>
              </a:lnSpc>
              <a:spcBef>
                <a:spcPts val="0"/>
              </a:spcBef>
              <a:spcAft>
                <a:spcPts val="0"/>
              </a:spcAft>
              <a:buFont typeface="Wingdings" panose="05000000000000000000" charset="0"/>
              <a:buChar char="Ø"/>
            </a:pPr>
            <a:r>
              <a:rPr lang="zh-CN" altLang="en-US" sz="1000" b="1">
                <a:solidFill>
                  <a:srgbClr val="0070C0"/>
                </a:solidFill>
                <a:latin typeface="微软雅黑" panose="020B0503020204020204" pitchFamily="34" charset="-122"/>
                <a:ea typeface="微软雅黑" panose="020B0503020204020204" pitchFamily="34" charset="-122"/>
                <a:sym typeface="+mn-ea"/>
              </a:rPr>
              <a:t>加强专业公司回签</a:t>
            </a:r>
            <a:endParaRPr lang="zh-CN" altLang="en-US" sz="1000" b="1">
              <a:solidFill>
                <a:srgbClr val="0070C0"/>
              </a:solidFill>
              <a:latin typeface="微软雅黑" panose="020B0503020204020204" pitchFamily="34" charset="-122"/>
              <a:ea typeface="微软雅黑" panose="020B0503020204020204" pitchFamily="34" charset="-122"/>
              <a:sym typeface="+mn-ea"/>
            </a:endParaRPr>
          </a:p>
          <a:p>
            <a:pPr marL="171450" indent="-171450">
              <a:lnSpc>
                <a:spcPct val="130000"/>
              </a:lnSpc>
              <a:spcBef>
                <a:spcPts val="0"/>
              </a:spcBef>
              <a:spcAft>
                <a:spcPts val="0"/>
              </a:spcAft>
              <a:buFont typeface="Arial" panose="020B0604020202020204" pitchFamily="34" charset="0"/>
              <a:buChar char="•"/>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充分发挥专业公司资质等方面优势，对于我方劣势项目积极协同专业公司攻坚，推进项目回签</a:t>
            </a:r>
            <a:endPar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9" name="文本框 28"/>
          <p:cNvSpPr txBox="1"/>
          <p:nvPr>
            <p:custDataLst>
              <p:tags r:id="rId15"/>
            </p:custDataLst>
          </p:nvPr>
        </p:nvSpPr>
        <p:spPr>
          <a:xfrm>
            <a:off x="4282440" y="3789045"/>
            <a:ext cx="3572510" cy="864870"/>
          </a:xfrm>
          <a:prstGeom prst="rect">
            <a:avLst/>
          </a:prstGeom>
          <a:noFill/>
        </p:spPr>
        <p:txBody>
          <a:bodyPr wrap="square" rtlCol="0" anchor="t">
            <a:noAutofit/>
          </a:bodyPr>
          <a:p>
            <a:pPr marL="171450" indent="-171450">
              <a:lnSpc>
                <a:spcPct val="130000"/>
              </a:lnSpc>
              <a:spcBef>
                <a:spcPts val="0"/>
              </a:spcBef>
              <a:spcAft>
                <a:spcPts val="0"/>
              </a:spcAft>
              <a:buFont typeface="Wingdings" panose="05000000000000000000" charset="0"/>
              <a:buChar char="Ø"/>
            </a:pPr>
            <a:r>
              <a:rPr lang="zh-CN" altLang="en-US" sz="1000" b="1">
                <a:solidFill>
                  <a:srgbClr val="0070C0"/>
                </a:solidFill>
                <a:latin typeface="微软雅黑" panose="020B0503020204020204" pitchFamily="34" charset="-122"/>
                <a:ea typeface="微软雅黑" panose="020B0503020204020204" pitchFamily="34" charset="-122"/>
                <a:sym typeface="+mn-ea"/>
              </a:rPr>
              <a:t>加强项目弃标管控</a:t>
            </a:r>
            <a:endParaRPr lang="zh-CN" altLang="en-US" sz="1000" b="1">
              <a:solidFill>
                <a:srgbClr val="0070C0"/>
              </a:solidFill>
              <a:latin typeface="微软雅黑" panose="020B0503020204020204" pitchFamily="34" charset="-122"/>
              <a:ea typeface="微软雅黑" panose="020B0503020204020204" pitchFamily="34" charset="-122"/>
              <a:sym typeface="+mn-ea"/>
            </a:endParaRPr>
          </a:p>
          <a:p>
            <a:pPr marL="171450" indent="-171450">
              <a:lnSpc>
                <a:spcPct val="130000"/>
              </a:lnSpc>
              <a:spcBef>
                <a:spcPts val="0"/>
              </a:spcBef>
              <a:spcAft>
                <a:spcPts val="0"/>
              </a:spcAft>
              <a:buFont typeface="Arial" panose="020B0604020202020204" pitchFamily="34" charset="0"/>
              <a:buChar char="•"/>
            </a:pPr>
            <a:r>
              <a:rPr sz="1000" dirty="0">
                <a:latin typeface="微软雅黑" panose="020B0503020204020204" pitchFamily="34" charset="-122"/>
                <a:ea typeface="微软雅黑" panose="020B0503020204020204" pitchFamily="34" charset="-122"/>
                <a:cs typeface="微软雅黑" panose="020B0503020204020204" pitchFamily="34" charset="-122"/>
                <a:sym typeface="+mn-ea"/>
              </a:rPr>
              <a:t>挂标项目（含移动系各投标主体参与及决定弃标的项目），在项目开标前</a:t>
            </a:r>
            <a:r>
              <a:rPr lang="zh-CN" sz="1000" dirty="0">
                <a:latin typeface="微软雅黑" panose="020B0503020204020204" pitchFamily="34" charset="-122"/>
                <a:ea typeface="微软雅黑" panose="020B0503020204020204" pitchFamily="34" charset="-122"/>
                <a:cs typeface="微软雅黑" panose="020B0503020204020204" pitchFamily="34" charset="-122"/>
                <a:sym typeface="+mn-ea"/>
              </a:rPr>
              <a:t>（至少</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个工作日）</a:t>
            </a:r>
            <a:r>
              <a:rPr lang="zh-CN" sz="1000" dirty="0">
                <a:latin typeface="微软雅黑" panose="020B0503020204020204" pitchFamily="34" charset="-122"/>
                <a:ea typeface="微软雅黑" panose="020B0503020204020204" pitchFamily="34" charset="-122"/>
                <a:cs typeface="微软雅黑" panose="020B0503020204020204" pitchFamily="34" charset="-122"/>
                <a:sym typeface="+mn-ea"/>
              </a:rPr>
              <a:t>依照分层分级原则报备</a:t>
            </a:r>
            <a:r>
              <a:rPr sz="1000" dirty="0">
                <a:latin typeface="微软雅黑" panose="020B0503020204020204" pitchFamily="34" charset="-122"/>
                <a:ea typeface="微软雅黑" panose="020B0503020204020204" pitchFamily="34" charset="-122"/>
                <a:cs typeface="微软雅黑" panose="020B0503020204020204" pitchFamily="34" charset="-122"/>
                <a:sym typeface="+mn-ea"/>
              </a:rPr>
              <a:t>，其中弃标必须提交</a:t>
            </a:r>
            <a:r>
              <a:rPr lang="zh-CN" sz="1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sz="1000" dirty="0">
                <a:latin typeface="微软雅黑" panose="020B0503020204020204" pitchFamily="34" charset="-122"/>
                <a:ea typeface="微软雅黑" panose="020B0503020204020204" pitchFamily="34" charset="-122"/>
                <a:cs typeface="微软雅黑" panose="020B0503020204020204" pitchFamily="34" charset="-122"/>
                <a:sym typeface="+mn-ea"/>
              </a:rPr>
              <a:t>弃标</a:t>
            </a:r>
            <a:r>
              <a:rPr lang="zh-CN" sz="1000" dirty="0">
                <a:latin typeface="微软雅黑" panose="020B0503020204020204" pitchFamily="34" charset="-122"/>
                <a:ea typeface="微软雅黑" panose="020B0503020204020204" pitchFamily="34" charset="-122"/>
                <a:cs typeface="微软雅黑" panose="020B0503020204020204" pitchFamily="34" charset="-122"/>
                <a:sym typeface="+mn-ea"/>
              </a:rPr>
              <a:t>说明》，详细说明项目情况</a:t>
            </a:r>
            <a:endParaRPr lang="zh-CN" sz="10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30" name="表格 29"/>
          <p:cNvGraphicFramePr/>
          <p:nvPr>
            <p:custDataLst>
              <p:tags r:id="rId16"/>
            </p:custDataLst>
          </p:nvPr>
        </p:nvGraphicFramePr>
        <p:xfrm>
          <a:off x="4295775" y="4655185"/>
          <a:ext cx="3515995" cy="756285"/>
        </p:xfrm>
        <a:graphic>
          <a:graphicData uri="http://schemas.openxmlformats.org/drawingml/2006/table">
            <a:tbl>
              <a:tblPr>
                <a:tableStyleId>{7DF18680-E054-41AD-8BC1-D1AEF772440D}</a:tableStyleId>
              </a:tblPr>
              <a:tblGrid>
                <a:gridCol w="826135"/>
                <a:gridCol w="1680845"/>
                <a:gridCol w="1009015"/>
              </a:tblGrid>
              <a:tr h="180340">
                <a:tc>
                  <a:txBody>
                    <a:bodyPr/>
                    <a:p>
                      <a:pPr algn="ctr">
                        <a:buClrTx/>
                        <a:buSzTx/>
                        <a:buFontTx/>
                        <a:buNone/>
                      </a:pPr>
                      <a:r>
                        <a:rPr lang="en-US" altLang="en-US" sz="800" b="1">
                          <a:solidFill>
                            <a:schemeClr val="bg1"/>
                          </a:solidFill>
                          <a:latin typeface="微软雅黑" panose="020B0503020204020204" pitchFamily="34" charset="-122"/>
                          <a:ea typeface="微软雅黑" panose="020B0503020204020204" pitchFamily="34" charset="-122"/>
                        </a:rPr>
                        <a:t>金额范围</a:t>
                      </a:r>
                      <a:endParaRPr lang="en-US" altLang="en-US" sz="800" b="1">
                        <a:solidFill>
                          <a:schemeClr val="bg1"/>
                        </a:solidFill>
                        <a:latin typeface="微软雅黑" panose="020B0503020204020204" pitchFamily="34" charset="-122"/>
                        <a:ea typeface="微软雅黑" panose="020B0503020204020204" pitchFamily="34" charset="-122"/>
                      </a:endParaRPr>
                    </a:p>
                  </a:txBody>
                  <a:tcPr marL="12700" marR="12700" marT="12700" vert="horz" anchor="ctr" anchorCtr="0">
                    <a:solidFill>
                      <a:srgbClr val="0070C0"/>
                    </a:solidFill>
                  </a:tcPr>
                </a:tc>
                <a:tc>
                  <a:txBody>
                    <a:bodyPr/>
                    <a:p>
                      <a:pPr algn="ctr">
                        <a:buClrTx/>
                        <a:buSzTx/>
                        <a:buFontTx/>
                        <a:buNone/>
                      </a:pPr>
                      <a:r>
                        <a:rPr lang="en-US" altLang="en-US" sz="800" b="1">
                          <a:solidFill>
                            <a:schemeClr val="bg1"/>
                          </a:solidFill>
                          <a:latin typeface="微软雅黑" panose="020B0503020204020204" pitchFamily="34" charset="-122"/>
                          <a:ea typeface="微软雅黑" panose="020B0503020204020204" pitchFamily="34" charset="-122"/>
                        </a:rPr>
                        <a:t>汇报责任主体</a:t>
                      </a:r>
                      <a:endParaRPr lang="en-US" altLang="en-US" sz="800" b="1">
                        <a:solidFill>
                          <a:schemeClr val="bg1"/>
                        </a:solidFill>
                        <a:latin typeface="微软雅黑" panose="020B0503020204020204" pitchFamily="34" charset="-122"/>
                        <a:ea typeface="微软雅黑" panose="020B0503020204020204" pitchFamily="34" charset="-122"/>
                      </a:endParaRPr>
                    </a:p>
                  </a:txBody>
                  <a:tcPr marL="12700" marR="12700" marT="12700" vert="horz" anchor="ctr" anchorCtr="0">
                    <a:solidFill>
                      <a:srgbClr val="0070C0"/>
                    </a:solidFill>
                  </a:tcPr>
                </a:tc>
                <a:tc>
                  <a:txBody>
                    <a:bodyPr/>
                    <a:p>
                      <a:pPr algn="ctr">
                        <a:buClrTx/>
                        <a:buSzTx/>
                        <a:buFontTx/>
                        <a:buNone/>
                      </a:pPr>
                      <a:r>
                        <a:rPr lang="en-US" altLang="en-US" sz="800" b="1">
                          <a:solidFill>
                            <a:schemeClr val="bg1"/>
                          </a:solidFill>
                          <a:latin typeface="微软雅黑" panose="020B0503020204020204" pitchFamily="34" charset="-122"/>
                          <a:ea typeface="微软雅黑" panose="020B0503020204020204" pitchFamily="34" charset="-122"/>
                        </a:rPr>
                        <a:t>汇报对象</a:t>
                      </a:r>
                      <a:endParaRPr lang="en-US" altLang="en-US" sz="800" b="1">
                        <a:solidFill>
                          <a:schemeClr val="bg1"/>
                        </a:solidFill>
                        <a:latin typeface="微软雅黑" panose="020B0503020204020204" pitchFamily="34" charset="-122"/>
                        <a:ea typeface="微软雅黑" panose="020B0503020204020204" pitchFamily="34" charset="-122"/>
                      </a:endParaRPr>
                    </a:p>
                  </a:txBody>
                  <a:tcPr marL="12700" marR="12700" marT="12700" vert="horz" anchor="ctr" anchorCtr="0">
                    <a:solidFill>
                      <a:srgbClr val="0070C0"/>
                    </a:solidFill>
                  </a:tcPr>
                </a:tc>
              </a:tr>
              <a:tr h="193675">
                <a:tc>
                  <a:txBody>
                    <a:bodyPr/>
                    <a:p>
                      <a:pPr algn="ctr">
                        <a:buClrTx/>
                        <a:buSzTx/>
                        <a:buFontTx/>
                        <a:buNone/>
                      </a:pPr>
                      <a:r>
                        <a:rPr lang="en-US" altLang="en-US" sz="700" b="0">
                          <a:latin typeface="微软雅黑" panose="020B0503020204020204" pitchFamily="34" charset="-122"/>
                          <a:ea typeface="微软雅黑" panose="020B0503020204020204" pitchFamily="34" charset="-122"/>
                          <a:cs typeface="微软雅黑" panose="020B0503020204020204" pitchFamily="34" charset="-122"/>
                        </a:rPr>
                        <a:t>100-300万</a:t>
                      </a:r>
                      <a:endParaRPr lang="en-US" altLang="en-US" sz="700" b="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solidFill>
                      <a:srgbClr val="E9EDF4"/>
                    </a:solidFill>
                  </a:tcPr>
                </a:tc>
                <a:tc>
                  <a:txBody>
                    <a:bodyPr/>
                    <a:p>
                      <a:pPr algn="ctr">
                        <a:buClrTx/>
                        <a:buSzTx/>
                        <a:buFontTx/>
                        <a:buNone/>
                      </a:pPr>
                      <a:r>
                        <a:rPr lang="en-US" altLang="en-US" sz="700" b="0">
                          <a:latin typeface="微软雅黑" panose="020B0503020204020204" pitchFamily="34" charset="-122"/>
                          <a:ea typeface="微软雅黑" panose="020B0503020204020204" pitchFamily="34" charset="-122"/>
                        </a:rPr>
                        <a:t>区县政企部经理、战略客户中心行业总监</a:t>
                      </a:r>
                      <a:endParaRPr lang="en-US" altLang="en-US" sz="700" b="0">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c>
                  <a:txBody>
                    <a:bodyPr/>
                    <a:p>
                      <a:pPr algn="ctr">
                        <a:buClrTx/>
                        <a:buSzTx/>
                        <a:buFontTx/>
                        <a:buNone/>
                      </a:pPr>
                      <a:r>
                        <a:rPr lang="en-US" altLang="en-US" sz="700" b="0">
                          <a:latin typeface="微软雅黑" panose="020B0503020204020204" pitchFamily="34" charset="-122"/>
                          <a:ea typeface="微软雅黑" panose="020B0503020204020204" pitchFamily="34" charset="-122"/>
                        </a:rPr>
                        <a:t>市公司政企部经理</a:t>
                      </a:r>
                      <a:endParaRPr lang="en-US" altLang="en-US" sz="700" b="0">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r>
              <a:tr h="188595">
                <a:tc>
                  <a:txBody>
                    <a:bodyPr/>
                    <a:p>
                      <a:pPr algn="ctr">
                        <a:buClrTx/>
                        <a:buSzTx/>
                        <a:buFontTx/>
                        <a:buNone/>
                      </a:pPr>
                      <a:r>
                        <a:rPr lang="en-US" altLang="en-US" sz="700" b="0">
                          <a:latin typeface="微软雅黑" panose="020B0503020204020204" pitchFamily="34" charset="-122"/>
                          <a:ea typeface="微软雅黑" panose="020B0503020204020204" pitchFamily="34" charset="-122"/>
                          <a:cs typeface="微软雅黑" panose="020B0503020204020204" pitchFamily="34" charset="-122"/>
                        </a:rPr>
                        <a:t>300</a:t>
                      </a:r>
                      <a:r>
                        <a:rPr lang="zh-CN" altLang="en-US" sz="700" b="0">
                          <a:latin typeface="微软雅黑" panose="020B0503020204020204" pitchFamily="34" charset="-122"/>
                          <a:ea typeface="微软雅黑" panose="020B0503020204020204" pitchFamily="34" charset="-122"/>
                          <a:cs typeface="微软雅黑" panose="020B0503020204020204" pitchFamily="34" charset="-122"/>
                        </a:rPr>
                        <a:t>（含）</a:t>
                      </a:r>
                      <a:r>
                        <a:rPr lang="en-US" altLang="en-US" sz="700" b="0">
                          <a:latin typeface="微软雅黑" panose="020B0503020204020204" pitchFamily="34" charset="-122"/>
                          <a:ea typeface="微软雅黑" panose="020B0503020204020204" pitchFamily="34" charset="-122"/>
                          <a:cs typeface="微软雅黑" panose="020B0503020204020204" pitchFamily="34" charset="-122"/>
                        </a:rPr>
                        <a:t>-1000万</a:t>
                      </a:r>
                      <a:endParaRPr lang="en-US" altLang="en-US" sz="700" b="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solidFill>
                      <a:srgbClr val="E9EDF4"/>
                    </a:solidFill>
                  </a:tcPr>
                </a:tc>
                <a:tc>
                  <a:txBody>
                    <a:bodyPr/>
                    <a:p>
                      <a:pPr algn="ctr">
                        <a:buClrTx/>
                        <a:buSzTx/>
                        <a:buFontTx/>
                        <a:buNone/>
                      </a:pPr>
                      <a:r>
                        <a:rPr lang="en-US" altLang="en-US" sz="700" b="0">
                          <a:latin typeface="微软雅黑" panose="020B0503020204020204" pitchFamily="34" charset="-122"/>
                          <a:ea typeface="微软雅黑" panose="020B0503020204020204" pitchFamily="34" charset="-122"/>
                        </a:rPr>
                        <a:t>区县分管副经理、战略客户中心副主任</a:t>
                      </a:r>
                      <a:endParaRPr lang="en-US" altLang="en-US" sz="700" b="0">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c>
                  <a:txBody>
                    <a:bodyPr/>
                    <a:p>
                      <a:pPr algn="ctr">
                        <a:buClrTx/>
                        <a:buSzTx/>
                        <a:buFontTx/>
                        <a:buNone/>
                      </a:pPr>
                      <a:r>
                        <a:rPr lang="en-US" altLang="en-US" sz="700" b="0">
                          <a:latin typeface="微软雅黑" panose="020B0503020204020204" pitchFamily="34" charset="-122"/>
                          <a:ea typeface="微软雅黑" panose="020B0503020204020204" pitchFamily="34" charset="-122"/>
                        </a:rPr>
                        <a:t>市公司分管副总经理</a:t>
                      </a:r>
                      <a:endParaRPr lang="en-US" altLang="en-US" sz="700" b="0">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r>
              <a:tr h="193675">
                <a:tc>
                  <a:txBody>
                    <a:bodyPr/>
                    <a:p>
                      <a:pPr algn="ctr">
                        <a:buClrTx/>
                        <a:buSzTx/>
                        <a:buFontTx/>
                        <a:buNone/>
                      </a:pPr>
                      <a:r>
                        <a:rPr lang="en-US" altLang="en-US" sz="700" b="0">
                          <a:latin typeface="微软雅黑" panose="020B0503020204020204" pitchFamily="34" charset="-122"/>
                          <a:ea typeface="微软雅黑" panose="020B0503020204020204" pitchFamily="34" charset="-122"/>
                          <a:cs typeface="微软雅黑" panose="020B0503020204020204" pitchFamily="34" charset="-122"/>
                        </a:rPr>
                        <a:t>1000 万元</a:t>
                      </a:r>
                      <a:r>
                        <a:rPr lang="zh-CN" altLang="en-US" sz="700" b="0">
                          <a:latin typeface="微软雅黑" panose="020B0503020204020204" pitchFamily="34" charset="-122"/>
                          <a:ea typeface="微软雅黑" panose="020B0503020204020204" pitchFamily="34" charset="-122"/>
                          <a:cs typeface="微软雅黑" panose="020B0503020204020204" pitchFamily="34" charset="-122"/>
                        </a:rPr>
                        <a:t>及</a:t>
                      </a:r>
                      <a:r>
                        <a:rPr lang="en-US" altLang="en-US" sz="700" b="0">
                          <a:latin typeface="微软雅黑" panose="020B0503020204020204" pitchFamily="34" charset="-122"/>
                          <a:ea typeface="微软雅黑" panose="020B0503020204020204" pitchFamily="34" charset="-122"/>
                          <a:cs typeface="微软雅黑" panose="020B0503020204020204" pitchFamily="34" charset="-122"/>
                        </a:rPr>
                        <a:t>以上</a:t>
                      </a:r>
                      <a:endParaRPr lang="en-US" altLang="en-US" sz="700" b="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solidFill>
                      <a:srgbClr val="E9EDF4"/>
                    </a:solidFill>
                  </a:tcPr>
                </a:tc>
                <a:tc>
                  <a:txBody>
                    <a:bodyPr/>
                    <a:p>
                      <a:pPr algn="ctr">
                        <a:buClrTx/>
                        <a:buSzTx/>
                        <a:buFontTx/>
                        <a:buNone/>
                      </a:pPr>
                      <a:r>
                        <a:rPr lang="en-US" altLang="en-US" sz="700" b="0">
                          <a:latin typeface="微软雅黑" panose="020B0503020204020204" pitchFamily="34" charset="-122"/>
                          <a:ea typeface="微软雅黑" panose="020B0503020204020204" pitchFamily="34" charset="-122"/>
                        </a:rPr>
                        <a:t>县分公司总经理、战略客户中心主任</a:t>
                      </a:r>
                      <a:endParaRPr lang="en-US" altLang="en-US" sz="700" b="0">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c>
                  <a:txBody>
                    <a:bodyPr/>
                    <a:p>
                      <a:pPr algn="ctr">
                        <a:buClrTx/>
                        <a:buSzTx/>
                        <a:buFontTx/>
                        <a:buNone/>
                      </a:pPr>
                      <a:r>
                        <a:rPr lang="en-US" altLang="en-US" sz="700" b="0">
                          <a:latin typeface="微软雅黑" panose="020B0503020204020204" pitchFamily="34" charset="-122"/>
                          <a:ea typeface="微软雅黑" panose="020B0503020204020204" pitchFamily="34" charset="-122"/>
                        </a:rPr>
                        <a:t>市公司总经理</a:t>
                      </a:r>
                      <a:endParaRPr lang="en-US" altLang="en-US" sz="700" b="0">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r>
            </a:tbl>
          </a:graphicData>
        </a:graphic>
      </p:graphicFrame>
      <p:sp>
        <p:nvSpPr>
          <p:cNvPr id="4" name="文本框 3"/>
          <p:cNvSpPr txBox="1"/>
          <p:nvPr>
            <p:custDataLst>
              <p:tags r:id="rId17"/>
            </p:custDataLst>
          </p:nvPr>
        </p:nvSpPr>
        <p:spPr>
          <a:xfrm>
            <a:off x="4272280" y="2061210"/>
            <a:ext cx="3572510" cy="691515"/>
          </a:xfrm>
          <a:prstGeom prst="rect">
            <a:avLst/>
          </a:prstGeom>
          <a:noFill/>
        </p:spPr>
        <p:txBody>
          <a:bodyPr wrap="square" rtlCol="0" anchor="t">
            <a:noAutofit/>
          </a:bodyPr>
          <a:p>
            <a:pPr marL="171450" indent="-171450">
              <a:lnSpc>
                <a:spcPct val="130000"/>
              </a:lnSpc>
              <a:spcBef>
                <a:spcPts val="0"/>
              </a:spcBef>
              <a:spcAft>
                <a:spcPts val="0"/>
              </a:spcAft>
              <a:buFont typeface="Wingdings" panose="05000000000000000000" charset="0"/>
              <a:buChar char="Ø"/>
            </a:pPr>
            <a:r>
              <a:rPr lang="zh-CN" altLang="en-US" sz="1000" b="1">
                <a:solidFill>
                  <a:srgbClr val="0070C0"/>
                </a:solidFill>
                <a:latin typeface="微软雅黑" panose="020B0503020204020204" pitchFamily="34" charset="-122"/>
                <a:ea typeface="微软雅黑" panose="020B0503020204020204" pitchFamily="34" charset="-122"/>
                <a:sym typeface="+mn-ea"/>
              </a:rPr>
              <a:t>加强商机捕获管理</a:t>
            </a:r>
            <a:endParaRPr lang="zh-CN" altLang="en-US" sz="1000" b="1">
              <a:solidFill>
                <a:srgbClr val="0070C0"/>
              </a:solidFill>
              <a:latin typeface="微软雅黑" panose="020B0503020204020204" pitchFamily="34" charset="-122"/>
              <a:ea typeface="微软雅黑" panose="020B0503020204020204" pitchFamily="34" charset="-122"/>
              <a:sym typeface="+mn-ea"/>
            </a:endParaRPr>
          </a:p>
          <a:p>
            <a:pPr marL="171450" indent="-171450">
              <a:lnSpc>
                <a:spcPct val="130000"/>
              </a:lnSpc>
              <a:spcBef>
                <a:spcPts val="0"/>
              </a:spcBef>
              <a:spcAft>
                <a:spcPts val="0"/>
              </a:spcAft>
              <a:buFont typeface="Arial" panose="020B0604020202020204" pitchFamily="34" charset="0"/>
              <a:buChar char="•"/>
            </a:pPr>
            <a:r>
              <a:rPr lang="zh-CN" sz="1000" dirty="0">
                <a:latin typeface="微软雅黑" panose="020B0503020204020204" pitchFamily="34" charset="-122"/>
                <a:ea typeface="微软雅黑" panose="020B0503020204020204" pitchFamily="34" charset="-122"/>
                <a:cs typeface="微软雅黑" panose="020B0503020204020204" pitchFamily="34" charset="-122"/>
                <a:sym typeface="+mn-ea"/>
              </a:rPr>
              <a:t>压实商机看管</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责任，强化商机捕获要求，对商机遗漏情况开展考核</a:t>
            </a:r>
            <a:endParaRPr sz="10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24" name="表格 23"/>
          <p:cNvGraphicFramePr/>
          <p:nvPr>
            <p:custDataLst>
              <p:tags r:id="rId18"/>
            </p:custDataLst>
          </p:nvPr>
        </p:nvGraphicFramePr>
        <p:xfrm>
          <a:off x="4315460" y="2709545"/>
          <a:ext cx="3340735" cy="859790"/>
        </p:xfrm>
        <a:graphic>
          <a:graphicData uri="http://schemas.openxmlformats.org/drawingml/2006/table">
            <a:tbl>
              <a:tblPr>
                <a:tableStyleId>{7DF18680-E054-41AD-8BC1-D1AEF772440D}</a:tableStyleId>
              </a:tblPr>
              <a:tblGrid>
                <a:gridCol w="932180"/>
                <a:gridCol w="494665"/>
                <a:gridCol w="635"/>
                <a:gridCol w="637540"/>
                <a:gridCol w="637540"/>
                <a:gridCol w="638175"/>
              </a:tblGrid>
              <a:tr h="271780">
                <a:tc>
                  <a:txBody>
                    <a:bodyPr/>
                    <a:p>
                      <a:pPr indent="0" algn="ctr">
                        <a:buNone/>
                      </a:pPr>
                      <a:r>
                        <a:rPr lang="zh-CN" altLang="zh-CN" sz="700" b="1">
                          <a:solidFill>
                            <a:schemeClr val="bg1"/>
                          </a:solidFill>
                          <a:latin typeface="Arial" panose="020B0604020202020204" pitchFamily="34" charset="0"/>
                          <a:ea typeface="微软雅黑" panose="020B0503020204020204" pitchFamily="34" charset="-122"/>
                        </a:rPr>
                        <a:t>考核层级</a:t>
                      </a:r>
                      <a:endParaRPr lang="zh-CN" sz="700" b="1">
                        <a:solidFill>
                          <a:schemeClr val="bg1"/>
                        </a:solidFill>
                        <a:latin typeface="Arial" panose="020B0604020202020204" pitchFamily="34" charset="0"/>
                        <a:ea typeface="微软雅黑" panose="020B0503020204020204" pitchFamily="34" charset="-122"/>
                      </a:endParaRPr>
                    </a:p>
                  </a:txBody>
                  <a:tcPr marL="12700" marR="12700" marT="12700" vert="horz" anchor="ctr" anchorCtr="0">
                    <a:solidFill>
                      <a:srgbClr val="0070C0"/>
                    </a:solidFill>
                  </a:tcPr>
                </a:tc>
                <a:tc>
                  <a:txBody>
                    <a:bodyPr/>
                    <a:p>
                      <a:pPr indent="0" algn="ctr">
                        <a:buNone/>
                      </a:pPr>
                      <a:r>
                        <a:rPr lang="zh-CN" sz="700" b="1">
                          <a:solidFill>
                            <a:schemeClr val="bg1"/>
                          </a:solidFill>
                          <a:latin typeface="Arial" panose="020B0604020202020204" pitchFamily="34" charset="0"/>
                          <a:ea typeface="微软雅黑" panose="020B0503020204020204" pitchFamily="34" charset="-122"/>
                        </a:rPr>
                        <a:t>100万</a:t>
                      </a:r>
                      <a:r>
                        <a:rPr lang="zh-CN" sz="700" b="1">
                          <a:solidFill>
                            <a:schemeClr val="bg1"/>
                          </a:solidFill>
                          <a:latin typeface="Arial" panose="020B0604020202020204" pitchFamily="34" charset="0"/>
                          <a:ea typeface="微软雅黑" panose="020B0503020204020204" pitchFamily="34" charset="-122"/>
                        </a:rPr>
                        <a:t>以下</a:t>
                      </a:r>
                      <a:endParaRPr lang="zh-CN" sz="700" b="1">
                        <a:solidFill>
                          <a:schemeClr val="bg1"/>
                        </a:solidFill>
                        <a:latin typeface="Arial" panose="020B0604020202020204" pitchFamily="34" charset="0"/>
                        <a:ea typeface="微软雅黑" panose="020B0503020204020204" pitchFamily="34" charset="-122"/>
                      </a:endParaRPr>
                    </a:p>
                  </a:txBody>
                  <a:tcPr marL="12700" marR="12700" marT="12700" vert="horz" anchor="ctr" anchorCtr="0">
                    <a:solidFill>
                      <a:srgbClr val="0070C0"/>
                    </a:solidFill>
                  </a:tcPr>
                </a:tc>
                <a:tc gridSpan="2">
                  <a:txBody>
                    <a:bodyPr/>
                    <a:p>
                      <a:pPr indent="0" algn="ctr">
                        <a:buNone/>
                      </a:pPr>
                      <a:r>
                        <a:rPr lang="zh-CN" sz="700" b="1">
                          <a:solidFill>
                            <a:schemeClr val="bg1"/>
                          </a:solidFill>
                          <a:latin typeface="Arial" panose="020B0604020202020204" pitchFamily="34" charset="0"/>
                          <a:ea typeface="微软雅黑" panose="020B0503020204020204" pitchFamily="34" charset="-122"/>
                        </a:rPr>
                        <a:t>100（</a:t>
                      </a:r>
                      <a:r>
                        <a:rPr lang="zh-CN" sz="700" b="1">
                          <a:solidFill>
                            <a:schemeClr val="bg1"/>
                          </a:solidFill>
                          <a:latin typeface="Arial" panose="020B0604020202020204" pitchFamily="34" charset="0"/>
                          <a:ea typeface="微软雅黑" panose="020B0503020204020204" pitchFamily="34" charset="-122"/>
                        </a:rPr>
                        <a:t>含）-300万</a:t>
                      </a:r>
                      <a:endParaRPr lang="zh-CN" altLang="en-US" sz="700" b="1">
                        <a:solidFill>
                          <a:schemeClr val="bg1"/>
                        </a:solidFill>
                        <a:latin typeface="Arial" panose="020B0604020202020204" pitchFamily="34" charset="0"/>
                        <a:ea typeface="微软雅黑" panose="020B0503020204020204" pitchFamily="34" charset="-122"/>
                      </a:endParaRPr>
                    </a:p>
                  </a:txBody>
                  <a:tcPr marL="12700" marR="12700" marT="12700" vert="horz" anchor="ctr" anchorCtr="0">
                    <a:solidFill>
                      <a:srgbClr val="0070C0"/>
                    </a:solidFill>
                  </a:tcPr>
                </a:tc>
                <a:tc hMerge="1">
                  <a:tcPr marL="12700" marR="12700" marT="12700" vert="horz" anchor="ctr" anchorCtr="0">
                    <a:solidFill>
                      <a:srgbClr val="0070C0"/>
                    </a:solidFill>
                  </a:tcPr>
                </a:tc>
                <a:tc>
                  <a:txBody>
                    <a:bodyPr/>
                    <a:p>
                      <a:pPr indent="0" algn="ctr">
                        <a:buNone/>
                      </a:pPr>
                      <a:r>
                        <a:rPr lang="zh-CN" sz="700" b="1">
                          <a:solidFill>
                            <a:schemeClr val="bg1"/>
                          </a:solidFill>
                          <a:latin typeface="Arial" panose="020B0604020202020204" pitchFamily="34" charset="0"/>
                          <a:ea typeface="微软雅黑" panose="020B0503020204020204" pitchFamily="34" charset="-122"/>
                        </a:rPr>
                        <a:t>300（</a:t>
                      </a:r>
                      <a:r>
                        <a:rPr lang="zh-CN" sz="700" b="1">
                          <a:solidFill>
                            <a:schemeClr val="bg1"/>
                          </a:solidFill>
                          <a:latin typeface="Arial" panose="020B0604020202020204" pitchFamily="34" charset="0"/>
                          <a:ea typeface="微软雅黑" panose="020B0503020204020204" pitchFamily="34" charset="-122"/>
                        </a:rPr>
                        <a:t>含）-1000万</a:t>
                      </a:r>
                      <a:endParaRPr lang="zh-CN" altLang="en-US" sz="700" b="1">
                        <a:solidFill>
                          <a:schemeClr val="bg1"/>
                        </a:solidFill>
                        <a:latin typeface="Arial" panose="020B0604020202020204" pitchFamily="34" charset="0"/>
                        <a:ea typeface="微软雅黑" panose="020B0503020204020204" pitchFamily="34" charset="-122"/>
                      </a:endParaRPr>
                    </a:p>
                  </a:txBody>
                  <a:tcPr marL="12700" marR="12700" marT="12700" vert="horz" anchor="ctr" anchorCtr="0">
                    <a:solidFill>
                      <a:srgbClr val="0070C0"/>
                    </a:solidFill>
                  </a:tcPr>
                </a:tc>
                <a:tc>
                  <a:txBody>
                    <a:bodyPr/>
                    <a:p>
                      <a:pPr indent="0" algn="ctr">
                        <a:buNone/>
                      </a:pPr>
                      <a:r>
                        <a:rPr lang="zh-CN" sz="700" b="1">
                          <a:solidFill>
                            <a:schemeClr val="bg1"/>
                          </a:solidFill>
                          <a:latin typeface="Arial" panose="020B0604020202020204" pitchFamily="34" charset="0"/>
                          <a:ea typeface="微软雅黑" panose="020B0503020204020204" pitchFamily="34" charset="-122"/>
                        </a:rPr>
                        <a:t>1000万</a:t>
                      </a:r>
                      <a:r>
                        <a:rPr lang="zh-CN" sz="700" b="1">
                          <a:solidFill>
                            <a:schemeClr val="bg1"/>
                          </a:solidFill>
                          <a:latin typeface="Arial" panose="020B0604020202020204" pitchFamily="34" charset="0"/>
                          <a:ea typeface="微软雅黑" panose="020B0503020204020204" pitchFamily="34" charset="-122"/>
                        </a:rPr>
                        <a:t>及以上</a:t>
                      </a:r>
                      <a:endParaRPr lang="zh-CN" altLang="en-US" sz="700" b="1">
                        <a:solidFill>
                          <a:schemeClr val="bg1"/>
                        </a:solidFill>
                        <a:latin typeface="Arial" panose="020B0604020202020204" pitchFamily="34" charset="0"/>
                        <a:ea typeface="微软雅黑" panose="020B0503020204020204" pitchFamily="34" charset="-122"/>
                      </a:endParaRPr>
                    </a:p>
                  </a:txBody>
                  <a:tcPr marL="12700" marR="12700" marT="12700" vert="horz" anchor="ctr" anchorCtr="0">
                    <a:solidFill>
                      <a:srgbClr val="0070C0"/>
                    </a:solidFill>
                  </a:tcPr>
                </a:tc>
              </a:tr>
              <a:tr h="165100">
                <a:tc>
                  <a:txBody>
                    <a:bodyPr/>
                    <a:p>
                      <a:pPr indent="0" algn="ctr">
                        <a:buNone/>
                      </a:pPr>
                      <a:r>
                        <a:rPr lang="zh-CN" sz="700" b="0">
                          <a:solidFill>
                            <a:srgbClr val="000000"/>
                          </a:solidFill>
                          <a:latin typeface="Arial" panose="020B0604020202020204" pitchFamily="34" charset="0"/>
                          <a:ea typeface="微软雅黑" panose="020B0503020204020204" pitchFamily="34" charset="-122"/>
                        </a:rPr>
                        <a:t>客户经理</a:t>
                      </a:r>
                      <a:endParaRPr lang="zh-CN" altLang="en-US" sz="7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solidFill>
                      <a:srgbClr val="E9EDF4"/>
                    </a:solidFill>
                  </a:tcPr>
                </a:tc>
                <a:tc>
                  <a:txBody>
                    <a:bodyPr/>
                    <a:p>
                      <a:pPr indent="0" algn="ctr">
                        <a:buNone/>
                      </a:pPr>
                      <a:r>
                        <a:rPr 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分</a:t>
                      </a:r>
                      <a:endParaRPr lang="zh-CN" alt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solidFill>
                      <a:srgbClr val="E9EDF4"/>
                    </a:solidFill>
                  </a:tcPr>
                </a:tc>
                <a:tc gridSpan="2">
                  <a:txBody>
                    <a:bodyPr/>
                    <a:p>
                      <a:pPr indent="0" algn="ctr">
                        <a:buNone/>
                      </a:pPr>
                      <a:r>
                        <a:rPr 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7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endParaRPr lang="en-US" alt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solidFill>
                      <a:srgbClr val="E9EDF4"/>
                    </a:solidFill>
                  </a:tcPr>
                </a:tc>
                <a:tc hMerge="1">
                  <a:tcPr marL="12700" marR="12700" marT="12700" vert="horz" anchor="ctr" anchorCtr="0">
                    <a:solidFill>
                      <a:srgbClr val="E9EDF4"/>
                    </a:solidFill>
                  </a:tcPr>
                </a:tc>
                <a:tc>
                  <a:txBody>
                    <a:bodyPr/>
                    <a:p>
                      <a:pPr indent="0" algn="ctr">
                        <a:buNone/>
                      </a:pPr>
                      <a:r>
                        <a:rPr 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7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endParaRPr lang="en-US" alt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solidFill>
                      <a:srgbClr val="E9EDF4"/>
                    </a:solidFill>
                  </a:tcPr>
                </a:tc>
                <a:tc>
                  <a:txBody>
                    <a:bodyPr/>
                    <a:p>
                      <a:pPr indent="0" algn="ctr">
                        <a:buNone/>
                      </a:pPr>
                      <a:r>
                        <a:rPr 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7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endParaRPr lang="en-US" alt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solidFill>
                      <a:srgbClr val="E9EDF4"/>
                    </a:solidFill>
                  </a:tcPr>
                </a:tc>
              </a:tr>
              <a:tr h="165100">
                <a:tc>
                  <a:txBody>
                    <a:bodyPr/>
                    <a:p>
                      <a:pPr indent="0" algn="ctr">
                        <a:buNone/>
                      </a:pPr>
                      <a:r>
                        <a:rPr lang="zh-CN" sz="700" b="0">
                          <a:solidFill>
                            <a:srgbClr val="000000"/>
                          </a:solidFill>
                          <a:latin typeface="Arial" panose="020B0604020202020204" pitchFamily="34" charset="0"/>
                          <a:ea typeface="微软雅黑" panose="020B0503020204020204" pitchFamily="34" charset="-122"/>
                        </a:rPr>
                        <a:t>网格长</a:t>
                      </a:r>
                      <a:r>
                        <a:rPr lang="en-US" altLang="zh-CN" sz="700" b="0">
                          <a:solidFill>
                            <a:srgbClr val="000000"/>
                          </a:solidFill>
                          <a:latin typeface="Arial" panose="020B0604020202020204" pitchFamily="34" charset="0"/>
                          <a:ea typeface="微软雅黑" panose="020B0503020204020204" pitchFamily="34" charset="-122"/>
                        </a:rPr>
                        <a:t>/</a:t>
                      </a:r>
                      <a:r>
                        <a:rPr lang="zh-CN" sz="700">
                          <a:solidFill>
                            <a:srgbClr val="000000"/>
                          </a:solidFill>
                          <a:latin typeface="Arial" panose="020B0604020202020204" pitchFamily="34" charset="0"/>
                          <a:ea typeface="微软雅黑" panose="020B0503020204020204" pitchFamily="34" charset="-122"/>
                          <a:sym typeface="+mn-ea"/>
                        </a:rPr>
                        <a:t>行业总监</a:t>
                      </a:r>
                      <a:endParaRPr lang="zh-CN" altLang="en-US" sz="7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solidFill>
                      <a:srgbClr val="E9EDF4"/>
                    </a:solidFill>
                  </a:tcPr>
                </a:tc>
                <a:tc>
                  <a:txBody>
                    <a:bodyPr/>
                    <a:p>
                      <a:pPr indent="0" algn="ctr">
                        <a:buNone/>
                      </a:pPr>
                      <a:r>
                        <a:rPr 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7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endParaRPr lang="en-US" alt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solidFill>
                      <a:srgbClr val="E9EDF4"/>
                    </a:solidFill>
                  </a:tcPr>
                </a:tc>
                <a:tc gridSpan="2">
                  <a:txBody>
                    <a:bodyPr/>
                    <a:p>
                      <a:pPr indent="0" algn="ctr">
                        <a:buNone/>
                      </a:pPr>
                      <a:r>
                        <a:rPr 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7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endParaRPr lang="en-US" alt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solidFill>
                      <a:srgbClr val="E9EDF4"/>
                    </a:solidFill>
                  </a:tcPr>
                </a:tc>
                <a:tc hMerge="1">
                  <a:tcPr marL="12700" marR="12700" marT="12700" vert="horz" anchor="ctr" anchorCtr="0">
                    <a:solidFill>
                      <a:srgbClr val="E9EDF4"/>
                    </a:solidFill>
                  </a:tcPr>
                </a:tc>
                <a:tc>
                  <a:txBody>
                    <a:bodyPr/>
                    <a:p>
                      <a:pPr indent="0" algn="ctr">
                        <a:buNone/>
                      </a:pPr>
                      <a:r>
                        <a:rPr 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分</a:t>
                      </a:r>
                      <a:endParaRPr lang="zh-CN" alt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solidFill>
                      <a:srgbClr val="E9EDF4"/>
                    </a:solidFill>
                  </a:tcPr>
                </a:tc>
                <a:tc>
                  <a:txBody>
                    <a:bodyPr/>
                    <a:p>
                      <a:pPr indent="0" algn="ctr">
                        <a:buNone/>
                      </a:pPr>
                      <a:r>
                        <a:rPr 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7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endParaRPr lang="en-US" alt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solidFill>
                      <a:srgbClr val="E9EDF4"/>
                    </a:solidFill>
                  </a:tcPr>
                </a:tc>
              </a:tr>
              <a:tr h="257810">
                <a:tc>
                  <a:txBody>
                    <a:bodyPr/>
                    <a:p>
                      <a:pPr indent="0" algn="ctr">
                        <a:buNone/>
                      </a:pPr>
                      <a:r>
                        <a:rPr lang="zh-CN" sz="700" b="0">
                          <a:solidFill>
                            <a:srgbClr val="000000"/>
                          </a:solidFill>
                          <a:latin typeface="Arial" panose="020B0604020202020204" pitchFamily="34" charset="0"/>
                          <a:ea typeface="微软雅黑" panose="020B0503020204020204" pitchFamily="34" charset="-122"/>
                        </a:rPr>
                        <a:t>政企部经理、分管副总</a:t>
                      </a:r>
                      <a:endParaRPr lang="zh-CN" altLang="en-US" sz="7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solidFill>
                      <a:srgbClr val="E9EDF4"/>
                    </a:solidFill>
                  </a:tcPr>
                </a:tc>
                <a:tc gridSpan="2">
                  <a:txBody>
                    <a:bodyPr/>
                    <a:p>
                      <a:pPr indent="0" algn="ctr">
                        <a:buNone/>
                      </a:pPr>
                      <a:r>
                        <a:rPr lang="en-US" sz="700" b="0">
                          <a:solidFill>
                            <a:srgbClr val="000000"/>
                          </a:solidFill>
                          <a:latin typeface="微软雅黑" panose="020B0503020204020204" pitchFamily="34" charset="-122"/>
                          <a:ea typeface="微软雅黑" panose="020B0503020204020204" pitchFamily="34" charset="-122"/>
                        </a:rPr>
                        <a:t>1</a:t>
                      </a:r>
                      <a:r>
                        <a:rPr lang="zh-CN" altLang="en-US" sz="700" b="0">
                          <a:solidFill>
                            <a:srgbClr val="000000"/>
                          </a:solidFill>
                          <a:latin typeface="微软雅黑" panose="020B0503020204020204" pitchFamily="34" charset="-122"/>
                          <a:ea typeface="微软雅黑" panose="020B0503020204020204" pitchFamily="34" charset="-122"/>
                        </a:rPr>
                        <a:t>分</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c hMerge="1">
                  <a:tcPr marL="12700" marR="12700" marT="12700" vert="horz" anchor="ctr" anchorCtr="0">
                    <a:solidFill>
                      <a:srgbClr val="E9EDF4"/>
                    </a:solidFill>
                  </a:tcPr>
                </a:tc>
                <a:tc>
                  <a:txBody>
                    <a:bodyPr/>
                    <a:p>
                      <a:pPr indent="0" algn="ctr">
                        <a:buNone/>
                      </a:pPr>
                      <a:r>
                        <a:rPr lang="en-US" altLang="en-US" sz="700" b="0">
                          <a:solidFill>
                            <a:srgbClr val="000000"/>
                          </a:solidFill>
                          <a:latin typeface="微软雅黑" panose="020B0503020204020204" pitchFamily="34" charset="-122"/>
                          <a:ea typeface="微软雅黑" panose="020B0503020204020204" pitchFamily="34" charset="-122"/>
                        </a:rPr>
                        <a:t>2</a:t>
                      </a:r>
                      <a:r>
                        <a:rPr lang="zh-CN" altLang="en-US" sz="700" b="0">
                          <a:solidFill>
                            <a:srgbClr val="000000"/>
                          </a:solidFill>
                          <a:latin typeface="微软雅黑" panose="020B0503020204020204" pitchFamily="34" charset="-122"/>
                          <a:ea typeface="微软雅黑" panose="020B0503020204020204" pitchFamily="34" charset="-122"/>
                        </a:rPr>
                        <a:t>分</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c>
                  <a:txBody>
                    <a:bodyPr/>
                    <a:p>
                      <a:pPr indent="0" algn="ctr">
                        <a:buNone/>
                      </a:pPr>
                      <a:r>
                        <a:rPr 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分</a:t>
                      </a:r>
                      <a:endParaRPr lang="zh-CN" alt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solidFill>
                      <a:srgbClr val="E9EDF4"/>
                    </a:solidFill>
                  </a:tcPr>
                </a:tc>
                <a:tc>
                  <a:txBody>
                    <a:bodyPr/>
                    <a:p>
                      <a:pPr indent="0" algn="ctr">
                        <a:buNone/>
                      </a:pPr>
                      <a:r>
                        <a:rPr 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分</a:t>
                      </a:r>
                      <a:endParaRPr lang="zh-CN" altLang="en-US" sz="7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solidFill>
                      <a:srgbClr val="E9EDF4"/>
                    </a:solidFill>
                  </a:tcPr>
                </a:tc>
              </a:tr>
            </a:tbl>
          </a:graphicData>
        </a:graphic>
      </p:graphicFrame>
      <p:sp>
        <p:nvSpPr>
          <p:cNvPr id="3" name="文本框 2"/>
          <p:cNvSpPr txBox="1"/>
          <p:nvPr>
            <p:custDataLst>
              <p:tags r:id="rId19"/>
            </p:custDataLst>
          </p:nvPr>
        </p:nvSpPr>
        <p:spPr>
          <a:xfrm>
            <a:off x="8220075" y="4864735"/>
            <a:ext cx="3410585" cy="691515"/>
          </a:xfrm>
          <a:prstGeom prst="rect">
            <a:avLst/>
          </a:prstGeom>
          <a:noFill/>
        </p:spPr>
        <p:txBody>
          <a:bodyPr wrap="square" rtlCol="0" anchor="t">
            <a:spAutoFit/>
          </a:bodyPr>
          <a:p>
            <a:pPr marL="171450" indent="-171450">
              <a:lnSpc>
                <a:spcPct val="130000"/>
              </a:lnSpc>
              <a:spcBef>
                <a:spcPts val="0"/>
              </a:spcBef>
              <a:spcAft>
                <a:spcPts val="0"/>
              </a:spcAft>
              <a:buFont typeface="Wingdings" panose="05000000000000000000" charset="0"/>
              <a:buChar char="Ø"/>
            </a:pPr>
            <a:r>
              <a:rPr lang="zh-CN" altLang="en-US" sz="1000" b="1">
                <a:solidFill>
                  <a:srgbClr val="0070C0"/>
                </a:solidFill>
                <a:latin typeface="微软雅黑" panose="020B0503020204020204" pitchFamily="34" charset="-122"/>
                <a:ea typeface="微软雅黑" panose="020B0503020204020204" pitchFamily="34" charset="-122"/>
                <a:sym typeface="+mn-ea"/>
              </a:rPr>
              <a:t>强化弱势客户回签</a:t>
            </a:r>
            <a:endParaRPr lang="zh-CN" altLang="en-US" sz="1000" b="1">
              <a:solidFill>
                <a:srgbClr val="0070C0"/>
              </a:solidFill>
              <a:latin typeface="微软雅黑" panose="020B0503020204020204" pitchFamily="34" charset="-122"/>
              <a:ea typeface="微软雅黑" panose="020B0503020204020204" pitchFamily="34" charset="-122"/>
              <a:sym typeface="+mn-ea"/>
            </a:endParaRPr>
          </a:p>
          <a:p>
            <a:pPr marL="171450" indent="-171450">
              <a:lnSpc>
                <a:spcPct val="130000"/>
              </a:lnSpc>
              <a:spcBef>
                <a:spcPts val="0"/>
              </a:spcBef>
              <a:spcAft>
                <a:spcPts val="0"/>
              </a:spcAft>
              <a:buFont typeface="Arial" panose="020B0604020202020204" pitchFamily="34" charset="0"/>
              <a:buChar char="•"/>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加强友商优势客户攻坚，领导挂帅做好客情攻坚，针对</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近三年与我司无项目合作的</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sym typeface="+mn-ea"/>
              </a:rPr>
              <a:t>70</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个</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客户，开展破冰行动</a:t>
            </a:r>
            <a:endPar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5" name="表格 4"/>
          <p:cNvGraphicFramePr/>
          <p:nvPr>
            <p:custDataLst>
              <p:tags r:id="rId20"/>
            </p:custDataLst>
          </p:nvPr>
        </p:nvGraphicFramePr>
        <p:xfrm>
          <a:off x="8242935" y="5556250"/>
          <a:ext cx="3383915" cy="560705"/>
        </p:xfrm>
        <a:graphic>
          <a:graphicData uri="http://schemas.openxmlformats.org/drawingml/2006/table">
            <a:tbl>
              <a:tblPr>
                <a:tableStyleId>{7DF18680-E054-41AD-8BC1-D1AEF772440D}</a:tableStyleId>
              </a:tblPr>
              <a:tblGrid>
                <a:gridCol w="631190"/>
                <a:gridCol w="343535"/>
                <a:gridCol w="344805"/>
                <a:gridCol w="343535"/>
                <a:gridCol w="344805"/>
                <a:gridCol w="343535"/>
                <a:gridCol w="344805"/>
                <a:gridCol w="342900"/>
                <a:gridCol w="344805"/>
              </a:tblGrid>
              <a:tr h="149860">
                <a:tc>
                  <a:txBody>
                    <a:bodyPr/>
                    <a:p>
                      <a:pPr indent="0" algn="ctr">
                        <a:buNone/>
                      </a:pPr>
                      <a:r>
                        <a:rPr lang="en-US" sz="600" b="1">
                          <a:solidFill>
                            <a:schemeClr val="bg1"/>
                          </a:solidFill>
                          <a:latin typeface="微软雅黑" panose="020B0503020204020204" pitchFamily="34" charset="-122"/>
                          <a:ea typeface="微软雅黑" panose="020B0503020204020204" pitchFamily="34" charset="-122"/>
                        </a:rPr>
                        <a:t>单位</a:t>
                      </a:r>
                      <a:endParaRPr lang="en-US" altLang="en-US" sz="6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600" b="1">
                          <a:solidFill>
                            <a:schemeClr val="bg1"/>
                          </a:solidFill>
                          <a:latin typeface="微软雅黑" panose="020B0503020204020204" pitchFamily="34" charset="-122"/>
                          <a:ea typeface="微软雅黑" panose="020B0503020204020204" pitchFamily="34" charset="-122"/>
                        </a:rPr>
                        <a:t>嘉禾</a:t>
                      </a:r>
                      <a:endParaRPr lang="en-US" altLang="en-US" sz="6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600" b="1">
                          <a:solidFill>
                            <a:schemeClr val="bg1"/>
                          </a:solidFill>
                          <a:latin typeface="微软雅黑" panose="020B0503020204020204" pitchFamily="34" charset="-122"/>
                          <a:ea typeface="微软雅黑" panose="020B0503020204020204" pitchFamily="34" charset="-122"/>
                        </a:rPr>
                        <a:t>嘉善</a:t>
                      </a:r>
                      <a:endParaRPr lang="en-US" altLang="en-US" sz="6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600" b="1">
                          <a:solidFill>
                            <a:schemeClr val="bg1"/>
                          </a:solidFill>
                          <a:latin typeface="微软雅黑" panose="020B0503020204020204" pitchFamily="34" charset="-122"/>
                          <a:ea typeface="微软雅黑" panose="020B0503020204020204" pitchFamily="34" charset="-122"/>
                        </a:rPr>
                        <a:t>平湖</a:t>
                      </a:r>
                      <a:endParaRPr lang="en-US" altLang="en-US" sz="6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600" b="1">
                          <a:solidFill>
                            <a:schemeClr val="bg1"/>
                          </a:solidFill>
                          <a:latin typeface="微软雅黑" panose="020B0503020204020204" pitchFamily="34" charset="-122"/>
                          <a:ea typeface="微软雅黑" panose="020B0503020204020204" pitchFamily="34" charset="-122"/>
                        </a:rPr>
                        <a:t>海盐</a:t>
                      </a:r>
                      <a:endParaRPr lang="en-US" altLang="en-US" sz="6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600" b="1">
                          <a:solidFill>
                            <a:schemeClr val="bg1"/>
                          </a:solidFill>
                          <a:latin typeface="微软雅黑" panose="020B0503020204020204" pitchFamily="34" charset="-122"/>
                          <a:ea typeface="微软雅黑" panose="020B0503020204020204" pitchFamily="34" charset="-122"/>
                        </a:rPr>
                        <a:t>海宁</a:t>
                      </a:r>
                      <a:endParaRPr lang="en-US" altLang="en-US" sz="6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600" b="1">
                          <a:solidFill>
                            <a:schemeClr val="bg1"/>
                          </a:solidFill>
                          <a:latin typeface="微软雅黑" panose="020B0503020204020204" pitchFamily="34" charset="-122"/>
                          <a:ea typeface="微软雅黑" panose="020B0503020204020204" pitchFamily="34" charset="-122"/>
                        </a:rPr>
                        <a:t>桐乡</a:t>
                      </a:r>
                      <a:endParaRPr lang="en-US" altLang="en-US" sz="6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600" b="1">
                          <a:solidFill>
                            <a:schemeClr val="bg1"/>
                          </a:solidFill>
                          <a:latin typeface="微软雅黑" panose="020B0503020204020204" pitchFamily="34" charset="-122"/>
                          <a:ea typeface="微软雅黑" panose="020B0503020204020204" pitchFamily="34" charset="-122"/>
                        </a:rPr>
                        <a:t>战</a:t>
                      </a:r>
                      <a:r>
                        <a:rPr lang="en-US" sz="600" b="1">
                          <a:solidFill>
                            <a:schemeClr val="bg1"/>
                          </a:solidFill>
                          <a:latin typeface="微软雅黑" panose="020B0503020204020204" pitchFamily="34" charset="-122"/>
                          <a:ea typeface="微软雅黑" panose="020B0503020204020204" pitchFamily="34" charset="-122"/>
                        </a:rPr>
                        <a:t>客</a:t>
                      </a:r>
                      <a:endParaRPr lang="en-US" altLang="en-US" sz="6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600" b="1">
                          <a:solidFill>
                            <a:schemeClr val="bg1"/>
                          </a:solidFill>
                          <a:latin typeface="微软雅黑" panose="020B0503020204020204" pitchFamily="34" charset="-122"/>
                          <a:ea typeface="微软雅黑" panose="020B0503020204020204" pitchFamily="34" charset="-122"/>
                        </a:rPr>
                        <a:t>全市</a:t>
                      </a:r>
                      <a:endParaRPr lang="zh-CN" altLang="en-US" sz="6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r>
              <a:tr h="205105">
                <a:tc>
                  <a:txBody>
                    <a:bodyPr/>
                    <a:p>
                      <a:pPr indent="0" algn="ctr">
                        <a:buNone/>
                      </a:pPr>
                      <a:r>
                        <a:rPr lang="zh-CN" sz="600" b="0">
                          <a:solidFill>
                            <a:srgbClr val="000000"/>
                          </a:solidFill>
                          <a:latin typeface="微软雅黑" panose="020B0503020204020204" pitchFamily="34" charset="-122"/>
                          <a:ea typeface="微软雅黑" panose="020B0503020204020204" pitchFamily="34" charset="-122"/>
                          <a:sym typeface="+mn-ea"/>
                        </a:rPr>
                        <a:t>友商中标高于我方的客户数</a:t>
                      </a:r>
                      <a:endParaRPr lang="zh-CN" sz="600" b="0">
                        <a:solidFill>
                          <a:srgbClr val="000000"/>
                        </a:solidFill>
                        <a:latin typeface="微软雅黑" panose="020B0503020204020204" pitchFamily="34" charset="-122"/>
                        <a:ea typeface="微软雅黑" panose="020B0503020204020204" pitchFamily="34" charset="-122"/>
                        <a:sym typeface="+mn-ea"/>
                      </a:endParaRPr>
                    </a:p>
                  </a:txBody>
                  <a:tcPr marL="0" marR="0" marT="0" marB="0" anchor="ctr">
                    <a:solidFill>
                      <a:srgbClr val="E9EDF4"/>
                    </a:solidFill>
                  </a:tcPr>
                </a:tc>
                <a:tc>
                  <a:txBody>
                    <a:bodyPr/>
                    <a:p>
                      <a:pPr algn="ctr">
                        <a:buClrTx/>
                        <a:buSzTx/>
                        <a:buFontTx/>
                        <a:buNone/>
                      </a:pPr>
                      <a:r>
                        <a:rPr lang="zh-CN" sz="600" b="0">
                          <a:solidFill>
                            <a:srgbClr val="000000"/>
                          </a:solidFill>
                          <a:latin typeface="微软雅黑" panose="020B0503020204020204" pitchFamily="34" charset="-122"/>
                          <a:ea typeface="微软雅黑" panose="020B0503020204020204" pitchFamily="34" charset="-122"/>
                        </a:rPr>
                        <a:t>9</a:t>
                      </a:r>
                      <a:endParaRPr lang="zh-CN" sz="6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c>
                  <a:txBody>
                    <a:bodyPr/>
                    <a:p>
                      <a:pPr algn="ctr">
                        <a:buClrTx/>
                        <a:buSzTx/>
                        <a:buFontTx/>
                        <a:buNone/>
                      </a:pPr>
                      <a:r>
                        <a:rPr lang="zh-CN" sz="600" b="0">
                          <a:solidFill>
                            <a:srgbClr val="000000"/>
                          </a:solidFill>
                          <a:latin typeface="微软雅黑" panose="020B0503020204020204" pitchFamily="34" charset="-122"/>
                          <a:ea typeface="微软雅黑" panose="020B0503020204020204" pitchFamily="34" charset="-122"/>
                        </a:rPr>
                        <a:t>5</a:t>
                      </a:r>
                      <a:endParaRPr lang="zh-CN" sz="6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c>
                  <a:txBody>
                    <a:bodyPr/>
                    <a:p>
                      <a:pPr algn="ctr">
                        <a:buClrTx/>
                        <a:buSzTx/>
                        <a:buFontTx/>
                        <a:buNone/>
                      </a:pPr>
                      <a:r>
                        <a:rPr lang="zh-CN" sz="600" b="0">
                          <a:solidFill>
                            <a:srgbClr val="000000"/>
                          </a:solidFill>
                          <a:latin typeface="微软雅黑" panose="020B0503020204020204" pitchFamily="34" charset="-122"/>
                          <a:ea typeface="微软雅黑" panose="020B0503020204020204" pitchFamily="34" charset="-122"/>
                        </a:rPr>
                        <a:t>8</a:t>
                      </a:r>
                      <a:endParaRPr lang="zh-CN" sz="6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c>
                  <a:txBody>
                    <a:bodyPr/>
                    <a:p>
                      <a:pPr algn="ctr">
                        <a:buClrTx/>
                        <a:buSzTx/>
                        <a:buFontTx/>
                        <a:buNone/>
                      </a:pPr>
                      <a:r>
                        <a:rPr lang="zh-CN" sz="600" b="0">
                          <a:solidFill>
                            <a:srgbClr val="000000"/>
                          </a:solidFill>
                          <a:latin typeface="微软雅黑" panose="020B0503020204020204" pitchFamily="34" charset="-122"/>
                          <a:ea typeface="微软雅黑" panose="020B0503020204020204" pitchFamily="34" charset="-122"/>
                        </a:rPr>
                        <a:t>7</a:t>
                      </a:r>
                      <a:endParaRPr lang="zh-CN" sz="6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c>
                  <a:txBody>
                    <a:bodyPr/>
                    <a:p>
                      <a:pPr algn="ctr">
                        <a:buClrTx/>
                        <a:buSzTx/>
                        <a:buFontTx/>
                        <a:buNone/>
                      </a:pPr>
                      <a:r>
                        <a:rPr lang="zh-CN" sz="600" b="1">
                          <a:solidFill>
                            <a:srgbClr val="FF0000"/>
                          </a:solidFill>
                          <a:latin typeface="微软雅黑" panose="020B0503020204020204" pitchFamily="34" charset="-122"/>
                          <a:ea typeface="微软雅黑" panose="020B0503020204020204" pitchFamily="34" charset="-122"/>
                        </a:rPr>
                        <a:t>28</a:t>
                      </a:r>
                      <a:endParaRPr lang="zh-CN" sz="600" b="1">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c>
                  <a:txBody>
                    <a:bodyPr/>
                    <a:p>
                      <a:pPr algn="ctr">
                        <a:buClrTx/>
                        <a:buSzTx/>
                        <a:buFontTx/>
                        <a:buNone/>
                      </a:pPr>
                      <a:r>
                        <a:rPr lang="zh-CN" sz="600" b="1">
                          <a:solidFill>
                            <a:srgbClr val="FF0000"/>
                          </a:solidFill>
                          <a:latin typeface="微软雅黑" panose="020B0503020204020204" pitchFamily="34" charset="-122"/>
                          <a:ea typeface="微软雅黑" panose="020B0503020204020204" pitchFamily="34" charset="-122"/>
                        </a:rPr>
                        <a:t>17</a:t>
                      </a:r>
                      <a:endParaRPr lang="zh-CN" sz="600" b="1">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c>
                  <a:txBody>
                    <a:bodyPr/>
                    <a:p>
                      <a:pPr algn="ctr">
                        <a:buClrTx/>
                        <a:buSzTx/>
                        <a:buFontTx/>
                        <a:buNone/>
                      </a:pPr>
                      <a:r>
                        <a:rPr lang="zh-CN" sz="600" b="0">
                          <a:solidFill>
                            <a:srgbClr val="000000"/>
                          </a:solidFill>
                          <a:latin typeface="微软雅黑" panose="020B0503020204020204" pitchFamily="34" charset="-122"/>
                          <a:ea typeface="微软雅黑" panose="020B0503020204020204" pitchFamily="34" charset="-122"/>
                        </a:rPr>
                        <a:t>5</a:t>
                      </a:r>
                      <a:endParaRPr lang="zh-CN" sz="6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c>
                  <a:txBody>
                    <a:bodyPr/>
                    <a:p>
                      <a:pPr algn="ctr">
                        <a:buClrTx/>
                        <a:buSzTx/>
                        <a:buFontTx/>
                        <a:buNone/>
                      </a:pPr>
                      <a:r>
                        <a:rPr lang="zh-CN" sz="600">
                          <a:solidFill>
                            <a:srgbClr val="000000"/>
                          </a:solidFill>
                          <a:latin typeface="微软雅黑" panose="020B0503020204020204" pitchFamily="34" charset="-122"/>
                          <a:ea typeface="微软雅黑" panose="020B0503020204020204" pitchFamily="34" charset="-122"/>
                        </a:rPr>
                        <a:t>79</a:t>
                      </a:r>
                      <a:endParaRPr lang="zh-CN" sz="60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r>
              <a:tr h="205740">
                <a:tc>
                  <a:txBody>
                    <a:bodyPr/>
                    <a:p>
                      <a:pPr indent="0" algn="ctr">
                        <a:buNone/>
                      </a:pPr>
                      <a:r>
                        <a:rPr lang="zh-CN" sz="600" b="0">
                          <a:solidFill>
                            <a:srgbClr val="000000"/>
                          </a:solidFill>
                          <a:latin typeface="微软雅黑" panose="020B0503020204020204" pitchFamily="34" charset="-122"/>
                          <a:ea typeface="微软雅黑" panose="020B0503020204020204" pitchFamily="34" charset="-122"/>
                        </a:rPr>
                        <a:t>其中我方</a:t>
                      </a:r>
                      <a:r>
                        <a:rPr lang="en-US" altLang="zh-CN" sz="600" b="0">
                          <a:solidFill>
                            <a:srgbClr val="000000"/>
                          </a:solidFill>
                          <a:latin typeface="微软雅黑" panose="020B0503020204020204" pitchFamily="34" charset="-122"/>
                          <a:ea typeface="微软雅黑" panose="020B0503020204020204" pitchFamily="34" charset="-122"/>
                        </a:rPr>
                        <a:t>0</a:t>
                      </a:r>
                      <a:r>
                        <a:rPr lang="zh-CN" altLang="en-US" sz="600" b="0">
                          <a:solidFill>
                            <a:srgbClr val="000000"/>
                          </a:solidFill>
                          <a:latin typeface="微软雅黑" panose="020B0503020204020204" pitchFamily="34" charset="-122"/>
                          <a:ea typeface="微软雅黑" panose="020B0503020204020204" pitchFamily="34" charset="-122"/>
                        </a:rPr>
                        <a:t>合作的客户数</a:t>
                      </a:r>
                      <a:endParaRPr lang="zh-CN" altLang="en-US" sz="600" b="0">
                        <a:solidFill>
                          <a:srgbClr val="000000"/>
                        </a:solidFill>
                        <a:latin typeface="微软雅黑" panose="020B0503020204020204" pitchFamily="34" charset="-122"/>
                        <a:ea typeface="微软雅黑" panose="020B0503020204020204" pitchFamily="34" charset="-122"/>
                      </a:endParaRPr>
                    </a:p>
                  </a:txBody>
                  <a:tcPr marL="0" marR="0" marT="0" marB="0" anchor="ctr">
                    <a:solidFill>
                      <a:srgbClr val="E9EDF4"/>
                    </a:solidFill>
                  </a:tcPr>
                </a:tc>
                <a:tc>
                  <a:txBody>
                    <a:bodyPr/>
                    <a:p>
                      <a:pPr algn="ctr">
                        <a:buClrTx/>
                        <a:buSzTx/>
                        <a:buFontTx/>
                        <a:buNone/>
                      </a:pPr>
                      <a:r>
                        <a:rPr lang="zh-CN" sz="600" b="0">
                          <a:solidFill>
                            <a:srgbClr val="000000"/>
                          </a:solidFill>
                          <a:latin typeface="微软雅黑" panose="020B0503020204020204" pitchFamily="34" charset="-122"/>
                          <a:ea typeface="微软雅黑" panose="020B0503020204020204" pitchFamily="34" charset="-122"/>
                        </a:rPr>
                        <a:t>7</a:t>
                      </a:r>
                      <a:endParaRPr lang="zh-CN" sz="6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c>
                  <a:txBody>
                    <a:bodyPr/>
                    <a:p>
                      <a:pPr algn="ctr">
                        <a:buClrTx/>
                        <a:buSzTx/>
                        <a:buFontTx/>
                        <a:buNone/>
                      </a:pPr>
                      <a:r>
                        <a:rPr lang="zh-CN" sz="600" b="0">
                          <a:solidFill>
                            <a:srgbClr val="000000"/>
                          </a:solidFill>
                          <a:latin typeface="微软雅黑" panose="020B0503020204020204" pitchFamily="34" charset="-122"/>
                          <a:ea typeface="微软雅黑" panose="020B0503020204020204" pitchFamily="34" charset="-122"/>
                        </a:rPr>
                        <a:t>3</a:t>
                      </a:r>
                      <a:endParaRPr lang="zh-CN" sz="6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c>
                  <a:txBody>
                    <a:bodyPr/>
                    <a:p>
                      <a:pPr algn="ctr">
                        <a:buClrTx/>
                        <a:buSzTx/>
                        <a:buFontTx/>
                        <a:buNone/>
                      </a:pPr>
                      <a:r>
                        <a:rPr lang="zh-CN" sz="600" b="0">
                          <a:solidFill>
                            <a:srgbClr val="000000"/>
                          </a:solidFill>
                          <a:latin typeface="微软雅黑" panose="020B0503020204020204" pitchFamily="34" charset="-122"/>
                          <a:ea typeface="微软雅黑" panose="020B0503020204020204" pitchFamily="34" charset="-122"/>
                        </a:rPr>
                        <a:t>8</a:t>
                      </a:r>
                      <a:endParaRPr lang="zh-CN" sz="6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c>
                  <a:txBody>
                    <a:bodyPr/>
                    <a:p>
                      <a:pPr algn="ctr">
                        <a:buClrTx/>
                        <a:buSzTx/>
                        <a:buFontTx/>
                        <a:buNone/>
                      </a:pPr>
                      <a:r>
                        <a:rPr lang="zh-CN" sz="600" b="0">
                          <a:solidFill>
                            <a:srgbClr val="000000"/>
                          </a:solidFill>
                          <a:latin typeface="微软雅黑" panose="020B0503020204020204" pitchFamily="34" charset="-122"/>
                          <a:ea typeface="微软雅黑" panose="020B0503020204020204" pitchFamily="34" charset="-122"/>
                        </a:rPr>
                        <a:t>7</a:t>
                      </a:r>
                      <a:endParaRPr lang="zh-CN" sz="6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c>
                  <a:txBody>
                    <a:bodyPr/>
                    <a:p>
                      <a:pPr algn="ctr">
                        <a:buClrTx/>
                        <a:buSzTx/>
                        <a:buFontTx/>
                        <a:buNone/>
                      </a:pPr>
                      <a:r>
                        <a:rPr lang="zh-CN" sz="600" b="1">
                          <a:solidFill>
                            <a:srgbClr val="FF0000"/>
                          </a:solidFill>
                          <a:latin typeface="微软雅黑" panose="020B0503020204020204" pitchFamily="34" charset="-122"/>
                          <a:ea typeface="微软雅黑" panose="020B0503020204020204" pitchFamily="34" charset="-122"/>
                        </a:rPr>
                        <a:t>25</a:t>
                      </a:r>
                      <a:endParaRPr lang="zh-CN" sz="600" b="1">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c>
                  <a:txBody>
                    <a:bodyPr/>
                    <a:p>
                      <a:pPr algn="ctr">
                        <a:buClrTx/>
                        <a:buSzTx/>
                        <a:buFontTx/>
                        <a:buNone/>
                      </a:pPr>
                      <a:r>
                        <a:rPr lang="zh-CN" sz="600" b="1">
                          <a:solidFill>
                            <a:srgbClr val="FF0000"/>
                          </a:solidFill>
                          <a:latin typeface="微软雅黑" panose="020B0503020204020204" pitchFamily="34" charset="-122"/>
                          <a:ea typeface="微软雅黑" panose="020B0503020204020204" pitchFamily="34" charset="-122"/>
                        </a:rPr>
                        <a:t>16</a:t>
                      </a:r>
                      <a:endParaRPr lang="zh-CN" sz="600" b="1">
                        <a:solidFill>
                          <a:srgbClr val="FF0000"/>
                        </a:solidFill>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c>
                  <a:txBody>
                    <a:bodyPr/>
                    <a:p>
                      <a:pPr algn="ctr">
                        <a:buClrTx/>
                        <a:buSzTx/>
                        <a:buFontTx/>
                        <a:buNone/>
                      </a:pPr>
                      <a:r>
                        <a:rPr lang="zh-CN" sz="600" b="0">
                          <a:solidFill>
                            <a:srgbClr val="000000"/>
                          </a:solidFill>
                          <a:latin typeface="微软雅黑" panose="020B0503020204020204" pitchFamily="34" charset="-122"/>
                          <a:ea typeface="微软雅黑" panose="020B0503020204020204" pitchFamily="34" charset="-122"/>
                        </a:rPr>
                        <a:t>4</a:t>
                      </a:r>
                      <a:endParaRPr lang="zh-CN" sz="6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c>
                  <a:txBody>
                    <a:bodyPr/>
                    <a:p>
                      <a:pPr algn="ctr">
                        <a:buClrTx/>
                        <a:buSzTx/>
                        <a:buFontTx/>
                        <a:buNone/>
                      </a:pPr>
                      <a:r>
                        <a:rPr lang="zh-CN" sz="600" b="0">
                          <a:solidFill>
                            <a:srgbClr val="000000"/>
                          </a:solidFill>
                          <a:latin typeface="微软雅黑" panose="020B0503020204020204" pitchFamily="34" charset="-122"/>
                          <a:ea typeface="微软雅黑" panose="020B0503020204020204" pitchFamily="34" charset="-122"/>
                        </a:rPr>
                        <a:t>70</a:t>
                      </a:r>
                      <a:endParaRPr lang="zh-CN" sz="6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solidFill>
                      <a:srgbClr val="E9EDF4"/>
                    </a:solidFill>
                  </a:tcPr>
                </a:tc>
              </a:tr>
            </a:tbl>
          </a:graphicData>
        </a:graphic>
      </p:graphicFrame>
      <p:sp>
        <p:nvSpPr>
          <p:cNvPr id="10" name="文本框 9"/>
          <p:cNvSpPr txBox="1"/>
          <p:nvPr>
            <p:custDataLst>
              <p:tags r:id="rId21"/>
            </p:custDataLst>
          </p:nvPr>
        </p:nvSpPr>
        <p:spPr>
          <a:xfrm>
            <a:off x="4295775" y="5411470"/>
            <a:ext cx="3572510" cy="895985"/>
          </a:xfrm>
          <a:prstGeom prst="rect">
            <a:avLst/>
          </a:prstGeom>
          <a:noFill/>
        </p:spPr>
        <p:txBody>
          <a:bodyPr wrap="square" rtlCol="0" anchor="t">
            <a:noAutofit/>
          </a:bodyPr>
          <a:p>
            <a:pPr marL="171450" indent="-171450">
              <a:lnSpc>
                <a:spcPct val="130000"/>
              </a:lnSpc>
              <a:spcBef>
                <a:spcPts val="0"/>
              </a:spcBef>
              <a:spcAft>
                <a:spcPts val="0"/>
              </a:spcAft>
              <a:buFont typeface="Wingdings" panose="05000000000000000000" charset="0"/>
              <a:buChar char="Ø"/>
            </a:pPr>
            <a:r>
              <a:rPr lang="zh-CN" altLang="en-US" sz="1000" b="1">
                <a:solidFill>
                  <a:srgbClr val="0070C0"/>
                </a:solidFill>
                <a:latin typeface="微软雅黑" panose="020B0503020204020204" pitchFamily="34" charset="-122"/>
                <a:ea typeface="微软雅黑" panose="020B0503020204020204" pitchFamily="34" charset="-122"/>
                <a:sym typeface="+mn-ea"/>
              </a:rPr>
              <a:t>加强项目过失问责</a:t>
            </a:r>
            <a:endParaRPr lang="zh-CN" altLang="en-US" sz="1000" b="1">
              <a:solidFill>
                <a:srgbClr val="0070C0"/>
              </a:solidFill>
              <a:latin typeface="微软雅黑" panose="020B0503020204020204" pitchFamily="34" charset="-122"/>
              <a:ea typeface="微软雅黑" panose="020B0503020204020204" pitchFamily="34" charset="-122"/>
              <a:sym typeface="+mn-ea"/>
            </a:endParaRPr>
          </a:p>
          <a:p>
            <a:pPr marL="171450" indent="-171450">
              <a:lnSpc>
                <a:spcPct val="130000"/>
              </a:lnSpc>
              <a:spcBef>
                <a:spcPts val="0"/>
              </a:spcBef>
              <a:spcAft>
                <a:spcPts val="0"/>
              </a:spcAft>
              <a:buFont typeface="Arial" panose="020B0604020202020204" pitchFamily="34" charset="0"/>
              <a:buChar char="•"/>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对重大项目过失，依据《中国共产党纪律处分条例》、《中国移动通信集团公司员工违纪违规处分条例》等相关规定，追究有关人员的责任</a:t>
            </a:r>
            <a:endParaRPr lang="zh-CN" sz="10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11" name="表格 10"/>
          <p:cNvGraphicFramePr/>
          <p:nvPr>
            <p:custDataLst>
              <p:tags r:id="rId22"/>
            </p:custDataLst>
          </p:nvPr>
        </p:nvGraphicFramePr>
        <p:xfrm>
          <a:off x="8185785" y="4149090"/>
          <a:ext cx="3450590" cy="581025"/>
        </p:xfrm>
        <a:graphic>
          <a:graphicData uri="http://schemas.openxmlformats.org/drawingml/2006/table">
            <a:tbl>
              <a:tblPr>
                <a:tableStyleId>{7DF18680-E054-41AD-8BC1-D1AEF772440D}</a:tableStyleId>
              </a:tblPr>
              <a:tblGrid>
                <a:gridCol w="673735"/>
                <a:gridCol w="320675"/>
                <a:gridCol w="350520"/>
                <a:gridCol w="351155"/>
                <a:gridCol w="350520"/>
                <a:gridCol w="351155"/>
                <a:gridCol w="351155"/>
                <a:gridCol w="350520"/>
                <a:gridCol w="351155"/>
              </a:tblGrid>
              <a:tr h="165735">
                <a:tc>
                  <a:txBody>
                    <a:bodyPr/>
                    <a:p>
                      <a:pPr indent="0" algn="ctr">
                        <a:buNone/>
                      </a:pPr>
                      <a:r>
                        <a:rPr lang="en-US" sz="700" b="1">
                          <a:solidFill>
                            <a:schemeClr val="bg1"/>
                          </a:solidFill>
                          <a:latin typeface="微软雅黑" panose="020B0503020204020204" pitchFamily="34" charset="-122"/>
                          <a:ea typeface="微软雅黑" panose="020B0503020204020204" pitchFamily="34" charset="-122"/>
                        </a:rPr>
                        <a:t>单位</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700" b="1">
                          <a:solidFill>
                            <a:schemeClr val="bg1"/>
                          </a:solidFill>
                          <a:latin typeface="微软雅黑" panose="020B0503020204020204" pitchFamily="34" charset="-122"/>
                          <a:ea typeface="微软雅黑" panose="020B0503020204020204" pitchFamily="34" charset="-122"/>
                        </a:rPr>
                        <a:t>嘉禾</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700" b="1">
                          <a:solidFill>
                            <a:schemeClr val="bg1"/>
                          </a:solidFill>
                          <a:latin typeface="微软雅黑" panose="020B0503020204020204" pitchFamily="34" charset="-122"/>
                          <a:ea typeface="微软雅黑" panose="020B0503020204020204" pitchFamily="34" charset="-122"/>
                        </a:rPr>
                        <a:t>嘉善</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700" b="1">
                          <a:solidFill>
                            <a:schemeClr val="bg1"/>
                          </a:solidFill>
                          <a:latin typeface="微软雅黑" panose="020B0503020204020204" pitchFamily="34" charset="-122"/>
                          <a:ea typeface="微软雅黑" panose="020B0503020204020204" pitchFamily="34" charset="-122"/>
                        </a:rPr>
                        <a:t>平湖</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700" b="1">
                          <a:solidFill>
                            <a:schemeClr val="bg1"/>
                          </a:solidFill>
                          <a:latin typeface="微软雅黑" panose="020B0503020204020204" pitchFamily="34" charset="-122"/>
                          <a:ea typeface="微软雅黑" panose="020B0503020204020204" pitchFamily="34" charset="-122"/>
                        </a:rPr>
                        <a:t>海盐</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700" b="1">
                          <a:solidFill>
                            <a:schemeClr val="bg1"/>
                          </a:solidFill>
                          <a:latin typeface="微软雅黑" panose="020B0503020204020204" pitchFamily="34" charset="-122"/>
                          <a:ea typeface="微软雅黑" panose="020B0503020204020204" pitchFamily="34" charset="-122"/>
                        </a:rPr>
                        <a:t>海宁</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700" b="1">
                          <a:solidFill>
                            <a:schemeClr val="bg1"/>
                          </a:solidFill>
                          <a:latin typeface="微软雅黑" panose="020B0503020204020204" pitchFamily="34" charset="-122"/>
                          <a:ea typeface="微软雅黑" panose="020B0503020204020204" pitchFamily="34" charset="-122"/>
                        </a:rPr>
                        <a:t>桐乡</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战</a:t>
                      </a:r>
                      <a:r>
                        <a:rPr lang="en-US" sz="700" b="1">
                          <a:solidFill>
                            <a:schemeClr val="bg1"/>
                          </a:solidFill>
                          <a:latin typeface="微软雅黑" panose="020B0503020204020204" pitchFamily="34" charset="-122"/>
                          <a:ea typeface="微软雅黑" panose="020B0503020204020204" pitchFamily="34" charset="-122"/>
                        </a:rPr>
                        <a:t>客</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全市</a:t>
                      </a:r>
                      <a:endParaRPr lang="zh-CN"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r>
              <a:tr h="207645">
                <a:tc>
                  <a:txBody>
                    <a:bodyPr/>
                    <a:p>
                      <a:pPr indent="0" algn="ctr">
                        <a:buNone/>
                      </a:pPr>
                      <a:r>
                        <a:rPr lang="zh-CN" sz="700" b="0">
                          <a:solidFill>
                            <a:schemeClr val="tx1"/>
                          </a:solidFill>
                          <a:latin typeface="微软雅黑" panose="020B0503020204020204" pitchFamily="34" charset="-122"/>
                          <a:ea typeface="微软雅黑" panose="020B0503020204020204" pitchFamily="34" charset="-122"/>
                          <a:sym typeface="+mn-ea"/>
                        </a:rPr>
                        <a:t>专业公司签约</a:t>
                      </a:r>
                      <a:r>
                        <a:rPr lang="en-US" altLang="zh-CN" sz="700" b="0">
                          <a:solidFill>
                            <a:schemeClr val="tx1"/>
                          </a:solidFill>
                          <a:latin typeface="微软雅黑" panose="020B0503020204020204" pitchFamily="34" charset="-122"/>
                          <a:ea typeface="微软雅黑" panose="020B0503020204020204" pitchFamily="34" charset="-122"/>
                          <a:sym typeface="+mn-ea"/>
                        </a:rPr>
                        <a:t>/</a:t>
                      </a:r>
                      <a:r>
                        <a:rPr lang="zh-CN" altLang="en-US" sz="700" b="0">
                          <a:solidFill>
                            <a:schemeClr val="tx1"/>
                          </a:solidFill>
                          <a:latin typeface="微软雅黑" panose="020B0503020204020204" pitchFamily="34" charset="-122"/>
                          <a:ea typeface="微软雅黑" panose="020B0503020204020204" pitchFamily="34" charset="-122"/>
                          <a:sym typeface="+mn-ea"/>
                        </a:rPr>
                        <a:t>万</a:t>
                      </a:r>
                      <a:endParaRPr lang="zh-CN" altLang="en-US" sz="700" b="0">
                        <a:solidFill>
                          <a:schemeClr val="tx1"/>
                        </a:solidFill>
                        <a:latin typeface="微软雅黑" panose="020B0503020204020204" pitchFamily="34" charset="-122"/>
                        <a:ea typeface="微软雅黑" panose="020B0503020204020204" pitchFamily="34" charset="-122"/>
                        <a:sym typeface="+mn-ea"/>
                      </a:endParaRPr>
                    </a:p>
                  </a:txBody>
                  <a:tcPr marL="0" marR="0" marT="0" marB="0" anchor="ctr">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3359</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965</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325</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164</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3739</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1090</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414</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10116</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r>
              <a:tr h="207645">
                <a:tc>
                  <a:txBody>
                    <a:bodyPr/>
                    <a:p>
                      <a:pPr indent="0" algn="ctr">
                        <a:buNone/>
                      </a:pPr>
                      <a:r>
                        <a:rPr lang="zh-CN" sz="700" b="0">
                          <a:solidFill>
                            <a:schemeClr val="tx1"/>
                          </a:solidFill>
                          <a:latin typeface="微软雅黑" panose="020B0503020204020204" pitchFamily="34" charset="-122"/>
                          <a:ea typeface="微软雅黑" panose="020B0503020204020204" pitchFamily="34" charset="-122"/>
                        </a:rPr>
                        <a:t>回签金额</a:t>
                      </a:r>
                      <a:r>
                        <a:rPr lang="en-US" altLang="zh-CN" sz="700" b="0">
                          <a:solidFill>
                            <a:schemeClr val="tx1"/>
                          </a:solidFill>
                          <a:latin typeface="微软雅黑" panose="020B0503020204020204" pitchFamily="34" charset="-122"/>
                          <a:ea typeface="微软雅黑" panose="020B0503020204020204" pitchFamily="34" charset="-122"/>
                        </a:rPr>
                        <a:t>/</a:t>
                      </a:r>
                      <a:r>
                        <a:rPr lang="zh-CN" altLang="en-US" sz="700" b="0">
                          <a:solidFill>
                            <a:schemeClr val="tx1"/>
                          </a:solidFill>
                          <a:latin typeface="微软雅黑" panose="020B0503020204020204" pitchFamily="34" charset="-122"/>
                          <a:ea typeface="微软雅黑" panose="020B0503020204020204" pitchFamily="34" charset="-122"/>
                        </a:rPr>
                        <a:t>万</a:t>
                      </a:r>
                      <a:endParaRPr lang="zh-CN" altLang="en-US" sz="700" b="0">
                        <a:solidFill>
                          <a:schemeClr val="tx1"/>
                        </a:solidFill>
                        <a:latin typeface="微软雅黑" panose="020B0503020204020204" pitchFamily="34" charset="-122"/>
                        <a:ea typeface="微软雅黑" panose="020B0503020204020204" pitchFamily="34" charset="-122"/>
                      </a:endParaRPr>
                    </a:p>
                  </a:txBody>
                  <a:tcPr marL="0" marR="0" marT="0" marB="0" anchor="ctr">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227</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0</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0</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0</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530</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0</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0</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757</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r>
            </a:tbl>
          </a:graphicData>
        </a:graphic>
      </p:graphicFrame>
      <p:sp>
        <p:nvSpPr>
          <p:cNvPr id="8" name="文本框 7"/>
          <p:cNvSpPr txBox="1"/>
          <p:nvPr/>
        </p:nvSpPr>
        <p:spPr>
          <a:xfrm>
            <a:off x="4295775" y="3573145"/>
            <a:ext cx="3090545" cy="183515"/>
          </a:xfrm>
          <a:prstGeom prst="rect">
            <a:avLst/>
          </a:prstGeom>
          <a:noFill/>
        </p:spPr>
        <p:txBody>
          <a:bodyPr wrap="square" rtlCol="0">
            <a:spAutoFit/>
          </a:bodyPr>
          <a:p>
            <a:r>
              <a:rPr lang="zh-CN" altLang="en-US" sz="600">
                <a:solidFill>
                  <a:srgbClr val="FF0000"/>
                </a:solidFill>
                <a:latin typeface="微软雅黑" panose="020B0503020204020204" pitchFamily="34" charset="-122"/>
                <a:ea typeface="微软雅黑" panose="020B0503020204020204" pitchFamily="34" charset="-122"/>
              </a:rPr>
              <a:t>商机遗漏：商机未早于挂标前</a:t>
            </a:r>
            <a:r>
              <a:rPr lang="en-US" altLang="zh-CN" sz="600">
                <a:solidFill>
                  <a:srgbClr val="FF0000"/>
                </a:solidFill>
                <a:latin typeface="微软雅黑" panose="020B0503020204020204" pitchFamily="34" charset="-122"/>
                <a:ea typeface="微软雅黑" panose="020B0503020204020204" pitchFamily="34" charset="-122"/>
              </a:rPr>
              <a:t>30</a:t>
            </a:r>
            <a:r>
              <a:rPr lang="zh-CN" altLang="en-US" sz="600">
                <a:solidFill>
                  <a:srgbClr val="FF0000"/>
                </a:solidFill>
                <a:latin typeface="微软雅黑" panose="020B0503020204020204" pitchFamily="34" charset="-122"/>
                <a:ea typeface="微软雅黑" panose="020B0503020204020204" pitchFamily="34" charset="-122"/>
              </a:rPr>
              <a:t>天录入商机</a:t>
            </a:r>
            <a:endParaRPr lang="zh-CN" altLang="en-US" sz="60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custDataLst>
              <p:tags r:id="rId2"/>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335915" y="857250"/>
            <a:ext cx="11337290" cy="678180"/>
          </a:xfrm>
          <a:prstGeom prst="rect">
            <a:avLst/>
          </a:prstGeom>
          <a:noFill/>
        </p:spPr>
        <p:txBody>
          <a:bodyPr wrap="square" rtlCol="0" anchor="t">
            <a:noAutofit/>
          </a:bodyPr>
          <a:lstStyle/>
          <a:p>
            <a:pPr marL="285750" lvl="0" indent="-285750" algn="l">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紧紧围绕签约创收的目标，从投标提质、团队提能、流程提效三方面，提升过程管理质效，压实过程管理责任，推进</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 DICT </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项目高质量发展</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335280" y="297180"/>
            <a:ext cx="10129520" cy="460375"/>
          </a:xfrm>
          <a:prstGeom prst="rect">
            <a:avLst/>
          </a:prstGeom>
          <a:noFill/>
        </p:spPr>
        <p:txBody>
          <a:bodyPr wrap="square" rtlCol="0" anchor="t">
            <a:spAutoFit/>
          </a:bodyPr>
          <a:lstStyle/>
          <a:p>
            <a:pPr fontAlgn="base">
              <a:buClrTx/>
              <a:buSzTx/>
              <a:buFontTx/>
            </a:pPr>
            <a:r>
              <a:rPr 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二、千方百计加大业务拓展</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|ICT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业务</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提升过程管理质效</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圆角矩形 22"/>
          <p:cNvSpPr/>
          <p:nvPr>
            <p:custDataLst>
              <p:tags r:id="rId3"/>
            </p:custDataLst>
          </p:nvPr>
        </p:nvSpPr>
        <p:spPr>
          <a:xfrm>
            <a:off x="191135" y="1731010"/>
            <a:ext cx="3653155" cy="4517390"/>
          </a:xfrm>
          <a:prstGeom prst="roundRect">
            <a:avLst>
              <a:gd name="adj" fmla="val 0"/>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9" name="圆角矩形 8"/>
          <p:cNvSpPr/>
          <p:nvPr>
            <p:custDataLst>
              <p:tags r:id="rId4"/>
            </p:custDataLst>
          </p:nvPr>
        </p:nvSpPr>
        <p:spPr>
          <a:xfrm>
            <a:off x="4155440" y="1731010"/>
            <a:ext cx="3653155" cy="4517390"/>
          </a:xfrm>
          <a:prstGeom prst="roundRect">
            <a:avLst>
              <a:gd name="adj" fmla="val 0"/>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27" name="圆角矩形 26"/>
          <p:cNvSpPr/>
          <p:nvPr>
            <p:custDataLst>
              <p:tags r:id="rId5"/>
            </p:custDataLst>
          </p:nvPr>
        </p:nvSpPr>
        <p:spPr>
          <a:xfrm>
            <a:off x="8120380" y="1731010"/>
            <a:ext cx="3653155" cy="4517390"/>
          </a:xfrm>
          <a:prstGeom prst="roundRect">
            <a:avLst>
              <a:gd name="adj" fmla="val 0"/>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15" name="矩形 14"/>
          <p:cNvSpPr/>
          <p:nvPr>
            <p:custDataLst>
              <p:tags r:id="rId6"/>
            </p:custDataLst>
          </p:nvPr>
        </p:nvSpPr>
        <p:spPr>
          <a:xfrm>
            <a:off x="1051560" y="1550670"/>
            <a:ext cx="2012315" cy="360045"/>
          </a:xfrm>
          <a:prstGeom prst="rect">
            <a:avLst/>
          </a:prstGeom>
          <a:solidFill>
            <a:srgbClr val="118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提质：标书质量跃升</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矩形 17"/>
          <p:cNvSpPr/>
          <p:nvPr>
            <p:custDataLst>
              <p:tags r:id="rId7"/>
            </p:custDataLst>
          </p:nvPr>
        </p:nvSpPr>
        <p:spPr>
          <a:xfrm>
            <a:off x="4985385" y="1550670"/>
            <a:ext cx="2012315" cy="360045"/>
          </a:xfrm>
          <a:prstGeom prst="rect">
            <a:avLst/>
          </a:prstGeom>
          <a:solidFill>
            <a:srgbClr val="118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提能：团队产能突破</a:t>
            </a:r>
            <a:endPar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矩形 33"/>
          <p:cNvSpPr/>
          <p:nvPr>
            <p:custDataLst>
              <p:tags r:id="rId8"/>
            </p:custDataLst>
          </p:nvPr>
        </p:nvSpPr>
        <p:spPr>
          <a:xfrm>
            <a:off x="9037955" y="1550670"/>
            <a:ext cx="2012315" cy="360045"/>
          </a:xfrm>
          <a:prstGeom prst="rect">
            <a:avLst/>
          </a:prstGeom>
          <a:solidFill>
            <a:srgbClr val="118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提效：流程提速增效</a:t>
            </a:r>
            <a:endParaRPr lang="zh-CN" altLang="en-US" sz="1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custDataLst>
              <p:tags r:id="rId9"/>
            </p:custDataLst>
          </p:nvPr>
        </p:nvSpPr>
        <p:spPr>
          <a:xfrm>
            <a:off x="4236720" y="1917700"/>
            <a:ext cx="3502025" cy="814705"/>
          </a:xfrm>
          <a:prstGeom prst="rect">
            <a:avLst/>
          </a:prstGeom>
          <a:noFill/>
        </p:spPr>
        <p:txBody>
          <a:bodyPr wrap="square" rtlCol="0" anchor="t">
            <a:noAutofit/>
          </a:bodyPr>
          <a:p>
            <a:pPr marL="171450" indent="-171450">
              <a:lnSpc>
                <a:spcPct val="130000"/>
              </a:lnSpc>
              <a:spcBef>
                <a:spcPts val="0"/>
              </a:spcBef>
              <a:spcAft>
                <a:spcPts val="0"/>
              </a:spcAft>
              <a:buFont typeface="Wingdings" panose="05000000000000000000" charset="0"/>
              <a:buChar char="Ø"/>
            </a:pPr>
            <a:r>
              <a:rPr lang="zh-CN" altLang="en-US" sz="1000" b="1">
                <a:solidFill>
                  <a:srgbClr val="0070C0"/>
                </a:solidFill>
                <a:latin typeface="微软雅黑" panose="020B0503020204020204" pitchFamily="34" charset="-122"/>
                <a:ea typeface="微软雅黑" panose="020B0503020204020204" pitchFamily="34" charset="-122"/>
                <a:sym typeface="+mn-ea"/>
              </a:rPr>
              <a:t>推动队伍产能提升</a:t>
            </a:r>
            <a:endParaRPr lang="zh-CN" altLang="en-US" sz="1000" b="1">
              <a:solidFill>
                <a:srgbClr val="0070C0"/>
              </a:solidFill>
              <a:latin typeface="微软雅黑" panose="020B0503020204020204" pitchFamily="34" charset="-122"/>
              <a:ea typeface="微软雅黑" panose="020B0503020204020204" pitchFamily="34" charset="-122"/>
              <a:sym typeface="+mn-ea"/>
            </a:endParaRPr>
          </a:p>
          <a:p>
            <a:pPr marL="171450" indent="-171450" fontAlgn="auto">
              <a:lnSpc>
                <a:spcPct val="120000"/>
              </a:lnSpc>
              <a:spcBef>
                <a:spcPts val="0"/>
              </a:spcBef>
              <a:spcAft>
                <a:spcPts val="0"/>
              </a:spcAft>
              <a:buFont typeface="Arial" panose="020B0604020202020204" pitchFamily="34" charset="0"/>
              <a:buChar char="•"/>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强化执行穿透，将</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商机挖掘、项目签约</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等核心环节直接穿透到网格层面，并通过实时跟踪、指导，提升完成挑战目标网格数</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custDataLst>
              <p:tags r:id="rId10"/>
            </p:custDataLst>
          </p:nvPr>
        </p:nvSpPr>
        <p:spPr>
          <a:xfrm>
            <a:off x="8226425" y="1988820"/>
            <a:ext cx="3410585" cy="691515"/>
          </a:xfrm>
          <a:prstGeom prst="rect">
            <a:avLst/>
          </a:prstGeom>
          <a:noFill/>
        </p:spPr>
        <p:txBody>
          <a:bodyPr wrap="square" rtlCol="0" anchor="t">
            <a:spAutoFit/>
          </a:bodyPr>
          <a:p>
            <a:pPr marL="171450" indent="-171450">
              <a:lnSpc>
                <a:spcPct val="130000"/>
              </a:lnSpc>
              <a:spcBef>
                <a:spcPts val="0"/>
              </a:spcBef>
              <a:spcAft>
                <a:spcPts val="0"/>
              </a:spcAft>
              <a:buFont typeface="Wingdings" panose="05000000000000000000" charset="0"/>
              <a:buChar char="Ø"/>
            </a:pPr>
            <a:r>
              <a:rPr lang="zh-CN" altLang="en-US" sz="1000" b="1">
                <a:solidFill>
                  <a:srgbClr val="0070C0"/>
                </a:solidFill>
                <a:latin typeface="微软雅黑" panose="020B0503020204020204" pitchFamily="34" charset="-122"/>
                <a:ea typeface="微软雅黑" panose="020B0503020204020204" pitchFamily="34" charset="-122"/>
                <a:sym typeface="+mn-ea"/>
              </a:rPr>
              <a:t>加强流程效率管理</a:t>
            </a:r>
            <a:endParaRPr lang="zh-CN" altLang="en-US" sz="1000" b="1">
              <a:solidFill>
                <a:srgbClr val="0070C0"/>
              </a:solidFill>
              <a:latin typeface="微软雅黑" panose="020B0503020204020204" pitchFamily="34" charset="-122"/>
              <a:ea typeface="微软雅黑" panose="020B0503020204020204" pitchFamily="34" charset="-122"/>
              <a:sym typeface="+mn-ea"/>
            </a:endParaRPr>
          </a:p>
          <a:p>
            <a:pPr marL="171450" indent="-171450">
              <a:lnSpc>
                <a:spcPct val="130000"/>
              </a:lnSpc>
              <a:spcBef>
                <a:spcPts val="0"/>
              </a:spcBef>
              <a:spcAft>
                <a:spcPts val="0"/>
              </a:spcAft>
              <a:buFont typeface="Arial" panose="020B0604020202020204" pitchFamily="34" charset="0"/>
              <a:buChar char="•"/>
            </a:pP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DICT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中心定期对项目流程时效进行通报，落实</a:t>
            </a:r>
            <a:r>
              <a:rPr lang="en-US" altLang="zh-CN"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一次提醒，二次通报，三次约谈</a:t>
            </a:r>
            <a:r>
              <a:rPr lang="en-US" altLang="zh-CN"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的管理动作</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12" name="表格 11"/>
          <p:cNvGraphicFramePr>
            <a:graphicFrameLocks noGrp="1"/>
          </p:cNvGraphicFramePr>
          <p:nvPr>
            <p:custDataLst>
              <p:tags r:id="rId11"/>
            </p:custDataLst>
          </p:nvPr>
        </p:nvGraphicFramePr>
        <p:xfrm>
          <a:off x="8256270" y="2703830"/>
          <a:ext cx="3251200" cy="509905"/>
        </p:xfrm>
        <a:graphic>
          <a:graphicData uri="http://schemas.openxmlformats.org/drawingml/2006/table">
            <a:tbl>
              <a:tblPr>
                <a:tableStyleId>{5C22544A-7EE6-4342-B048-85BDC9FD1C3A}</a:tableStyleId>
              </a:tblPr>
              <a:tblGrid>
                <a:gridCol w="812800"/>
                <a:gridCol w="869950"/>
                <a:gridCol w="803275"/>
                <a:gridCol w="765175"/>
              </a:tblGrid>
              <a:tr h="246380">
                <a:tc>
                  <a:txBody>
                    <a:bodyPr/>
                    <a:p>
                      <a:pPr algn="ctr" fontAlgn="ctr"/>
                      <a:r>
                        <a:rPr lang="en-US" altLang="zh-CN" sz="700" b="1" u="none" strike="noStrike"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700" b="1" u="none" strike="noStrike"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中标到交底</a:t>
                      </a:r>
                      <a:endParaRPr lang="zh-CN" altLang="en-US" sz="700" b="1" i="0" u="none" strike="noStrike"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7620" marR="7620" marT="7620" marB="0" anchor="ctr">
                    <a:solidFill>
                      <a:srgbClr val="0070C0"/>
                    </a:solidFill>
                  </a:tcPr>
                </a:tc>
                <a:tc>
                  <a:txBody>
                    <a:bodyPr/>
                    <a:p>
                      <a:pPr algn="ctr" fontAlgn="ctr"/>
                      <a:r>
                        <a:rPr lang="en-US" altLang="zh-CN" sz="700" b="1" u="none" strike="noStrike"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700" b="1" u="none" strike="noStrike"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中标到对上合同</a:t>
                      </a:r>
                      <a:endParaRPr lang="zh-CN" altLang="en-US" sz="700" b="1" i="0" u="none" strike="noStrike"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7620" marR="7620" marT="7620" marB="0" anchor="ctr">
                    <a:solidFill>
                      <a:srgbClr val="0070C0"/>
                    </a:solidFill>
                  </a:tcPr>
                </a:tc>
                <a:tc>
                  <a:txBody>
                    <a:bodyPr/>
                    <a:p>
                      <a:pPr algn="ctr" fontAlgn="ctr"/>
                      <a:r>
                        <a:rPr lang="en-US" altLang="zh-CN" sz="700" b="1" u="none" strike="noStrike"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3.</a:t>
                      </a:r>
                      <a:r>
                        <a:rPr lang="zh-CN" sz="700" b="1" u="none" strike="noStrike"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签约到拆分</a:t>
                      </a:r>
                      <a:endParaRPr lang="zh-CN" sz="700" b="1" i="0" u="none" strike="noStrike"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7620" marR="7620" marT="7620" marB="0" anchor="ctr">
                    <a:solidFill>
                      <a:srgbClr val="0070C0"/>
                    </a:solidFill>
                  </a:tcPr>
                </a:tc>
                <a:tc>
                  <a:txBody>
                    <a:bodyPr/>
                    <a:p>
                      <a:pPr algn="ctr" fontAlgn="ctr"/>
                      <a:r>
                        <a:rPr lang="en-US" altLang="zh-CN" sz="700" b="1" u="none" strike="noStrike"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700" b="1" u="none" strike="noStrike"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中标到委托</a:t>
                      </a:r>
                      <a:endParaRPr lang="zh-CN" altLang="en-US" sz="700" b="1" i="0" u="none" strike="noStrike"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7620" marR="7620" marT="7620" marB="0" anchor="ctr">
                    <a:solidFill>
                      <a:srgbClr val="0070C0"/>
                    </a:solidFill>
                  </a:tcPr>
                </a:tc>
              </a:tr>
              <a:tr h="263525">
                <a:tc>
                  <a:txBody>
                    <a:bodyPr/>
                    <a:p>
                      <a:pPr algn="ctr" fontAlgn="ctr"/>
                      <a:r>
                        <a:rPr lang="en-US" altLang="zh-CN" sz="700" b="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700" b="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个工作日</a:t>
                      </a:r>
                      <a:endParaRPr lang="zh-CN" altLang="en-US" sz="7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7620" marR="7620" marT="7620" marB="0" anchor="ctr">
                    <a:solidFill>
                      <a:srgbClr val="E9EDF4"/>
                    </a:solidFill>
                  </a:tcPr>
                </a:tc>
                <a:tc>
                  <a:txBody>
                    <a:bodyPr/>
                    <a:p>
                      <a:pPr algn="ctr" fontAlgn="ctr"/>
                      <a:r>
                        <a:rPr lang="en-US" sz="700" b="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30</a:t>
                      </a:r>
                      <a:r>
                        <a:rPr lang="zh-CN" altLang="en-US" sz="700" b="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天</a:t>
                      </a:r>
                      <a:endParaRPr lang="zh-CN" altLang="en-US" sz="7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7620" marR="7620" marT="7620" marB="0" anchor="ctr">
                    <a:solidFill>
                      <a:srgbClr val="E9EDF4"/>
                    </a:solidFill>
                  </a:tcPr>
                </a:tc>
                <a:tc>
                  <a:txBody>
                    <a:bodyPr/>
                    <a:p>
                      <a:pPr algn="ctr" fontAlgn="ctr"/>
                      <a:r>
                        <a:rPr lang="en-US" altLang="zh-CN" sz="7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7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个工作日</a:t>
                      </a:r>
                      <a:endParaRPr lang="zh-CN" altLang="en-US" sz="7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7620" marR="7620" marT="7620" marB="0" anchor="ctr">
                    <a:solidFill>
                      <a:srgbClr val="E9EDF4"/>
                    </a:solidFill>
                  </a:tcPr>
                </a:tc>
                <a:tc>
                  <a:txBody>
                    <a:bodyPr/>
                    <a:p>
                      <a:pPr algn="ctr" fontAlgn="ctr"/>
                      <a:r>
                        <a:rPr lang="en-US" altLang="zh-CN" sz="700" b="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30</a:t>
                      </a:r>
                      <a:r>
                        <a:rPr lang="zh-CN" altLang="en-US" sz="700" b="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天</a:t>
                      </a:r>
                      <a:endParaRPr lang="zh-CN" altLang="en-US" sz="7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7620" marR="7620" marT="7620" marB="0" anchor="ctr">
                    <a:solidFill>
                      <a:srgbClr val="E9EDF4"/>
                    </a:solidFill>
                  </a:tcPr>
                </a:tc>
              </a:tr>
            </a:tbl>
          </a:graphicData>
        </a:graphic>
      </p:graphicFrame>
      <p:graphicFrame>
        <p:nvGraphicFramePr>
          <p:cNvPr id="11" name="表格 10"/>
          <p:cNvGraphicFramePr/>
          <p:nvPr>
            <p:custDataLst>
              <p:tags r:id="rId12"/>
            </p:custDataLst>
          </p:nvPr>
        </p:nvGraphicFramePr>
        <p:xfrm>
          <a:off x="335280" y="5547360"/>
          <a:ext cx="3296920" cy="596900"/>
        </p:xfrm>
        <a:graphic>
          <a:graphicData uri="http://schemas.openxmlformats.org/drawingml/2006/table">
            <a:tbl>
              <a:tblPr>
                <a:tableStyleId>{7DF18680-E054-41AD-8BC1-D1AEF772440D}</a:tableStyleId>
              </a:tblPr>
              <a:tblGrid>
                <a:gridCol w="1710055"/>
                <a:gridCol w="1586865"/>
              </a:tblGrid>
              <a:tr h="165100">
                <a:tc>
                  <a:txBody>
                    <a:bodyPr/>
                    <a:lstStyle/>
                    <a:p>
                      <a:pPr indent="0" algn="ctr">
                        <a:buNone/>
                      </a:pPr>
                      <a:r>
                        <a:rPr lang="zh-CN" altLang="en-US" sz="700" b="1" dirty="0">
                          <a:solidFill>
                            <a:schemeClr val="bg1"/>
                          </a:solidFill>
                          <a:latin typeface="微软雅黑" panose="020B0503020204020204" pitchFamily="34" charset="-122"/>
                          <a:ea typeface="微软雅黑" panose="020B0503020204020204" pitchFamily="34" charset="-122"/>
                        </a:rPr>
                        <a:t>项目金额</a:t>
                      </a:r>
                      <a:endParaRPr lang="zh-CN" altLang="en-US" sz="700" b="1" dirty="0">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lstStyle/>
                    <a:p>
                      <a:pPr indent="0" algn="ctr">
                        <a:buNone/>
                      </a:pPr>
                      <a:r>
                        <a:rPr lang="zh-CN" altLang="en-US" sz="700" b="1" dirty="0">
                          <a:solidFill>
                            <a:schemeClr val="bg1"/>
                          </a:solidFill>
                          <a:latin typeface="微软雅黑" panose="020B0503020204020204" pitchFamily="34" charset="-122"/>
                          <a:ea typeface="微软雅黑" panose="020B0503020204020204" pitchFamily="34" charset="-122"/>
                        </a:rPr>
                        <a:t>分值</a:t>
                      </a:r>
                      <a:endParaRPr lang="zh-CN" altLang="en-US" sz="700" b="1" dirty="0">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r>
              <a:tr h="0">
                <a:tc>
                  <a:txBody>
                    <a:bodyPr/>
                    <a:lstStyle/>
                    <a:p>
                      <a:pPr indent="0" algn="ctr">
                        <a:buNone/>
                      </a:pPr>
                      <a:r>
                        <a:rPr lang="en-US" altLang="en-US" sz="700" b="0" dirty="0">
                          <a:solidFill>
                            <a:schemeClr val="tx1"/>
                          </a:solidFill>
                          <a:latin typeface="微软雅黑" panose="020B0503020204020204" pitchFamily="34" charset="-122"/>
                          <a:ea typeface="微软雅黑" panose="020B0503020204020204" pitchFamily="34" charset="-122"/>
                        </a:rPr>
                        <a:t>100</a:t>
                      </a:r>
                      <a:r>
                        <a:rPr lang="zh-CN" altLang="en-US" sz="700" b="0" dirty="0">
                          <a:solidFill>
                            <a:schemeClr val="tx1"/>
                          </a:solidFill>
                          <a:latin typeface="微软雅黑" panose="020B0503020204020204" pitchFamily="34" charset="-122"/>
                          <a:ea typeface="微软雅黑" panose="020B0503020204020204" pitchFamily="34" charset="-122"/>
                        </a:rPr>
                        <a:t>万以下</a:t>
                      </a: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0" marR="0" marT="0" marB="0" anchor="ctr">
                    <a:solidFill>
                      <a:srgbClr val="E9EDF4"/>
                    </a:solidFill>
                  </a:tcPr>
                </a:tc>
                <a:tc>
                  <a:txBody>
                    <a:bodyPr/>
                    <a:lstStyle/>
                    <a:p>
                      <a:pPr indent="0" algn="ctr">
                        <a:buNone/>
                      </a:pPr>
                      <a:r>
                        <a:rPr lang="zh-CN" altLang="en-US" sz="700" b="0" dirty="0">
                          <a:solidFill>
                            <a:schemeClr val="tx1"/>
                          </a:solidFill>
                          <a:latin typeface="微软雅黑" panose="020B0503020204020204" pitchFamily="34" charset="-122"/>
                          <a:ea typeface="微软雅黑" panose="020B0503020204020204" pitchFamily="34" charset="-122"/>
                        </a:rPr>
                        <a:t>扣</a:t>
                      </a:r>
                      <a:r>
                        <a:rPr lang="en-US" altLang="zh-CN" sz="700" b="0" dirty="0">
                          <a:solidFill>
                            <a:schemeClr val="tx1"/>
                          </a:solidFill>
                          <a:latin typeface="微软雅黑" panose="020B0503020204020204" pitchFamily="34" charset="-122"/>
                          <a:ea typeface="微软雅黑" panose="020B0503020204020204" pitchFamily="34" charset="-122"/>
                        </a:rPr>
                        <a:t>2</a:t>
                      </a:r>
                      <a:r>
                        <a:rPr lang="zh-CN" altLang="en-US" sz="700" b="0" dirty="0">
                          <a:solidFill>
                            <a:schemeClr val="tx1"/>
                          </a:solidFill>
                          <a:latin typeface="微软雅黑" panose="020B0503020204020204" pitchFamily="34" charset="-122"/>
                          <a:ea typeface="微软雅黑" panose="020B0503020204020204" pitchFamily="34" charset="-122"/>
                        </a:rPr>
                        <a:t>分</a:t>
                      </a: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0" marR="0" marT="0" marB="0" anchor="ctr">
                    <a:solidFill>
                      <a:srgbClr val="E9EDF4"/>
                    </a:solidFill>
                  </a:tcPr>
                </a:tc>
              </a:tr>
              <a:tr h="0">
                <a:tc>
                  <a:txBody>
                    <a:bodyPr/>
                    <a:lstStyle/>
                    <a:p>
                      <a:pPr indent="0" algn="ctr">
                        <a:buNone/>
                      </a:pPr>
                      <a:r>
                        <a:rPr lang="en-US" altLang="en-US" sz="700" b="0" dirty="0">
                          <a:solidFill>
                            <a:schemeClr val="tx1"/>
                          </a:solidFill>
                          <a:latin typeface="微软雅黑" panose="020B0503020204020204" pitchFamily="34" charset="-122"/>
                          <a:ea typeface="微软雅黑" panose="020B0503020204020204" pitchFamily="34" charset="-122"/>
                        </a:rPr>
                        <a:t>100</a:t>
                      </a:r>
                      <a:r>
                        <a:rPr lang="zh-CN" altLang="en-US" sz="700" b="0" dirty="0">
                          <a:solidFill>
                            <a:schemeClr val="tx1"/>
                          </a:solidFill>
                          <a:latin typeface="微软雅黑" panose="020B0503020204020204" pitchFamily="34" charset="-122"/>
                          <a:ea typeface="微软雅黑" panose="020B0503020204020204" pitchFamily="34" charset="-122"/>
                        </a:rPr>
                        <a:t>万</a:t>
                      </a:r>
                      <a:r>
                        <a:rPr lang="en-US" altLang="zh-CN" sz="700" b="0" dirty="0">
                          <a:solidFill>
                            <a:schemeClr val="tx1"/>
                          </a:solidFill>
                          <a:latin typeface="微软雅黑" panose="020B0503020204020204" pitchFamily="34" charset="-122"/>
                          <a:ea typeface="微软雅黑" panose="020B0503020204020204" pitchFamily="34" charset="-122"/>
                        </a:rPr>
                        <a:t>-300</a:t>
                      </a:r>
                      <a:r>
                        <a:rPr lang="zh-CN" altLang="en-US" sz="700" b="0" dirty="0">
                          <a:solidFill>
                            <a:schemeClr val="tx1"/>
                          </a:solidFill>
                          <a:latin typeface="微软雅黑" panose="020B0503020204020204" pitchFamily="34" charset="-122"/>
                          <a:ea typeface="微软雅黑" panose="020B0503020204020204" pitchFamily="34" charset="-122"/>
                        </a:rPr>
                        <a:t>万</a:t>
                      </a: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0" marR="0" marT="0" marB="0" anchor="ctr">
                    <a:solidFill>
                      <a:srgbClr val="E9EDF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扣</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a:t>
                      </a:r>
                      <a:endPar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txBody>
                  <a:tcPr marL="0" marR="0" marT="0" marB="0" anchor="ctr">
                    <a:solidFill>
                      <a:srgbClr val="E9EDF4"/>
                    </a:solidFill>
                  </a:tcPr>
                </a:tc>
              </a:tr>
              <a:tr h="0">
                <a:tc>
                  <a:txBody>
                    <a:bodyPr/>
                    <a:lstStyle/>
                    <a:p>
                      <a:pPr indent="0" algn="ctr">
                        <a:buNone/>
                      </a:pPr>
                      <a:r>
                        <a:rPr lang="en-US" altLang="en-US" sz="700" b="0" dirty="0">
                          <a:solidFill>
                            <a:schemeClr val="tx1"/>
                          </a:solidFill>
                          <a:latin typeface="微软雅黑" panose="020B0503020204020204" pitchFamily="34" charset="-122"/>
                          <a:ea typeface="微软雅黑" panose="020B0503020204020204" pitchFamily="34" charset="-122"/>
                        </a:rPr>
                        <a:t>300</a:t>
                      </a:r>
                      <a:r>
                        <a:rPr lang="zh-CN" altLang="en-US" sz="700" b="0" dirty="0">
                          <a:solidFill>
                            <a:schemeClr val="tx1"/>
                          </a:solidFill>
                          <a:latin typeface="微软雅黑" panose="020B0503020204020204" pitchFamily="34" charset="-122"/>
                          <a:ea typeface="微软雅黑" panose="020B0503020204020204" pitchFamily="34" charset="-122"/>
                        </a:rPr>
                        <a:t>万</a:t>
                      </a:r>
                      <a:r>
                        <a:rPr lang="en-US" altLang="zh-CN" sz="700" b="0" dirty="0">
                          <a:solidFill>
                            <a:schemeClr val="tx1"/>
                          </a:solidFill>
                          <a:latin typeface="微软雅黑" panose="020B0503020204020204" pitchFamily="34" charset="-122"/>
                          <a:ea typeface="微软雅黑" panose="020B0503020204020204" pitchFamily="34" charset="-122"/>
                        </a:rPr>
                        <a:t>-1000</a:t>
                      </a:r>
                      <a:r>
                        <a:rPr lang="zh-CN" altLang="en-US" sz="700" b="0" dirty="0">
                          <a:solidFill>
                            <a:schemeClr val="tx1"/>
                          </a:solidFill>
                          <a:latin typeface="微软雅黑" panose="020B0503020204020204" pitchFamily="34" charset="-122"/>
                          <a:ea typeface="微软雅黑" panose="020B0503020204020204" pitchFamily="34" charset="-122"/>
                        </a:rPr>
                        <a:t>万</a:t>
                      </a: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0" marR="0" marT="0" marB="0" anchor="ctr">
                    <a:solidFill>
                      <a:srgbClr val="E9EDF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扣</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a:t>
                      </a:r>
                      <a:endPar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txBody>
                  <a:tcPr marL="0" marR="0" marT="0" marB="0" anchor="ctr">
                    <a:solidFill>
                      <a:srgbClr val="E9EDF4"/>
                    </a:solidFill>
                  </a:tcPr>
                </a:tc>
              </a:tr>
              <a:tr h="0">
                <a:tc>
                  <a:txBody>
                    <a:bodyPr/>
                    <a:lstStyle/>
                    <a:p>
                      <a:pPr indent="0" algn="ctr">
                        <a:buNone/>
                      </a:pPr>
                      <a:r>
                        <a:rPr lang="en-US" altLang="en-US" sz="700" b="0" dirty="0">
                          <a:solidFill>
                            <a:schemeClr val="tx1"/>
                          </a:solidFill>
                          <a:latin typeface="微软雅黑" panose="020B0503020204020204" pitchFamily="34" charset="-122"/>
                          <a:ea typeface="微软雅黑" panose="020B0503020204020204" pitchFamily="34" charset="-122"/>
                        </a:rPr>
                        <a:t>1000</a:t>
                      </a:r>
                      <a:r>
                        <a:rPr lang="zh-CN" altLang="en-US" sz="700" b="0" dirty="0">
                          <a:solidFill>
                            <a:schemeClr val="tx1"/>
                          </a:solidFill>
                          <a:latin typeface="微软雅黑" panose="020B0503020204020204" pitchFamily="34" charset="-122"/>
                          <a:ea typeface="微软雅黑" panose="020B0503020204020204" pitchFamily="34" charset="-122"/>
                        </a:rPr>
                        <a:t>万以上</a:t>
                      </a: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0" marR="0" marT="0" marB="0" anchor="ctr">
                    <a:solidFill>
                      <a:srgbClr val="E9EDF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扣</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10</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a:t>
                      </a:r>
                      <a:endPar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txBody>
                  <a:tcPr marL="0" marR="0" marT="0" marB="0" anchor="ctr">
                    <a:solidFill>
                      <a:srgbClr val="E9EDF4"/>
                    </a:solidFill>
                  </a:tcPr>
                </a:tc>
              </a:tr>
            </a:tbl>
          </a:graphicData>
        </a:graphic>
      </p:graphicFrame>
      <p:sp>
        <p:nvSpPr>
          <p:cNvPr id="7" name="文本框 6"/>
          <p:cNvSpPr txBox="1"/>
          <p:nvPr>
            <p:custDataLst>
              <p:tags r:id="rId13"/>
            </p:custDataLst>
          </p:nvPr>
        </p:nvSpPr>
        <p:spPr>
          <a:xfrm>
            <a:off x="190586" y="5012792"/>
            <a:ext cx="3653155" cy="553085"/>
          </a:xfrm>
          <a:prstGeom prst="rect">
            <a:avLst/>
          </a:prstGeom>
          <a:noFill/>
        </p:spPr>
        <p:txBody>
          <a:bodyPr wrap="square" rtlCol="0" anchor="t">
            <a:spAutoFit/>
          </a:bodyPr>
          <a:lstStyle/>
          <a:p>
            <a:pPr marL="171450" indent="-171450">
              <a:buFont typeface="Wingdings" panose="05000000000000000000" charset="0"/>
              <a:buChar char="Ø"/>
            </a:pPr>
            <a:r>
              <a:rPr lang="zh-CN" altLang="en-US" sz="1000" b="1" dirty="0">
                <a:solidFill>
                  <a:srgbClr val="0070C0"/>
                </a:solidFill>
                <a:latin typeface="微软雅黑" panose="020B0503020204020204" pitchFamily="34" charset="-122"/>
                <a:ea typeface="微软雅黑" panose="020B0503020204020204" pitchFamily="34" charset="-122"/>
                <a:sym typeface="+mn-ea"/>
              </a:rPr>
              <a:t>压实考核</a:t>
            </a:r>
            <a:r>
              <a:rPr lang="zh-CN" altLang="en-US" sz="1000" b="1" dirty="0">
                <a:solidFill>
                  <a:srgbClr val="0070C0"/>
                </a:solidFill>
                <a:latin typeface="微软雅黑" panose="020B0503020204020204" pitchFamily="34" charset="-122"/>
                <a:ea typeface="微软雅黑" panose="020B0503020204020204" pitchFamily="34" charset="-122"/>
                <a:sym typeface="+mn-ea"/>
              </a:rPr>
              <a:t>责任</a:t>
            </a:r>
            <a:endParaRPr lang="zh-CN" altLang="en-US" sz="1000" b="1" dirty="0">
              <a:solidFill>
                <a:srgbClr val="0070C0"/>
              </a:solidFill>
              <a:latin typeface="微软雅黑" panose="020B0503020204020204" pitchFamily="34" charset="-122"/>
              <a:ea typeface="微软雅黑" panose="020B0503020204020204" pitchFamily="34" charset="-122"/>
              <a:sym typeface="+mn-ea"/>
            </a:endParaRPr>
          </a:p>
          <a:p>
            <a:pPr marL="171450" indent="-171450">
              <a:buFont typeface="Arial" panose="020B0604020202020204" pitchFamily="34" charset="0"/>
              <a:buChar char="•"/>
            </a:pPr>
            <a:r>
              <a:rPr lang="zh-CN" altLang="en-US" sz="1000" dirty="0">
                <a:latin typeface="微软雅黑" panose="020B0503020204020204" pitchFamily="34" charset="-122"/>
                <a:ea typeface="微软雅黑" panose="020B0503020204020204" pitchFamily="34" charset="-122"/>
                <a:sym typeface="+mn-ea"/>
              </a:rPr>
              <a:t>明确责任考核机制，因检查不到位导致项目废标，视为丢标，</a:t>
            </a:r>
            <a:r>
              <a:rPr lang="zh-CN" altLang="en-US" sz="1000" b="1" dirty="0">
                <a:solidFill>
                  <a:srgbClr val="FF0000"/>
                </a:solidFill>
                <a:latin typeface="微软雅黑" panose="020B0503020204020204" pitchFamily="34" charset="-122"/>
                <a:ea typeface="微软雅黑" panose="020B0503020204020204" pitchFamily="34" charset="-122"/>
                <a:sym typeface="+mn-ea"/>
              </a:rPr>
              <a:t>纳入相关人员个人考核</a:t>
            </a:r>
            <a:endParaRPr lang="zh-CN" altLang="en-US" sz="1000" b="1" dirty="0">
              <a:solidFill>
                <a:srgbClr val="FF0000"/>
              </a:solidFill>
              <a:latin typeface="微软雅黑" panose="020B0503020204020204" pitchFamily="34" charset="-122"/>
              <a:ea typeface="微软雅黑" panose="020B0503020204020204" pitchFamily="34" charset="-122"/>
              <a:sym typeface="+mn-ea"/>
            </a:endParaRPr>
          </a:p>
        </p:txBody>
      </p:sp>
      <p:sp>
        <p:nvSpPr>
          <p:cNvPr id="21" name="文本框 20"/>
          <p:cNvSpPr txBox="1"/>
          <p:nvPr>
            <p:custDataLst>
              <p:tags r:id="rId14"/>
            </p:custDataLst>
          </p:nvPr>
        </p:nvSpPr>
        <p:spPr>
          <a:xfrm>
            <a:off x="167640" y="3099435"/>
            <a:ext cx="3653155" cy="528955"/>
          </a:xfrm>
          <a:prstGeom prst="rect">
            <a:avLst/>
          </a:prstGeom>
          <a:noFill/>
        </p:spPr>
        <p:txBody>
          <a:bodyPr wrap="square" rtlCol="0" anchor="t">
            <a:noAutofit/>
          </a:bodyPr>
          <a:lstStyle/>
          <a:p>
            <a:pPr marL="171450" indent="-171450">
              <a:lnSpc>
                <a:spcPct val="130000"/>
              </a:lnSpc>
              <a:spcBef>
                <a:spcPts val="0"/>
              </a:spcBef>
              <a:spcAft>
                <a:spcPts val="0"/>
              </a:spcAft>
              <a:buFont typeface="Wingdings" panose="05000000000000000000" charset="0"/>
              <a:buChar char="Ø"/>
            </a:pPr>
            <a:r>
              <a:rPr lang="zh-CN" altLang="en-US" sz="1000" b="1" dirty="0">
                <a:solidFill>
                  <a:srgbClr val="0070C0"/>
                </a:solidFill>
                <a:latin typeface="微软雅黑" panose="020B0503020204020204" pitchFamily="34" charset="-122"/>
                <a:ea typeface="微软雅黑" panose="020B0503020204020204" pitchFamily="34" charset="-122"/>
                <a:sym typeface="+mn-ea"/>
              </a:rPr>
              <a:t>标书逐级检查</a:t>
            </a:r>
            <a:endParaRPr lang="zh-CN" altLang="en-US" sz="1000" b="1" dirty="0">
              <a:solidFill>
                <a:srgbClr val="0070C0"/>
              </a:solidFill>
              <a:latin typeface="微软雅黑" panose="020B0503020204020204" pitchFamily="34" charset="-122"/>
              <a:ea typeface="微软雅黑" panose="020B0503020204020204" pitchFamily="34" charset="-122"/>
              <a:sym typeface="+mn-ea"/>
            </a:endParaRPr>
          </a:p>
          <a:p>
            <a:pPr marL="171450" indent="-171450">
              <a:lnSpc>
                <a:spcPct val="130000"/>
              </a:lnSpc>
              <a:spcBef>
                <a:spcPts val="0"/>
              </a:spcBef>
              <a:spcAft>
                <a:spcPts val="0"/>
              </a:spcAft>
              <a:buFont typeface="Arial" panose="020B0604020202020204" pitchFamily="34" charset="0"/>
              <a:buChar char="•"/>
            </a:pPr>
            <a:r>
              <a:rPr lang="zh-CN" altLang="en-US" sz="1000" dirty="0">
                <a:latin typeface="微软雅黑" panose="020B0503020204020204" pitchFamily="34" charset="-122"/>
                <a:ea typeface="微软雅黑" panose="020B0503020204020204" pitchFamily="34" charset="-122"/>
                <a:sym typeface="+mn-ea"/>
              </a:rPr>
              <a:t>压实项目投标检查机制，要求标书检查</a:t>
            </a:r>
            <a:r>
              <a:rPr lang="zh-CN" altLang="en-US" sz="1000" b="1" dirty="0">
                <a:solidFill>
                  <a:srgbClr val="FF0000"/>
                </a:solidFill>
                <a:latin typeface="微软雅黑" panose="020B0503020204020204" pitchFamily="34" charset="-122"/>
                <a:ea typeface="微软雅黑" panose="020B0503020204020204" pitchFamily="34" charset="-122"/>
                <a:sym typeface="+mn-ea"/>
              </a:rPr>
              <a:t>不少于</a:t>
            </a:r>
            <a:r>
              <a:rPr lang="en-US" altLang="zh-CN" sz="1000" b="1" dirty="0">
                <a:solidFill>
                  <a:srgbClr val="FF0000"/>
                </a:solidFill>
                <a:latin typeface="微软雅黑" panose="020B0503020204020204" pitchFamily="34" charset="-122"/>
                <a:ea typeface="微软雅黑" panose="020B0503020204020204" pitchFamily="34" charset="-122"/>
                <a:sym typeface="+mn-ea"/>
              </a:rPr>
              <a:t>3</a:t>
            </a:r>
            <a:r>
              <a:rPr lang="zh-CN" altLang="en-US" sz="1000" b="1" dirty="0">
                <a:solidFill>
                  <a:srgbClr val="FF0000"/>
                </a:solidFill>
                <a:latin typeface="微软雅黑" panose="020B0503020204020204" pitchFamily="34" charset="-122"/>
                <a:ea typeface="微软雅黑" panose="020B0503020204020204" pitchFamily="34" charset="-122"/>
                <a:sym typeface="+mn-ea"/>
              </a:rPr>
              <a:t>人</a:t>
            </a:r>
            <a:r>
              <a:rPr lang="zh-CN" altLang="en-US" sz="1000" dirty="0">
                <a:latin typeface="微软雅黑" panose="020B0503020204020204" pitchFamily="34" charset="-122"/>
                <a:ea typeface="微软雅黑" panose="020B0503020204020204" pitchFamily="34" charset="-122"/>
                <a:sym typeface="+mn-ea"/>
              </a:rPr>
              <a:t>，检查完成后进行签字确认</a:t>
            </a:r>
            <a:endParaRPr lang="zh-CN" altLang="en-US" sz="1000" dirty="0">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Ø"/>
            </a:pPr>
            <a:endParaRPr lang="zh-CN" altLang="en-US" sz="1000" b="1" dirty="0">
              <a:solidFill>
                <a:srgbClr val="0070C0"/>
              </a:solidFill>
              <a:latin typeface="微软雅黑" panose="020B0503020204020204" pitchFamily="34" charset="-122"/>
              <a:ea typeface="微软雅黑" panose="020B0503020204020204" pitchFamily="34" charset="-122"/>
              <a:sym typeface="+mn-ea"/>
            </a:endParaRPr>
          </a:p>
        </p:txBody>
      </p:sp>
      <p:sp>
        <p:nvSpPr>
          <p:cNvPr id="32" name="文本框 31"/>
          <p:cNvSpPr txBox="1"/>
          <p:nvPr>
            <p:custDataLst>
              <p:tags r:id="rId15"/>
            </p:custDataLst>
          </p:nvPr>
        </p:nvSpPr>
        <p:spPr>
          <a:xfrm>
            <a:off x="165331" y="1989455"/>
            <a:ext cx="3678822" cy="491490"/>
          </a:xfrm>
          <a:prstGeom prst="rect">
            <a:avLst/>
          </a:prstGeom>
          <a:noFill/>
        </p:spPr>
        <p:txBody>
          <a:bodyPr wrap="square" rtlCol="0" anchor="t">
            <a:spAutoFit/>
          </a:bodyPr>
          <a:lstStyle/>
          <a:p>
            <a:pPr marL="171450" indent="-171450">
              <a:lnSpc>
                <a:spcPct val="130000"/>
              </a:lnSpc>
              <a:spcBef>
                <a:spcPts val="0"/>
              </a:spcBef>
              <a:spcAft>
                <a:spcPts val="0"/>
              </a:spcAft>
              <a:buFont typeface="Wingdings" panose="05000000000000000000" charset="0"/>
              <a:buChar char="Ø"/>
            </a:pPr>
            <a:r>
              <a:rPr lang="zh-CN" altLang="en-US" sz="1000" b="1" dirty="0">
                <a:solidFill>
                  <a:srgbClr val="0070C0"/>
                </a:solidFill>
                <a:latin typeface="微软雅黑" panose="020B0503020204020204" pitchFamily="34" charset="-122"/>
                <a:ea typeface="微软雅黑" panose="020B0503020204020204" pitchFamily="34" charset="-122"/>
                <a:sym typeface="+mn-ea"/>
              </a:rPr>
              <a:t>建立投标规范</a:t>
            </a:r>
            <a:endParaRPr lang="zh-CN" altLang="en-US" sz="1000" b="1" dirty="0">
              <a:solidFill>
                <a:srgbClr val="0070C0"/>
              </a:solidFill>
              <a:latin typeface="微软雅黑" panose="020B0503020204020204" pitchFamily="34" charset="-122"/>
              <a:ea typeface="微软雅黑" panose="020B0503020204020204" pitchFamily="34" charset="-122"/>
              <a:sym typeface="+mn-ea"/>
            </a:endParaRPr>
          </a:p>
          <a:p>
            <a:pPr marL="171450" indent="-171450">
              <a:lnSpc>
                <a:spcPct val="130000"/>
              </a:lnSpc>
              <a:spcBef>
                <a:spcPts val="0"/>
              </a:spcBef>
              <a:spcAft>
                <a:spcPts val="0"/>
              </a:spcAft>
              <a:buFont typeface="Arial" panose="020B0604020202020204" pitchFamily="34" charset="0"/>
              <a:buChar char="•"/>
            </a:pPr>
            <a:r>
              <a:rPr lang="zh-CN" altLang="en-US" sz="1000" dirty="0">
                <a:latin typeface="微软雅黑" panose="020B0503020204020204" pitchFamily="34" charset="-122"/>
                <a:ea typeface="微软雅黑" panose="020B0503020204020204" pitchFamily="34" charset="-122"/>
                <a:sym typeface="+mn-ea"/>
              </a:rPr>
              <a:t>做好招标文件解读、投标任务分解、标书检查等工作</a:t>
            </a:r>
            <a:endParaRPr lang="zh-CN" altLang="en-US" sz="1000" b="1" dirty="0">
              <a:solidFill>
                <a:srgbClr val="0070C0"/>
              </a:solidFill>
              <a:latin typeface="微软雅黑" panose="020B0503020204020204" pitchFamily="34" charset="-122"/>
              <a:ea typeface="微软雅黑" panose="020B0503020204020204" pitchFamily="34" charset="-122"/>
              <a:sym typeface="+mn-ea"/>
            </a:endParaRPr>
          </a:p>
        </p:txBody>
      </p:sp>
      <p:sp>
        <p:nvSpPr>
          <p:cNvPr id="37" name="矩形 36"/>
          <p:cNvSpPr/>
          <p:nvPr/>
        </p:nvSpPr>
        <p:spPr>
          <a:xfrm>
            <a:off x="335280" y="2538095"/>
            <a:ext cx="786765" cy="1625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bg1"/>
                </a:solidFill>
                <a:latin typeface="微软雅黑" panose="020B0503020204020204" pitchFamily="34" charset="-122"/>
                <a:ea typeface="微软雅黑" panose="020B0503020204020204" pitchFamily="34" charset="-122"/>
              </a:rPr>
              <a:t>任务分解表</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335280" y="2759075"/>
            <a:ext cx="786765" cy="1625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bg1"/>
                </a:solidFill>
                <a:latin typeface="微软雅黑" panose="020B0503020204020204" pitchFamily="34" charset="-122"/>
                <a:ea typeface="微软雅黑" panose="020B0503020204020204" pitchFamily="34" charset="-122"/>
              </a:rPr>
              <a:t>投标检查表</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1158875" y="2494280"/>
            <a:ext cx="2651760" cy="297180"/>
          </a:xfrm>
          <a:prstGeom prst="rect">
            <a:avLst/>
          </a:prstGeom>
          <a:noFill/>
        </p:spPr>
        <p:txBody>
          <a:bodyPr wrap="square" rtlCol="0">
            <a:noAutofit/>
          </a:bodyPr>
          <a:lstStyle/>
          <a:p>
            <a:pPr>
              <a:lnSpc>
                <a:spcPct val="120000"/>
              </a:lnSpc>
              <a:spcBef>
                <a:spcPts val="0"/>
              </a:spcBef>
              <a:spcAft>
                <a:spcPts val="0"/>
              </a:spcAft>
            </a:pPr>
            <a:r>
              <a:rPr lang="zh-CN" altLang="en-US" sz="800" i="1" u="sng" dirty="0">
                <a:latin typeface="微软雅黑" panose="020B0503020204020204" pitchFamily="34" charset="-122"/>
                <a:ea typeface="微软雅黑" panose="020B0503020204020204" pitchFamily="34" charset="-122"/>
                <a:cs typeface="微软雅黑" panose="020B0503020204020204" pitchFamily="34" charset="-122"/>
              </a:rPr>
              <a:t>任务名称、责任人、完成时间、输出成果等</a:t>
            </a:r>
            <a:endParaRPr lang="zh-CN" altLang="en-US" sz="800" i="1" u="sng"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文本框 39"/>
          <p:cNvSpPr txBox="1"/>
          <p:nvPr/>
        </p:nvSpPr>
        <p:spPr>
          <a:xfrm>
            <a:off x="1158875" y="2706370"/>
            <a:ext cx="2651760" cy="297180"/>
          </a:xfrm>
          <a:prstGeom prst="rect">
            <a:avLst/>
          </a:prstGeom>
          <a:noFill/>
        </p:spPr>
        <p:txBody>
          <a:bodyPr wrap="square" rtlCol="0">
            <a:noAutofit/>
          </a:bodyPr>
          <a:lstStyle/>
          <a:p>
            <a:pPr>
              <a:lnSpc>
                <a:spcPct val="120000"/>
              </a:lnSpc>
              <a:spcBef>
                <a:spcPts val="0"/>
              </a:spcBef>
              <a:spcAft>
                <a:spcPts val="0"/>
              </a:spcAft>
            </a:pPr>
            <a:r>
              <a:rPr lang="zh-CN" altLang="en-US" sz="800" i="1" u="sng" dirty="0">
                <a:latin typeface="微软雅黑" panose="020B0503020204020204" pitchFamily="34" charset="-122"/>
                <a:ea typeface="微软雅黑" panose="020B0503020204020204" pitchFamily="34" charset="-122"/>
                <a:cs typeface="微软雅黑" panose="020B0503020204020204" pitchFamily="34" charset="-122"/>
              </a:rPr>
              <a:t>废标项核对、投标内容检查、装订签字盖章确认等</a:t>
            </a:r>
            <a:endParaRPr lang="zh-CN" altLang="en-US" sz="800" i="1" u="sng"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0" name="表格 9"/>
          <p:cNvGraphicFramePr>
            <a:graphicFrameLocks noGrp="1"/>
          </p:cNvGraphicFramePr>
          <p:nvPr>
            <p:custDataLst>
              <p:tags r:id="rId16"/>
            </p:custDataLst>
          </p:nvPr>
        </p:nvGraphicFramePr>
        <p:xfrm>
          <a:off x="335280" y="3765550"/>
          <a:ext cx="3405505" cy="1116965"/>
        </p:xfrm>
        <a:graphic>
          <a:graphicData uri="http://schemas.openxmlformats.org/drawingml/2006/table">
            <a:tbl>
              <a:tblPr>
                <a:tableStyleId>{5940675A-B579-460E-94D1-54222C63F5DA}</a:tableStyleId>
              </a:tblPr>
              <a:tblGrid>
                <a:gridCol w="486410"/>
                <a:gridCol w="614680"/>
                <a:gridCol w="548640"/>
                <a:gridCol w="548640"/>
                <a:gridCol w="623570"/>
                <a:gridCol w="583565"/>
              </a:tblGrid>
              <a:tr h="233680">
                <a:tc gridSpan="2">
                  <a:txBody>
                    <a:bodyPr/>
                    <a:p>
                      <a:pPr marL="0" indent="0" algn="ctr" defTabSz="914400" rtl="0" eaLnBrk="1" fontAlgn="ctr" latinLnBrk="0" hangingPunct="1">
                        <a:buNone/>
                      </a:pPr>
                      <a:r>
                        <a:rPr lang="zh-CN" altLang="en-US" sz="700" b="1" kern="1200" dirty="0">
                          <a:solidFill>
                            <a:schemeClr val="bg1"/>
                          </a:solidFill>
                          <a:latin typeface="微软雅黑" panose="020B0503020204020204" pitchFamily="34" charset="-122"/>
                          <a:ea typeface="微软雅黑" panose="020B0503020204020204" pitchFamily="34" charset="-122"/>
                          <a:cs typeface="+mn-cs"/>
                        </a:rPr>
                        <a:t>项目金额</a:t>
                      </a:r>
                      <a:endParaRPr lang="zh-CN" altLang="en-US" sz="700" b="1" kern="1200" dirty="0">
                        <a:solidFill>
                          <a:schemeClr val="bg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hMerge="1">
                  <a:tcPr/>
                </a:tc>
                <a:tc>
                  <a:txBody>
                    <a:bodyPr/>
                    <a:p>
                      <a:pPr marL="0" indent="0" algn="ctr" defTabSz="914400" rtl="0" eaLnBrk="1" fontAlgn="ctr" latinLnBrk="0" hangingPunct="1">
                        <a:buNone/>
                      </a:pPr>
                      <a:r>
                        <a:rPr lang="en-US" altLang="zh-CN" sz="700" b="1" kern="1200" dirty="0">
                          <a:solidFill>
                            <a:schemeClr val="bg1"/>
                          </a:solidFill>
                          <a:latin typeface="微软雅黑" panose="020B0503020204020204" pitchFamily="34" charset="-122"/>
                          <a:ea typeface="微软雅黑" panose="020B0503020204020204" pitchFamily="34" charset="-122"/>
                          <a:cs typeface="+mn-cs"/>
                        </a:rPr>
                        <a:t>100</a:t>
                      </a:r>
                      <a:r>
                        <a:rPr lang="zh-CN" altLang="en-US" sz="700" b="1" kern="1200" dirty="0">
                          <a:solidFill>
                            <a:schemeClr val="bg1"/>
                          </a:solidFill>
                          <a:latin typeface="微软雅黑" panose="020B0503020204020204" pitchFamily="34" charset="-122"/>
                          <a:ea typeface="微软雅黑" panose="020B0503020204020204" pitchFamily="34" charset="-122"/>
                          <a:cs typeface="+mn-cs"/>
                        </a:rPr>
                        <a:t>万以下</a:t>
                      </a:r>
                      <a:endParaRPr lang="zh-CN" altLang="en-US" sz="700" b="1" kern="1200" dirty="0">
                        <a:solidFill>
                          <a:schemeClr val="bg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p>
                      <a:pPr marL="0" indent="0" algn="ctr" defTabSz="914400" rtl="0" eaLnBrk="1" fontAlgn="ctr" latinLnBrk="0" hangingPunct="1">
                        <a:buNone/>
                      </a:pPr>
                      <a:r>
                        <a:rPr lang="en-US" altLang="zh-CN" sz="700" b="1" kern="1200" dirty="0">
                          <a:solidFill>
                            <a:schemeClr val="bg1"/>
                          </a:solidFill>
                          <a:latin typeface="微软雅黑" panose="020B0503020204020204" pitchFamily="34" charset="-122"/>
                          <a:ea typeface="微软雅黑" panose="020B0503020204020204" pitchFamily="34" charset="-122"/>
                          <a:cs typeface="+mn-cs"/>
                        </a:rPr>
                        <a:t>100-300</a:t>
                      </a:r>
                      <a:r>
                        <a:rPr lang="zh-CN" altLang="en-US" sz="700" b="1" kern="1200" dirty="0">
                          <a:solidFill>
                            <a:schemeClr val="bg1"/>
                          </a:solidFill>
                          <a:latin typeface="微软雅黑" panose="020B0503020204020204" pitchFamily="34" charset="-122"/>
                          <a:ea typeface="微软雅黑" panose="020B0503020204020204" pitchFamily="34" charset="-122"/>
                          <a:cs typeface="+mn-cs"/>
                        </a:rPr>
                        <a:t>万</a:t>
                      </a:r>
                      <a:endParaRPr lang="zh-CN" altLang="en-US" sz="700" b="1" kern="1200" dirty="0">
                        <a:solidFill>
                          <a:schemeClr val="bg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p>
                      <a:pPr marL="0" indent="0" algn="ctr" defTabSz="914400" rtl="0" eaLnBrk="1" fontAlgn="ctr" latinLnBrk="0" hangingPunct="1">
                        <a:buNone/>
                      </a:pPr>
                      <a:r>
                        <a:rPr lang="en-US" altLang="zh-CN" sz="700" b="1" kern="1200" dirty="0">
                          <a:solidFill>
                            <a:schemeClr val="bg1"/>
                          </a:solidFill>
                          <a:latin typeface="微软雅黑" panose="020B0503020204020204" pitchFamily="34" charset="-122"/>
                          <a:ea typeface="微软雅黑" panose="020B0503020204020204" pitchFamily="34" charset="-122"/>
                          <a:cs typeface="+mn-cs"/>
                        </a:rPr>
                        <a:t>300-1000</a:t>
                      </a:r>
                      <a:r>
                        <a:rPr lang="zh-CN" altLang="en-US" sz="700" b="1" kern="1200" dirty="0">
                          <a:solidFill>
                            <a:schemeClr val="bg1"/>
                          </a:solidFill>
                          <a:latin typeface="微软雅黑" panose="020B0503020204020204" pitchFamily="34" charset="-122"/>
                          <a:ea typeface="微软雅黑" panose="020B0503020204020204" pitchFamily="34" charset="-122"/>
                          <a:cs typeface="+mn-cs"/>
                        </a:rPr>
                        <a:t>万</a:t>
                      </a:r>
                      <a:endParaRPr lang="zh-CN" altLang="en-US" sz="700" b="1" kern="1200" dirty="0">
                        <a:solidFill>
                          <a:schemeClr val="bg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p>
                      <a:pPr marL="0" indent="0" algn="ctr" defTabSz="914400" rtl="0" eaLnBrk="1" fontAlgn="ctr" latinLnBrk="0" hangingPunct="1">
                        <a:buNone/>
                      </a:pPr>
                      <a:r>
                        <a:rPr lang="en-US" altLang="zh-CN" sz="700" b="1" kern="1200" dirty="0">
                          <a:solidFill>
                            <a:schemeClr val="bg1"/>
                          </a:solidFill>
                          <a:latin typeface="微软雅黑" panose="020B0503020204020204" pitchFamily="34" charset="-122"/>
                          <a:ea typeface="微软雅黑" panose="020B0503020204020204" pitchFamily="34" charset="-122"/>
                          <a:cs typeface="+mn-cs"/>
                        </a:rPr>
                        <a:t>1000</a:t>
                      </a:r>
                      <a:r>
                        <a:rPr lang="zh-CN" altLang="en-US" sz="700" b="1" kern="1200" dirty="0">
                          <a:solidFill>
                            <a:schemeClr val="bg1"/>
                          </a:solidFill>
                          <a:latin typeface="微软雅黑" panose="020B0503020204020204" pitchFamily="34" charset="-122"/>
                          <a:ea typeface="微软雅黑" panose="020B0503020204020204" pitchFamily="34" charset="-122"/>
                          <a:cs typeface="+mn-cs"/>
                        </a:rPr>
                        <a:t>万以上</a:t>
                      </a:r>
                      <a:endParaRPr lang="zh-CN" altLang="en-US" sz="700" b="1" kern="1200" dirty="0">
                        <a:solidFill>
                          <a:schemeClr val="bg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r>
              <a:tr h="126365">
                <a:tc rowSpan="4">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分公司</a:t>
                      </a:r>
                      <a:endParaRPr lang="en-US" altLang="zh-CN" sz="700" b="0" kern="1200" dirty="0">
                        <a:solidFill>
                          <a:schemeClr val="tx1"/>
                        </a:solidFill>
                        <a:latin typeface="微软雅黑" panose="020B0503020204020204" pitchFamily="34" charset="-122"/>
                        <a:ea typeface="微软雅黑" panose="020B0503020204020204" pitchFamily="34" charset="-122"/>
                        <a:cs typeface="+mn-cs"/>
                      </a:endParaRPr>
                    </a:p>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签字人员</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区县解方经理</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r>
              <a:tr h="126365">
                <a:tc vMerge="1">
                  <a:tcPr/>
                </a:tc>
                <a:tc>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解方经理组长</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r>
                        <a:rPr lang="zh-CN" altLang="en-US" sz="700" b="0" kern="1200">
                          <a:solidFill>
                            <a:schemeClr val="tx1"/>
                          </a:solidFill>
                          <a:latin typeface="微软雅黑" panose="020B0503020204020204" pitchFamily="34" charset="-122"/>
                          <a:ea typeface="微软雅黑" panose="020B0503020204020204" pitchFamily="34" charset="-122"/>
                          <a:cs typeface="+mn-cs"/>
                        </a:rPr>
                        <a:t>√</a:t>
                      </a:r>
                      <a:endParaRPr lang="zh-CN" altLang="en-US" sz="700" b="0" kern="120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r>
              <a:tr h="125730">
                <a:tc vMerge="1">
                  <a:tcPr/>
                </a:tc>
                <a:tc>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政企部经理</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endParaRPr lang="zh-CN" altLang="en-US" sz="700" b="0" kern="120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r>
              <a:tr h="126365">
                <a:tc vMerge="1">
                  <a:tcPr/>
                </a:tc>
                <a:tc>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分管副总</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r>
                        <a:rPr lang="zh-CN" altLang="en-US" sz="700" b="0" kern="1200">
                          <a:solidFill>
                            <a:schemeClr val="tx1"/>
                          </a:solidFill>
                          <a:latin typeface="微软雅黑" panose="020B0503020204020204" pitchFamily="34" charset="-122"/>
                          <a:ea typeface="微软雅黑" panose="020B0503020204020204" pitchFamily="34" charset="-122"/>
                          <a:cs typeface="+mn-cs"/>
                        </a:rPr>
                        <a:t>√</a:t>
                      </a:r>
                      <a:endParaRPr lang="zh-CN" altLang="en-US" sz="700" b="0" kern="120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r>
              <a:tr h="126365">
                <a:tc rowSpan="3">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市公司</a:t>
                      </a:r>
                      <a:endParaRPr lang="en-US" altLang="zh-CN" sz="700" b="0" kern="1200" dirty="0">
                        <a:solidFill>
                          <a:schemeClr val="tx1"/>
                        </a:solidFill>
                        <a:latin typeface="微软雅黑" panose="020B0503020204020204" pitchFamily="34" charset="-122"/>
                        <a:ea typeface="微软雅黑" panose="020B0503020204020204" pitchFamily="34" charset="-122"/>
                        <a:cs typeface="+mn-cs"/>
                      </a:endParaRPr>
                    </a:p>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签字人员</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市级解方经理</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r>
              <a:tr h="125730">
                <a:tc vMerge="1">
                  <a:tcPr/>
                </a:tc>
                <a:tc>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解方室主管</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endParaRPr lang="zh-CN" altLang="en-US" sz="700" b="0" kern="120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r>
                        <a:rPr lang="zh-CN" altLang="en-US" sz="700" b="0" kern="1200">
                          <a:solidFill>
                            <a:schemeClr val="tx1"/>
                          </a:solidFill>
                          <a:latin typeface="微软雅黑" panose="020B0503020204020204" pitchFamily="34" charset="-122"/>
                          <a:ea typeface="微软雅黑" panose="020B0503020204020204" pitchFamily="34" charset="-122"/>
                          <a:cs typeface="+mn-cs"/>
                        </a:rPr>
                        <a:t>√</a:t>
                      </a:r>
                      <a:endParaRPr lang="zh-CN" altLang="en-US" sz="700" b="0" kern="120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r>
              <a:tr h="126365">
                <a:tc vMerge="1">
                  <a:tcPr/>
                </a:tc>
                <a:tc>
                  <a:txBody>
                    <a:bodyPr/>
                    <a:p>
                      <a:pPr algn="ctr" fontAlgn="ctr"/>
                      <a:r>
                        <a:rPr lang="en-US" sz="700" b="0" kern="1200" dirty="0">
                          <a:solidFill>
                            <a:schemeClr val="tx1"/>
                          </a:solidFill>
                          <a:latin typeface="微软雅黑" panose="020B0503020204020204" pitchFamily="34" charset="-122"/>
                          <a:ea typeface="微软雅黑" panose="020B0503020204020204" pitchFamily="34" charset="-122"/>
                          <a:cs typeface="+mn-cs"/>
                        </a:rPr>
                        <a:t>DICT</a:t>
                      </a:r>
                      <a:r>
                        <a:rPr lang="zh-CN" altLang="en-US" sz="700" b="0" kern="1200" dirty="0">
                          <a:solidFill>
                            <a:schemeClr val="tx1"/>
                          </a:solidFill>
                          <a:latin typeface="微软雅黑" panose="020B0503020204020204" pitchFamily="34" charset="-122"/>
                          <a:ea typeface="微软雅黑" panose="020B0503020204020204" pitchFamily="34" charset="-122"/>
                          <a:cs typeface="+mn-cs"/>
                        </a:rPr>
                        <a:t>中心主任</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endParaRPr lang="zh-CN" altLang="en-US" sz="700" b="0" kern="120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p>
                      <a:pPr algn="ctr" fontAlgn="ctr"/>
                      <a:r>
                        <a:rPr lang="zh-CN" altLang="en-US" sz="700" b="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700" b="0" kern="1200" dirty="0">
                        <a:solidFill>
                          <a:schemeClr val="tx1"/>
                        </a:solidFill>
                        <a:latin typeface="微软雅黑" panose="020B0503020204020204" pitchFamily="34" charset="-122"/>
                        <a:ea typeface="微软雅黑" panose="020B0503020204020204" pitchFamily="34" charset="-122"/>
                        <a:cs typeface="+mn-cs"/>
                      </a:endParaRPr>
                    </a:p>
                  </a:txBody>
                  <a:tcPr marL="5443" marR="5443" marT="54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r>
            </a:tbl>
          </a:graphicData>
        </a:graphic>
      </p:graphicFrame>
      <p:sp>
        <p:nvSpPr>
          <p:cNvPr id="2" name="文本框 1"/>
          <p:cNvSpPr txBox="1"/>
          <p:nvPr>
            <p:custDataLst>
              <p:tags r:id="rId17"/>
            </p:custDataLst>
          </p:nvPr>
        </p:nvSpPr>
        <p:spPr>
          <a:xfrm>
            <a:off x="4231640" y="3859530"/>
            <a:ext cx="3502025" cy="845185"/>
          </a:xfrm>
          <a:prstGeom prst="rect">
            <a:avLst/>
          </a:prstGeom>
          <a:noFill/>
        </p:spPr>
        <p:txBody>
          <a:bodyPr wrap="square" rtlCol="0" anchor="t">
            <a:spAutoFit/>
          </a:bodyPr>
          <a:p>
            <a:pPr marL="171450" indent="-171450">
              <a:lnSpc>
                <a:spcPct val="130000"/>
              </a:lnSpc>
              <a:spcBef>
                <a:spcPts val="0"/>
              </a:spcBef>
              <a:spcAft>
                <a:spcPts val="0"/>
              </a:spcAft>
              <a:buFont typeface="Wingdings" panose="05000000000000000000" charset="0"/>
              <a:buChar char="Ø"/>
            </a:pPr>
            <a:r>
              <a:rPr lang="zh-CN" altLang="en-US" sz="1000" b="1">
                <a:solidFill>
                  <a:srgbClr val="0070C0"/>
                </a:solidFill>
                <a:latin typeface="微软雅黑" panose="020B0503020204020204" pitchFamily="34" charset="-122"/>
                <a:ea typeface="微软雅黑" panose="020B0503020204020204" pitchFamily="34" charset="-122"/>
                <a:sym typeface="+mn-ea"/>
              </a:rPr>
              <a:t>标准方案赋能培训</a:t>
            </a:r>
            <a:endParaRPr lang="zh-CN" altLang="en-US" sz="1000" b="1">
              <a:solidFill>
                <a:srgbClr val="0070C0"/>
              </a:solidFill>
              <a:latin typeface="微软雅黑" panose="020B0503020204020204" pitchFamily="34" charset="-122"/>
              <a:ea typeface="微软雅黑" panose="020B0503020204020204" pitchFamily="34" charset="-122"/>
              <a:sym typeface="+mn-ea"/>
            </a:endParaRPr>
          </a:p>
          <a:p>
            <a:pPr marL="171450" indent="-171450" fontAlgn="auto">
              <a:lnSpc>
                <a:spcPct val="120000"/>
              </a:lnSpc>
              <a:spcBef>
                <a:spcPts val="0"/>
              </a:spcBef>
              <a:spcAft>
                <a:spcPts val="0"/>
              </a:spcAft>
              <a:buFont typeface="Arial" panose="020B0604020202020204" pitchFamily="34" charset="0"/>
              <a:buChar char="•"/>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按行业分类存储已落地项目的方案框架、客户反馈、实施难点，梳理出对接局办及关键人物，整理出细分场景解决方案和上门话术，培训宣贯到一线</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框 4"/>
          <p:cNvSpPr txBox="1"/>
          <p:nvPr>
            <p:custDataLst>
              <p:tags r:id="rId18"/>
            </p:custDataLst>
          </p:nvPr>
        </p:nvSpPr>
        <p:spPr>
          <a:xfrm>
            <a:off x="8222615" y="3554730"/>
            <a:ext cx="3502025" cy="691515"/>
          </a:xfrm>
          <a:prstGeom prst="rect">
            <a:avLst/>
          </a:prstGeom>
          <a:noFill/>
        </p:spPr>
        <p:txBody>
          <a:bodyPr wrap="square" rtlCol="0" anchor="t">
            <a:spAutoFit/>
          </a:bodyPr>
          <a:p>
            <a:pPr marL="171450" indent="-171450">
              <a:lnSpc>
                <a:spcPct val="130000"/>
              </a:lnSpc>
              <a:spcBef>
                <a:spcPts val="0"/>
              </a:spcBef>
              <a:spcAft>
                <a:spcPts val="0"/>
              </a:spcAft>
              <a:buFont typeface="Wingdings" panose="05000000000000000000" charset="0"/>
              <a:buChar char="Ø"/>
            </a:pPr>
            <a:r>
              <a:rPr lang="zh-CN" altLang="en-US" sz="1000" b="1">
                <a:solidFill>
                  <a:srgbClr val="0070C0"/>
                </a:solidFill>
                <a:latin typeface="微软雅黑" panose="020B0503020204020204" pitchFamily="34" charset="-122"/>
                <a:ea typeface="微软雅黑" panose="020B0503020204020204" pitchFamily="34" charset="-122"/>
                <a:sym typeface="+mn-ea"/>
              </a:rPr>
              <a:t>推进项目验收闭环</a:t>
            </a:r>
            <a:endParaRPr lang="zh-CN" altLang="en-US" sz="1000" b="1">
              <a:solidFill>
                <a:srgbClr val="0070C0"/>
              </a:solidFill>
              <a:latin typeface="微软雅黑" panose="020B0503020204020204" pitchFamily="34" charset="-122"/>
              <a:ea typeface="微软雅黑" panose="020B0503020204020204" pitchFamily="34" charset="-122"/>
              <a:sym typeface="+mn-ea"/>
            </a:endParaRPr>
          </a:p>
          <a:p>
            <a:pPr marL="171450" indent="-171450">
              <a:lnSpc>
                <a:spcPct val="130000"/>
              </a:lnSpc>
              <a:spcBef>
                <a:spcPts val="0"/>
              </a:spcBef>
              <a:spcAft>
                <a:spcPts val="0"/>
              </a:spcAft>
              <a:buFont typeface="Arial" panose="020B0604020202020204" pitchFamily="34" charset="0"/>
              <a:buChar char="•"/>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紧盯项目遗留问题，推进项目验收闭环。</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全市已有</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sym typeface="+mn-ea"/>
              </a:rPr>
              <a:t>81</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个项目具备终验条件</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20" name="表格 19"/>
          <p:cNvGraphicFramePr/>
          <p:nvPr>
            <p:custDataLst>
              <p:tags r:id="rId19"/>
            </p:custDataLst>
          </p:nvPr>
        </p:nvGraphicFramePr>
        <p:xfrm>
          <a:off x="8194040" y="4215130"/>
          <a:ext cx="3550920" cy="641985"/>
        </p:xfrm>
        <a:graphic>
          <a:graphicData uri="http://schemas.openxmlformats.org/drawingml/2006/table">
            <a:tbl>
              <a:tblPr>
                <a:tableStyleId>{7DF18680-E054-41AD-8BC1-D1AEF772440D}</a:tableStyleId>
              </a:tblPr>
              <a:tblGrid>
                <a:gridCol w="669290"/>
                <a:gridCol w="354330"/>
                <a:gridCol w="360045"/>
                <a:gridCol w="362585"/>
                <a:gridCol w="360045"/>
                <a:gridCol w="360045"/>
                <a:gridCol w="361950"/>
                <a:gridCol w="361950"/>
                <a:gridCol w="360680"/>
              </a:tblGrid>
              <a:tr h="175895">
                <a:tc>
                  <a:txBody>
                    <a:bodyPr/>
                    <a:p>
                      <a:pPr indent="0" algn="ctr">
                        <a:buNone/>
                      </a:pPr>
                      <a:r>
                        <a:rPr lang="en-US" sz="700" b="1">
                          <a:solidFill>
                            <a:schemeClr val="bg1"/>
                          </a:solidFill>
                          <a:latin typeface="微软雅黑" panose="020B0503020204020204" pitchFamily="34" charset="-122"/>
                          <a:ea typeface="微软雅黑" panose="020B0503020204020204" pitchFamily="34" charset="-122"/>
                        </a:rPr>
                        <a:t>单位</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700" b="1">
                          <a:solidFill>
                            <a:schemeClr val="bg1"/>
                          </a:solidFill>
                          <a:latin typeface="微软雅黑" panose="020B0503020204020204" pitchFamily="34" charset="-122"/>
                          <a:ea typeface="微软雅黑" panose="020B0503020204020204" pitchFamily="34" charset="-122"/>
                        </a:rPr>
                        <a:t>嘉禾</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700" b="1">
                          <a:solidFill>
                            <a:schemeClr val="bg1"/>
                          </a:solidFill>
                          <a:latin typeface="微软雅黑" panose="020B0503020204020204" pitchFamily="34" charset="-122"/>
                          <a:ea typeface="微软雅黑" panose="020B0503020204020204" pitchFamily="34" charset="-122"/>
                        </a:rPr>
                        <a:t>嘉善</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700" b="1">
                          <a:solidFill>
                            <a:schemeClr val="bg1"/>
                          </a:solidFill>
                          <a:latin typeface="微软雅黑" panose="020B0503020204020204" pitchFamily="34" charset="-122"/>
                          <a:ea typeface="微软雅黑" panose="020B0503020204020204" pitchFamily="34" charset="-122"/>
                        </a:rPr>
                        <a:t>平湖</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700" b="1">
                          <a:solidFill>
                            <a:schemeClr val="bg1"/>
                          </a:solidFill>
                          <a:latin typeface="微软雅黑" panose="020B0503020204020204" pitchFamily="34" charset="-122"/>
                          <a:ea typeface="微软雅黑" panose="020B0503020204020204" pitchFamily="34" charset="-122"/>
                        </a:rPr>
                        <a:t>海盐</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700" b="1">
                          <a:solidFill>
                            <a:schemeClr val="bg1"/>
                          </a:solidFill>
                          <a:latin typeface="微软雅黑" panose="020B0503020204020204" pitchFamily="34" charset="-122"/>
                          <a:ea typeface="微软雅黑" panose="020B0503020204020204" pitchFamily="34" charset="-122"/>
                        </a:rPr>
                        <a:t>海宁</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en-US" sz="700" b="1">
                          <a:solidFill>
                            <a:schemeClr val="bg1"/>
                          </a:solidFill>
                          <a:latin typeface="微软雅黑" panose="020B0503020204020204" pitchFamily="34" charset="-122"/>
                          <a:ea typeface="微软雅黑" panose="020B0503020204020204" pitchFamily="34" charset="-122"/>
                        </a:rPr>
                        <a:t>桐乡</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战</a:t>
                      </a:r>
                      <a:r>
                        <a:rPr lang="en-US" sz="700" b="1">
                          <a:solidFill>
                            <a:schemeClr val="bg1"/>
                          </a:solidFill>
                          <a:latin typeface="微软雅黑" panose="020B0503020204020204" pitchFamily="34" charset="-122"/>
                          <a:ea typeface="微软雅黑" panose="020B0503020204020204" pitchFamily="34" charset="-122"/>
                        </a:rPr>
                        <a:t>客</a:t>
                      </a:r>
                      <a:endParaRPr lang="en-US"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全市</a:t>
                      </a:r>
                      <a:endParaRPr lang="zh-CN"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r>
              <a:tr h="232410">
                <a:tc>
                  <a:txBody>
                    <a:bodyPr/>
                    <a:p>
                      <a:pPr indent="0" algn="ctr">
                        <a:buNone/>
                      </a:pPr>
                      <a:r>
                        <a:rPr lang="zh-CN" sz="700" b="0">
                          <a:solidFill>
                            <a:schemeClr val="tx1"/>
                          </a:solidFill>
                          <a:latin typeface="微软雅黑" panose="020B0503020204020204" pitchFamily="34" charset="-122"/>
                          <a:ea typeface="微软雅黑" panose="020B0503020204020204" pitchFamily="34" charset="-122"/>
                          <a:sym typeface="+mn-ea"/>
                        </a:rPr>
                        <a:t>具备终验条件</a:t>
                      </a:r>
                      <a:endParaRPr lang="zh-CN" sz="700" b="0">
                        <a:solidFill>
                          <a:schemeClr val="tx1"/>
                        </a:solidFill>
                        <a:latin typeface="微软雅黑" panose="020B0503020204020204" pitchFamily="34" charset="-122"/>
                        <a:ea typeface="微软雅黑" panose="020B0503020204020204" pitchFamily="34" charset="-122"/>
                        <a:sym typeface="+mn-ea"/>
                      </a:endParaRPr>
                    </a:p>
                  </a:txBody>
                  <a:tcPr marL="0" marR="0" marT="0" marB="0" anchor="ctr">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4</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12</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10</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10</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16</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15</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14</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700" b="0" i="0">
                          <a:solidFill>
                            <a:srgbClr val="000000"/>
                          </a:solidFill>
                          <a:latin typeface="微软雅黑" panose="020B0503020204020204" pitchFamily="34" charset="-122"/>
                          <a:ea typeface="微软雅黑" panose="020B0503020204020204" pitchFamily="34" charset="-122"/>
                        </a:rPr>
                        <a:t>81</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r>
            </a:tbl>
          </a:graphicData>
        </a:graphic>
      </p:graphicFrame>
      <p:sp>
        <p:nvSpPr>
          <p:cNvPr id="6" name="文本框 5"/>
          <p:cNvSpPr txBox="1"/>
          <p:nvPr>
            <p:custDataLst>
              <p:tags r:id="rId20"/>
            </p:custDataLst>
          </p:nvPr>
        </p:nvSpPr>
        <p:spPr>
          <a:xfrm>
            <a:off x="8164830" y="4791710"/>
            <a:ext cx="3502025" cy="716280"/>
          </a:xfrm>
          <a:prstGeom prst="rect">
            <a:avLst/>
          </a:prstGeom>
          <a:noFill/>
        </p:spPr>
        <p:txBody>
          <a:bodyPr wrap="square" rtlCol="0" anchor="t">
            <a:noAutofit/>
          </a:bodyPr>
          <a:p>
            <a:pPr marL="171450" indent="-171450">
              <a:lnSpc>
                <a:spcPct val="130000"/>
              </a:lnSpc>
              <a:spcBef>
                <a:spcPts val="0"/>
              </a:spcBef>
              <a:spcAft>
                <a:spcPts val="0"/>
              </a:spcAft>
              <a:buFont typeface="Wingdings" panose="05000000000000000000" charset="0"/>
              <a:buChar char="Ø"/>
            </a:pPr>
            <a:r>
              <a:rPr lang="zh-CN" altLang="en-US" sz="1000" b="1">
                <a:solidFill>
                  <a:srgbClr val="0070C0"/>
                </a:solidFill>
                <a:latin typeface="微软雅黑" panose="020B0503020204020204" pitchFamily="34" charset="-122"/>
                <a:ea typeface="微软雅黑" panose="020B0503020204020204" pitchFamily="34" charset="-122"/>
                <a:sym typeface="+mn-ea"/>
              </a:rPr>
              <a:t>强化疑难项目攻坚</a:t>
            </a:r>
            <a:endParaRPr lang="zh-CN" altLang="en-US" sz="1000" b="1">
              <a:solidFill>
                <a:srgbClr val="0070C0"/>
              </a:solidFill>
              <a:latin typeface="微软雅黑" panose="020B0503020204020204" pitchFamily="34" charset="-122"/>
              <a:ea typeface="微软雅黑" panose="020B0503020204020204" pitchFamily="34" charset="-122"/>
              <a:sym typeface="+mn-ea"/>
            </a:endParaRPr>
          </a:p>
          <a:p>
            <a:pPr marL="171450" indent="-171450">
              <a:lnSpc>
                <a:spcPct val="130000"/>
              </a:lnSpc>
              <a:spcBef>
                <a:spcPts val="0"/>
              </a:spcBef>
              <a:spcAft>
                <a:spcPts val="0"/>
              </a:spcAft>
              <a:buFont typeface="Arial" panose="020B0604020202020204" pitchFamily="34" charset="0"/>
              <a:buChar char="•"/>
            </a:pPr>
            <a:r>
              <a:rPr 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针对多变更、长工期等疑难项目</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，通过明确责任、前后端协同、领导挂帅督办推进项目顺利交付</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35" name="图表 34"/>
          <p:cNvGraphicFramePr/>
          <p:nvPr/>
        </p:nvGraphicFramePr>
        <p:xfrm>
          <a:off x="8183880" y="5439410"/>
          <a:ext cx="3608705" cy="796290"/>
        </p:xfrm>
        <a:graphic>
          <a:graphicData uri="http://schemas.openxmlformats.org/drawingml/2006/chart">
            <c:chart xmlns:c="http://schemas.openxmlformats.org/drawingml/2006/chart" xmlns:r="http://schemas.openxmlformats.org/officeDocument/2006/relationships" r:id="rId1"/>
          </a:graphicData>
        </a:graphic>
      </p:graphicFrame>
      <p:sp>
        <p:nvSpPr>
          <p:cNvPr id="8" name="文本框 7"/>
          <p:cNvSpPr txBox="1"/>
          <p:nvPr>
            <p:custDataLst>
              <p:tags r:id="rId21"/>
            </p:custDataLst>
          </p:nvPr>
        </p:nvSpPr>
        <p:spPr>
          <a:xfrm>
            <a:off x="4206875" y="4988560"/>
            <a:ext cx="3574415" cy="890905"/>
          </a:xfrm>
          <a:prstGeom prst="rect">
            <a:avLst/>
          </a:prstGeom>
          <a:noFill/>
        </p:spPr>
        <p:txBody>
          <a:bodyPr wrap="square" rtlCol="0" anchor="t">
            <a:noAutofit/>
          </a:bodyPr>
          <a:p>
            <a:pPr marL="171450" indent="-171450">
              <a:lnSpc>
                <a:spcPct val="130000"/>
              </a:lnSpc>
              <a:spcBef>
                <a:spcPts val="0"/>
              </a:spcBef>
              <a:spcAft>
                <a:spcPts val="0"/>
              </a:spcAft>
              <a:buFont typeface="Wingdings" panose="05000000000000000000" charset="0"/>
              <a:buChar char="Ø"/>
            </a:pPr>
            <a:r>
              <a:rPr lang="zh-CN" altLang="en-US" sz="1000" b="1">
                <a:solidFill>
                  <a:srgbClr val="0070C0"/>
                </a:solidFill>
                <a:latin typeface="微软雅黑" panose="020B0503020204020204" pitchFamily="34" charset="-122"/>
                <a:ea typeface="微软雅黑" panose="020B0503020204020204" pitchFamily="34" charset="-122"/>
                <a:sym typeface="+mn-ea"/>
              </a:rPr>
              <a:t>三级联动支撑机制</a:t>
            </a:r>
            <a:endParaRPr lang="zh-CN" altLang="en-US" sz="1000" b="1">
              <a:solidFill>
                <a:srgbClr val="0070C0"/>
              </a:solidFill>
              <a:latin typeface="微软雅黑" panose="020B0503020204020204" pitchFamily="34" charset="-122"/>
              <a:ea typeface="微软雅黑" panose="020B0503020204020204" pitchFamily="34" charset="-122"/>
              <a:sym typeface="+mn-ea"/>
            </a:endParaRPr>
          </a:p>
          <a:p>
            <a:pPr marL="171450" indent="-171450">
              <a:lnSpc>
                <a:spcPct val="130000"/>
              </a:lnSpc>
              <a:spcBef>
                <a:spcPts val="0"/>
              </a:spcBef>
              <a:spcAft>
                <a:spcPts val="0"/>
              </a:spcAft>
              <a:buFont typeface="Arial" panose="020B0604020202020204" pitchFamily="34" charset="0"/>
              <a:buChar char="•"/>
            </a:pPr>
            <a:r>
              <a:rPr 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成立行业拓展柔性团队、落实市</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县</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网格三级支撑机制，构建</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专家支撑</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 </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高效响应</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 </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资源托底</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的联动体系，解决一线在项目拓展中</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缺能力、缺资源、缺方法</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的问题</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3" name="矩形: 圆角 27"/>
          <p:cNvSpPr/>
          <p:nvPr>
            <p:custDataLst>
              <p:tags r:id="rId22"/>
            </p:custDataLst>
          </p:nvPr>
        </p:nvSpPr>
        <p:spPr>
          <a:xfrm>
            <a:off x="4367530" y="5885815"/>
            <a:ext cx="860425" cy="324485"/>
          </a:xfrm>
          <a:prstGeom prst="rect">
            <a:avLst/>
          </a:prstGeom>
          <a:noFill/>
          <a:ln>
            <a:solidFill>
              <a:schemeClr val="accent1"/>
            </a:solidFill>
            <a:prstDash val="sysDash"/>
          </a:ln>
        </p:spPr>
        <p:txBody>
          <a:bodyPr wrap="square" rtlCol="0" anchor="ctr">
            <a:noAutofit/>
          </a:bodyPr>
          <a:p>
            <a:pPr algn="ctr"/>
            <a:r>
              <a:rPr lang="zh-CN" altLang="en-US" sz="900" dirty="0">
                <a:solidFill>
                  <a:schemeClr val="tx1"/>
                </a:solidFill>
                <a:latin typeface="微软雅黑" panose="020B0503020204020204" pitchFamily="34" charset="-122"/>
                <a:ea typeface="微软雅黑" panose="020B0503020204020204" pitchFamily="34" charset="-122"/>
                <a:sym typeface="+mn-ea"/>
              </a:rPr>
              <a:t>工业军团</a:t>
            </a:r>
            <a:endParaRPr lang="zh-CN" altLang="en-US" sz="900" dirty="0">
              <a:solidFill>
                <a:schemeClr val="tx1"/>
              </a:solidFill>
              <a:latin typeface="微软雅黑" panose="020B0503020204020204" pitchFamily="34" charset="-122"/>
              <a:ea typeface="微软雅黑" panose="020B0503020204020204" pitchFamily="34" charset="-122"/>
              <a:sym typeface="+mn-ea"/>
            </a:endParaRPr>
          </a:p>
          <a:p>
            <a:pPr algn="ctr"/>
            <a:r>
              <a:rPr lang="zh-CN" altLang="en-US" sz="900" b="1" dirty="0">
                <a:solidFill>
                  <a:srgbClr val="FF0000"/>
                </a:solidFill>
                <a:latin typeface="微软雅黑" panose="020B0503020204020204" pitchFamily="34" charset="-122"/>
                <a:ea typeface="微软雅黑" panose="020B0503020204020204" pitchFamily="34" charset="-122"/>
                <a:sym typeface="+mn-ea"/>
              </a:rPr>
              <a:t>签约</a:t>
            </a:r>
            <a:r>
              <a:rPr lang="en-US" altLang="zh-CN" sz="900" b="1" dirty="0">
                <a:solidFill>
                  <a:srgbClr val="FF0000"/>
                </a:solidFill>
                <a:latin typeface="微软雅黑" panose="020B0503020204020204" pitchFamily="34" charset="-122"/>
                <a:ea typeface="微软雅黑" panose="020B0503020204020204" pitchFamily="34" charset="-122"/>
                <a:sym typeface="+mn-ea"/>
              </a:rPr>
              <a:t>1.5</a:t>
            </a:r>
            <a:r>
              <a:rPr lang="zh-CN" altLang="en-US" sz="900" b="1" dirty="0">
                <a:solidFill>
                  <a:srgbClr val="FF0000"/>
                </a:solidFill>
                <a:latin typeface="微软雅黑" panose="020B0503020204020204" pitchFamily="34" charset="-122"/>
                <a:ea typeface="微软雅黑" panose="020B0503020204020204" pitchFamily="34" charset="-122"/>
                <a:sym typeface="+mn-ea"/>
              </a:rPr>
              <a:t>亿</a:t>
            </a:r>
            <a:endParaRPr lang="zh-CN" altLang="en-US" sz="900" b="1" dirty="0">
              <a:solidFill>
                <a:srgbClr val="FF0000"/>
              </a:solidFill>
              <a:latin typeface="微软雅黑" panose="020B0503020204020204" pitchFamily="34" charset="-122"/>
              <a:ea typeface="微软雅黑" panose="020B0503020204020204" pitchFamily="34" charset="-122"/>
              <a:sym typeface="+mn-ea"/>
            </a:endParaRPr>
          </a:p>
        </p:txBody>
      </p:sp>
      <p:sp>
        <p:nvSpPr>
          <p:cNvPr id="14" name="矩形: 圆角 27"/>
          <p:cNvSpPr/>
          <p:nvPr>
            <p:custDataLst>
              <p:tags r:id="rId23"/>
            </p:custDataLst>
          </p:nvPr>
        </p:nvSpPr>
        <p:spPr>
          <a:xfrm>
            <a:off x="5378450" y="5885815"/>
            <a:ext cx="1150620" cy="324485"/>
          </a:xfrm>
          <a:prstGeom prst="rect">
            <a:avLst/>
          </a:prstGeom>
          <a:noFill/>
          <a:ln>
            <a:solidFill>
              <a:schemeClr val="accent1"/>
            </a:solidFill>
            <a:prstDash val="sysDash"/>
          </a:ln>
        </p:spPr>
        <p:txBody>
          <a:bodyPr wrap="square" rtlCol="0" anchor="ctr">
            <a:noAutofit/>
          </a:bodyPr>
          <a:p>
            <a:pPr algn="ctr"/>
            <a:r>
              <a:rPr lang="zh-CN" altLang="en-US" sz="900" dirty="0">
                <a:solidFill>
                  <a:schemeClr val="tx1"/>
                </a:solidFill>
                <a:latin typeface="微软雅黑" panose="020B0503020204020204" pitchFamily="34" charset="-122"/>
                <a:ea typeface="微软雅黑" panose="020B0503020204020204" pitchFamily="34" charset="-122"/>
                <a:sym typeface="+mn-ea"/>
              </a:rPr>
              <a:t>低空经济专班</a:t>
            </a:r>
            <a:endParaRPr lang="zh-CN" altLang="en-US" sz="900" dirty="0">
              <a:solidFill>
                <a:schemeClr val="tx1"/>
              </a:solidFill>
              <a:latin typeface="微软雅黑" panose="020B0503020204020204" pitchFamily="34" charset="-122"/>
              <a:ea typeface="微软雅黑" panose="020B0503020204020204" pitchFamily="34" charset="-122"/>
              <a:sym typeface="+mn-ea"/>
            </a:endParaRPr>
          </a:p>
          <a:p>
            <a:pPr algn="ctr"/>
            <a:r>
              <a:rPr lang="zh-CN" altLang="en-US" sz="900" b="1" dirty="0">
                <a:solidFill>
                  <a:srgbClr val="FF0000"/>
                </a:solidFill>
                <a:latin typeface="微软雅黑" panose="020B0503020204020204" pitchFamily="34" charset="-122"/>
                <a:ea typeface="微软雅黑" panose="020B0503020204020204" pitchFamily="34" charset="-122"/>
                <a:sym typeface="+mn-ea"/>
              </a:rPr>
              <a:t>签约</a:t>
            </a:r>
            <a:r>
              <a:rPr lang="en-US" altLang="zh-CN" sz="900" b="1" dirty="0">
                <a:solidFill>
                  <a:srgbClr val="FF0000"/>
                </a:solidFill>
                <a:latin typeface="微软雅黑" panose="020B0503020204020204" pitchFamily="34" charset="-122"/>
                <a:ea typeface="微软雅黑" panose="020B0503020204020204" pitchFamily="34" charset="-122"/>
                <a:sym typeface="+mn-ea"/>
              </a:rPr>
              <a:t>2000</a:t>
            </a:r>
            <a:r>
              <a:rPr lang="zh-CN" altLang="en-US" sz="900" b="1" dirty="0">
                <a:solidFill>
                  <a:srgbClr val="FF0000"/>
                </a:solidFill>
                <a:latin typeface="微软雅黑" panose="020B0503020204020204" pitchFamily="34" charset="-122"/>
                <a:ea typeface="微软雅黑" panose="020B0503020204020204" pitchFamily="34" charset="-122"/>
                <a:sym typeface="+mn-ea"/>
              </a:rPr>
              <a:t>万</a:t>
            </a:r>
            <a:endParaRPr lang="zh-CN" altLang="en-US" sz="900" b="1" dirty="0">
              <a:solidFill>
                <a:srgbClr val="FF0000"/>
              </a:solidFill>
              <a:latin typeface="微软雅黑" panose="020B0503020204020204" pitchFamily="34" charset="-122"/>
              <a:ea typeface="微软雅黑" panose="020B0503020204020204" pitchFamily="34" charset="-122"/>
              <a:sym typeface="+mn-ea"/>
            </a:endParaRPr>
          </a:p>
        </p:txBody>
      </p:sp>
      <p:sp>
        <p:nvSpPr>
          <p:cNvPr id="16" name="矩形: 圆角 27"/>
          <p:cNvSpPr/>
          <p:nvPr>
            <p:custDataLst>
              <p:tags r:id="rId24"/>
            </p:custDataLst>
          </p:nvPr>
        </p:nvSpPr>
        <p:spPr>
          <a:xfrm>
            <a:off x="6620510" y="5885815"/>
            <a:ext cx="976630" cy="324485"/>
          </a:xfrm>
          <a:prstGeom prst="rect">
            <a:avLst/>
          </a:prstGeom>
          <a:noFill/>
          <a:ln>
            <a:solidFill>
              <a:schemeClr val="accent1"/>
            </a:solidFill>
            <a:prstDash val="sysDash"/>
          </a:ln>
        </p:spPr>
        <p:txBody>
          <a:bodyPr wrap="square" rtlCol="0" anchor="ctr">
            <a:noAutofit/>
          </a:bodyPr>
          <a:p>
            <a:pPr algn="ctr"/>
            <a:r>
              <a:rPr lang="zh-CN" altLang="en-US" sz="900" dirty="0">
                <a:solidFill>
                  <a:schemeClr val="tx1"/>
                </a:solidFill>
                <a:latin typeface="微软雅黑" panose="020B0503020204020204" pitchFamily="34" charset="-122"/>
                <a:ea typeface="微软雅黑" panose="020B0503020204020204" pitchFamily="34" charset="-122"/>
                <a:sym typeface="+mn-ea"/>
              </a:rPr>
              <a:t>专项债军团</a:t>
            </a:r>
            <a:endParaRPr lang="zh-CN" altLang="en-US" sz="900" dirty="0">
              <a:solidFill>
                <a:schemeClr val="tx1"/>
              </a:solidFill>
              <a:latin typeface="微软雅黑" panose="020B0503020204020204" pitchFamily="34" charset="-122"/>
              <a:ea typeface="微软雅黑" panose="020B0503020204020204" pitchFamily="34" charset="-122"/>
              <a:sym typeface="+mn-ea"/>
            </a:endParaRPr>
          </a:p>
          <a:p>
            <a:pPr algn="ctr"/>
            <a:r>
              <a:rPr lang="zh-CN" altLang="en-US" sz="900" b="1" dirty="0">
                <a:solidFill>
                  <a:srgbClr val="FF0000"/>
                </a:solidFill>
                <a:latin typeface="微软雅黑" panose="020B0503020204020204" pitchFamily="34" charset="-122"/>
                <a:ea typeface="微软雅黑" panose="020B0503020204020204" pitchFamily="34" charset="-122"/>
                <a:sym typeface="+mn-ea"/>
              </a:rPr>
              <a:t>签约</a:t>
            </a:r>
            <a:r>
              <a:rPr lang="en-US" altLang="zh-CN" sz="900" b="1" dirty="0">
                <a:solidFill>
                  <a:srgbClr val="FF0000"/>
                </a:solidFill>
                <a:latin typeface="微软雅黑" panose="020B0503020204020204" pitchFamily="34" charset="-122"/>
                <a:ea typeface="微软雅黑" panose="020B0503020204020204" pitchFamily="34" charset="-122"/>
                <a:sym typeface="+mn-ea"/>
              </a:rPr>
              <a:t>1.05</a:t>
            </a:r>
            <a:r>
              <a:rPr lang="zh-CN" altLang="en-US" sz="900" b="1" dirty="0">
                <a:solidFill>
                  <a:srgbClr val="FF0000"/>
                </a:solidFill>
                <a:latin typeface="微软雅黑" panose="020B0503020204020204" pitchFamily="34" charset="-122"/>
                <a:ea typeface="微软雅黑" panose="020B0503020204020204" pitchFamily="34" charset="-122"/>
                <a:sym typeface="+mn-ea"/>
              </a:rPr>
              <a:t>亿</a:t>
            </a:r>
            <a:endParaRPr lang="zh-CN" altLang="en-US" sz="900" b="1" dirty="0">
              <a:solidFill>
                <a:srgbClr val="FF0000"/>
              </a:solidFill>
              <a:latin typeface="微软雅黑" panose="020B0503020204020204" pitchFamily="34" charset="-122"/>
              <a:ea typeface="微软雅黑" panose="020B0503020204020204" pitchFamily="34" charset="-122"/>
              <a:sym typeface="+mn-ea"/>
            </a:endParaRPr>
          </a:p>
        </p:txBody>
      </p:sp>
      <p:graphicFrame>
        <p:nvGraphicFramePr>
          <p:cNvPr id="54" name="表格 53"/>
          <p:cNvGraphicFramePr/>
          <p:nvPr>
            <p:custDataLst>
              <p:tags r:id="rId25"/>
            </p:custDataLst>
          </p:nvPr>
        </p:nvGraphicFramePr>
        <p:xfrm>
          <a:off x="4309110" y="4689475"/>
          <a:ext cx="3423920" cy="309245"/>
        </p:xfrm>
        <a:graphic>
          <a:graphicData uri="http://schemas.openxmlformats.org/drawingml/2006/table">
            <a:tbl>
              <a:tblPr>
                <a:tableStyleId>{7DF18680-E054-41AD-8BC1-D1AEF772440D}</a:tableStyleId>
              </a:tblPr>
              <a:tblGrid>
                <a:gridCol w="266422"/>
                <a:gridCol w="315722"/>
                <a:gridCol w="315722"/>
                <a:gridCol w="315722"/>
                <a:gridCol w="315722"/>
                <a:gridCol w="315722"/>
                <a:gridCol w="315722"/>
                <a:gridCol w="315722"/>
                <a:gridCol w="315722"/>
                <a:gridCol w="315722"/>
                <a:gridCol w="315722"/>
              </a:tblGrid>
              <a:tr h="165100">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行业</a:t>
                      </a:r>
                      <a:endParaRPr lang="zh-CN"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algn="ctr" fontAlgn="ctr"/>
                      <a:r>
                        <a:rPr lang="zh-CN" altLang="en-US" sz="700" b="1" i="0">
                          <a:solidFill>
                            <a:schemeClr val="bg1"/>
                          </a:solidFill>
                          <a:latin typeface="微软雅黑" panose="020B0503020204020204" pitchFamily="34" charset="-122"/>
                          <a:ea typeface="微软雅黑" panose="020B0503020204020204" pitchFamily="34" charset="-122"/>
                        </a:rPr>
                        <a:t>党政</a:t>
                      </a:r>
                      <a:endParaRPr lang="zh-CN" altLang="en-US" sz="700" b="1" i="0">
                        <a:solidFill>
                          <a:schemeClr val="bg1"/>
                        </a:solidFill>
                        <a:latin typeface="微软雅黑" panose="020B0503020204020204" pitchFamily="34" charset="-122"/>
                        <a:ea typeface="微软雅黑" panose="020B0503020204020204" pitchFamily="34" charset="-122"/>
                      </a:endParaRPr>
                    </a:p>
                  </a:txBody>
                  <a:tcPr marL="6667" marR="6667" marT="6667" marB="0" anchor="ctr" anchorCtr="0">
                    <a:solidFill>
                      <a:srgbClr val="0070C0"/>
                    </a:solidFill>
                  </a:tcPr>
                </a:tc>
                <a:tc>
                  <a:txBody>
                    <a:bodyPr/>
                    <a:p>
                      <a:pPr algn="ctr" fontAlgn="ctr"/>
                      <a:r>
                        <a:rPr lang="zh-CN" altLang="en-US" sz="700" b="1" i="0">
                          <a:solidFill>
                            <a:schemeClr val="bg1"/>
                          </a:solidFill>
                          <a:latin typeface="微软雅黑" panose="020B0503020204020204" pitchFamily="34" charset="-122"/>
                          <a:ea typeface="微软雅黑" panose="020B0503020204020204" pitchFamily="34" charset="-122"/>
                        </a:rPr>
                        <a:t>交通</a:t>
                      </a:r>
                      <a:endParaRPr lang="zh-CN" altLang="en-US" sz="700" b="1" i="0">
                        <a:solidFill>
                          <a:schemeClr val="bg1"/>
                        </a:solidFill>
                        <a:latin typeface="微软雅黑" panose="020B0503020204020204" pitchFamily="34" charset="-122"/>
                        <a:ea typeface="微软雅黑" panose="020B0503020204020204" pitchFamily="34" charset="-122"/>
                      </a:endParaRPr>
                    </a:p>
                  </a:txBody>
                  <a:tcPr marL="6667" marR="6667" marT="6667" marB="0" anchor="ctr" anchorCtr="0">
                    <a:solidFill>
                      <a:srgbClr val="0070C0"/>
                    </a:solidFill>
                  </a:tcPr>
                </a:tc>
                <a:tc>
                  <a:txBody>
                    <a:bodyPr/>
                    <a:p>
                      <a:pPr algn="ctr" fontAlgn="ctr"/>
                      <a:r>
                        <a:rPr lang="zh-CN" altLang="en-US" sz="700" b="1" i="0">
                          <a:solidFill>
                            <a:schemeClr val="bg1"/>
                          </a:solidFill>
                          <a:latin typeface="微软雅黑" panose="020B0503020204020204" pitchFamily="34" charset="-122"/>
                          <a:ea typeface="微软雅黑" panose="020B0503020204020204" pitchFamily="34" charset="-122"/>
                        </a:rPr>
                        <a:t>医卫</a:t>
                      </a:r>
                      <a:endParaRPr lang="zh-CN" altLang="en-US" sz="700" b="1" i="0">
                        <a:solidFill>
                          <a:schemeClr val="bg1"/>
                        </a:solidFill>
                        <a:latin typeface="微软雅黑" panose="020B0503020204020204" pitchFamily="34" charset="-122"/>
                        <a:ea typeface="微软雅黑" panose="020B0503020204020204" pitchFamily="34" charset="-122"/>
                      </a:endParaRPr>
                    </a:p>
                  </a:txBody>
                  <a:tcPr marL="6667" marR="6667" marT="6667" marB="0" anchor="ctr" anchorCtr="0">
                    <a:solidFill>
                      <a:srgbClr val="0070C0"/>
                    </a:solidFill>
                  </a:tcPr>
                </a:tc>
                <a:tc>
                  <a:txBody>
                    <a:bodyPr/>
                    <a:p>
                      <a:pPr algn="ctr" fontAlgn="ctr"/>
                      <a:r>
                        <a:rPr lang="zh-CN" altLang="en-US" sz="700" b="1" i="0">
                          <a:solidFill>
                            <a:schemeClr val="bg1"/>
                          </a:solidFill>
                          <a:latin typeface="微软雅黑" panose="020B0503020204020204" pitchFamily="34" charset="-122"/>
                          <a:ea typeface="微软雅黑" panose="020B0503020204020204" pitchFamily="34" charset="-122"/>
                        </a:rPr>
                        <a:t>军警</a:t>
                      </a:r>
                      <a:endParaRPr lang="zh-CN" altLang="en-US" sz="700" b="1" i="0">
                        <a:solidFill>
                          <a:schemeClr val="bg1"/>
                        </a:solidFill>
                        <a:latin typeface="微软雅黑" panose="020B0503020204020204" pitchFamily="34" charset="-122"/>
                        <a:ea typeface="微软雅黑" panose="020B0503020204020204" pitchFamily="34" charset="-122"/>
                      </a:endParaRPr>
                    </a:p>
                  </a:txBody>
                  <a:tcPr marL="6667" marR="6667" marT="6667" marB="0" anchor="ctr" anchorCtr="0">
                    <a:solidFill>
                      <a:srgbClr val="0070C0"/>
                    </a:solidFill>
                  </a:tcPr>
                </a:tc>
                <a:tc>
                  <a:txBody>
                    <a:bodyPr/>
                    <a:p>
                      <a:pPr algn="ctr" fontAlgn="ctr"/>
                      <a:r>
                        <a:rPr lang="zh-CN" altLang="en-US" sz="700" b="1" i="0">
                          <a:solidFill>
                            <a:schemeClr val="bg1"/>
                          </a:solidFill>
                          <a:latin typeface="微软雅黑" panose="020B0503020204020204" pitchFamily="34" charset="-122"/>
                          <a:ea typeface="微软雅黑" panose="020B0503020204020204" pitchFamily="34" charset="-122"/>
                        </a:rPr>
                        <a:t>教育</a:t>
                      </a:r>
                      <a:endParaRPr lang="zh-CN" altLang="en-US" sz="700" b="1" i="0">
                        <a:solidFill>
                          <a:schemeClr val="bg1"/>
                        </a:solidFill>
                        <a:latin typeface="微软雅黑" panose="020B0503020204020204" pitchFamily="34" charset="-122"/>
                        <a:ea typeface="微软雅黑" panose="020B0503020204020204" pitchFamily="34" charset="-122"/>
                      </a:endParaRPr>
                    </a:p>
                  </a:txBody>
                  <a:tcPr marL="6667" marR="6667" marT="6667" marB="0" anchor="ctr" anchorCtr="0">
                    <a:solidFill>
                      <a:srgbClr val="0070C0"/>
                    </a:solidFill>
                  </a:tcPr>
                </a:tc>
                <a:tc>
                  <a:txBody>
                    <a:bodyPr/>
                    <a:p>
                      <a:pPr algn="ctr" fontAlgn="ctr"/>
                      <a:r>
                        <a:rPr lang="zh-CN" altLang="en-US" sz="700" b="1" i="0">
                          <a:solidFill>
                            <a:schemeClr val="bg1"/>
                          </a:solidFill>
                          <a:latin typeface="微软雅黑" panose="020B0503020204020204" pitchFamily="34" charset="-122"/>
                          <a:ea typeface="微软雅黑" panose="020B0503020204020204" pitchFamily="34" charset="-122"/>
                        </a:rPr>
                        <a:t>农商</a:t>
                      </a:r>
                      <a:endParaRPr lang="zh-CN" altLang="en-US" sz="700" b="1" i="0">
                        <a:solidFill>
                          <a:schemeClr val="bg1"/>
                        </a:solidFill>
                        <a:latin typeface="微软雅黑" panose="020B0503020204020204" pitchFamily="34" charset="-122"/>
                        <a:ea typeface="微软雅黑" panose="020B0503020204020204" pitchFamily="34" charset="-122"/>
                      </a:endParaRPr>
                    </a:p>
                  </a:txBody>
                  <a:tcPr marL="6667" marR="6667" marT="6667" marB="0" anchor="ctr" anchorCtr="0">
                    <a:solidFill>
                      <a:srgbClr val="0070C0"/>
                    </a:solidFill>
                  </a:tcPr>
                </a:tc>
                <a:tc>
                  <a:txBody>
                    <a:bodyPr/>
                    <a:p>
                      <a:pPr algn="ctr" fontAlgn="ctr"/>
                      <a:r>
                        <a:rPr lang="zh-CN" altLang="en-US" sz="700" b="1" i="0">
                          <a:solidFill>
                            <a:schemeClr val="bg1"/>
                          </a:solidFill>
                          <a:latin typeface="微软雅黑" panose="020B0503020204020204" pitchFamily="34" charset="-122"/>
                          <a:ea typeface="微软雅黑" panose="020B0503020204020204" pitchFamily="34" charset="-122"/>
                        </a:rPr>
                        <a:t>金融</a:t>
                      </a:r>
                      <a:endParaRPr lang="zh-CN" altLang="en-US" sz="700" b="1" i="0">
                        <a:solidFill>
                          <a:schemeClr val="bg1"/>
                        </a:solidFill>
                        <a:latin typeface="微软雅黑" panose="020B0503020204020204" pitchFamily="34" charset="-122"/>
                        <a:ea typeface="微软雅黑" panose="020B0503020204020204" pitchFamily="34" charset="-122"/>
                      </a:endParaRPr>
                    </a:p>
                  </a:txBody>
                  <a:tcPr marL="6667" marR="6667" marT="6667" marB="0" anchor="ctr" anchorCtr="0">
                    <a:solidFill>
                      <a:srgbClr val="0070C0"/>
                    </a:solidFill>
                  </a:tcPr>
                </a:tc>
                <a:tc>
                  <a:txBody>
                    <a:bodyPr/>
                    <a:p>
                      <a:pPr algn="ctr" fontAlgn="ctr"/>
                      <a:r>
                        <a:rPr lang="zh-CN" altLang="en-US" sz="700" b="1" i="0">
                          <a:solidFill>
                            <a:schemeClr val="bg1"/>
                          </a:solidFill>
                          <a:latin typeface="微软雅黑" panose="020B0503020204020204" pitchFamily="34" charset="-122"/>
                          <a:ea typeface="微软雅黑" panose="020B0503020204020204" pitchFamily="34" charset="-122"/>
                        </a:rPr>
                        <a:t>工业</a:t>
                      </a:r>
                      <a:endParaRPr lang="zh-CN" altLang="en-US" sz="700" b="1" i="0">
                        <a:solidFill>
                          <a:schemeClr val="bg1"/>
                        </a:solidFill>
                        <a:latin typeface="微软雅黑" panose="020B0503020204020204" pitchFamily="34" charset="-122"/>
                        <a:ea typeface="微软雅黑" panose="020B0503020204020204" pitchFamily="34" charset="-122"/>
                      </a:endParaRPr>
                    </a:p>
                  </a:txBody>
                  <a:tcPr marL="6667" marR="6667" marT="6667" marB="0" anchor="ctr" anchorCtr="0">
                    <a:solidFill>
                      <a:srgbClr val="0070C0"/>
                    </a:solidFill>
                  </a:tcPr>
                </a:tc>
                <a:tc>
                  <a:txBody>
                    <a:bodyPr/>
                    <a:p>
                      <a:pPr algn="ctr" fontAlgn="ctr"/>
                      <a:r>
                        <a:rPr lang="zh-CN" altLang="en-US" sz="700" b="1" i="0">
                          <a:solidFill>
                            <a:schemeClr val="bg1"/>
                          </a:solidFill>
                          <a:latin typeface="微软雅黑" panose="020B0503020204020204" pitchFamily="34" charset="-122"/>
                          <a:ea typeface="微软雅黑" panose="020B0503020204020204" pitchFamily="34" charset="-122"/>
                        </a:rPr>
                        <a:t>互联网</a:t>
                      </a:r>
                      <a:endParaRPr lang="zh-CN" altLang="en-US" sz="700" b="1" i="0">
                        <a:solidFill>
                          <a:schemeClr val="bg1"/>
                        </a:solidFill>
                        <a:latin typeface="微软雅黑" panose="020B0503020204020204" pitchFamily="34" charset="-122"/>
                        <a:ea typeface="微软雅黑" panose="020B0503020204020204" pitchFamily="34" charset="-122"/>
                      </a:endParaRPr>
                    </a:p>
                  </a:txBody>
                  <a:tcPr marL="6667" marR="6667" marT="6667" marB="0" anchor="ctr" anchorCtr="0">
                    <a:solidFill>
                      <a:srgbClr val="0070C0"/>
                    </a:solidFill>
                  </a:tcPr>
                </a:tc>
                <a:tc>
                  <a:txBody>
                    <a:bodyPr/>
                    <a:p>
                      <a:pPr indent="0" algn="ctr">
                        <a:buNone/>
                      </a:pPr>
                      <a:r>
                        <a:rPr lang="zh-CN" altLang="en-US" sz="700" b="1">
                          <a:solidFill>
                            <a:schemeClr val="bg1"/>
                          </a:solidFill>
                          <a:latin typeface="微软雅黑" panose="020B0503020204020204" pitchFamily="34" charset="-122"/>
                          <a:ea typeface="微软雅黑" panose="020B0503020204020204" pitchFamily="34" charset="-122"/>
                        </a:rPr>
                        <a:t>全市</a:t>
                      </a:r>
                      <a:endParaRPr lang="zh-CN" altLang="en-US" sz="7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r>
              <a:tr h="144145">
                <a:tc>
                  <a:txBody>
                    <a:bodyPr/>
                    <a:p>
                      <a:pPr indent="0" algn="ctr">
                        <a:buNone/>
                      </a:pPr>
                      <a:r>
                        <a:rPr lang="zh-CN" sz="700" b="0">
                          <a:solidFill>
                            <a:schemeClr val="tx1"/>
                          </a:solidFill>
                          <a:latin typeface="微软雅黑" panose="020B0503020204020204" pitchFamily="34" charset="-122"/>
                          <a:ea typeface="微软雅黑" panose="020B0503020204020204" pitchFamily="34" charset="-122"/>
                          <a:sym typeface="+mn-ea"/>
                        </a:rPr>
                        <a:t>方案数</a:t>
                      </a:r>
                      <a:endParaRPr lang="zh-CN" sz="700" b="0">
                        <a:solidFill>
                          <a:schemeClr val="tx1"/>
                        </a:solidFill>
                        <a:latin typeface="微软雅黑" panose="020B0503020204020204" pitchFamily="34" charset="-122"/>
                        <a:ea typeface="微软雅黑" panose="020B0503020204020204" pitchFamily="34" charset="-122"/>
                        <a:sym typeface="+mn-ea"/>
                      </a:endParaRPr>
                    </a:p>
                  </a:txBody>
                  <a:tcPr marL="0" marR="0" marT="0" marB="0" anchor="ctr">
                    <a:solidFill>
                      <a:srgbClr val="E9EDF4"/>
                    </a:solidFill>
                  </a:tcPr>
                </a:tc>
                <a:tc>
                  <a:txBody>
                    <a:bodyPr/>
                    <a:p>
                      <a:pPr algn="ctr" fontAlgn="ctr">
                        <a:buClrTx/>
                        <a:buSzTx/>
                        <a:buFontTx/>
                      </a:pPr>
                      <a:r>
                        <a:rPr lang="en-US" altLang="zh-CN" sz="700" b="0" i="0">
                          <a:solidFill>
                            <a:srgbClr val="000000"/>
                          </a:solidFill>
                          <a:latin typeface="微软雅黑" panose="020B0503020204020204" pitchFamily="34" charset="-122"/>
                          <a:ea typeface="微软雅黑" panose="020B0503020204020204" pitchFamily="34" charset="-122"/>
                        </a:rPr>
                        <a:t>58</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buClrTx/>
                        <a:buSzTx/>
                        <a:buFontTx/>
                      </a:pPr>
                      <a:r>
                        <a:rPr lang="en-US" altLang="zh-CN" sz="700" b="0" i="0">
                          <a:solidFill>
                            <a:srgbClr val="000000"/>
                          </a:solidFill>
                          <a:latin typeface="微软雅黑" panose="020B0503020204020204" pitchFamily="34" charset="-122"/>
                          <a:ea typeface="微软雅黑" panose="020B0503020204020204" pitchFamily="34" charset="-122"/>
                        </a:rPr>
                        <a:t>20</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buClrTx/>
                        <a:buSzTx/>
                        <a:buFontTx/>
                      </a:pPr>
                      <a:r>
                        <a:rPr lang="en-US" altLang="zh-CN" sz="700" b="0" i="0">
                          <a:solidFill>
                            <a:srgbClr val="000000"/>
                          </a:solidFill>
                          <a:latin typeface="微软雅黑" panose="020B0503020204020204" pitchFamily="34" charset="-122"/>
                          <a:ea typeface="微软雅黑" panose="020B0503020204020204" pitchFamily="34" charset="-122"/>
                        </a:rPr>
                        <a:t>23</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buClrTx/>
                        <a:buSzTx/>
                        <a:buFontTx/>
                      </a:pPr>
                      <a:r>
                        <a:rPr lang="en-US" altLang="zh-CN" sz="700" b="0" i="0">
                          <a:solidFill>
                            <a:srgbClr val="000000"/>
                          </a:solidFill>
                          <a:latin typeface="微软雅黑" panose="020B0503020204020204" pitchFamily="34" charset="-122"/>
                          <a:ea typeface="微软雅黑" panose="020B0503020204020204" pitchFamily="34" charset="-122"/>
                        </a:rPr>
                        <a:t>20</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buClrTx/>
                        <a:buSzTx/>
                        <a:buFontTx/>
                      </a:pPr>
                      <a:r>
                        <a:rPr lang="en-US" altLang="zh-CN" sz="700" b="0" i="0">
                          <a:solidFill>
                            <a:srgbClr val="000000"/>
                          </a:solidFill>
                          <a:latin typeface="微软雅黑" panose="020B0503020204020204" pitchFamily="34" charset="-122"/>
                          <a:ea typeface="微软雅黑" panose="020B0503020204020204" pitchFamily="34" charset="-122"/>
                        </a:rPr>
                        <a:t>23</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buClrTx/>
                        <a:buSzTx/>
                        <a:buFontTx/>
                      </a:pPr>
                      <a:r>
                        <a:rPr lang="en-US" altLang="zh-CN" sz="700" b="0" i="0">
                          <a:solidFill>
                            <a:srgbClr val="000000"/>
                          </a:solidFill>
                          <a:latin typeface="微软雅黑" panose="020B0503020204020204" pitchFamily="34" charset="-122"/>
                          <a:ea typeface="微软雅黑" panose="020B0503020204020204" pitchFamily="34" charset="-122"/>
                        </a:rPr>
                        <a:t>25</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buClrTx/>
                        <a:buSzTx/>
                        <a:buFontTx/>
                      </a:pPr>
                      <a:r>
                        <a:rPr lang="en-US" altLang="zh-CN" sz="700" b="0" i="0">
                          <a:solidFill>
                            <a:srgbClr val="000000"/>
                          </a:solidFill>
                          <a:latin typeface="微软雅黑" panose="020B0503020204020204" pitchFamily="34" charset="-122"/>
                          <a:ea typeface="微软雅黑" panose="020B0503020204020204" pitchFamily="34" charset="-122"/>
                        </a:rPr>
                        <a:t>8</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buClrTx/>
                        <a:buSzTx/>
                        <a:buFontTx/>
                      </a:pPr>
                      <a:r>
                        <a:rPr lang="en-US" altLang="zh-CN" sz="700" b="0" i="0">
                          <a:solidFill>
                            <a:srgbClr val="000000"/>
                          </a:solidFill>
                          <a:latin typeface="微软雅黑" panose="020B0503020204020204" pitchFamily="34" charset="-122"/>
                          <a:ea typeface="微软雅黑" panose="020B0503020204020204" pitchFamily="34" charset="-122"/>
                        </a:rPr>
                        <a:t>56</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buClrTx/>
                        <a:buSzTx/>
                        <a:buFontTx/>
                      </a:pPr>
                      <a:r>
                        <a:rPr lang="en-US" altLang="zh-CN" sz="700" b="0" i="0">
                          <a:solidFill>
                            <a:srgbClr val="000000"/>
                          </a:solidFill>
                          <a:latin typeface="微软雅黑" panose="020B0503020204020204" pitchFamily="34" charset="-122"/>
                          <a:ea typeface="微软雅黑" panose="020B0503020204020204" pitchFamily="34" charset="-122"/>
                        </a:rPr>
                        <a:t>10</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buClrTx/>
                        <a:buSzTx/>
                        <a:buFontTx/>
                      </a:pPr>
                      <a:r>
                        <a:rPr lang="en-US" altLang="zh-CN" sz="700" b="0" i="0">
                          <a:solidFill>
                            <a:srgbClr val="000000"/>
                          </a:solidFill>
                          <a:latin typeface="微软雅黑" panose="020B0503020204020204" pitchFamily="34" charset="-122"/>
                          <a:ea typeface="微软雅黑" panose="020B0503020204020204" pitchFamily="34" charset="-122"/>
                        </a:rPr>
                        <a:t>243</a:t>
                      </a:r>
                      <a:endParaRPr lang="en-US" altLang="zh-CN" sz="7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r>
            </a:tbl>
          </a:graphicData>
        </a:graphic>
      </p:graphicFrame>
      <p:sp>
        <p:nvSpPr>
          <p:cNvPr id="17" name="文本框 16"/>
          <p:cNvSpPr txBox="1"/>
          <p:nvPr/>
        </p:nvSpPr>
        <p:spPr>
          <a:xfrm>
            <a:off x="3071495" y="6425565"/>
            <a:ext cx="6807200" cy="330835"/>
          </a:xfrm>
          <a:prstGeom prst="rect">
            <a:avLst/>
          </a:prstGeom>
          <a:noFill/>
        </p:spPr>
        <p:txBody>
          <a:bodyPr wrap="square" rtlCol="0" anchor="t">
            <a:spAutoFit/>
          </a:bodyPr>
          <a:p>
            <a:pPr indent="0" algn="ctr" fontAlgn="auto">
              <a:lnSpc>
                <a:spcPct val="130000"/>
              </a:lnSpc>
              <a:spcBef>
                <a:spcPct val="0"/>
              </a:spcBef>
              <a:spcAft>
                <a:spcPts val="0"/>
              </a:spcAft>
              <a:buFont typeface="Wingdings" panose="05000000000000000000" charset="0"/>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目标：</a:t>
            </a:r>
            <a:r>
              <a:rPr 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全年项目签约</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10.6</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亿，</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IT</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主营</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5.3</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亿</a:t>
            </a:r>
            <a:endPar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aphicFrame>
        <p:nvGraphicFramePr>
          <p:cNvPr id="22" name="表格 21"/>
          <p:cNvGraphicFramePr/>
          <p:nvPr>
            <p:custDataLst>
              <p:tags r:id="rId26"/>
            </p:custDataLst>
          </p:nvPr>
        </p:nvGraphicFramePr>
        <p:xfrm>
          <a:off x="4357370" y="2781300"/>
          <a:ext cx="3344545" cy="989330"/>
        </p:xfrm>
        <a:graphic>
          <a:graphicData uri="http://schemas.openxmlformats.org/drawingml/2006/table">
            <a:tbl>
              <a:tblPr>
                <a:tableStyleId>{7DF18680-E054-41AD-8BC1-D1AEF772440D}</a:tableStyleId>
              </a:tblPr>
              <a:tblGrid>
                <a:gridCol w="948690"/>
                <a:gridCol w="655955"/>
                <a:gridCol w="668020"/>
                <a:gridCol w="1071880"/>
              </a:tblGrid>
              <a:tr h="182880">
                <a:tc>
                  <a:txBody>
                    <a:bodyPr/>
                    <a:p>
                      <a:pPr indent="0" algn="ctr">
                        <a:buNone/>
                      </a:pPr>
                      <a:r>
                        <a:rPr lang="zh-CN" altLang="en-US" sz="800" b="1">
                          <a:solidFill>
                            <a:schemeClr val="bg1"/>
                          </a:solidFill>
                          <a:latin typeface="微软雅黑" panose="020B0503020204020204" pitchFamily="34" charset="-122"/>
                          <a:ea typeface="微软雅黑" panose="020B0503020204020204" pitchFamily="34" charset="-122"/>
                        </a:rPr>
                        <a:t>网格</a:t>
                      </a:r>
                      <a:endParaRPr lang="zh-CN" altLang="en-US" sz="8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800" b="1">
                          <a:solidFill>
                            <a:schemeClr val="bg1"/>
                          </a:solidFill>
                          <a:latin typeface="微软雅黑" panose="020B0503020204020204" pitchFamily="34" charset="-122"/>
                          <a:ea typeface="微软雅黑" panose="020B0503020204020204" pitchFamily="34" charset="-122"/>
                        </a:rPr>
                        <a:t>一类网格</a:t>
                      </a:r>
                      <a:endParaRPr lang="zh-CN" altLang="en-US" sz="8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800" b="1">
                          <a:solidFill>
                            <a:schemeClr val="bg1"/>
                          </a:solidFill>
                          <a:latin typeface="微软雅黑" panose="020B0503020204020204" pitchFamily="34" charset="-122"/>
                          <a:ea typeface="微软雅黑" panose="020B0503020204020204" pitchFamily="34" charset="-122"/>
                        </a:rPr>
                        <a:t>二类网格</a:t>
                      </a:r>
                      <a:endParaRPr lang="zh-CN" altLang="en-US" sz="8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c>
                  <a:txBody>
                    <a:bodyPr/>
                    <a:p>
                      <a:pPr indent="0" algn="ctr">
                        <a:buNone/>
                      </a:pPr>
                      <a:r>
                        <a:rPr lang="zh-CN" altLang="en-US" sz="800" b="1">
                          <a:solidFill>
                            <a:schemeClr val="bg1"/>
                          </a:solidFill>
                          <a:latin typeface="微软雅黑" panose="020B0503020204020204" pitchFamily="34" charset="-122"/>
                          <a:ea typeface="微软雅黑" panose="020B0503020204020204" pitchFamily="34" charset="-122"/>
                        </a:rPr>
                        <a:t>三类网格</a:t>
                      </a:r>
                      <a:endParaRPr lang="zh-CN" altLang="en-US" sz="8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rgbClr val="0070C0"/>
                    </a:solidFill>
                  </a:tcPr>
                </a:tc>
              </a:tr>
              <a:tr h="129540">
                <a:tc>
                  <a:txBody>
                    <a:bodyPr/>
                    <a:p>
                      <a:pPr indent="0" algn="ctr">
                        <a:buNone/>
                      </a:pPr>
                      <a:r>
                        <a:rPr lang="zh-CN" sz="800" b="0">
                          <a:solidFill>
                            <a:schemeClr val="tx1"/>
                          </a:solidFill>
                          <a:latin typeface="微软雅黑" panose="020B0503020204020204" pitchFamily="34" charset="-122"/>
                          <a:ea typeface="微软雅黑" panose="020B0503020204020204" pitchFamily="34" charset="-122"/>
                          <a:sym typeface="+mn-ea"/>
                        </a:rPr>
                        <a:t>底线目标</a:t>
                      </a:r>
                      <a:endParaRPr lang="zh-CN" sz="800" b="0">
                        <a:solidFill>
                          <a:schemeClr val="tx1"/>
                        </a:solidFill>
                        <a:latin typeface="微软雅黑" panose="020B0503020204020204" pitchFamily="34" charset="-122"/>
                        <a:ea typeface="微软雅黑" panose="020B0503020204020204" pitchFamily="34" charset="-122"/>
                        <a:sym typeface="+mn-ea"/>
                      </a:endParaRPr>
                    </a:p>
                  </a:txBody>
                  <a:tcPr marL="0" marR="0" marT="0" marB="0" anchor="ctr">
                    <a:solidFill>
                      <a:srgbClr val="E9EDF4"/>
                    </a:solidFill>
                  </a:tcPr>
                </a:tc>
                <a:tc>
                  <a:txBody>
                    <a:bodyPr/>
                    <a:p>
                      <a:pPr algn="ctr" fontAlgn="ctr"/>
                      <a:r>
                        <a:rPr lang="zh-CN" altLang="en-US" sz="800" b="0" i="0">
                          <a:solidFill>
                            <a:srgbClr val="000000"/>
                          </a:solidFill>
                          <a:latin typeface="微软雅黑" panose="020B0503020204020204" pitchFamily="34" charset="-122"/>
                          <a:ea typeface="微软雅黑" panose="020B0503020204020204" pitchFamily="34" charset="-122"/>
                        </a:rPr>
                        <a:t>破零</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zh-CN" altLang="en-US" sz="800">
                          <a:solidFill>
                            <a:srgbClr val="000000"/>
                          </a:solidFill>
                          <a:latin typeface="微软雅黑" panose="020B0503020204020204" pitchFamily="34" charset="-122"/>
                          <a:ea typeface="微软雅黑" panose="020B0503020204020204" pitchFamily="34" charset="-122"/>
                          <a:sym typeface="+mn-ea"/>
                        </a:rPr>
                        <a:t>破零</a:t>
                      </a:r>
                      <a:endParaRPr lang="zh-CN" altLang="en-US" sz="800" b="0" i="0">
                        <a:solidFill>
                          <a:srgbClr val="000000"/>
                        </a:solidFill>
                        <a:latin typeface="微软雅黑" panose="020B0503020204020204" pitchFamily="34" charset="-122"/>
                        <a:ea typeface="微软雅黑" panose="020B0503020204020204" pitchFamily="34" charset="-122"/>
                        <a:sym typeface="+mn-ea"/>
                      </a:endParaRPr>
                    </a:p>
                  </a:txBody>
                  <a:tcPr marL="6667" marR="6667" marT="6667" marB="0" anchor="ctr" anchorCtr="0">
                    <a:solidFill>
                      <a:srgbClr val="E9EDF4"/>
                    </a:solidFill>
                  </a:tcPr>
                </a:tc>
                <a:tc>
                  <a:txBody>
                    <a:bodyPr/>
                    <a:p>
                      <a:pPr algn="ctr" fontAlgn="ctr"/>
                      <a:r>
                        <a:rPr lang="zh-CN" altLang="en-US" sz="800">
                          <a:solidFill>
                            <a:srgbClr val="000000"/>
                          </a:solidFill>
                          <a:latin typeface="微软雅黑" panose="020B0503020204020204" pitchFamily="34" charset="-122"/>
                          <a:ea typeface="微软雅黑" panose="020B0503020204020204" pitchFamily="34" charset="-122"/>
                          <a:sym typeface="+mn-ea"/>
                        </a:rPr>
                        <a:t>破零</a:t>
                      </a:r>
                      <a:endParaRPr lang="zh-CN" altLang="en-US" sz="800" b="0" i="0">
                        <a:solidFill>
                          <a:srgbClr val="000000"/>
                        </a:solidFill>
                        <a:latin typeface="微软雅黑" panose="020B0503020204020204" pitchFamily="34" charset="-122"/>
                        <a:ea typeface="微软雅黑" panose="020B0503020204020204" pitchFamily="34" charset="-122"/>
                        <a:sym typeface="+mn-ea"/>
                      </a:endParaRPr>
                    </a:p>
                  </a:txBody>
                  <a:tcPr marL="6667" marR="6667" marT="6667" marB="0" anchor="ctr" anchorCtr="0">
                    <a:solidFill>
                      <a:srgbClr val="E9EDF4"/>
                    </a:solidFill>
                  </a:tcPr>
                </a:tc>
              </a:tr>
              <a:tr h="253365">
                <a:tc>
                  <a:txBody>
                    <a:bodyPr/>
                    <a:p>
                      <a:pPr indent="0" algn="ctr">
                        <a:buNone/>
                      </a:pPr>
                      <a:r>
                        <a:rPr lang="zh-CN" sz="800" b="0">
                          <a:solidFill>
                            <a:schemeClr val="tx1"/>
                          </a:solidFill>
                          <a:latin typeface="微软雅黑" panose="020B0503020204020204" pitchFamily="34" charset="-122"/>
                          <a:ea typeface="微软雅黑" panose="020B0503020204020204" pitchFamily="34" charset="-122"/>
                        </a:rPr>
                        <a:t>未完成底线目标</a:t>
                      </a:r>
                      <a:endParaRPr lang="zh-CN" sz="800" b="0">
                        <a:solidFill>
                          <a:schemeClr val="tx1"/>
                        </a:solidFill>
                        <a:latin typeface="微软雅黑" panose="020B0503020204020204" pitchFamily="34" charset="-122"/>
                        <a:ea typeface="微软雅黑" panose="020B0503020204020204" pitchFamily="34" charset="-122"/>
                      </a:endParaRPr>
                    </a:p>
                  </a:txBody>
                  <a:tcPr marL="0" marR="0" marT="0" marB="0" anchor="ctr">
                    <a:solidFill>
                      <a:srgbClr val="E9EDF4"/>
                    </a:solid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zh-CN" altLang="en-US" sz="800" b="0" i="0">
                          <a:solidFill>
                            <a:srgbClr val="FF0000"/>
                          </a:solidFill>
                          <a:latin typeface="微软雅黑" panose="020B0503020204020204" pitchFamily="34" charset="-122"/>
                          <a:ea typeface="微软雅黑" panose="020B0503020204020204" pitchFamily="34" charset="-122"/>
                        </a:rPr>
                        <a:t>嘉禾王江泾</a:t>
                      </a:r>
                      <a:endParaRPr lang="zh-CN" altLang="en-US" sz="800" b="0" i="0">
                        <a:solidFill>
                          <a:srgbClr val="FF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zh-CN" altLang="en-US" sz="800" b="0" i="0">
                          <a:solidFill>
                            <a:srgbClr val="FF0000"/>
                          </a:solidFill>
                          <a:latin typeface="微软雅黑" panose="020B0503020204020204" pitchFamily="34" charset="-122"/>
                          <a:ea typeface="微软雅黑" panose="020B0503020204020204" pitchFamily="34" charset="-122"/>
                        </a:rPr>
                        <a:t>嘉善姚庄、嘉禾新丰、海盐通元</a:t>
                      </a:r>
                      <a:endParaRPr lang="zh-CN" altLang="en-US" sz="800" b="0" i="0">
                        <a:solidFill>
                          <a:srgbClr val="FF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r>
              <a:tr h="130175">
                <a:tc>
                  <a:txBody>
                    <a:bodyPr/>
                    <a:p>
                      <a:pPr indent="0" algn="ctr">
                        <a:buNone/>
                      </a:pPr>
                      <a:r>
                        <a:rPr lang="zh-CN" sz="800" b="0">
                          <a:solidFill>
                            <a:schemeClr val="tx1"/>
                          </a:solidFill>
                          <a:latin typeface="微软雅黑" panose="020B0503020204020204" pitchFamily="34" charset="-122"/>
                          <a:ea typeface="微软雅黑" panose="020B0503020204020204" pitchFamily="34" charset="-122"/>
                        </a:rPr>
                        <a:t>挑战目标</a:t>
                      </a:r>
                      <a:endParaRPr lang="zh-CN" sz="800" b="0">
                        <a:solidFill>
                          <a:schemeClr val="tx1"/>
                        </a:solidFill>
                        <a:latin typeface="微软雅黑" panose="020B0503020204020204" pitchFamily="34" charset="-122"/>
                        <a:ea typeface="微软雅黑" panose="020B0503020204020204" pitchFamily="34" charset="-122"/>
                      </a:endParaRPr>
                    </a:p>
                  </a:txBody>
                  <a:tcPr marL="0" marR="0" marT="0" marB="0" anchor="ctr">
                    <a:solidFill>
                      <a:srgbClr val="E9EDF4"/>
                    </a:solid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3000</a:t>
                      </a:r>
                      <a:r>
                        <a:rPr lang="zh-CN" altLang="en-US" sz="800" b="0" i="0">
                          <a:solidFill>
                            <a:srgbClr val="000000"/>
                          </a:solidFill>
                          <a:latin typeface="微软雅黑" panose="020B0503020204020204" pitchFamily="34" charset="-122"/>
                          <a:ea typeface="微软雅黑" panose="020B0503020204020204" pitchFamily="34" charset="-122"/>
                        </a:rPr>
                        <a:t>万</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1000</a:t>
                      </a:r>
                      <a:r>
                        <a:rPr lang="zh-CN" altLang="en-US" sz="800" b="0" i="0">
                          <a:solidFill>
                            <a:srgbClr val="000000"/>
                          </a:solidFill>
                          <a:latin typeface="微软雅黑" panose="020B0503020204020204" pitchFamily="34" charset="-122"/>
                          <a:ea typeface="微软雅黑" panose="020B0503020204020204" pitchFamily="34" charset="-122"/>
                        </a:rPr>
                        <a:t>万</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r>
                        <a:rPr lang="en-US" altLang="zh-CN" sz="800" b="0" i="0">
                          <a:solidFill>
                            <a:srgbClr val="000000"/>
                          </a:solidFill>
                          <a:latin typeface="微软雅黑" panose="020B0503020204020204" pitchFamily="34" charset="-122"/>
                          <a:ea typeface="微软雅黑" panose="020B0503020204020204" pitchFamily="34" charset="-122"/>
                        </a:rPr>
                        <a:t>500</a:t>
                      </a:r>
                      <a:r>
                        <a:rPr lang="zh-CN" altLang="en-US" sz="800" b="0" i="0">
                          <a:solidFill>
                            <a:srgbClr val="000000"/>
                          </a:solidFill>
                          <a:latin typeface="微软雅黑" panose="020B0503020204020204" pitchFamily="34" charset="-122"/>
                          <a:ea typeface="微软雅黑" panose="020B0503020204020204" pitchFamily="34" charset="-122"/>
                        </a:rPr>
                        <a:t>万</a:t>
                      </a:r>
                      <a:endParaRPr lang="zh-CN" altLang="en-US"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r>
              <a:tr h="146685">
                <a:tc>
                  <a:txBody>
                    <a:bodyPr/>
                    <a:p>
                      <a:pPr indent="0" algn="ctr">
                        <a:buNone/>
                      </a:pPr>
                      <a:r>
                        <a:rPr lang="zh-CN" altLang="en-US" sz="800" b="0">
                          <a:solidFill>
                            <a:schemeClr val="tx1"/>
                          </a:solidFill>
                          <a:latin typeface="微软雅黑" panose="020B0503020204020204" pitchFamily="34" charset="-122"/>
                          <a:ea typeface="微软雅黑" panose="020B0503020204020204" pitchFamily="34" charset="-122"/>
                        </a:rPr>
                        <a:t>完成挑战目标数</a:t>
                      </a:r>
                      <a:endParaRPr lang="zh-CN" altLang="en-US" sz="800" b="0">
                        <a:solidFill>
                          <a:schemeClr val="tx1"/>
                        </a:solidFill>
                        <a:latin typeface="微软雅黑" panose="020B0503020204020204" pitchFamily="34" charset="-122"/>
                        <a:ea typeface="微软雅黑" panose="020B0503020204020204" pitchFamily="34" charset="-122"/>
                      </a:endParaRPr>
                    </a:p>
                  </a:txBody>
                  <a:tcPr marL="0" marR="0" marT="0" marB="0" anchor="ctr">
                    <a:solidFill>
                      <a:srgbClr val="E9EDF4"/>
                    </a:solidFill>
                  </a:tcPr>
                </a:tc>
                <a:tc>
                  <a:txBody>
                    <a:bodyPr/>
                    <a:p>
                      <a:pPr algn="ctr" fontAlgn="ctr">
                        <a:buNone/>
                      </a:pPr>
                      <a:r>
                        <a:rPr lang="en-US" altLang="zh-CN" sz="800" b="0" i="0">
                          <a:solidFill>
                            <a:srgbClr val="000000"/>
                          </a:solidFill>
                          <a:latin typeface="微软雅黑" panose="020B0503020204020204" pitchFamily="34" charset="-122"/>
                          <a:ea typeface="微软雅黑" panose="020B0503020204020204" pitchFamily="34" charset="-122"/>
                        </a:rPr>
                        <a:t>3</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buNone/>
                      </a:pPr>
                      <a:r>
                        <a:rPr lang="en-US" altLang="zh-CN" sz="800" b="0" i="0">
                          <a:solidFill>
                            <a:srgbClr val="000000"/>
                          </a:solidFill>
                          <a:latin typeface="微软雅黑" panose="020B0503020204020204" pitchFamily="34" charset="-122"/>
                          <a:ea typeface="微软雅黑" panose="020B0503020204020204" pitchFamily="34" charset="-122"/>
                        </a:rPr>
                        <a:t>2</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buNone/>
                      </a:pPr>
                      <a:r>
                        <a:rPr lang="en-US" altLang="zh-CN" sz="800" b="0" i="0">
                          <a:solidFill>
                            <a:srgbClr val="000000"/>
                          </a:solidFill>
                          <a:latin typeface="微软雅黑" panose="020B0503020204020204" pitchFamily="34" charset="-122"/>
                          <a:ea typeface="微软雅黑" panose="020B0503020204020204" pitchFamily="34" charset="-122"/>
                        </a:rPr>
                        <a:t>2</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r>
              <a:tr h="146685">
                <a:tc>
                  <a:txBody>
                    <a:bodyPr/>
                    <a:p>
                      <a:pPr indent="0" algn="ctr">
                        <a:buNone/>
                      </a:pPr>
                      <a:r>
                        <a:rPr lang="zh-CN" altLang="en-US" sz="800" b="0">
                          <a:solidFill>
                            <a:schemeClr val="tx1"/>
                          </a:solidFill>
                          <a:latin typeface="微软雅黑" panose="020B0503020204020204" pitchFamily="34" charset="-122"/>
                          <a:ea typeface="微软雅黑" panose="020B0503020204020204" pitchFamily="34" charset="-122"/>
                        </a:rPr>
                        <a:t>未完成</a:t>
                      </a:r>
                      <a:r>
                        <a:rPr lang="zh-CN" sz="800">
                          <a:solidFill>
                            <a:schemeClr val="tx1"/>
                          </a:solidFill>
                          <a:latin typeface="微软雅黑" panose="020B0503020204020204" pitchFamily="34" charset="-122"/>
                          <a:ea typeface="微软雅黑" panose="020B0503020204020204" pitchFamily="34" charset="-122"/>
                          <a:sym typeface="+mn-ea"/>
                        </a:rPr>
                        <a:t>挑战</a:t>
                      </a:r>
                      <a:r>
                        <a:rPr lang="zh-CN" altLang="en-US" sz="800" b="0">
                          <a:solidFill>
                            <a:schemeClr val="tx1"/>
                          </a:solidFill>
                          <a:latin typeface="微软雅黑" panose="020B0503020204020204" pitchFamily="34" charset="-122"/>
                          <a:ea typeface="微软雅黑" panose="020B0503020204020204" pitchFamily="34" charset="-122"/>
                        </a:rPr>
                        <a:t>目标数</a:t>
                      </a:r>
                      <a:endParaRPr lang="zh-CN" altLang="en-US" sz="800" b="0">
                        <a:solidFill>
                          <a:schemeClr val="tx1"/>
                        </a:solidFill>
                        <a:latin typeface="微软雅黑" panose="020B0503020204020204" pitchFamily="34" charset="-122"/>
                        <a:ea typeface="微软雅黑" panose="020B0503020204020204" pitchFamily="34" charset="-122"/>
                      </a:endParaRPr>
                    </a:p>
                  </a:txBody>
                  <a:tcPr marL="0" marR="0" marT="0" marB="0" anchor="ctr">
                    <a:solidFill>
                      <a:srgbClr val="E9EDF4"/>
                    </a:solidFill>
                  </a:tcPr>
                </a:tc>
                <a:tc>
                  <a:txBody>
                    <a:bodyPr/>
                    <a:p>
                      <a:pPr algn="ctr" fontAlgn="ctr">
                        <a:buNone/>
                      </a:pPr>
                      <a:r>
                        <a:rPr lang="en-US" altLang="zh-CN" sz="800" b="0" i="0">
                          <a:solidFill>
                            <a:srgbClr val="000000"/>
                          </a:solidFill>
                          <a:latin typeface="微软雅黑" panose="020B0503020204020204" pitchFamily="34" charset="-122"/>
                          <a:ea typeface="微软雅黑" panose="020B0503020204020204" pitchFamily="34" charset="-122"/>
                        </a:rPr>
                        <a:t>7</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buNone/>
                      </a:pPr>
                      <a:r>
                        <a:rPr lang="en-US" altLang="zh-CN" sz="800" b="0" i="0">
                          <a:solidFill>
                            <a:srgbClr val="000000"/>
                          </a:solidFill>
                          <a:latin typeface="微软雅黑" panose="020B0503020204020204" pitchFamily="34" charset="-122"/>
                          <a:ea typeface="微软雅黑" panose="020B0503020204020204" pitchFamily="34" charset="-122"/>
                        </a:rPr>
                        <a:t>16</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c>
                  <a:txBody>
                    <a:bodyPr/>
                    <a:p>
                      <a:pPr algn="ctr" fontAlgn="ctr">
                        <a:buNone/>
                      </a:pPr>
                      <a:r>
                        <a:rPr lang="en-US" altLang="zh-CN" sz="800" b="0" i="0">
                          <a:solidFill>
                            <a:srgbClr val="000000"/>
                          </a:solidFill>
                          <a:latin typeface="微软雅黑" panose="020B0503020204020204" pitchFamily="34" charset="-122"/>
                          <a:ea typeface="微软雅黑" panose="020B0503020204020204" pitchFamily="34" charset="-122"/>
                        </a:rPr>
                        <a:t>16</a:t>
                      </a:r>
                      <a:endParaRPr lang="en-US" altLang="zh-CN" sz="8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solidFill>
                      <a:srgbClr val="E9EDF4"/>
                    </a:solidFill>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custDataLst>
              <p:tags r:id="rId1"/>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35280" y="297180"/>
            <a:ext cx="10129520" cy="460375"/>
          </a:xfrm>
          <a:prstGeom prst="rect">
            <a:avLst/>
          </a:prstGeom>
          <a:noFill/>
        </p:spPr>
        <p:txBody>
          <a:bodyPr wrap="square" rtlCol="0" anchor="t">
            <a:spAutoFit/>
          </a:bodyPr>
          <a:lstStyle/>
          <a:p>
            <a:pPr algn="l"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三、持之以恒扎实基础工作</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客户经理强军计划</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文本框 84"/>
          <p:cNvSpPr txBox="1"/>
          <p:nvPr/>
        </p:nvSpPr>
        <p:spPr>
          <a:xfrm>
            <a:off x="335280" y="764540"/>
            <a:ext cx="11291570" cy="433705"/>
          </a:xfrm>
          <a:prstGeom prst="rect">
            <a:avLst/>
          </a:prstGeom>
          <a:noFill/>
        </p:spPr>
        <p:txBody>
          <a:bodyPr wrap="square" rtlCol="0" anchor="t">
            <a:noAutofit/>
          </a:bodyPr>
          <a:lstStyle/>
          <a:p>
            <a:pPr marL="285750" lvl="0" indent="-285750" algn="l">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配齐队伍：截至</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月末，嘉兴前端销售队伍净增</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18</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人，完成</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目标</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进度</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51.4%</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。计划</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8</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月开展第二轮双选</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调配，再增</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17</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人。</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文本框 11"/>
          <p:cNvSpPr txBox="1"/>
          <p:nvPr/>
        </p:nvSpPr>
        <p:spPr>
          <a:xfrm>
            <a:off x="335915" y="3781425"/>
            <a:ext cx="11679555" cy="502285"/>
          </a:xfrm>
          <a:prstGeom prst="rect">
            <a:avLst/>
          </a:prstGeom>
          <a:noFill/>
        </p:spPr>
        <p:txBody>
          <a:bodyPr wrap="square" rtlCol="0" anchor="t">
            <a:noAutofit/>
          </a:bodyPr>
          <a:p>
            <a:pPr marL="285750" indent="-285750" fontAlgn="auto">
              <a:lnSpc>
                <a:spcPct val="150000"/>
              </a:lnSpc>
              <a:buClrTx/>
              <a:buSzTx/>
              <a:buFont typeface="Arial" panose="020B0604020202020204" pitchFamily="34" charset="0"/>
              <a:buChar char="•"/>
            </a:pP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赋能培养：通过</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省市县三级</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分级轮训、线上学</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练、实战培训、早播报、</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师徒带训等多种方式，深化开展</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赋能政企</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敢拼能赢</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系列培训。</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14" name="表格 13"/>
          <p:cNvGraphicFramePr/>
          <p:nvPr>
            <p:custDataLst>
              <p:tags r:id="rId2"/>
            </p:custDataLst>
          </p:nvPr>
        </p:nvGraphicFramePr>
        <p:xfrm>
          <a:off x="6331585" y="1268730"/>
          <a:ext cx="5003800" cy="1891030"/>
        </p:xfrm>
        <a:graphic>
          <a:graphicData uri="http://schemas.openxmlformats.org/drawingml/2006/table">
            <a:tbl>
              <a:tblPr/>
              <a:tblGrid>
                <a:gridCol w="573405"/>
                <a:gridCol w="780415"/>
                <a:gridCol w="685165"/>
                <a:gridCol w="727075"/>
                <a:gridCol w="677545"/>
                <a:gridCol w="521335"/>
                <a:gridCol w="570230"/>
                <a:gridCol w="468630"/>
              </a:tblGrid>
              <a:tr h="149860">
                <a:tc rowSpan="3">
                  <a:txBody>
                    <a:bodyPr/>
                    <a:p>
                      <a:pPr algn="ctr" fontAlgn="ctr"/>
                      <a:r>
                        <a:rPr lang="zh-CN" altLang="en-US" sz="900" b="1" i="0">
                          <a:solidFill>
                            <a:srgbClr val="000000"/>
                          </a:solidFill>
                          <a:latin typeface="微软雅黑" panose="020B0503020204020204" pitchFamily="34" charset="-122"/>
                          <a:ea typeface="微软雅黑" panose="020B0503020204020204" pitchFamily="34" charset="-122"/>
                        </a:rPr>
                        <a:t>县市</a:t>
                      </a:r>
                      <a:endParaRPr lang="zh-CN" altLang="en-US"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E1F4"/>
                    </a:solidFill>
                  </a:tcPr>
                </a:tc>
                <a:tc gridSpan="4">
                  <a:txBody>
                    <a:bodyPr/>
                    <a:p>
                      <a:pPr algn="ctr" fontAlgn="ctr"/>
                      <a:r>
                        <a:rPr lang="en-US" altLang="zh-CN"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2025</a:t>
                      </a:r>
                      <a:r>
                        <a:rPr lang="zh-CN" altLang="en-US"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月末人数</a:t>
                      </a:r>
                      <a:endParaRPr lang="zh-CN" altLang="en-US"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E1F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algn="ctr" fontAlgn="ctr"/>
                      <a:r>
                        <a:rPr lang="en-US" altLang="zh-CN"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25</a:t>
                      </a:r>
                      <a:r>
                        <a:rPr lang="zh-CN" altLang="en-US"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年人员净增情况</a:t>
                      </a:r>
                      <a:endParaRPr lang="zh-CN" altLang="en-US"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E1F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28765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algn="ctr" fontAlgn="ctr"/>
                      <a:r>
                        <a:rPr lang="zh-CN" altLang="en-US" sz="900" b="1" i="0">
                          <a:solidFill>
                            <a:srgbClr val="000000"/>
                          </a:solidFill>
                          <a:latin typeface="微软雅黑" panose="020B0503020204020204" pitchFamily="34" charset="-122"/>
                          <a:ea typeface="微软雅黑" panose="020B0503020204020204" pitchFamily="34" charset="-122"/>
                        </a:rPr>
                        <a:t>总人数</a:t>
                      </a:r>
                      <a:endParaRPr lang="zh-CN" altLang="en-US"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E1F4"/>
                    </a:solidFill>
                  </a:tcPr>
                </a:tc>
                <a:tc>
                  <a:txBody>
                    <a:bodyPr/>
                    <a:p>
                      <a:pPr algn="ctr" fontAlgn="ctr"/>
                      <a:r>
                        <a:rPr lang="zh-CN" altLang="en-US" sz="900" b="1" i="0">
                          <a:solidFill>
                            <a:srgbClr val="000000"/>
                          </a:solidFill>
                          <a:latin typeface="微软雅黑" panose="020B0503020204020204" pitchFamily="34" charset="-122"/>
                          <a:ea typeface="微软雅黑" panose="020B0503020204020204" pitchFamily="34" charset="-122"/>
                        </a:rPr>
                        <a:t>行业总监</a:t>
                      </a:r>
                      <a:endParaRPr lang="zh-CN" altLang="en-US"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E1F4"/>
                    </a:solidFill>
                  </a:tcPr>
                </a:tc>
                <a:tc>
                  <a:txBody>
                    <a:bodyPr/>
                    <a:p>
                      <a:pPr algn="ctr" fontAlgn="ctr"/>
                      <a:r>
                        <a:rPr lang="zh-CN" altLang="en-US" sz="900" b="1" i="0">
                          <a:solidFill>
                            <a:srgbClr val="000000"/>
                          </a:solidFill>
                          <a:latin typeface="微软雅黑" panose="020B0503020204020204" pitchFamily="34" charset="-122"/>
                          <a:ea typeface="微软雅黑" panose="020B0503020204020204" pitchFamily="34" charset="-122"/>
                        </a:rPr>
                        <a:t>高级客户经理</a:t>
                      </a:r>
                      <a:endParaRPr lang="zh-CN" altLang="en-US"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E1F4"/>
                    </a:solidFill>
                  </a:tcPr>
                </a:tc>
                <a:tc>
                  <a:txBody>
                    <a:bodyPr/>
                    <a:p>
                      <a:pPr algn="ctr" fontAlgn="ctr"/>
                      <a:r>
                        <a:rPr lang="zh-CN" altLang="en-US" sz="900" b="1" i="0">
                          <a:solidFill>
                            <a:srgbClr val="000000"/>
                          </a:solidFill>
                          <a:latin typeface="微软雅黑" panose="020B0503020204020204" pitchFamily="34" charset="-122"/>
                          <a:ea typeface="微软雅黑" panose="020B0503020204020204" pitchFamily="34" charset="-122"/>
                        </a:rPr>
                        <a:t>集团客户经理</a:t>
                      </a:r>
                      <a:endParaRPr lang="zh-CN" altLang="en-US"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E1F4"/>
                    </a:solidFill>
                  </a:tcPr>
                </a:tc>
                <a:tc rowSpan="2">
                  <a:txBody>
                    <a:bodyPr/>
                    <a:p>
                      <a:pPr algn="ctr" fontAlgn="ctr"/>
                      <a:r>
                        <a:rPr lang="zh-CN" altLang="en-US" sz="900" b="1" i="0">
                          <a:solidFill>
                            <a:srgbClr val="000000"/>
                          </a:solidFill>
                          <a:latin typeface="微软雅黑" panose="020B0503020204020204" pitchFamily="34" charset="-122"/>
                          <a:ea typeface="微软雅黑" panose="020B0503020204020204" pitchFamily="34" charset="-122"/>
                        </a:rPr>
                        <a:t>增量人员引入</a:t>
                      </a:r>
                      <a:endParaRPr lang="zh-CN" altLang="en-US"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E1F4"/>
                    </a:solidFill>
                  </a:tcPr>
                </a:tc>
                <a:tc rowSpan="2">
                  <a:txBody>
                    <a:bodyPr/>
                    <a:p>
                      <a:pPr algn="ctr" fontAlgn="ctr"/>
                      <a:r>
                        <a:rPr lang="zh-CN" altLang="en-US" sz="900" b="1" i="0">
                          <a:solidFill>
                            <a:srgbClr val="000000"/>
                          </a:solidFill>
                          <a:latin typeface="微软雅黑" panose="020B0503020204020204" pitchFamily="34" charset="-122"/>
                          <a:ea typeface="微软雅黑" panose="020B0503020204020204" pitchFamily="34" charset="-122"/>
                        </a:rPr>
                        <a:t>存量人员转型</a:t>
                      </a:r>
                      <a:endParaRPr lang="zh-CN" altLang="en-US"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E1F4"/>
                    </a:solidFill>
                  </a:tcPr>
                </a:tc>
                <a:tc rowSpan="2">
                  <a:txBody>
                    <a:bodyPr/>
                    <a:p>
                      <a:pPr algn="ctr" fontAlgn="ctr"/>
                      <a:r>
                        <a:rPr lang="zh-CN" altLang="en-US" sz="900" b="1" i="0">
                          <a:solidFill>
                            <a:srgbClr val="000000"/>
                          </a:solidFill>
                          <a:latin typeface="微软雅黑" panose="020B0503020204020204" pitchFamily="34" charset="-122"/>
                          <a:ea typeface="微软雅黑" panose="020B0503020204020204" pitchFamily="34" charset="-122"/>
                        </a:rPr>
                        <a:t>合计增员</a:t>
                      </a:r>
                      <a:endParaRPr lang="zh-CN" altLang="en-US"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E1F4"/>
                    </a:solidFill>
                  </a:tcPr>
                </a:tc>
              </a:tr>
              <a:tr h="26162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algn="ctr" fontAlgn="ctr"/>
                      <a:r>
                        <a:rPr lang="zh-CN" altLang="en-US" sz="900" b="1" i="0">
                          <a:solidFill>
                            <a:srgbClr val="000000"/>
                          </a:solidFill>
                          <a:latin typeface="微软雅黑" panose="020B0503020204020204" pitchFamily="34" charset="-122"/>
                          <a:ea typeface="微软雅黑" panose="020B0503020204020204" pitchFamily="34" charset="-122"/>
                        </a:rPr>
                        <a:t>对应职级</a:t>
                      </a:r>
                      <a:endParaRPr lang="zh-CN" altLang="en-US"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E1F4"/>
                    </a:solidFill>
                  </a:tcPr>
                </a:tc>
                <a:tc>
                  <a:txBody>
                    <a:bodyPr/>
                    <a:p>
                      <a:pPr algn="ctr" fontAlgn="ctr"/>
                      <a:r>
                        <a:rPr lang="en-US" altLang="zh-CN"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8-12</a:t>
                      </a:r>
                      <a:r>
                        <a:rPr lang="zh-CN" altLang="en-US"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级</a:t>
                      </a:r>
                      <a:endParaRPr lang="zh-CN" altLang="en-US"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E1F4"/>
                    </a:solidFill>
                  </a:tcPr>
                </a:tc>
                <a:tc>
                  <a:txBody>
                    <a:bodyPr/>
                    <a:p>
                      <a:pPr algn="ctr" fontAlgn="ctr"/>
                      <a:r>
                        <a:rPr lang="en-US" altLang="zh-CN"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5-9</a:t>
                      </a:r>
                      <a:r>
                        <a:rPr lang="zh-CN" altLang="en-US"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级</a:t>
                      </a:r>
                      <a:endParaRPr lang="zh-CN" altLang="en-US"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E1F4"/>
                    </a:solidFill>
                  </a:tcPr>
                </a:tc>
                <a:tc>
                  <a:txBody>
                    <a:bodyPr/>
                    <a:p>
                      <a:pPr algn="ctr" fontAlgn="ctr"/>
                      <a:r>
                        <a:rPr lang="en-US" altLang="zh-CN"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2-6</a:t>
                      </a:r>
                      <a:r>
                        <a:rPr lang="zh-CN" altLang="en-US"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级</a:t>
                      </a:r>
                      <a:endParaRPr lang="zh-CN" altLang="en-US" sz="9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E1F4"/>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147320">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嘉禾</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37</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endParaRPr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12</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25</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0</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3</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3</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48590">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嘉善</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25</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endParaRPr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6</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19</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3</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4</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49225">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平湖</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27</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endParaRPr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10</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17</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6</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7</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49860">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海盐</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20</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endParaRPr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4</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16</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2</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3</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49225">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海宁</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30</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endParaRPr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8</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22</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2</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2</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4</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49225">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桐乡</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35</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endParaRPr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9</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26</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0</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3</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3</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48590">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战客</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12</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3</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9</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endParaRPr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0</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0</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0</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49860">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全市</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186</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3</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58</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125</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5</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19</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24</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bl>
          </a:graphicData>
        </a:graphic>
      </p:graphicFrame>
      <p:sp>
        <p:nvSpPr>
          <p:cNvPr id="22" name="矩形: 圆角 21"/>
          <p:cNvSpPr/>
          <p:nvPr>
            <p:custDataLst>
              <p:tags r:id="rId3"/>
            </p:custDataLst>
          </p:nvPr>
        </p:nvSpPr>
        <p:spPr>
          <a:xfrm>
            <a:off x="683260" y="4246245"/>
            <a:ext cx="5314315" cy="2442210"/>
          </a:xfrm>
          <a:prstGeom prst="roundRect">
            <a:avLst>
              <a:gd name="adj" fmla="val 0"/>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buClrTx/>
              <a:buSzTx/>
              <a:buFontTx/>
              <a:defRPr/>
            </a:pPr>
            <a:endParaRPr lang="zh-CN" altLang="en-US" sz="2605" b="1" dirty="0">
              <a:solidFill>
                <a:prstClr val="white"/>
              </a:solidFill>
              <a:latin typeface="微软雅黑" panose="020B0503020204020204" pitchFamily="34" charset="-122"/>
              <a:ea typeface="微软雅黑" panose="020B0503020204020204" pitchFamily="34" charset="-122"/>
              <a:sym typeface="+mn-ea"/>
            </a:endParaRPr>
          </a:p>
        </p:txBody>
      </p:sp>
      <p:pic>
        <p:nvPicPr>
          <p:cNvPr id="75" name="图片 74"/>
          <p:cNvPicPr>
            <a:picLocks noChangeAspect="1"/>
          </p:cNvPicPr>
          <p:nvPr/>
        </p:nvPicPr>
        <p:blipFill>
          <a:blip r:embed="rId4"/>
          <a:stretch>
            <a:fillRect/>
          </a:stretch>
        </p:blipFill>
        <p:spPr>
          <a:xfrm flipH="1">
            <a:off x="9336405" y="5581015"/>
            <a:ext cx="1844040" cy="812165"/>
          </a:xfrm>
          <a:prstGeom prst="rect">
            <a:avLst/>
          </a:prstGeom>
        </p:spPr>
      </p:pic>
      <p:pic>
        <p:nvPicPr>
          <p:cNvPr id="76" name="图片 75"/>
          <p:cNvPicPr>
            <a:picLocks noChangeAspect="1"/>
          </p:cNvPicPr>
          <p:nvPr/>
        </p:nvPicPr>
        <p:blipFill>
          <a:blip r:embed="rId5"/>
          <a:stretch>
            <a:fillRect/>
          </a:stretch>
        </p:blipFill>
        <p:spPr>
          <a:xfrm>
            <a:off x="3318510" y="4326890"/>
            <a:ext cx="2478405" cy="908685"/>
          </a:xfrm>
          <a:prstGeom prst="rect">
            <a:avLst/>
          </a:prstGeom>
        </p:spPr>
      </p:pic>
      <p:sp>
        <p:nvSpPr>
          <p:cNvPr id="77" name="文本框 76"/>
          <p:cNvSpPr txBox="1"/>
          <p:nvPr/>
        </p:nvSpPr>
        <p:spPr>
          <a:xfrm>
            <a:off x="3517265" y="5198110"/>
            <a:ext cx="2075815" cy="319405"/>
          </a:xfrm>
          <a:prstGeom prst="rect">
            <a:avLst/>
          </a:prstGeom>
          <a:noFill/>
        </p:spPr>
        <p:txBody>
          <a:bodyPr wrap="square" rtlCol="0" anchor="t">
            <a:noAutofit/>
          </a:bodyPr>
          <a:p>
            <a:pPr indent="0" fontAlgn="auto">
              <a:lnSpc>
                <a:spcPct val="150000"/>
              </a:lnSpc>
              <a:buClrTx/>
              <a:buSzTx/>
              <a:buFont typeface="Arial" panose="020B0604020202020204" pitchFamily="34" charset="0"/>
              <a:buNone/>
            </a:pP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转岗</a:t>
            </a:r>
            <a:r>
              <a:rPr lang="zh-CN" altLang="en-US" sz="900" b="1" dirty="0">
                <a:latin typeface="微软雅黑" panose="020B0503020204020204" pitchFamily="34" charset="-122"/>
                <a:ea typeface="微软雅黑" panose="020B0503020204020204" pitchFamily="34" charset="-122"/>
                <a:cs typeface="微软雅黑" panose="020B0503020204020204" pitchFamily="34" charset="-122"/>
                <a:sym typeface="+mn-ea"/>
              </a:rPr>
              <a:t>新人</a:t>
            </a: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集中培训（市</a:t>
            </a: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公司）</a:t>
            </a:r>
            <a:endPar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8" name="图片 77"/>
          <p:cNvPicPr>
            <a:picLocks noChangeAspect="1"/>
          </p:cNvPicPr>
          <p:nvPr/>
        </p:nvPicPr>
        <p:blipFill>
          <a:blip r:embed="rId6"/>
          <a:stretch>
            <a:fillRect/>
          </a:stretch>
        </p:blipFill>
        <p:spPr>
          <a:xfrm>
            <a:off x="9336405" y="4293235"/>
            <a:ext cx="1819275" cy="923290"/>
          </a:xfrm>
          <a:prstGeom prst="rect">
            <a:avLst/>
          </a:prstGeom>
        </p:spPr>
      </p:pic>
      <p:pic>
        <p:nvPicPr>
          <p:cNvPr id="79" name="图片 78"/>
          <p:cNvPicPr>
            <a:picLocks noChangeAspect="1"/>
          </p:cNvPicPr>
          <p:nvPr/>
        </p:nvPicPr>
        <p:blipFill>
          <a:blip r:embed="rId7"/>
          <a:stretch>
            <a:fillRect/>
          </a:stretch>
        </p:blipFill>
        <p:spPr>
          <a:xfrm>
            <a:off x="983615" y="5483860"/>
            <a:ext cx="2049780" cy="951865"/>
          </a:xfrm>
          <a:prstGeom prst="rect">
            <a:avLst/>
          </a:prstGeom>
        </p:spPr>
      </p:pic>
      <p:sp>
        <p:nvSpPr>
          <p:cNvPr id="82" name="文本框 81"/>
          <p:cNvSpPr txBox="1"/>
          <p:nvPr/>
        </p:nvSpPr>
        <p:spPr>
          <a:xfrm>
            <a:off x="983615" y="6405245"/>
            <a:ext cx="2005330" cy="319405"/>
          </a:xfrm>
          <a:prstGeom prst="rect">
            <a:avLst/>
          </a:prstGeom>
          <a:noFill/>
        </p:spPr>
        <p:txBody>
          <a:bodyPr wrap="square" rtlCol="0" anchor="t">
            <a:noAutofit/>
          </a:bodyPr>
          <a:p>
            <a:pPr indent="0" fontAlgn="auto">
              <a:lnSpc>
                <a:spcPct val="150000"/>
              </a:lnSpc>
              <a:buClrTx/>
              <a:buSzTx/>
              <a:buFont typeface="Arial" panose="020B0604020202020204" pitchFamily="34" charset="0"/>
              <a:buNone/>
            </a:pP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900" b="1" dirty="0">
                <a:latin typeface="微软雅黑" panose="020B0503020204020204" pitchFamily="34" charset="-122"/>
                <a:ea typeface="微软雅黑" panose="020B0503020204020204" pitchFamily="34" charset="-122"/>
                <a:cs typeface="微软雅黑" panose="020B0503020204020204" pitchFamily="34" charset="-122"/>
                <a:sym typeface="+mn-ea"/>
              </a:rPr>
              <a:t>转岗</a:t>
            </a: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新人拜师仪式（</a:t>
            </a: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桐乡）</a:t>
            </a:r>
            <a:endPar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3" name="文本框 82"/>
          <p:cNvSpPr txBox="1"/>
          <p:nvPr/>
        </p:nvSpPr>
        <p:spPr>
          <a:xfrm>
            <a:off x="3517265" y="6404610"/>
            <a:ext cx="2148205" cy="319405"/>
          </a:xfrm>
          <a:prstGeom prst="rect">
            <a:avLst/>
          </a:prstGeom>
          <a:noFill/>
        </p:spPr>
        <p:txBody>
          <a:bodyPr wrap="square" rtlCol="0" anchor="t">
            <a:noAutofit/>
          </a:bodyPr>
          <a:p>
            <a:pPr indent="0" fontAlgn="auto">
              <a:lnSpc>
                <a:spcPct val="150000"/>
              </a:lnSpc>
              <a:buClrTx/>
              <a:buSzTx/>
              <a:buFont typeface="Arial" panose="020B0604020202020204" pitchFamily="34" charset="0"/>
              <a:buNone/>
            </a:pP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900" b="1" dirty="0">
                <a:latin typeface="微软雅黑" panose="020B0503020204020204" pitchFamily="34" charset="-122"/>
                <a:ea typeface="微软雅黑" panose="020B0503020204020204" pitchFamily="34" charset="-122"/>
                <a:cs typeface="微软雅黑" panose="020B0503020204020204" pitchFamily="34" charset="-122"/>
                <a:sym typeface="+mn-ea"/>
              </a:rPr>
              <a:t>转岗新人谈心手记</a:t>
            </a: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嘉善）</a:t>
            </a:r>
            <a:endPar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4" name="矩形: 圆角 24"/>
          <p:cNvSpPr txBox="1"/>
          <p:nvPr>
            <p:custDataLst>
              <p:tags r:id="rId8"/>
            </p:custDataLst>
          </p:nvPr>
        </p:nvSpPr>
        <p:spPr>
          <a:xfrm>
            <a:off x="479425" y="4472940"/>
            <a:ext cx="340360" cy="1845945"/>
          </a:xfrm>
          <a:prstGeom prst="rect">
            <a:avLst/>
          </a:prstGeom>
          <a:solidFill>
            <a:schemeClr val="bg1"/>
          </a:solidFill>
        </p:spPr>
        <p:txBody>
          <a:bodyPr rot="0" spcFirstLastPara="0" vert="horz" wrap="square" lIns="91440" tIns="45720" rIns="91440" bIns="45720" numCol="1" spcCol="0" rtlCol="0" fromWordArt="0" anchor="ctr" anchorCtr="0" forceAA="0" compatLnSpc="0">
            <a:noAutofit/>
          </a:bodyPr>
          <a:p>
            <a:pPr lvl="0" algn="ctr" fontAlgn="ctr">
              <a:lnSpc>
                <a:spcPct val="150000"/>
              </a:lnSpc>
              <a:buClrTx/>
              <a:buSzTx/>
              <a:buFont typeface="Arial" panose="020B0604020202020204" pitchFamily="34" charset="0"/>
            </a:pPr>
            <a:r>
              <a:rPr lang="zh-CN" altLang="en-US" sz="1400" b="1"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新人</a:t>
            </a:r>
            <a:r>
              <a:rPr lang="zh-CN" altLang="en-US" sz="1400" b="1"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培养</a:t>
            </a:r>
            <a:endParaRPr lang="zh-CN" altLang="en-US" sz="1400" b="1"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86" name="图片 85"/>
          <p:cNvPicPr>
            <a:picLocks noChangeAspect="1"/>
          </p:cNvPicPr>
          <p:nvPr/>
        </p:nvPicPr>
        <p:blipFill>
          <a:blip r:embed="rId9"/>
          <a:stretch>
            <a:fillRect/>
          </a:stretch>
        </p:blipFill>
        <p:spPr>
          <a:xfrm>
            <a:off x="7112635" y="4293235"/>
            <a:ext cx="1812290" cy="903605"/>
          </a:xfrm>
          <a:prstGeom prst="rect">
            <a:avLst/>
          </a:prstGeom>
        </p:spPr>
      </p:pic>
      <p:sp>
        <p:nvSpPr>
          <p:cNvPr id="87" name="矩形: 圆角 21"/>
          <p:cNvSpPr/>
          <p:nvPr>
            <p:custDataLst>
              <p:tags r:id="rId10"/>
            </p:custDataLst>
          </p:nvPr>
        </p:nvSpPr>
        <p:spPr>
          <a:xfrm>
            <a:off x="6673215" y="4149090"/>
            <a:ext cx="4760595" cy="2530475"/>
          </a:xfrm>
          <a:prstGeom prst="roundRect">
            <a:avLst>
              <a:gd name="adj" fmla="val 0"/>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buClrTx/>
              <a:buSzTx/>
              <a:buFontTx/>
              <a:defRPr/>
            </a:pPr>
            <a:endParaRPr lang="zh-CN" altLang="en-US" sz="2605" b="1" dirty="0">
              <a:solidFill>
                <a:prstClr val="white"/>
              </a:solidFill>
              <a:latin typeface="微软雅黑" panose="020B0503020204020204" pitchFamily="34" charset="-122"/>
              <a:ea typeface="微软雅黑" panose="020B0503020204020204" pitchFamily="34" charset="-122"/>
              <a:sym typeface="+mn-ea"/>
            </a:endParaRPr>
          </a:p>
        </p:txBody>
      </p:sp>
      <p:sp>
        <p:nvSpPr>
          <p:cNvPr id="88" name="矩形: 圆角 24"/>
          <p:cNvSpPr txBox="1"/>
          <p:nvPr>
            <p:custDataLst>
              <p:tags r:id="rId11"/>
            </p:custDataLst>
          </p:nvPr>
        </p:nvSpPr>
        <p:spPr>
          <a:xfrm>
            <a:off x="6527800" y="4472940"/>
            <a:ext cx="340360" cy="1845945"/>
          </a:xfrm>
          <a:prstGeom prst="rect">
            <a:avLst/>
          </a:prstGeom>
          <a:solidFill>
            <a:schemeClr val="bg1"/>
          </a:solidFill>
        </p:spPr>
        <p:txBody>
          <a:bodyPr rot="0" spcFirstLastPara="0" vert="horz" wrap="square" lIns="91440" tIns="45720" rIns="91440" bIns="45720" numCol="1" spcCol="0" rtlCol="0" fromWordArt="0" anchor="ctr" anchorCtr="0" forceAA="0" compatLnSpc="0">
            <a:noAutofit/>
          </a:bodyPr>
          <a:p>
            <a:pPr lvl="0" algn="ctr" fontAlgn="ctr">
              <a:lnSpc>
                <a:spcPct val="150000"/>
              </a:lnSpc>
              <a:buClrTx/>
              <a:buSzTx/>
              <a:buFont typeface="Arial" panose="020B0604020202020204" pitchFamily="34" charset="0"/>
            </a:pPr>
            <a:r>
              <a:rPr lang="zh-CN" altLang="en-US" sz="1400" b="1"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内训赋能</a:t>
            </a:r>
            <a:endParaRPr lang="zh-CN" altLang="en-US" sz="1400" b="1"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0" name="文本框 89"/>
          <p:cNvSpPr txBox="1"/>
          <p:nvPr/>
        </p:nvSpPr>
        <p:spPr>
          <a:xfrm>
            <a:off x="7104380" y="5206365"/>
            <a:ext cx="1827530" cy="319405"/>
          </a:xfrm>
          <a:prstGeom prst="rect">
            <a:avLst/>
          </a:prstGeom>
          <a:noFill/>
        </p:spPr>
        <p:txBody>
          <a:bodyPr wrap="square" rtlCol="0" anchor="t">
            <a:noAutofit/>
          </a:bodyPr>
          <a:p>
            <a:pPr indent="0" fontAlgn="auto">
              <a:lnSpc>
                <a:spcPct val="150000"/>
              </a:lnSpc>
              <a:buClrTx/>
              <a:buSzTx/>
              <a:buFont typeface="Arial" panose="020B0604020202020204" pitchFamily="34" charset="0"/>
              <a:buNone/>
            </a:pP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政企人员月</a:t>
            </a: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度夜学（</a:t>
            </a: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省公司）</a:t>
            </a:r>
            <a:endPar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1" name="文本框 90"/>
          <p:cNvSpPr txBox="1"/>
          <p:nvPr/>
        </p:nvSpPr>
        <p:spPr>
          <a:xfrm>
            <a:off x="7084060" y="6369050"/>
            <a:ext cx="1847850" cy="319405"/>
          </a:xfrm>
          <a:prstGeom prst="rect">
            <a:avLst/>
          </a:prstGeom>
          <a:noFill/>
        </p:spPr>
        <p:txBody>
          <a:bodyPr wrap="square" rtlCol="0" anchor="t">
            <a:noAutofit/>
          </a:bodyPr>
          <a:p>
            <a:pPr indent="0" fontAlgn="auto">
              <a:lnSpc>
                <a:spcPct val="150000"/>
              </a:lnSpc>
              <a:buClrTx/>
              <a:buSzTx/>
              <a:buFont typeface="Arial" panose="020B0604020202020204" pitchFamily="34" charset="0"/>
              <a:buNone/>
            </a:pP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政企成员营销</a:t>
            </a: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训战（市</a:t>
            </a: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公司）</a:t>
            </a:r>
            <a:endPar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92" name="图片 7" descr="842585cf3257b8715104da363a1a288"/>
          <p:cNvPicPr>
            <a:picLocks noChangeAspect="1"/>
          </p:cNvPicPr>
          <p:nvPr/>
        </p:nvPicPr>
        <p:blipFill>
          <a:blip r:embed="rId12"/>
          <a:stretch>
            <a:fillRect/>
          </a:stretch>
        </p:blipFill>
        <p:spPr>
          <a:xfrm>
            <a:off x="983615" y="4340225"/>
            <a:ext cx="2035810" cy="910590"/>
          </a:xfrm>
          <a:prstGeom prst="rect">
            <a:avLst/>
          </a:prstGeom>
        </p:spPr>
      </p:pic>
      <p:sp>
        <p:nvSpPr>
          <p:cNvPr id="93" name="文本框 92"/>
          <p:cNvSpPr txBox="1"/>
          <p:nvPr/>
        </p:nvSpPr>
        <p:spPr>
          <a:xfrm>
            <a:off x="957580" y="5210175"/>
            <a:ext cx="2075815" cy="319405"/>
          </a:xfrm>
          <a:prstGeom prst="rect">
            <a:avLst/>
          </a:prstGeom>
          <a:noFill/>
        </p:spPr>
        <p:txBody>
          <a:bodyPr wrap="square" rtlCol="0" anchor="t">
            <a:noAutofit/>
          </a:bodyPr>
          <a:p>
            <a:pPr indent="0" fontAlgn="auto">
              <a:lnSpc>
                <a:spcPct val="150000"/>
              </a:lnSpc>
              <a:buClrTx/>
              <a:buSzTx/>
              <a:buFont typeface="Arial" panose="020B0604020202020204" pitchFamily="34" charset="0"/>
              <a:buNone/>
            </a:pP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线上自学认证</a:t>
            </a: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专区（</a:t>
            </a: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省公司）</a:t>
            </a:r>
            <a:endPar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4" name="文本框 93"/>
          <p:cNvSpPr txBox="1"/>
          <p:nvPr/>
        </p:nvSpPr>
        <p:spPr>
          <a:xfrm>
            <a:off x="9279255" y="6360160"/>
            <a:ext cx="1901190" cy="319405"/>
          </a:xfrm>
          <a:prstGeom prst="rect">
            <a:avLst/>
          </a:prstGeom>
          <a:noFill/>
        </p:spPr>
        <p:txBody>
          <a:bodyPr wrap="square" rtlCol="0" anchor="t">
            <a:noAutofit/>
          </a:bodyPr>
          <a:p>
            <a:pPr indent="0" fontAlgn="auto">
              <a:lnSpc>
                <a:spcPct val="150000"/>
              </a:lnSpc>
              <a:buClrTx/>
              <a:buSzTx/>
              <a:buFont typeface="Arial" panose="020B0604020202020204" pitchFamily="34" charset="0"/>
              <a:buNone/>
            </a:pP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网格人员早播报</a:t>
            </a: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学习（市</a:t>
            </a: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公司）</a:t>
            </a:r>
            <a:endPar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5" name="文本框 94"/>
          <p:cNvSpPr txBox="1"/>
          <p:nvPr/>
        </p:nvSpPr>
        <p:spPr>
          <a:xfrm>
            <a:off x="9264650" y="5173980"/>
            <a:ext cx="1901190" cy="319405"/>
          </a:xfrm>
          <a:prstGeom prst="rect">
            <a:avLst/>
          </a:prstGeom>
          <a:noFill/>
        </p:spPr>
        <p:txBody>
          <a:bodyPr wrap="square" rtlCol="0" anchor="t">
            <a:noAutofit/>
          </a:bodyPr>
          <a:p>
            <a:pPr indent="0" fontAlgn="auto">
              <a:lnSpc>
                <a:spcPct val="150000"/>
              </a:lnSpc>
              <a:buClrTx/>
              <a:buSzTx/>
              <a:buFont typeface="Arial" panose="020B0604020202020204" pitchFamily="34" charset="0"/>
              <a:buNone/>
            </a:pP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9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900" b="1" dirty="0">
                <a:latin typeface="微软雅黑" panose="020B0503020204020204" pitchFamily="34" charset="-122"/>
                <a:ea typeface="微软雅黑" panose="020B0503020204020204" pitchFamily="34" charset="-122"/>
                <a:cs typeface="微软雅黑" panose="020B0503020204020204" pitchFamily="34" charset="-122"/>
                <a:sym typeface="+mn-ea"/>
              </a:rPr>
              <a:t>客户经理月度测试（市公司）</a:t>
            </a:r>
            <a:endPar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97" name="图片 96"/>
          <p:cNvPicPr>
            <a:picLocks noChangeAspect="1"/>
          </p:cNvPicPr>
          <p:nvPr/>
        </p:nvPicPr>
        <p:blipFill>
          <a:blip r:embed="rId13"/>
          <a:stretch>
            <a:fillRect/>
          </a:stretch>
        </p:blipFill>
        <p:spPr>
          <a:xfrm>
            <a:off x="7129145" y="5535295"/>
            <a:ext cx="1802130" cy="871855"/>
          </a:xfrm>
          <a:prstGeom prst="rect">
            <a:avLst/>
          </a:prstGeom>
        </p:spPr>
      </p:pic>
      <p:graphicFrame>
        <p:nvGraphicFramePr>
          <p:cNvPr id="4" name="表格 3"/>
          <p:cNvGraphicFramePr/>
          <p:nvPr>
            <p:custDataLst>
              <p:tags r:id="rId14"/>
            </p:custDataLst>
          </p:nvPr>
        </p:nvGraphicFramePr>
        <p:xfrm>
          <a:off x="683895" y="1268095"/>
          <a:ext cx="5247640" cy="2364740"/>
        </p:xfrm>
        <a:graphic>
          <a:graphicData uri="http://schemas.openxmlformats.org/drawingml/2006/table">
            <a:tbl>
              <a:tblPr/>
              <a:tblGrid>
                <a:gridCol w="520700"/>
                <a:gridCol w="605790"/>
                <a:gridCol w="654685"/>
                <a:gridCol w="884555"/>
                <a:gridCol w="800735"/>
                <a:gridCol w="932815"/>
                <a:gridCol w="848360"/>
              </a:tblGrid>
              <a:tr h="167640">
                <a:tc rowSpan="2">
                  <a:txBody>
                    <a:bodyPr/>
                    <a:p>
                      <a:pPr algn="ctr" fontAlgn="ctr"/>
                      <a:r>
                        <a:rPr lang="zh-CN" altLang="en-US" sz="900" b="1" i="0">
                          <a:solidFill>
                            <a:srgbClr val="000000"/>
                          </a:solidFill>
                          <a:latin typeface="微软雅黑" panose="020B0503020204020204" pitchFamily="34" charset="-122"/>
                          <a:ea typeface="微软雅黑" panose="020B0503020204020204" pitchFamily="34" charset="-122"/>
                        </a:rPr>
                        <a:t>单位</a:t>
                      </a:r>
                      <a:endParaRPr lang="zh-CN" altLang="en-US"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E1F4"/>
                    </a:solidFill>
                  </a:tcPr>
                </a:tc>
                <a:tc rowSpan="2">
                  <a:txBody>
                    <a:bodyPr/>
                    <a:p>
                      <a:pPr algn="ctr" fontAlgn="ctr"/>
                      <a:r>
                        <a:rPr lang="zh-CN" altLang="en-US" sz="900" b="1" i="0">
                          <a:solidFill>
                            <a:srgbClr val="000000"/>
                          </a:solidFill>
                          <a:latin typeface="微软雅黑" panose="020B0503020204020204" pitchFamily="34" charset="-122"/>
                          <a:ea typeface="微软雅黑" panose="020B0503020204020204" pitchFamily="34" charset="-122"/>
                        </a:rPr>
                        <a:t>整体方案建设情况</a:t>
                      </a:r>
                      <a:endParaRPr lang="zh-CN" altLang="en-US"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E1F4"/>
                    </a:solidFill>
                  </a:tcPr>
                </a:tc>
                <a:tc gridSpan="5">
                  <a:txBody>
                    <a:bodyPr/>
                    <a:p>
                      <a:pPr algn="ctr" fontAlgn="ctr"/>
                      <a:r>
                        <a:rPr lang="zh-CN" altLang="en-US" sz="900" b="1" i="0">
                          <a:solidFill>
                            <a:srgbClr val="000000"/>
                          </a:solidFill>
                          <a:latin typeface="微软雅黑" panose="020B0503020204020204" pitchFamily="34" charset="-122"/>
                          <a:ea typeface="微软雅黑" panose="020B0503020204020204" pitchFamily="34" charset="-122"/>
                        </a:rPr>
                        <a:t>前端销售队伍配置情况（</a:t>
                      </a:r>
                      <a:r>
                        <a:rPr lang="en-US" altLang="zh-CN" sz="900" b="1" i="0">
                          <a:solidFill>
                            <a:srgbClr val="000000"/>
                          </a:solidFill>
                          <a:latin typeface="微软雅黑" panose="020B0503020204020204" pitchFamily="34" charset="-122"/>
                          <a:ea typeface="微软雅黑" panose="020B0503020204020204" pitchFamily="34" charset="-122"/>
                        </a:rPr>
                        <a:t>2025</a:t>
                      </a:r>
                      <a:r>
                        <a:rPr lang="zh-CN" altLang="en-US" sz="900" b="1" i="0">
                          <a:solidFill>
                            <a:srgbClr val="000000"/>
                          </a:solidFill>
                          <a:latin typeface="微软雅黑" panose="020B0503020204020204" pitchFamily="34" charset="-122"/>
                          <a:ea typeface="微软雅黑" panose="020B0503020204020204" pitchFamily="34" charset="-122"/>
                        </a:rPr>
                        <a:t>年</a:t>
                      </a:r>
                      <a:r>
                        <a:rPr lang="en-US" altLang="zh-CN" sz="900" b="1" i="0">
                          <a:solidFill>
                            <a:srgbClr val="000000"/>
                          </a:solidFill>
                          <a:latin typeface="微软雅黑" panose="020B0503020204020204" pitchFamily="34" charset="-122"/>
                          <a:ea typeface="微软雅黑" panose="020B0503020204020204" pitchFamily="34" charset="-122"/>
                        </a:rPr>
                        <a:t>7</a:t>
                      </a:r>
                      <a:r>
                        <a:rPr lang="zh-CN" altLang="en-US" sz="900" b="1" i="0">
                          <a:solidFill>
                            <a:srgbClr val="000000"/>
                          </a:solidFill>
                          <a:latin typeface="微软雅黑" panose="020B0503020204020204" pitchFamily="34" charset="-122"/>
                          <a:ea typeface="微软雅黑" panose="020B0503020204020204" pitchFamily="34" charset="-122"/>
                        </a:rPr>
                        <a:t>月末）</a:t>
                      </a:r>
                      <a:endParaRPr lang="zh-CN" altLang="en-US"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E1F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18097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algn="ctr" fontAlgn="ctr"/>
                      <a:r>
                        <a:rPr lang="zh-CN" altLang="en-US" sz="900" b="1" i="0">
                          <a:solidFill>
                            <a:srgbClr val="000000"/>
                          </a:solidFill>
                          <a:latin typeface="微软雅黑" panose="020B0503020204020204" pitchFamily="34" charset="-122"/>
                          <a:ea typeface="微软雅黑" panose="020B0503020204020204" pitchFamily="34" charset="-122"/>
                        </a:rPr>
                        <a:t>当前人数</a:t>
                      </a:r>
                      <a:endParaRPr lang="zh-CN" altLang="en-US"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E1F4"/>
                    </a:solidFill>
                  </a:tcPr>
                </a:tc>
                <a:tc>
                  <a:txBody>
                    <a:bodyPr/>
                    <a:p>
                      <a:pPr algn="ctr" fontAlgn="ctr"/>
                      <a:r>
                        <a:rPr lang="en-US" altLang="zh-CN" sz="900" b="1" i="0">
                          <a:solidFill>
                            <a:srgbClr val="000000"/>
                          </a:solidFill>
                          <a:latin typeface="微软雅黑" panose="020B0503020204020204" pitchFamily="34" charset="-122"/>
                          <a:ea typeface="微软雅黑" panose="020B0503020204020204" pitchFamily="34" charset="-122"/>
                        </a:rPr>
                        <a:t>25</a:t>
                      </a:r>
                      <a:r>
                        <a:rPr lang="zh-CN" altLang="en-US" sz="900" b="1" i="0">
                          <a:solidFill>
                            <a:srgbClr val="000000"/>
                          </a:solidFill>
                          <a:latin typeface="微软雅黑" panose="020B0503020204020204" pitchFamily="34" charset="-122"/>
                          <a:ea typeface="微软雅黑" panose="020B0503020204020204" pitchFamily="34" charset="-122"/>
                        </a:rPr>
                        <a:t>年基础目标</a:t>
                      </a:r>
                      <a:endParaRPr lang="zh-CN" altLang="en-US"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E1F4"/>
                    </a:solidFill>
                  </a:tcPr>
                </a:tc>
                <a:tc>
                  <a:txBody>
                    <a:bodyPr/>
                    <a:p>
                      <a:pPr algn="ctr" fontAlgn="ctr"/>
                      <a:r>
                        <a:rPr lang="en-US" altLang="zh-CN" sz="900" b="1" i="0">
                          <a:solidFill>
                            <a:srgbClr val="000000"/>
                          </a:solidFill>
                          <a:latin typeface="微软雅黑" panose="020B0503020204020204" pitchFamily="34" charset="-122"/>
                          <a:ea typeface="微软雅黑" panose="020B0503020204020204" pitchFamily="34" charset="-122"/>
                        </a:rPr>
                        <a:t>24</a:t>
                      </a:r>
                      <a:r>
                        <a:rPr lang="zh-CN" altLang="en-US" sz="900" b="1" i="0">
                          <a:solidFill>
                            <a:srgbClr val="000000"/>
                          </a:solidFill>
                          <a:latin typeface="微软雅黑" panose="020B0503020204020204" pitchFamily="34" charset="-122"/>
                          <a:ea typeface="微软雅黑" panose="020B0503020204020204" pitchFamily="34" charset="-122"/>
                        </a:rPr>
                        <a:t>年底人数</a:t>
                      </a:r>
                      <a:endParaRPr lang="zh-CN" altLang="en-US"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E1F4"/>
                    </a:solidFill>
                  </a:tcPr>
                </a:tc>
                <a:tc>
                  <a:txBody>
                    <a:bodyPr/>
                    <a:p>
                      <a:pPr algn="ctr" fontAlgn="ctr"/>
                      <a:r>
                        <a:rPr lang="en-US" altLang="zh-CN" sz="900" b="1" i="0">
                          <a:solidFill>
                            <a:srgbClr val="000000"/>
                          </a:solidFill>
                          <a:latin typeface="微软雅黑" panose="020B0503020204020204" pitchFamily="34" charset="-122"/>
                          <a:ea typeface="微软雅黑" panose="020B0503020204020204" pitchFamily="34" charset="-122"/>
                        </a:rPr>
                        <a:t>25</a:t>
                      </a:r>
                      <a:r>
                        <a:rPr lang="zh-CN" altLang="en-US" sz="900" b="1" i="0">
                          <a:solidFill>
                            <a:srgbClr val="000000"/>
                          </a:solidFill>
                          <a:latin typeface="微软雅黑" panose="020B0503020204020204" pitchFamily="34" charset="-122"/>
                          <a:ea typeface="微软雅黑" panose="020B0503020204020204" pitchFamily="34" charset="-122"/>
                        </a:rPr>
                        <a:t>年净增人数</a:t>
                      </a:r>
                      <a:endParaRPr lang="zh-CN" altLang="en-US"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E1F4"/>
                    </a:solidFill>
                  </a:tcPr>
                </a:tc>
                <a:tc>
                  <a:txBody>
                    <a:bodyPr/>
                    <a:p>
                      <a:pPr algn="ctr" fontAlgn="ctr"/>
                      <a:r>
                        <a:rPr lang="zh-CN" altLang="en-US" sz="900" b="1" i="0">
                          <a:solidFill>
                            <a:srgbClr val="000000"/>
                          </a:solidFill>
                          <a:latin typeface="微软雅黑" panose="020B0503020204020204" pitchFamily="34" charset="-122"/>
                          <a:ea typeface="微软雅黑" panose="020B0503020204020204" pitchFamily="34" charset="-122"/>
                        </a:rPr>
                        <a:t>净增基础目标</a:t>
                      </a:r>
                      <a:endParaRPr lang="zh-CN" altLang="en-US"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E1F4"/>
                    </a:solidFill>
                  </a:tcPr>
                </a:tc>
              </a:tr>
              <a:tr h="167640">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杭州</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形成初稿</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446</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497</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445</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-4</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52</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67640">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宁波</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形成初稿</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455</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445</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393</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61</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52</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66370">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温州</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形成初稿</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427</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414</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371</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39</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43</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68275">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金华</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形成初稿</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274</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285</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252</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20</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33</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67005">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台州</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形成初稿</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320</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308</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275</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39</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33</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68275">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绍兴</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形成初稿</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230</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234</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218</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12</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16</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73355">
                <a:tc>
                  <a:txBody>
                    <a:bodyPr/>
                    <a:p>
                      <a:pPr algn="ctr" fontAlgn="ctr"/>
                      <a:r>
                        <a:rPr lang="zh-CN" altLang="en-US" sz="900" b="1" i="0">
                          <a:solidFill>
                            <a:srgbClr val="000000"/>
                          </a:solidFill>
                          <a:latin typeface="微软雅黑" panose="020B0503020204020204" pitchFamily="34" charset="-122"/>
                          <a:ea typeface="微软雅黑" panose="020B0503020204020204" pitchFamily="34" charset="-122"/>
                        </a:rPr>
                        <a:t>嘉兴</a:t>
                      </a:r>
                      <a:endParaRPr lang="zh-CN" altLang="en-US"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zh-CN" altLang="en-US" sz="900" b="1" i="0">
                          <a:solidFill>
                            <a:srgbClr val="000000"/>
                          </a:solidFill>
                          <a:latin typeface="微软雅黑" panose="020B0503020204020204" pitchFamily="34" charset="-122"/>
                          <a:ea typeface="微软雅黑" panose="020B0503020204020204" pitchFamily="34" charset="-122"/>
                        </a:rPr>
                        <a:t>形成初稿</a:t>
                      </a:r>
                      <a:endParaRPr lang="zh-CN" altLang="en-US"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1" i="0">
                          <a:solidFill>
                            <a:srgbClr val="000000"/>
                          </a:solidFill>
                          <a:latin typeface="微软雅黑" panose="020B0503020204020204" pitchFamily="34" charset="-122"/>
                          <a:ea typeface="微软雅黑" panose="020B0503020204020204" pitchFamily="34" charset="-122"/>
                        </a:rPr>
                        <a:t>186</a:t>
                      </a:r>
                      <a:endParaRPr lang="en-US" altLang="zh-CN"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1" i="0">
                          <a:solidFill>
                            <a:srgbClr val="000000"/>
                          </a:solidFill>
                          <a:latin typeface="微软雅黑" panose="020B0503020204020204" pitchFamily="34" charset="-122"/>
                          <a:ea typeface="微软雅黑" panose="020B0503020204020204" pitchFamily="34" charset="-122"/>
                        </a:rPr>
                        <a:t>203</a:t>
                      </a:r>
                      <a:endParaRPr lang="en-US" altLang="zh-CN"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1" i="0">
                          <a:solidFill>
                            <a:srgbClr val="000000"/>
                          </a:solidFill>
                          <a:latin typeface="微软雅黑" panose="020B0503020204020204" pitchFamily="34" charset="-122"/>
                          <a:ea typeface="微软雅黑" panose="020B0503020204020204" pitchFamily="34" charset="-122"/>
                        </a:rPr>
                        <a:t>168</a:t>
                      </a:r>
                      <a:endParaRPr lang="en-US" altLang="zh-CN"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1" i="0">
                          <a:solidFill>
                            <a:srgbClr val="000000"/>
                          </a:solidFill>
                          <a:latin typeface="微软雅黑" panose="020B0503020204020204" pitchFamily="34" charset="-122"/>
                          <a:ea typeface="微软雅黑" panose="020B0503020204020204" pitchFamily="34" charset="-122"/>
                        </a:rPr>
                        <a:t>18</a:t>
                      </a:r>
                      <a:endParaRPr lang="en-US" altLang="zh-CN"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1" i="0">
                          <a:solidFill>
                            <a:srgbClr val="000000"/>
                          </a:solidFill>
                          <a:latin typeface="微软雅黑" panose="020B0503020204020204" pitchFamily="34" charset="-122"/>
                          <a:ea typeface="微软雅黑" panose="020B0503020204020204" pitchFamily="34" charset="-122"/>
                        </a:rPr>
                        <a:t>35</a:t>
                      </a:r>
                      <a:endParaRPr lang="en-US" altLang="zh-CN" sz="900" b="1"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68275">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湖州</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形成初稿</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147</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147</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131</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16</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16</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66370">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丽水</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形成初稿</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104</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110</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93</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11</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17</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67640">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舟山</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形成初稿</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80</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87</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68</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12</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19</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67640">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衢州</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形成初稿</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83</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89</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73</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10</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16</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67640">
                <a:tc>
                  <a:txBody>
                    <a:bodyPr/>
                    <a:p>
                      <a:pPr algn="ctr" fontAlgn="ctr"/>
                      <a:r>
                        <a:rPr lang="zh-CN" altLang="en-US" sz="900" b="0" i="0">
                          <a:solidFill>
                            <a:srgbClr val="000000"/>
                          </a:solidFill>
                          <a:latin typeface="微软雅黑" panose="020B0503020204020204" pitchFamily="34" charset="-122"/>
                          <a:ea typeface="微软雅黑" panose="020B0503020204020204" pitchFamily="34" charset="-122"/>
                        </a:rPr>
                        <a:t>省战客</a:t>
                      </a:r>
                      <a:endParaRPr lang="zh-CN" altLang="en-US"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43</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44</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40</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3</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algn="ctr" fontAlgn="ctr"/>
                      <a:r>
                        <a:rPr lang="en-US" altLang="zh-CN" sz="900" b="0" i="0">
                          <a:solidFill>
                            <a:srgbClr val="000000"/>
                          </a:solidFill>
                          <a:latin typeface="微软雅黑" panose="020B0503020204020204" pitchFamily="34" charset="-122"/>
                          <a:ea typeface="微软雅黑" panose="020B0503020204020204" pitchFamily="34" charset="-122"/>
                        </a:rPr>
                        <a:t>4</a:t>
                      </a:r>
                      <a:endParaRPr lang="en-US" altLang="zh-CN" sz="900" b="0" i="0">
                        <a:solidFill>
                          <a:srgbClr val="000000"/>
                        </a:solidFill>
                        <a:latin typeface="微软雅黑" panose="020B0503020204020204" pitchFamily="34" charset="-122"/>
                        <a:ea typeface="微软雅黑" panose="020B0503020204020204" pitchFamily="34" charset="-122"/>
                      </a:endParaRPr>
                    </a:p>
                  </a:txBody>
                  <a:tcPr marL="7937" marR="7937" marT="7937"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bl>
          </a:graphicData>
        </a:graphic>
      </p:graphicFrame>
      <p:sp>
        <p:nvSpPr>
          <p:cNvPr id="9" name="文本框 8"/>
          <p:cNvSpPr txBox="1"/>
          <p:nvPr/>
        </p:nvSpPr>
        <p:spPr>
          <a:xfrm>
            <a:off x="6311900" y="2997200"/>
            <a:ext cx="4972050" cy="833755"/>
          </a:xfrm>
          <a:prstGeom prst="rect">
            <a:avLst/>
          </a:prstGeom>
          <a:noFill/>
        </p:spPr>
        <p:txBody>
          <a:bodyPr wrap="square" rtlCol="0" anchor="t">
            <a:noAutofit/>
          </a:bodyPr>
          <a:p>
            <a:pPr indent="0" algn="l" fontAlgn="auto">
              <a:lnSpc>
                <a:spcPct val="150000"/>
              </a:lnSpc>
              <a:buClrTx/>
              <a:buSzTx/>
              <a:buFont typeface="Wingdings" panose="05000000000000000000" charset="0"/>
              <a:buNone/>
            </a:pPr>
            <a:r>
              <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转岗新人执行</a:t>
            </a:r>
            <a:r>
              <a:rPr lang="en-US" altLang="zh-CN" sz="1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1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个月薪酬保护</a:t>
            </a:r>
            <a:r>
              <a:rPr lang="zh-CN"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量化薪酬按个人基薪与个人实际量化就高发放；绩效考核按</a:t>
            </a:r>
            <a:r>
              <a:rPr lang="zh-CN"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县市集客平均分与个人实际</a:t>
            </a:r>
            <a:r>
              <a:rPr lang="zh-CN"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考核就高</a:t>
            </a: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得分</a:t>
            </a:r>
            <a:r>
              <a:rPr lang="zh-CN"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50000"/>
              </a:lnSpc>
              <a:buClrTx/>
              <a:buSzTx/>
              <a:buFont typeface="Wingdings" panose="05000000000000000000" charset="0"/>
              <a:buNone/>
            </a:pPr>
            <a:endPar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50000"/>
              </a:lnSpc>
              <a:buClrTx/>
              <a:buSzTx/>
              <a:buFont typeface="Wingdings" panose="05000000000000000000" charset="0"/>
              <a:buNone/>
            </a:pPr>
            <a:endPar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1" name="图片 10"/>
          <p:cNvPicPr>
            <a:picLocks noChangeAspect="1"/>
          </p:cNvPicPr>
          <p:nvPr/>
        </p:nvPicPr>
        <p:blipFill>
          <a:blip r:embed="rId15"/>
          <a:stretch>
            <a:fillRect/>
          </a:stretch>
        </p:blipFill>
        <p:spPr>
          <a:xfrm>
            <a:off x="3317240" y="5483225"/>
            <a:ext cx="2481580" cy="95313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21"/>
          <p:cNvSpPr/>
          <p:nvPr>
            <p:custDataLst>
              <p:tags r:id="rId5"/>
            </p:custDataLst>
          </p:nvPr>
        </p:nvSpPr>
        <p:spPr>
          <a:xfrm>
            <a:off x="560070" y="4004945"/>
            <a:ext cx="11212830" cy="2307590"/>
          </a:xfrm>
          <a:prstGeom prst="roundRect">
            <a:avLst>
              <a:gd name="adj" fmla="val 0"/>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buClrTx/>
              <a:buSzTx/>
              <a:buFontTx/>
              <a:defRPr/>
            </a:pPr>
            <a:endParaRPr lang="zh-CN" altLang="en-US" sz="2605" b="1" dirty="0">
              <a:solidFill>
                <a:prstClr val="white"/>
              </a:solidFill>
              <a:latin typeface="微软雅黑" panose="020B0503020204020204" pitchFamily="34" charset="-122"/>
              <a:ea typeface="微软雅黑" panose="020B0503020204020204" pitchFamily="34" charset="-122"/>
              <a:sym typeface="+mn-ea"/>
            </a:endParaRPr>
          </a:p>
        </p:txBody>
      </p:sp>
      <p:cxnSp>
        <p:nvCxnSpPr>
          <p:cNvPr id="19" name="直接连接符 18"/>
          <p:cNvCxnSpPr/>
          <p:nvPr>
            <p:custDataLst>
              <p:tags r:id="rId6"/>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35280" y="297180"/>
            <a:ext cx="10129520" cy="460375"/>
          </a:xfrm>
          <a:prstGeom prst="rect">
            <a:avLst/>
          </a:prstGeom>
          <a:noFill/>
        </p:spPr>
        <p:txBody>
          <a:bodyPr wrap="square" rtlCol="0" anchor="t">
            <a:spAutoFit/>
          </a:bodyPr>
          <a:lstStyle/>
          <a:p>
            <a:pPr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三、持之以恒扎实基础工作</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客户经理考核</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21" name="图表 20"/>
          <p:cNvGraphicFramePr/>
          <p:nvPr/>
        </p:nvGraphicFramePr>
        <p:xfrm>
          <a:off x="1162685" y="4508500"/>
          <a:ext cx="4594860" cy="187071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22" name="图表 21"/>
          <p:cNvGraphicFramePr/>
          <p:nvPr/>
        </p:nvGraphicFramePr>
        <p:xfrm>
          <a:off x="6454140" y="4508500"/>
          <a:ext cx="4594860" cy="18707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3" name="图表 22"/>
          <p:cNvGraphicFramePr/>
          <p:nvPr/>
        </p:nvGraphicFramePr>
        <p:xfrm>
          <a:off x="6454140" y="1995805"/>
          <a:ext cx="4594860" cy="1870710"/>
        </p:xfrm>
        <a:graphic>
          <a:graphicData uri="http://schemas.openxmlformats.org/drawingml/2006/chart">
            <c:chart xmlns:c="http://schemas.openxmlformats.org/drawingml/2006/chart" xmlns:r="http://schemas.openxmlformats.org/officeDocument/2006/relationships" r:id="rId3"/>
          </a:graphicData>
        </a:graphic>
      </p:graphicFrame>
      <p:sp>
        <p:nvSpPr>
          <p:cNvPr id="85" name="文本框 84"/>
          <p:cNvSpPr txBox="1"/>
          <p:nvPr/>
        </p:nvSpPr>
        <p:spPr>
          <a:xfrm>
            <a:off x="407035" y="836295"/>
            <a:ext cx="11562715" cy="473710"/>
          </a:xfrm>
          <a:prstGeom prst="rect">
            <a:avLst/>
          </a:prstGeom>
          <a:noFill/>
        </p:spPr>
        <p:txBody>
          <a:bodyPr wrap="square" rtlCol="0" anchor="t">
            <a:noAutofit/>
          </a:bodyPr>
          <a:lstStyle/>
          <a:p>
            <a:pPr marL="285750" lvl="0" indent="-285750" algn="l">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绩效考核：优化指标体系及分值结构，</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客户经理集中化得分人均提升</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4.05</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完善集团成员考核并提升分值占比至</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35%</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，得分率提升</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33%</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文本框 27"/>
          <p:cNvSpPr txBox="1"/>
          <p:nvPr/>
        </p:nvSpPr>
        <p:spPr>
          <a:xfrm>
            <a:off x="407670" y="6452870"/>
            <a:ext cx="4064000" cy="245110"/>
          </a:xfrm>
          <a:prstGeom prst="rect">
            <a:avLst/>
          </a:prstGeom>
          <a:noFill/>
        </p:spPr>
        <p:txBody>
          <a:bodyPr wrap="square" rtlCol="0">
            <a:spAutoFit/>
          </a:bodyPr>
          <a:p>
            <a:r>
              <a:rPr lang="zh-CN" altLang="en-US" sz="1000" i="1">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rPr>
              <a:t>注：</a:t>
            </a:r>
            <a:r>
              <a:rPr lang="en-US" altLang="zh-CN" sz="1000" i="1">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rPr>
              <a:t>2024</a:t>
            </a:r>
            <a:r>
              <a:rPr lang="zh-CN" altLang="en-US" sz="1000" i="1">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i="1">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rPr>
              <a:t>2025</a:t>
            </a:r>
            <a:r>
              <a:rPr lang="zh-CN" altLang="en-US" sz="1000" i="1">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rPr>
              <a:t>年二季度数据（不含业务经理）</a:t>
            </a:r>
            <a:endParaRPr lang="zh-CN" altLang="en-US" sz="1000" i="1">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 name="图表 2"/>
          <p:cNvGraphicFramePr/>
          <p:nvPr/>
        </p:nvGraphicFramePr>
        <p:xfrm>
          <a:off x="1162685" y="1995805"/>
          <a:ext cx="4594860" cy="1870710"/>
        </p:xfrm>
        <a:graphic>
          <a:graphicData uri="http://schemas.openxmlformats.org/drawingml/2006/chart">
            <c:chart xmlns:c="http://schemas.openxmlformats.org/drawingml/2006/chart" xmlns:r="http://schemas.openxmlformats.org/officeDocument/2006/relationships" r:id="rId4"/>
          </a:graphicData>
        </a:graphic>
      </p:graphicFrame>
      <p:sp>
        <p:nvSpPr>
          <p:cNvPr id="4" name="矩形: 圆角 21"/>
          <p:cNvSpPr/>
          <p:nvPr>
            <p:custDataLst>
              <p:tags r:id="rId7"/>
            </p:custDataLst>
          </p:nvPr>
        </p:nvSpPr>
        <p:spPr>
          <a:xfrm>
            <a:off x="560070" y="1486535"/>
            <a:ext cx="11212830" cy="2307590"/>
          </a:xfrm>
          <a:prstGeom prst="roundRect">
            <a:avLst>
              <a:gd name="adj" fmla="val 0"/>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buClrTx/>
              <a:buSzTx/>
              <a:buFontTx/>
              <a:defRPr/>
            </a:pPr>
            <a:endParaRPr lang="zh-CN" altLang="en-US" sz="2605" b="1" dirty="0">
              <a:solidFill>
                <a:prstClr val="white"/>
              </a:solidFill>
              <a:latin typeface="微软雅黑" panose="020B0503020204020204" pitchFamily="34" charset="-122"/>
              <a:ea typeface="微软雅黑" panose="020B0503020204020204" pitchFamily="34" charset="-122"/>
              <a:sym typeface="+mn-ea"/>
            </a:endParaRPr>
          </a:p>
        </p:txBody>
      </p:sp>
      <p:sp>
        <p:nvSpPr>
          <p:cNvPr id="84" name="矩形: 圆角 24"/>
          <p:cNvSpPr txBox="1"/>
          <p:nvPr>
            <p:custDataLst>
              <p:tags r:id="rId8"/>
            </p:custDataLst>
          </p:nvPr>
        </p:nvSpPr>
        <p:spPr>
          <a:xfrm>
            <a:off x="407670" y="1987550"/>
            <a:ext cx="340360" cy="1136650"/>
          </a:xfrm>
          <a:prstGeom prst="rect">
            <a:avLst/>
          </a:prstGeom>
          <a:solidFill>
            <a:schemeClr val="bg1"/>
          </a:solidFill>
        </p:spPr>
        <p:txBody>
          <a:bodyPr rot="0" spcFirstLastPara="0" vert="horz" wrap="square" lIns="91440" tIns="45720" rIns="91440" bIns="45720" numCol="1" spcCol="0" rtlCol="0" fromWordArt="0" anchor="ctr" anchorCtr="0" forceAA="0" compatLnSpc="0">
            <a:noAutofit/>
          </a:bodyPr>
          <a:p>
            <a:pPr lvl="0" algn="ctr" fontAlgn="ctr">
              <a:lnSpc>
                <a:spcPct val="150000"/>
              </a:lnSpc>
              <a:buClrTx/>
              <a:buSzTx/>
              <a:buFont typeface="Arial" panose="020B0604020202020204" pitchFamily="34" charset="0"/>
            </a:pPr>
            <a:r>
              <a:rPr lang="zh-CN" altLang="en-US" sz="1400" b="1"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成效</a:t>
            </a:r>
            <a:endParaRPr lang="zh-CN" altLang="en-US" sz="1400" b="1"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矩形: 圆角 24"/>
          <p:cNvSpPr txBox="1"/>
          <p:nvPr>
            <p:custDataLst>
              <p:tags r:id="rId9"/>
            </p:custDataLst>
          </p:nvPr>
        </p:nvSpPr>
        <p:spPr>
          <a:xfrm>
            <a:off x="407670" y="4590415"/>
            <a:ext cx="340360" cy="1136650"/>
          </a:xfrm>
          <a:prstGeom prst="rect">
            <a:avLst/>
          </a:prstGeom>
          <a:solidFill>
            <a:schemeClr val="bg1"/>
          </a:solidFill>
        </p:spPr>
        <p:txBody>
          <a:bodyPr rot="0" spcFirstLastPara="0" vert="horz" wrap="square" lIns="91440" tIns="45720" rIns="91440" bIns="45720" numCol="1" spcCol="0" rtlCol="0" fromWordArt="0" anchor="ctr" anchorCtr="0" forceAA="0" compatLnSpc="0">
            <a:noAutofit/>
          </a:bodyPr>
          <a:p>
            <a:pPr lvl="0" algn="ctr" fontAlgn="ctr">
              <a:lnSpc>
                <a:spcPct val="150000"/>
              </a:lnSpc>
              <a:buClrTx/>
              <a:buSzTx/>
              <a:buFont typeface="Arial" panose="020B0604020202020204" pitchFamily="34" charset="0"/>
            </a:pPr>
            <a:r>
              <a:rPr lang="zh-CN" altLang="en-US"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存在问题</a:t>
            </a:r>
            <a:endParaRPr lang="zh-CN" altLang="en-US" sz="1400" b="1"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911225" y="4014470"/>
            <a:ext cx="10648950" cy="369570"/>
          </a:xfrm>
          <a:prstGeom prst="rect">
            <a:avLst/>
          </a:prstGeom>
          <a:noFill/>
        </p:spPr>
        <p:txBody>
          <a:bodyPr wrap="square" rtlCol="0" anchor="t">
            <a:noAutofit/>
          </a:bodyPr>
          <a:p>
            <a:pPr marL="171450" indent="-171450" fontAlgn="auto">
              <a:lnSpc>
                <a:spcPct val="150000"/>
              </a:lnSpc>
              <a:buClrTx/>
              <a:buSzTx/>
              <a:buFont typeface="Wingdings" panose="05000000000000000000" charset="0"/>
              <a:buChar char="Ø"/>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客户经理</a:t>
            </a: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收入和</a:t>
            </a: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信息化签约</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指标得分率均出现小幅下降（</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2.8PP</a:t>
            </a:r>
            <a:r>
              <a:rPr lang="en-US"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2.4PP</a:t>
            </a:r>
            <a:r>
              <a:rPr lang="en-US"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），收入得分率</a:t>
            </a:r>
            <a:r>
              <a:rPr lang="zh-CN" altLang="en-US" sz="1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嘉善、战客</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下滑较多，签约得分率</a:t>
            </a:r>
            <a:r>
              <a:rPr lang="zh-CN" altLang="en-US" sz="1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嘉善、平湖</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下滑较多</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，其中</a:t>
            </a:r>
            <a:r>
              <a:rPr lang="zh-CN" altLang="en-US" sz="1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嘉善、桐乡</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双降，需重点关注。</a:t>
            </a:r>
            <a:endPar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文本框 8"/>
          <p:cNvSpPr txBox="1"/>
          <p:nvPr/>
        </p:nvSpPr>
        <p:spPr>
          <a:xfrm>
            <a:off x="911225" y="1484630"/>
            <a:ext cx="5071745" cy="511810"/>
          </a:xfrm>
          <a:prstGeom prst="rect">
            <a:avLst/>
          </a:prstGeom>
          <a:noFill/>
        </p:spPr>
        <p:txBody>
          <a:bodyPr wrap="square" rtlCol="0" anchor="t">
            <a:noAutofit/>
          </a:bodyPr>
          <a:p>
            <a:pPr marL="171450" indent="-171450" fontAlgn="auto">
              <a:lnSpc>
                <a:spcPct val="150000"/>
              </a:lnSpc>
              <a:buClrTx/>
              <a:buSzTx/>
              <a:buFont typeface="Wingdings" panose="05000000000000000000" charset="0"/>
              <a:buChar char="Ø"/>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客户经理集中化平均得分</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36.82</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r>
              <a:rPr lang="zh-CN" altLang="en-US" sz="10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同比提升</a:t>
            </a:r>
            <a:r>
              <a:rPr lang="en-US" altLang="zh-CN" sz="10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4.05</a:t>
            </a:r>
            <a:r>
              <a:rPr lang="zh-CN" altLang="en-US" sz="10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，其中</a:t>
            </a:r>
            <a:r>
              <a:rPr lang="zh-CN" altLang="en-US" sz="10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海盐、海宁</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提升较快，</a:t>
            </a:r>
            <a:r>
              <a:rPr lang="zh-CN" altLang="en-US"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战客</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同比下降</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1.7</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endPar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文本框 9"/>
          <p:cNvSpPr txBox="1"/>
          <p:nvPr/>
        </p:nvSpPr>
        <p:spPr>
          <a:xfrm>
            <a:off x="6454775" y="1485265"/>
            <a:ext cx="5071745" cy="492760"/>
          </a:xfrm>
          <a:prstGeom prst="rect">
            <a:avLst/>
          </a:prstGeom>
          <a:noFill/>
        </p:spPr>
        <p:txBody>
          <a:bodyPr wrap="square" rtlCol="0" anchor="t">
            <a:noAutofit/>
          </a:bodyPr>
          <a:p>
            <a:pPr marL="171450" indent="-171450" fontAlgn="auto">
              <a:lnSpc>
                <a:spcPct val="150000"/>
              </a:lnSpc>
              <a:buClrTx/>
              <a:buSzTx/>
              <a:buFont typeface="Wingdings" panose="05000000000000000000" charset="0"/>
              <a:buChar char="Ø"/>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客户经理成员指标得分率</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104%</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同比提升</a:t>
            </a:r>
            <a:r>
              <a:rPr lang="en-US" altLang="zh-CN" sz="10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33%</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，各县市均有不同幅度的提升，其中</a:t>
            </a:r>
            <a:r>
              <a:rPr lang="zh-CN" altLang="en-US" sz="10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嘉善、海盐</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提升较快。</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35280" y="297180"/>
            <a:ext cx="10129520" cy="460375"/>
          </a:xfrm>
          <a:prstGeom prst="rect">
            <a:avLst/>
          </a:prstGeom>
          <a:noFill/>
        </p:spPr>
        <p:txBody>
          <a:bodyPr wrap="square" rtlCol="0" anchor="t">
            <a:spAutoFit/>
          </a:bodyPr>
          <a:lstStyle/>
          <a:p>
            <a:pPr algn="l"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三、持之以恒扎实基础工作</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客户经理量化薪酬</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文本框 1"/>
          <p:cNvSpPr txBox="1"/>
          <p:nvPr/>
        </p:nvSpPr>
        <p:spPr>
          <a:xfrm>
            <a:off x="407670" y="696595"/>
            <a:ext cx="11679555" cy="502285"/>
          </a:xfrm>
          <a:prstGeom prst="rect">
            <a:avLst/>
          </a:prstGeom>
          <a:noFill/>
        </p:spPr>
        <p:txBody>
          <a:bodyPr wrap="square" rtlCol="0" anchor="t">
            <a:noAutofit/>
          </a:bodyPr>
          <a:lstStyle/>
          <a:p>
            <a:pPr marL="285750" lvl="0" indent="-285750" algn="l">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量化激励：加大变动部分去职级化分配，月度收入中变动收入占比提升至</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70%</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，突出价值贡献，二季度</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起月度人均量化奖金池提高至</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3600</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元。</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6" name="图表 5"/>
          <p:cNvGraphicFramePr/>
          <p:nvPr/>
        </p:nvGraphicFramePr>
        <p:xfrm>
          <a:off x="839470" y="1770380"/>
          <a:ext cx="3940810" cy="1725930"/>
        </p:xfrm>
        <a:graphic>
          <a:graphicData uri="http://schemas.openxmlformats.org/drawingml/2006/chart">
            <c:chart xmlns:c="http://schemas.openxmlformats.org/drawingml/2006/chart" xmlns:r="http://schemas.openxmlformats.org/officeDocument/2006/relationships" r:id="rId1"/>
          </a:graphicData>
        </a:graphic>
      </p:graphicFrame>
      <p:sp>
        <p:nvSpPr>
          <p:cNvPr id="18" name="文本框 17"/>
          <p:cNvSpPr txBox="1"/>
          <p:nvPr/>
        </p:nvSpPr>
        <p:spPr>
          <a:xfrm>
            <a:off x="704215" y="1221740"/>
            <a:ext cx="4075430" cy="693420"/>
          </a:xfrm>
          <a:prstGeom prst="rect">
            <a:avLst/>
          </a:prstGeom>
          <a:noFill/>
        </p:spPr>
        <p:txBody>
          <a:bodyPr wrap="square" rtlCol="0" anchor="t">
            <a:noAutofit/>
          </a:bodyPr>
          <a:p>
            <a:pPr marL="171450" indent="-171450" fontAlgn="auto">
              <a:lnSpc>
                <a:spcPct val="150000"/>
              </a:lnSpc>
              <a:buClrTx/>
              <a:buSzTx/>
              <a:buFont typeface="Wingdings" panose="05000000000000000000" charset="0"/>
              <a:buChar char="Ø"/>
            </a:pPr>
            <a:r>
              <a:rPr lang="zh-CN" altLang="en-US"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二季度</a:t>
            </a:r>
            <a:r>
              <a:rPr lang="zh-CN" altLang="en-US"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全市客户经理（含外包）量化</a:t>
            </a:r>
            <a:r>
              <a:rPr lang="zh-CN" altLang="en-US"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月人均</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2123</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元，较一季度</a:t>
            </a:r>
            <a:r>
              <a:rPr lang="zh-CN" altLang="en-US"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提升</a:t>
            </a:r>
            <a:r>
              <a:rPr lang="en-US" altLang="zh-CN"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436</a:t>
            </a:r>
            <a:r>
              <a:rPr lang="zh-CN" altLang="en-US"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元</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，战客提升</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sym typeface="+mn-ea"/>
              </a:rPr>
              <a:t>2017</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元</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最多，海盐，需整体</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关注。</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24" name="图表 23"/>
          <p:cNvGraphicFramePr/>
          <p:nvPr/>
        </p:nvGraphicFramePr>
        <p:xfrm>
          <a:off x="623570" y="4771390"/>
          <a:ext cx="4594860" cy="1830070"/>
        </p:xfrm>
        <a:graphic>
          <a:graphicData uri="http://schemas.openxmlformats.org/drawingml/2006/chart">
            <c:chart xmlns:c="http://schemas.openxmlformats.org/drawingml/2006/chart" xmlns:r="http://schemas.openxmlformats.org/officeDocument/2006/relationships" r:id="rId2"/>
          </a:graphicData>
        </a:graphic>
      </p:graphicFrame>
      <p:sp>
        <p:nvSpPr>
          <p:cNvPr id="28" name="文本框 27"/>
          <p:cNvSpPr txBox="1"/>
          <p:nvPr/>
        </p:nvSpPr>
        <p:spPr>
          <a:xfrm>
            <a:off x="623570" y="4076065"/>
            <a:ext cx="8308975" cy="644525"/>
          </a:xfrm>
          <a:prstGeom prst="rect">
            <a:avLst/>
          </a:prstGeom>
          <a:noFill/>
        </p:spPr>
        <p:txBody>
          <a:bodyPr wrap="square" rtlCol="0" anchor="t">
            <a:noAutofit/>
          </a:bodyPr>
          <a:p>
            <a:pPr marL="171450" indent="-171450" fontAlgn="auto">
              <a:lnSpc>
                <a:spcPct val="150000"/>
              </a:lnSpc>
              <a:buClrTx/>
              <a:buSzTx/>
              <a:buFont typeface="Wingdings" panose="05000000000000000000" charset="0"/>
              <a:buChar char="Ø"/>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二季度全市自有客户经理月人均量化获取率</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74.7%</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，战客及嘉善超</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100%。</a:t>
            </a:r>
            <a:r>
              <a:rPr lang="en-US" altLang="zh-CN"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外包客户经理人均获取率低</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，仅</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26.2%</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，嘉善及海宁低于全市</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平均。</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9" name="文本框 28"/>
          <p:cNvSpPr txBox="1"/>
          <p:nvPr/>
        </p:nvSpPr>
        <p:spPr>
          <a:xfrm>
            <a:off x="1991995" y="4698365"/>
            <a:ext cx="1566545" cy="205105"/>
          </a:xfrm>
          <a:prstGeom prst="rect">
            <a:avLst/>
          </a:prstGeom>
          <a:noFill/>
        </p:spPr>
        <p:txBody>
          <a:bodyPr wrap="square" rtlCol="0" anchor="t">
            <a:noAutofit/>
          </a:bodyPr>
          <a:p>
            <a:pPr indent="0" algn="ctr" fontAlgn="auto">
              <a:lnSpc>
                <a:spcPct val="150000"/>
              </a:lnSpc>
              <a:buClrTx/>
              <a:buSzTx/>
              <a:buFont typeface="Wingdings" panose="05000000000000000000" charset="0"/>
              <a:buNone/>
            </a:pPr>
            <a:r>
              <a:rPr lang="zh-CN" altLang="en-US" sz="9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自有客户经理</a:t>
            </a:r>
            <a:endParaRPr lang="zh-CN" altLang="en-US" sz="9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31" name="图表 30"/>
          <p:cNvGraphicFramePr/>
          <p:nvPr/>
        </p:nvGraphicFramePr>
        <p:xfrm>
          <a:off x="5096510" y="4850765"/>
          <a:ext cx="3836035" cy="1553210"/>
        </p:xfrm>
        <a:graphic>
          <a:graphicData uri="http://schemas.openxmlformats.org/drawingml/2006/chart">
            <c:chart xmlns:c="http://schemas.openxmlformats.org/drawingml/2006/chart" xmlns:r="http://schemas.openxmlformats.org/officeDocument/2006/relationships" r:id="rId3"/>
          </a:graphicData>
        </a:graphic>
      </p:graphicFrame>
      <p:sp>
        <p:nvSpPr>
          <p:cNvPr id="32" name="文本框 31"/>
          <p:cNvSpPr txBox="1"/>
          <p:nvPr/>
        </p:nvSpPr>
        <p:spPr>
          <a:xfrm>
            <a:off x="6170930" y="4625340"/>
            <a:ext cx="1566545" cy="205105"/>
          </a:xfrm>
          <a:prstGeom prst="rect">
            <a:avLst/>
          </a:prstGeom>
          <a:noFill/>
        </p:spPr>
        <p:txBody>
          <a:bodyPr wrap="square" rtlCol="0" anchor="t">
            <a:noAutofit/>
          </a:bodyPr>
          <a:p>
            <a:pPr indent="0" algn="ctr" fontAlgn="auto">
              <a:lnSpc>
                <a:spcPct val="150000"/>
              </a:lnSpc>
              <a:buClrTx/>
              <a:buSzTx/>
              <a:buFont typeface="Wingdings" panose="05000000000000000000" charset="0"/>
              <a:buNone/>
            </a:pPr>
            <a:r>
              <a:rPr lang="zh-CN" altLang="en-US" sz="9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外包客户经理</a:t>
            </a:r>
            <a:endParaRPr lang="zh-CN" altLang="en-US" sz="9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5" name="文本框 44"/>
          <p:cNvSpPr txBox="1"/>
          <p:nvPr/>
        </p:nvSpPr>
        <p:spPr>
          <a:xfrm>
            <a:off x="9048750" y="4076065"/>
            <a:ext cx="2724785" cy="828040"/>
          </a:xfrm>
          <a:prstGeom prst="rect">
            <a:avLst/>
          </a:prstGeom>
          <a:noFill/>
        </p:spPr>
        <p:txBody>
          <a:bodyPr wrap="square" rtlCol="0" anchor="t">
            <a:noAutofit/>
          </a:bodyPr>
          <a:p>
            <a:pPr marL="171450" indent="-171450" fontAlgn="auto">
              <a:lnSpc>
                <a:spcPct val="150000"/>
              </a:lnSpc>
              <a:buClrTx/>
              <a:buSzTx/>
              <a:buFont typeface="Wingdings" panose="05000000000000000000" charset="0"/>
              <a:buChar char="Ø"/>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全市季度低量化预警亮灯</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53</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人次，</a:t>
            </a:r>
            <a:r>
              <a:rPr lang="zh-CN" altLang="en-US"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县市</a:t>
            </a:r>
            <a:r>
              <a:rPr lang="zh-CN" altLang="en-US"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内部帮扶效果欠佳</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，嘉禾亮灯</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19</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人次最多，且有</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人连续</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个季度</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亮灯。</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 name="矩形: 圆角 21"/>
          <p:cNvSpPr/>
          <p:nvPr>
            <p:custDataLst>
              <p:tags r:id="rId7"/>
            </p:custDataLst>
          </p:nvPr>
        </p:nvSpPr>
        <p:spPr>
          <a:xfrm>
            <a:off x="560070" y="1199515"/>
            <a:ext cx="11212830" cy="2536190"/>
          </a:xfrm>
          <a:prstGeom prst="roundRect">
            <a:avLst>
              <a:gd name="adj" fmla="val 0"/>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buClrTx/>
              <a:buSzTx/>
              <a:buFontTx/>
              <a:defRPr/>
            </a:pPr>
            <a:endParaRPr lang="zh-CN" altLang="en-US" sz="2605" b="1" dirty="0">
              <a:solidFill>
                <a:prstClr val="white"/>
              </a:solidFill>
              <a:latin typeface="微软雅黑" panose="020B0503020204020204" pitchFamily="34" charset="-122"/>
              <a:ea typeface="微软雅黑" panose="020B0503020204020204" pitchFamily="34" charset="-122"/>
              <a:sym typeface="+mn-ea"/>
            </a:endParaRPr>
          </a:p>
        </p:txBody>
      </p:sp>
      <p:sp>
        <p:nvSpPr>
          <p:cNvPr id="84" name="矩形: 圆角 24"/>
          <p:cNvSpPr txBox="1"/>
          <p:nvPr>
            <p:custDataLst>
              <p:tags r:id="rId8"/>
            </p:custDataLst>
          </p:nvPr>
        </p:nvSpPr>
        <p:spPr>
          <a:xfrm>
            <a:off x="407670" y="1700530"/>
            <a:ext cx="340360" cy="1136650"/>
          </a:xfrm>
          <a:prstGeom prst="rect">
            <a:avLst/>
          </a:prstGeom>
          <a:solidFill>
            <a:schemeClr val="bg1"/>
          </a:solidFill>
        </p:spPr>
        <p:txBody>
          <a:bodyPr rot="0" spcFirstLastPara="0" vert="horz" wrap="square" lIns="91440" tIns="45720" rIns="91440" bIns="45720" numCol="1" spcCol="0" rtlCol="0" fromWordArt="0" anchor="ctr" anchorCtr="0" forceAA="0" compatLnSpc="0">
            <a:noAutofit/>
          </a:bodyPr>
          <a:p>
            <a:pPr lvl="0" algn="ctr" fontAlgn="ctr">
              <a:lnSpc>
                <a:spcPct val="150000"/>
              </a:lnSpc>
              <a:buClrTx/>
              <a:buSzTx/>
              <a:buFont typeface="Arial" panose="020B0604020202020204" pitchFamily="34" charset="0"/>
            </a:pPr>
            <a:r>
              <a:rPr lang="zh-CN" altLang="en-US" sz="1400" b="1"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成效</a:t>
            </a:r>
            <a:endParaRPr lang="zh-CN" altLang="en-US" sz="1400" b="1"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圆角 21"/>
          <p:cNvSpPr/>
          <p:nvPr>
            <p:custDataLst>
              <p:tags r:id="rId9"/>
            </p:custDataLst>
          </p:nvPr>
        </p:nvSpPr>
        <p:spPr>
          <a:xfrm>
            <a:off x="560705" y="3886200"/>
            <a:ext cx="11212830" cy="2814320"/>
          </a:xfrm>
          <a:prstGeom prst="roundRect">
            <a:avLst>
              <a:gd name="adj" fmla="val 0"/>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buClrTx/>
              <a:buSzTx/>
              <a:buFontTx/>
              <a:defRPr/>
            </a:pPr>
            <a:endParaRPr lang="zh-CN" altLang="en-US" sz="2605" b="1" dirty="0">
              <a:solidFill>
                <a:prstClr val="white"/>
              </a:solidFill>
              <a:latin typeface="微软雅黑" panose="020B0503020204020204" pitchFamily="34" charset="-122"/>
              <a:ea typeface="微软雅黑" panose="020B0503020204020204" pitchFamily="34" charset="-122"/>
              <a:sym typeface="+mn-ea"/>
            </a:endParaRPr>
          </a:p>
        </p:txBody>
      </p:sp>
      <p:sp>
        <p:nvSpPr>
          <p:cNvPr id="5" name="矩形: 圆角 24"/>
          <p:cNvSpPr txBox="1"/>
          <p:nvPr>
            <p:custDataLst>
              <p:tags r:id="rId10"/>
            </p:custDataLst>
          </p:nvPr>
        </p:nvSpPr>
        <p:spPr>
          <a:xfrm>
            <a:off x="407670" y="4528820"/>
            <a:ext cx="340360" cy="1136650"/>
          </a:xfrm>
          <a:prstGeom prst="rect">
            <a:avLst/>
          </a:prstGeom>
          <a:solidFill>
            <a:schemeClr val="bg1"/>
          </a:solidFill>
        </p:spPr>
        <p:txBody>
          <a:bodyPr rot="0" spcFirstLastPara="0" vert="horz" wrap="square" lIns="91440" tIns="45720" rIns="91440" bIns="45720" numCol="1" spcCol="0" rtlCol="0" fromWordArt="0" anchor="ctr" anchorCtr="0" forceAA="0" compatLnSpc="0">
            <a:noAutofit/>
          </a:bodyPr>
          <a:p>
            <a:pPr lvl="0" algn="ctr" fontAlgn="ctr">
              <a:lnSpc>
                <a:spcPct val="150000"/>
              </a:lnSpc>
              <a:buClrTx/>
              <a:buSzTx/>
              <a:buFont typeface="Arial" panose="020B0604020202020204" pitchFamily="34" charset="0"/>
            </a:pPr>
            <a:r>
              <a:rPr lang="zh-CN" altLang="en-US"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存在问题</a:t>
            </a:r>
            <a:endParaRPr lang="zh-CN" altLang="en-US" sz="1400" b="1" dirty="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14" name="图表 13"/>
          <p:cNvGraphicFramePr/>
          <p:nvPr/>
        </p:nvGraphicFramePr>
        <p:xfrm>
          <a:off x="9233535" y="4871085"/>
          <a:ext cx="2418715" cy="1681480"/>
        </p:xfrm>
        <a:graphic>
          <a:graphicData uri="http://schemas.openxmlformats.org/drawingml/2006/chart">
            <c:chart xmlns:c="http://schemas.openxmlformats.org/drawingml/2006/chart" xmlns:r="http://schemas.openxmlformats.org/officeDocument/2006/relationships" r:id="rId4"/>
          </a:graphicData>
        </a:graphic>
      </p:graphicFrame>
      <p:sp>
        <p:nvSpPr>
          <p:cNvPr id="15" name="文本框 14"/>
          <p:cNvSpPr txBox="1"/>
          <p:nvPr/>
        </p:nvSpPr>
        <p:spPr>
          <a:xfrm>
            <a:off x="4775835" y="1221740"/>
            <a:ext cx="3168015" cy="583565"/>
          </a:xfrm>
          <a:prstGeom prst="rect">
            <a:avLst/>
          </a:prstGeom>
          <a:noFill/>
        </p:spPr>
        <p:txBody>
          <a:bodyPr wrap="square" rtlCol="0" anchor="t">
            <a:noAutofit/>
          </a:bodyPr>
          <a:p>
            <a:pPr marL="171450" indent="-171450" fontAlgn="auto">
              <a:lnSpc>
                <a:spcPct val="150000"/>
              </a:lnSpc>
              <a:buClrTx/>
              <a:buSzTx/>
              <a:buFont typeface="Wingdings" panose="05000000000000000000" charset="0"/>
              <a:buChar char="Ø"/>
            </a:pPr>
            <a:r>
              <a:rPr lang="zh-CN" altLang="en-US"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上半年</a:t>
            </a:r>
            <a:r>
              <a:rPr lang="zh-CN" altLang="en-US"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政企专线、集团成员类、双高激励、</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sym typeface="+mn-ea"/>
              </a:rPr>
              <a:t>IDC</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和云、客户经理量化薪酬发放</a:t>
            </a:r>
            <a:r>
              <a:rPr lang="zh-CN" altLang="en-US"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占比</a:t>
            </a:r>
            <a:r>
              <a:rPr lang="en-US" altLang="zh-CN"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10%</a:t>
            </a:r>
            <a:r>
              <a:rPr lang="zh-CN" altLang="en-US"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以上</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fontAlgn="auto">
              <a:lnSpc>
                <a:spcPct val="150000"/>
              </a:lnSpc>
              <a:buClrTx/>
              <a:buSzTx/>
              <a:buFont typeface="Wingdings" panose="05000000000000000000" charset="0"/>
              <a:buChar char="Ø"/>
            </a:pP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17" name="图表 16"/>
          <p:cNvGraphicFramePr/>
          <p:nvPr/>
        </p:nvGraphicFramePr>
        <p:xfrm>
          <a:off x="7948295" y="1591310"/>
          <a:ext cx="3679190" cy="1917065"/>
        </p:xfrm>
        <a:graphic>
          <a:graphicData uri="http://schemas.openxmlformats.org/drawingml/2006/chart">
            <c:chart xmlns:c="http://schemas.openxmlformats.org/drawingml/2006/chart" xmlns:r="http://schemas.openxmlformats.org/officeDocument/2006/relationships" r:id="rId5"/>
          </a:graphicData>
        </a:graphic>
      </p:graphicFrame>
      <p:sp>
        <p:nvSpPr>
          <p:cNvPr id="20" name="文本框 19"/>
          <p:cNvSpPr txBox="1"/>
          <p:nvPr/>
        </p:nvSpPr>
        <p:spPr>
          <a:xfrm>
            <a:off x="7964805" y="1221740"/>
            <a:ext cx="3818890" cy="557530"/>
          </a:xfrm>
          <a:prstGeom prst="rect">
            <a:avLst/>
          </a:prstGeom>
          <a:noFill/>
        </p:spPr>
        <p:txBody>
          <a:bodyPr wrap="square" rtlCol="0" anchor="t">
            <a:noAutofit/>
          </a:bodyPr>
          <a:p>
            <a:pPr marL="171450" indent="-171450" fontAlgn="auto">
              <a:lnSpc>
                <a:spcPct val="150000"/>
              </a:lnSpc>
              <a:buClrTx/>
              <a:buSzTx/>
              <a:buFont typeface="Wingdings" panose="05000000000000000000" charset="0"/>
              <a:buChar char="Ø"/>
            </a:pPr>
            <a:r>
              <a:rPr lang="zh-CN" altLang="en-US"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上半年</a:t>
            </a:r>
            <a:r>
              <a:rPr lang="zh-CN" altLang="en-US"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集团成员类业务量化发放占比，</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同比去年</a:t>
            </a:r>
            <a:r>
              <a:rPr lang="zh-CN" altLang="en-US"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提升</a:t>
            </a:r>
            <a:r>
              <a:rPr lang="en-US" altLang="zh-CN"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11.9%</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，其中家宽占比最高</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6.5%</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，集团进驻同比提升最高</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4.2%</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7" name="图表 6"/>
          <p:cNvGraphicFramePr/>
          <p:nvPr/>
        </p:nvGraphicFramePr>
        <p:xfrm>
          <a:off x="4871720" y="1641475"/>
          <a:ext cx="3192780" cy="1929765"/>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custDataLst>
              <p:tags r:id="rId1"/>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35280" y="297180"/>
            <a:ext cx="10129520" cy="829945"/>
          </a:xfrm>
          <a:prstGeom prst="rect">
            <a:avLst/>
          </a:prstGeom>
          <a:noFill/>
        </p:spPr>
        <p:txBody>
          <a:bodyPr wrap="square" rtlCol="0" anchor="t">
            <a:spAutoFit/>
          </a:bodyPr>
          <a:lstStyle/>
          <a:p>
            <a:pPr lvl="0" algn="l"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三、持之以恒扎实基础工作</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绩效量化优化</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a:p>
            <a:pPr lvl="0" algn="l" fontAlgn="base">
              <a:buClrTx/>
              <a:buSzTx/>
              <a:buFontTx/>
            </a:pP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p:cNvSpPr txBox="1"/>
          <p:nvPr/>
        </p:nvSpPr>
        <p:spPr>
          <a:xfrm>
            <a:off x="335280" y="764540"/>
            <a:ext cx="11679555" cy="502285"/>
          </a:xfrm>
          <a:prstGeom prst="rect">
            <a:avLst/>
          </a:prstGeom>
          <a:noFill/>
        </p:spPr>
        <p:txBody>
          <a:bodyPr wrap="square" rtlCol="0" anchor="t">
            <a:noAutofit/>
          </a:bodyPr>
          <a:lstStyle/>
          <a:p>
            <a:pPr marL="285750" lvl="0" indent="-285750" algn="l">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绩效优化：</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细分客户经理类型并进行针对性考核，同时制定不同类型客户经理底线目标。</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256540" y="3356610"/>
            <a:ext cx="11679555" cy="502285"/>
          </a:xfrm>
          <a:prstGeom prst="rect">
            <a:avLst/>
          </a:prstGeom>
          <a:noFill/>
        </p:spPr>
        <p:txBody>
          <a:bodyPr wrap="square" rtlCol="0" anchor="t">
            <a:noAutofit/>
          </a:bodyPr>
          <a:p>
            <a:pPr marL="285750" indent="-285750" fontAlgn="auto">
              <a:lnSpc>
                <a:spcPct val="150000"/>
              </a:lnSpc>
              <a:buClrTx/>
              <a:buSzTx/>
              <a:buFont typeface="Arial" panose="020B0604020202020204" pitchFamily="34" charset="0"/>
              <a:buChar char="•"/>
            </a:pP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量化优化：针对双高收入净增激励按净增先预发再扣回问题，下半年调整为分摊到月激励，提升合理性。</a:t>
            </a:r>
            <a:endPar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框 4"/>
          <p:cNvSpPr txBox="1"/>
          <p:nvPr/>
        </p:nvSpPr>
        <p:spPr>
          <a:xfrm>
            <a:off x="420370" y="5516880"/>
            <a:ext cx="11351260" cy="414020"/>
          </a:xfrm>
          <a:prstGeom prst="rect">
            <a:avLst/>
          </a:prstGeom>
          <a:noFill/>
          <a:ln w="9525">
            <a:noFill/>
          </a:ln>
        </p:spPr>
        <p:txBody>
          <a:bodyPr wrap="square">
            <a:spAutoFit/>
          </a:bodyPr>
          <a:p>
            <a:pPr marL="285750" indent="-285750" fontAlgn="auto">
              <a:lnSpc>
                <a:spcPct val="150000"/>
              </a:lnSpc>
              <a:buFont typeface="Wingdings" panose="05000000000000000000" charset="0"/>
              <a:buChar char="Ø"/>
            </a:pPr>
            <a:r>
              <a:rPr lang="zh-CN" sz="1400" b="1">
                <a:latin typeface="微软雅黑" panose="020B0503020204020204" pitchFamily="34" charset="-122"/>
                <a:ea typeface="微软雅黑" panose="020B0503020204020204" pitchFamily="34" charset="-122"/>
                <a:cs typeface="微软雅黑" panose="020B0503020204020204" pitchFamily="34" charset="-122"/>
              </a:rPr>
              <a:t>对比举例</a:t>
            </a:r>
            <a:endParaRPr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618490" y="4789805"/>
            <a:ext cx="4841875" cy="737235"/>
          </a:xfrm>
          <a:prstGeom prst="rect">
            <a:avLst/>
          </a:prstGeom>
          <a:noFill/>
          <a:ln w="9525">
            <a:noFill/>
          </a:ln>
        </p:spPr>
        <p:txBody>
          <a:bodyPr wrap="square">
            <a:spAutoFit/>
          </a:bodyPr>
          <a:p>
            <a:pPr indent="0" algn="ctr" fontAlgn="auto">
              <a:lnSpc>
                <a:spcPct val="150000"/>
              </a:lnSpc>
              <a:buFont typeface="Wingdings" panose="05000000000000000000" charset="0"/>
              <a:buNone/>
            </a:pPr>
            <a:r>
              <a:rPr lang="zh-CN" sz="1400">
                <a:latin typeface="微软雅黑" panose="020B0503020204020204" pitchFamily="34" charset="-122"/>
                <a:ea typeface="微软雅黑" panose="020B0503020204020204" pitchFamily="34" charset="-122"/>
                <a:cs typeface="微软雅黑" panose="020B0503020204020204" pitchFamily="34" charset="-122"/>
              </a:rPr>
              <a:t>按净增值</a:t>
            </a:r>
            <a:r>
              <a:rPr lang="zh-CN" sz="1400" b="1">
                <a:latin typeface="微软雅黑" panose="020B0503020204020204" pitchFamily="34" charset="-122"/>
                <a:ea typeface="微软雅黑" panose="020B0503020204020204" pitchFamily="34" charset="-122"/>
                <a:cs typeface="微软雅黑" panose="020B0503020204020204" pitchFamily="34" charset="-122"/>
              </a:rPr>
              <a:t>先预发</a:t>
            </a:r>
            <a:r>
              <a:rPr 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sz="1400" b="1">
                <a:latin typeface="微软雅黑" panose="020B0503020204020204" pitchFamily="34" charset="-122"/>
                <a:ea typeface="微软雅黑" panose="020B0503020204020204" pitchFamily="34" charset="-122"/>
                <a:cs typeface="微软雅黑" panose="020B0503020204020204" pitchFamily="34" charset="-122"/>
              </a:rPr>
              <a:t>后</a:t>
            </a:r>
            <a:r>
              <a:rPr lang="zh-CN" sz="1400">
                <a:latin typeface="微软雅黑" panose="020B0503020204020204" pitchFamily="34" charset="-122"/>
                <a:ea typeface="微软雅黑" panose="020B0503020204020204" pitchFamily="34" charset="-122"/>
                <a:cs typeface="微软雅黑" panose="020B0503020204020204" pitchFamily="34" charset="-122"/>
              </a:rPr>
              <a:t>续月对已发净增</a:t>
            </a:r>
            <a:r>
              <a:rPr lang="zh-CN" sz="1400" b="1">
                <a:latin typeface="微软雅黑" panose="020B0503020204020204" pitchFamily="34" charset="-122"/>
                <a:ea typeface="微软雅黑" panose="020B0503020204020204" pitchFamily="34" charset="-122"/>
                <a:cs typeface="微软雅黑" panose="020B0503020204020204" pitchFamily="34" charset="-122"/>
              </a:rPr>
              <a:t>下降部分</a:t>
            </a:r>
            <a:r>
              <a:rPr lang="zh-CN" sz="1400">
                <a:latin typeface="微软雅黑" panose="020B0503020204020204" pitchFamily="34" charset="-122"/>
                <a:ea typeface="微软雅黑" panose="020B0503020204020204" pitchFamily="34" charset="-122"/>
                <a:cs typeface="微软雅黑" panose="020B0503020204020204" pitchFamily="34" charset="-122"/>
              </a:rPr>
              <a:t>则同比例</a:t>
            </a:r>
            <a:r>
              <a:rPr lang="zh-CN" sz="1400" b="1">
                <a:latin typeface="微软雅黑" panose="020B0503020204020204" pitchFamily="34" charset="-122"/>
                <a:ea typeface="微软雅黑" panose="020B0503020204020204" pitchFamily="34" charset="-122"/>
                <a:cs typeface="微软雅黑" panose="020B0503020204020204" pitchFamily="34" charset="-122"/>
              </a:rPr>
              <a:t>扣回</a:t>
            </a:r>
            <a:r>
              <a:rPr 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sz="1400" b="1">
                <a:latin typeface="微软雅黑" panose="020B0503020204020204" pitchFamily="34" charset="-122"/>
                <a:ea typeface="微软雅黑" panose="020B0503020204020204" pitchFamily="34" charset="-122"/>
                <a:cs typeface="微软雅黑" panose="020B0503020204020204" pitchFamily="34" charset="-122"/>
              </a:rPr>
              <a:t>激励比例：</a:t>
            </a:r>
            <a:r>
              <a:rPr lang="zh-CN" sz="1400">
                <a:latin typeface="微软雅黑" panose="020B0503020204020204" pitchFamily="34" charset="-122"/>
                <a:ea typeface="微软雅黑" panose="020B0503020204020204" pitchFamily="34" charset="-122"/>
                <a:cs typeface="微软雅黑" panose="020B0503020204020204" pitchFamily="34" charset="-122"/>
              </a:rPr>
              <a:t>净增月费的</a:t>
            </a: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80%</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nvSpPr>
        <p:spPr>
          <a:xfrm>
            <a:off x="7186930" y="4789805"/>
            <a:ext cx="4481195" cy="737235"/>
          </a:xfrm>
          <a:prstGeom prst="rect">
            <a:avLst/>
          </a:prstGeom>
          <a:noFill/>
          <a:ln w="9525">
            <a:noFill/>
          </a:ln>
        </p:spPr>
        <p:txBody>
          <a:bodyPr wrap="square">
            <a:spAutoFit/>
          </a:bodyPr>
          <a:p>
            <a:pPr indent="0" fontAlgn="auto">
              <a:lnSpc>
                <a:spcPct val="150000"/>
              </a:lnSpc>
              <a:buFont typeface="Wingdings" panose="05000000000000000000" charset="0"/>
              <a:buNone/>
            </a:pPr>
            <a:r>
              <a:rPr lang="zh-CN" sz="1400" b="1">
                <a:latin typeface="微软雅黑" panose="020B0503020204020204" pitchFamily="34" charset="-122"/>
                <a:ea typeface="微软雅黑" panose="020B0503020204020204" pitchFamily="34" charset="-122"/>
                <a:cs typeface="微软雅黑" panose="020B0503020204020204" pitchFamily="34" charset="-122"/>
              </a:rPr>
              <a:t>每月</a:t>
            </a:r>
            <a:r>
              <a:rPr lang="zh-CN" sz="1400">
                <a:latin typeface="微软雅黑" panose="020B0503020204020204" pitchFamily="34" charset="-122"/>
                <a:ea typeface="微软雅黑" panose="020B0503020204020204" pitchFamily="34" charset="-122"/>
                <a:cs typeface="微软雅黑" panose="020B0503020204020204" pitchFamily="34" charset="-122"/>
              </a:rPr>
              <a:t>按净增值</a:t>
            </a:r>
            <a:r>
              <a:rPr lang="zh-CN" sz="1400" b="1">
                <a:latin typeface="微软雅黑" panose="020B0503020204020204" pitchFamily="34" charset="-122"/>
                <a:ea typeface="微软雅黑" panose="020B0503020204020204" pitchFamily="34" charset="-122"/>
                <a:cs typeface="微软雅黑" panose="020B0503020204020204" pitchFamily="34" charset="-122"/>
              </a:rPr>
              <a:t>发放</a:t>
            </a:r>
            <a:r>
              <a:rPr lang="zh-CN" sz="1400">
                <a:latin typeface="微软雅黑" panose="020B0503020204020204" pitchFamily="34" charset="-122"/>
                <a:ea typeface="微软雅黑" panose="020B0503020204020204" pitchFamily="34" charset="-122"/>
                <a:cs typeface="微软雅黑" panose="020B0503020204020204" pitchFamily="34" charset="-122"/>
              </a:rPr>
              <a:t>，如当月未净增，不发</a:t>
            </a:r>
            <a:r>
              <a:rPr lang="zh-CN" sz="1400">
                <a:latin typeface="微软雅黑" panose="020B0503020204020204" pitchFamily="34" charset="-122"/>
                <a:ea typeface="微软雅黑" panose="020B0503020204020204" pitchFamily="34" charset="-122"/>
                <a:cs typeface="微软雅黑" panose="020B0503020204020204" pitchFamily="34" charset="-122"/>
              </a:rPr>
              <a:t>也不扣。</a:t>
            </a:r>
            <a:endParaRPr lang="zh-CN" sz="1400">
              <a:latin typeface="微软雅黑" panose="020B0503020204020204" pitchFamily="34" charset="-122"/>
              <a:ea typeface="微软雅黑" panose="020B0503020204020204" pitchFamily="34" charset="-122"/>
              <a:cs typeface="微软雅黑" panose="020B0503020204020204" pitchFamily="34" charset="-122"/>
            </a:endParaRPr>
          </a:p>
          <a:p>
            <a:pPr indent="0" algn="ctr" fontAlgn="auto">
              <a:lnSpc>
                <a:spcPct val="150000"/>
              </a:lnSpc>
              <a:buFont typeface="Wingdings" panose="05000000000000000000" charset="0"/>
              <a:buNone/>
            </a:pPr>
            <a:r>
              <a:rPr lang="zh-CN" sz="1400" b="1">
                <a:latin typeface="微软雅黑" panose="020B0503020204020204" pitchFamily="34" charset="-122"/>
                <a:ea typeface="微软雅黑" panose="020B0503020204020204" pitchFamily="34" charset="-122"/>
                <a:cs typeface="微软雅黑" panose="020B0503020204020204" pitchFamily="34" charset="-122"/>
              </a:rPr>
              <a:t>激励比例：</a:t>
            </a:r>
            <a:r>
              <a:rPr lang="zh-CN" sz="1400">
                <a:latin typeface="微软雅黑" panose="020B0503020204020204" pitchFamily="34" charset="-122"/>
                <a:ea typeface="微软雅黑" panose="020B0503020204020204" pitchFamily="34" charset="-122"/>
                <a:cs typeface="微软雅黑" panose="020B0503020204020204" pitchFamily="34" charset="-122"/>
              </a:rPr>
              <a:t>净增月费的</a:t>
            </a: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椭圆 14"/>
          <p:cNvSpPr/>
          <p:nvPr/>
        </p:nvSpPr>
        <p:spPr>
          <a:xfrm>
            <a:off x="646430" y="3875405"/>
            <a:ext cx="2272030" cy="9144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buFont typeface="Wingdings" panose="05000000000000000000" charset="0"/>
              <a:buNone/>
            </a:pPr>
            <a:r>
              <a:rPr lang="zh-CN"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原激励模式</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7" name="椭圆 16"/>
          <p:cNvSpPr/>
          <p:nvPr/>
        </p:nvSpPr>
        <p:spPr>
          <a:xfrm>
            <a:off x="6847205" y="3887470"/>
            <a:ext cx="2272030" cy="9144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buFont typeface="Wingdings" panose="05000000000000000000" charset="0"/>
              <a:buNone/>
            </a:pPr>
            <a:r>
              <a:rPr lang="zh-CN"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新激励模式</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0" name="右箭头 19"/>
          <p:cNvSpPr/>
          <p:nvPr/>
        </p:nvSpPr>
        <p:spPr>
          <a:xfrm>
            <a:off x="5664200" y="4509135"/>
            <a:ext cx="979170" cy="485775"/>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2929255" y="3904615"/>
            <a:ext cx="2592705" cy="922020"/>
          </a:xfrm>
          <a:prstGeom prst="rect">
            <a:avLst/>
          </a:prstGeom>
          <a:noFill/>
          <a:ln w="9525">
            <a:noFill/>
          </a:ln>
        </p:spPr>
        <p:txBody>
          <a:bodyPr wrap="square">
            <a:spAutoFit/>
          </a:bodyPr>
          <a:p>
            <a:pPr indent="0" fontAlgn="auto">
              <a:lnSpc>
                <a:spcPct val="150000"/>
              </a:lnSpc>
              <a:buFont typeface="Wingdings" panose="05000000000000000000" charset="0"/>
              <a:buNone/>
            </a:pPr>
            <a:r>
              <a:rPr lang="zh-CN" sz="1200" b="1">
                <a:latin typeface="微软雅黑" panose="020B0503020204020204" pitchFamily="34" charset="-122"/>
                <a:ea typeface="微软雅黑" panose="020B0503020204020204" pitchFamily="34" charset="-122"/>
                <a:cs typeface="微软雅黑" panose="020B0503020204020204" pitchFamily="34" charset="-122"/>
              </a:rPr>
              <a:t>优点：</a:t>
            </a:r>
            <a:r>
              <a:rPr lang="zh-CN" sz="1200">
                <a:latin typeface="微软雅黑" panose="020B0503020204020204" pitchFamily="34" charset="-122"/>
                <a:ea typeface="微软雅黑" panose="020B0503020204020204" pitchFamily="34" charset="-122"/>
                <a:cs typeface="微软雅黑" panose="020B0503020204020204" pitchFamily="34" charset="-122"/>
              </a:rPr>
              <a:t>发放在前，激励感知强</a:t>
            </a:r>
            <a:endParaRPr lang="zh-CN" sz="120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buFont typeface="Wingdings" panose="05000000000000000000" charset="0"/>
              <a:buNone/>
            </a:pPr>
            <a:r>
              <a:rPr lang="zh-CN"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缺点：</a:t>
            </a:r>
            <a:r>
              <a:rPr 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下降扣回，不满情绪强</a:t>
            </a:r>
            <a:endParaRPr 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fontAlgn="auto">
              <a:lnSpc>
                <a:spcPct val="150000"/>
              </a:lnSpc>
              <a:buFont typeface="Wingdings" panose="05000000000000000000" charset="0"/>
              <a:buNone/>
            </a:pPr>
            <a:r>
              <a:rPr 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否定下降前</a:t>
            </a:r>
            <a:r>
              <a:rPr 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月收入</a:t>
            </a:r>
            <a:r>
              <a:rPr 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贡献</a:t>
            </a:r>
            <a:endParaRPr 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文本框 22"/>
          <p:cNvSpPr txBox="1"/>
          <p:nvPr/>
        </p:nvSpPr>
        <p:spPr>
          <a:xfrm>
            <a:off x="9120505" y="4055110"/>
            <a:ext cx="2592705" cy="645160"/>
          </a:xfrm>
          <a:prstGeom prst="rect">
            <a:avLst/>
          </a:prstGeom>
          <a:noFill/>
          <a:ln w="9525">
            <a:noFill/>
          </a:ln>
        </p:spPr>
        <p:txBody>
          <a:bodyPr wrap="square">
            <a:spAutoFit/>
          </a:bodyPr>
          <a:p>
            <a:pPr indent="0" fontAlgn="auto">
              <a:lnSpc>
                <a:spcPct val="150000"/>
              </a:lnSpc>
              <a:buFont typeface="Wingdings" panose="05000000000000000000" charset="0"/>
              <a:buNone/>
            </a:pPr>
            <a:r>
              <a:rPr lang="zh-CN"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优点：</a:t>
            </a:r>
            <a:r>
              <a:rPr 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分月分摊激励，避免扣回</a:t>
            </a:r>
            <a:endParaRPr 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buFont typeface="Wingdings" panose="05000000000000000000" charset="0"/>
              <a:buNone/>
            </a:pPr>
            <a:r>
              <a:rPr 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不会</a:t>
            </a:r>
            <a:r>
              <a:rPr lang="en-US" alt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一朝回到解放前</a:t>
            </a:r>
            <a:r>
              <a:rPr lang="en-US" alt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5" name="表格 24"/>
          <p:cNvGraphicFramePr/>
          <p:nvPr>
            <p:custDataLst>
              <p:tags r:id="rId2"/>
            </p:custDataLst>
          </p:nvPr>
        </p:nvGraphicFramePr>
        <p:xfrm>
          <a:off x="494665" y="5946140"/>
          <a:ext cx="11094720" cy="720090"/>
        </p:xfrm>
        <a:graphic>
          <a:graphicData uri="http://schemas.openxmlformats.org/drawingml/2006/table">
            <a:tbl>
              <a:tblPr firstRow="1" bandRow="1">
                <a:tableStyleId>{5C22544A-7EE6-4342-B048-85BDC9FD1C3A}</a:tableStyleId>
              </a:tblPr>
              <a:tblGrid>
                <a:gridCol w="2197735"/>
                <a:gridCol w="1642745"/>
                <a:gridCol w="1365250"/>
                <a:gridCol w="1417955"/>
                <a:gridCol w="1320165"/>
                <a:gridCol w="1643380"/>
                <a:gridCol w="1507490"/>
              </a:tblGrid>
              <a:tr h="240030">
                <a:tc>
                  <a:txBody>
                    <a:bodyPr/>
                    <a:p>
                      <a:pPr indent="0" algn="ctr">
                        <a:buNone/>
                      </a:pPr>
                      <a:r>
                        <a:rPr lang="zh-CN" sz="1000" b="1" u="sng">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较24年12月</a:t>
                      </a:r>
                      <a:r>
                        <a:rPr lang="zh-CN" sz="1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净增情况：</a:t>
                      </a:r>
                      <a:endParaRPr lang="zh-CN" altLang="en-US" sz="1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7月净增1000元</a:t>
                      </a:r>
                      <a:endParaRPr lang="zh-CN" altLang="en-US" sz="1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8月净增1000元</a:t>
                      </a:r>
                      <a:endParaRPr lang="zh-CN" altLang="en-US" sz="1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9月净增1000元</a:t>
                      </a:r>
                      <a:endParaRPr lang="zh-CN" altLang="en-US" sz="1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10月净增1000元</a:t>
                      </a:r>
                      <a:endParaRPr lang="zh-CN" altLang="en-US" sz="1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11月净增0元</a:t>
                      </a:r>
                      <a:endParaRPr lang="zh-CN" altLang="en-US" sz="1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12月净增-200元</a:t>
                      </a:r>
                      <a:endParaRPr lang="zh-CN" altLang="en-US" sz="1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240030">
                <a:tc>
                  <a:txBody>
                    <a:bodyPr/>
                    <a:p>
                      <a:pPr indent="0" algn="ctr">
                        <a:buNone/>
                      </a:pPr>
                      <a:r>
                        <a:rPr lang="zh-CN" sz="1000" b="0">
                          <a:solidFill>
                            <a:srgbClr val="000000"/>
                          </a:solidFill>
                          <a:latin typeface="微软雅黑" panose="020B0503020204020204" pitchFamily="34" charset="-122"/>
                          <a:ea typeface="微软雅黑" panose="020B0503020204020204" pitchFamily="34" charset="-122"/>
                        </a:rPr>
                        <a:t>原规则量化发放情况：</a:t>
                      </a:r>
                      <a:endParaRPr lang="zh-CN"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800元</a:t>
                      </a:r>
                      <a:endPar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0元</a:t>
                      </a:r>
                      <a:endPar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0元</a:t>
                      </a:r>
                      <a:endPar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0元</a:t>
                      </a:r>
                      <a:endPar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-800元</a:t>
                      </a:r>
                      <a:endPar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0元</a:t>
                      </a:r>
                      <a:endPar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240030">
                <a:tc>
                  <a:txBody>
                    <a:bodyPr/>
                    <a:p>
                      <a:pPr indent="0" algn="ctr">
                        <a:buNone/>
                      </a:pPr>
                      <a:r>
                        <a:rPr lang="zh-CN" sz="1000" b="0">
                          <a:solidFill>
                            <a:srgbClr val="000000"/>
                          </a:solidFill>
                          <a:latin typeface="微软雅黑" panose="020B0503020204020204" pitchFamily="34" charset="-122"/>
                          <a:ea typeface="微软雅黑" panose="020B0503020204020204" pitchFamily="34" charset="-122"/>
                        </a:rPr>
                        <a:t>新规则量化发放情况：</a:t>
                      </a:r>
                      <a:endParaRPr lang="zh-CN"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80元</a:t>
                      </a:r>
                      <a:endPar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80元</a:t>
                      </a:r>
                      <a:endPar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80元</a:t>
                      </a:r>
                      <a:endPar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80元</a:t>
                      </a:r>
                      <a:endPar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0元</a:t>
                      </a:r>
                      <a:endPar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0元</a:t>
                      </a:r>
                      <a:endParaRPr lang="zh-CN" alt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sp>
        <p:nvSpPr>
          <p:cNvPr id="3" name="矩形: 圆角 21"/>
          <p:cNvSpPr/>
          <p:nvPr>
            <p:custDataLst>
              <p:tags r:id="rId3"/>
            </p:custDataLst>
          </p:nvPr>
        </p:nvSpPr>
        <p:spPr>
          <a:xfrm>
            <a:off x="336550" y="1181100"/>
            <a:ext cx="11489690" cy="2098040"/>
          </a:xfrm>
          <a:prstGeom prst="roundRect">
            <a:avLst>
              <a:gd name="adj" fmla="val 0"/>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buClrTx/>
              <a:buSzTx/>
              <a:buFontTx/>
              <a:defRPr/>
            </a:pPr>
            <a:endParaRPr lang="zh-CN" altLang="en-US" sz="2605" b="1" dirty="0">
              <a:solidFill>
                <a:prstClr val="white"/>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747395" y="2780665"/>
            <a:ext cx="875665" cy="213360"/>
          </a:xfrm>
          <a:prstGeom prst="rect">
            <a:avLst/>
          </a:prstGeom>
          <a:noFill/>
        </p:spPr>
        <p:txBody>
          <a:bodyPr wrap="square" rtlCol="0">
            <a:noAutofit/>
          </a:bodyPr>
          <a:p>
            <a:pPr algn="ctr"/>
            <a:r>
              <a:rPr lang="zh-CN" altLang="en-US" sz="800" b="1">
                <a:solidFill>
                  <a:schemeClr val="accent1"/>
                </a:solidFill>
                <a:latin typeface="微软雅黑" panose="020B0503020204020204" pitchFamily="34" charset="-122"/>
                <a:ea typeface="微软雅黑" panose="020B0503020204020204" pitchFamily="34" charset="-122"/>
              </a:rPr>
              <a:t>重点增收方向</a:t>
            </a:r>
            <a:endParaRPr lang="zh-CN" altLang="en-US" sz="800" b="1">
              <a:solidFill>
                <a:schemeClr val="accent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993265" y="2780665"/>
            <a:ext cx="875665" cy="213360"/>
          </a:xfrm>
          <a:prstGeom prst="rect">
            <a:avLst/>
          </a:prstGeom>
          <a:noFill/>
        </p:spPr>
        <p:txBody>
          <a:bodyPr wrap="square" rtlCol="0">
            <a:noAutofit/>
          </a:bodyPr>
          <a:p>
            <a:pPr algn="ctr"/>
            <a:r>
              <a:rPr lang="zh-CN" altLang="en-US" sz="800" b="1">
                <a:solidFill>
                  <a:schemeClr val="accent1"/>
                </a:solidFill>
                <a:latin typeface="微软雅黑" panose="020B0503020204020204" pitchFamily="34" charset="-122"/>
                <a:ea typeface="微软雅黑" panose="020B0503020204020204" pitchFamily="34" charset="-122"/>
              </a:rPr>
              <a:t>重点转型方向</a:t>
            </a:r>
            <a:endParaRPr lang="zh-CN" altLang="en-US" sz="800" b="1">
              <a:solidFill>
                <a:schemeClr val="accent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143885" y="2780665"/>
            <a:ext cx="970915" cy="213360"/>
          </a:xfrm>
          <a:prstGeom prst="rect">
            <a:avLst/>
          </a:prstGeom>
          <a:noFill/>
        </p:spPr>
        <p:txBody>
          <a:bodyPr wrap="square" rtlCol="0">
            <a:noAutofit/>
          </a:bodyPr>
          <a:p>
            <a:pPr algn="ctr"/>
            <a:r>
              <a:rPr lang="zh-CN" altLang="en-US" sz="800" b="1">
                <a:solidFill>
                  <a:schemeClr val="accent1"/>
                </a:solidFill>
                <a:latin typeface="微软雅黑" panose="020B0503020204020204" pitchFamily="34" charset="-122"/>
                <a:ea typeface="微软雅黑" panose="020B0503020204020204" pitchFamily="34" charset="-122"/>
              </a:rPr>
              <a:t>重点战商客方向</a:t>
            </a:r>
            <a:endParaRPr lang="zh-CN" altLang="en-US" sz="800" b="1">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366895" y="2780665"/>
            <a:ext cx="875665" cy="213360"/>
          </a:xfrm>
          <a:prstGeom prst="rect">
            <a:avLst/>
          </a:prstGeom>
          <a:noFill/>
        </p:spPr>
        <p:txBody>
          <a:bodyPr wrap="square" rtlCol="0">
            <a:noAutofit/>
          </a:bodyPr>
          <a:p>
            <a:pPr algn="ctr"/>
            <a:r>
              <a:rPr lang="zh-CN" altLang="en-US" sz="800" b="1">
                <a:solidFill>
                  <a:schemeClr val="accent1"/>
                </a:solidFill>
                <a:latin typeface="微软雅黑" panose="020B0503020204020204" pitchFamily="34" charset="-122"/>
                <a:ea typeface="微软雅黑" panose="020B0503020204020204" pitchFamily="34" charset="-122"/>
              </a:rPr>
              <a:t>重点商客方向</a:t>
            </a:r>
            <a:endParaRPr lang="zh-CN" altLang="en-US" sz="800" b="1">
              <a:solidFill>
                <a:schemeClr val="accent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746760" y="1414780"/>
            <a:ext cx="4930140" cy="274320"/>
          </a:xfrm>
          <a:prstGeom prst="rect">
            <a:avLst/>
          </a:prstGeom>
          <a:noFill/>
        </p:spPr>
        <p:txBody>
          <a:bodyPr wrap="square" rtlCol="0">
            <a:noAutofit/>
          </a:bodyPr>
          <a:p>
            <a:pPr algn="ctr"/>
            <a:r>
              <a:rPr lang="en-US" altLang="en-US" sz="1200" b="1">
                <a:latin typeface="微软雅黑" panose="020B0503020204020204" pitchFamily="34" charset="-122"/>
                <a:ea typeface="微软雅黑" panose="020B0503020204020204" pitchFamily="34" charset="-122"/>
              </a:rPr>
              <a:t>①</a:t>
            </a:r>
            <a:r>
              <a:rPr lang="zh-CN" altLang="en-US" sz="1200" b="1">
                <a:latin typeface="微软雅黑" panose="020B0503020204020204" pitchFamily="34" charset="-122"/>
                <a:ea typeface="微软雅黑" panose="020B0503020204020204" pitchFamily="34" charset="-122"/>
              </a:rPr>
              <a:t>客户经理分类</a:t>
            </a:r>
            <a:r>
              <a:rPr lang="en-US" altLang="zh-CN" sz="1200" b="1">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集客细分为乡镇集客、集客和外包三类</a:t>
            </a:r>
            <a:endParaRPr lang="zh-CN" altLang="en-US" sz="1200" b="1">
              <a:latin typeface="微软雅黑" panose="020B0503020204020204" pitchFamily="34" charset="-122"/>
              <a:ea typeface="微软雅黑" panose="020B0503020204020204" pitchFamily="34" charset="-122"/>
            </a:endParaRPr>
          </a:p>
        </p:txBody>
      </p:sp>
      <p:sp>
        <p:nvSpPr>
          <p:cNvPr id="8" name="左大括号 7"/>
          <p:cNvSpPr/>
          <p:nvPr/>
        </p:nvSpPr>
        <p:spPr>
          <a:xfrm rot="16200000" flipH="1">
            <a:off x="2980690" y="345440"/>
            <a:ext cx="191135" cy="3155315"/>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18" name="文本框 17"/>
          <p:cNvSpPr txBox="1"/>
          <p:nvPr/>
        </p:nvSpPr>
        <p:spPr>
          <a:xfrm>
            <a:off x="777875" y="2277745"/>
            <a:ext cx="915035" cy="244475"/>
          </a:xfrm>
          <a:prstGeom prst="rect">
            <a:avLst/>
          </a:prstGeom>
          <a:solidFill>
            <a:schemeClr val="accent5">
              <a:lumMod val="20000"/>
              <a:lumOff val="80000"/>
            </a:schemeClr>
          </a:solidFill>
        </p:spPr>
        <p:txBody>
          <a:bodyPr wrap="square" rtlCol="0">
            <a:noAutofit/>
          </a:bodyPr>
          <a:p>
            <a:pPr algn="ctr"/>
            <a:r>
              <a:rPr lang="zh-CN" altLang="en-US" sz="1000" b="1">
                <a:latin typeface="微软雅黑" panose="020B0503020204020204" pitchFamily="34" charset="-122"/>
                <a:ea typeface="微软雅黑" panose="020B0503020204020204" pitchFamily="34" charset="-122"/>
              </a:rPr>
              <a:t>行客</a:t>
            </a:r>
            <a:endParaRPr lang="zh-CN" altLang="en-US" sz="1000" b="1">
              <a:latin typeface="微软雅黑" panose="020B0503020204020204" pitchFamily="34" charset="-122"/>
              <a:ea typeface="微软雅黑" panose="020B0503020204020204" pitchFamily="34" charset="-122"/>
            </a:endParaRPr>
          </a:p>
        </p:txBody>
      </p:sp>
      <p:sp>
        <p:nvSpPr>
          <p:cNvPr id="11" name="文本框 10"/>
          <p:cNvSpPr txBox="1"/>
          <p:nvPr/>
        </p:nvSpPr>
        <p:spPr>
          <a:xfrm>
            <a:off x="1969770" y="2277745"/>
            <a:ext cx="915035" cy="244475"/>
          </a:xfrm>
          <a:prstGeom prst="rect">
            <a:avLst/>
          </a:prstGeom>
          <a:solidFill>
            <a:schemeClr val="accent5">
              <a:lumMod val="20000"/>
              <a:lumOff val="80000"/>
            </a:schemeClr>
          </a:solidFill>
        </p:spPr>
        <p:txBody>
          <a:bodyPr wrap="square" rtlCol="0">
            <a:noAutofit/>
          </a:bodyPr>
          <a:p>
            <a:pPr algn="ctr"/>
            <a:r>
              <a:rPr lang="zh-CN" altLang="en-US" sz="1000" b="1">
                <a:latin typeface="微软雅黑" panose="020B0503020204020204" pitchFamily="34" charset="-122"/>
                <a:ea typeface="微软雅黑" panose="020B0503020204020204" pitchFamily="34" charset="-122"/>
              </a:rPr>
              <a:t>乡镇</a:t>
            </a:r>
            <a:r>
              <a:rPr lang="zh-CN" altLang="en-US" sz="1000" b="1">
                <a:latin typeface="微软雅黑" panose="020B0503020204020204" pitchFamily="34" charset="-122"/>
                <a:ea typeface="微软雅黑" panose="020B0503020204020204" pitchFamily="34" charset="-122"/>
              </a:rPr>
              <a:t>集客</a:t>
            </a:r>
            <a:endParaRPr lang="zh-CN" altLang="en-US" sz="1000" b="1">
              <a:latin typeface="微软雅黑" panose="020B0503020204020204" pitchFamily="34" charset="-122"/>
              <a:ea typeface="微软雅黑" panose="020B0503020204020204" pitchFamily="34" charset="-122"/>
            </a:endParaRPr>
          </a:p>
        </p:txBody>
      </p:sp>
      <p:sp>
        <p:nvSpPr>
          <p:cNvPr id="24" name="文本框 23"/>
          <p:cNvSpPr txBox="1"/>
          <p:nvPr/>
        </p:nvSpPr>
        <p:spPr>
          <a:xfrm>
            <a:off x="3161665" y="2277745"/>
            <a:ext cx="915035" cy="244475"/>
          </a:xfrm>
          <a:prstGeom prst="rect">
            <a:avLst/>
          </a:prstGeom>
          <a:solidFill>
            <a:schemeClr val="accent5">
              <a:lumMod val="20000"/>
              <a:lumOff val="80000"/>
            </a:schemeClr>
          </a:solidFill>
        </p:spPr>
        <p:txBody>
          <a:bodyPr wrap="square" rtlCol="0">
            <a:noAutofit/>
          </a:bodyPr>
          <a:p>
            <a:pPr algn="ctr"/>
            <a:r>
              <a:rPr lang="zh-CN" altLang="en-US" sz="1000" b="1">
                <a:latin typeface="微软雅黑" panose="020B0503020204020204" pitchFamily="34" charset="-122"/>
                <a:ea typeface="微软雅黑" panose="020B0503020204020204" pitchFamily="34" charset="-122"/>
              </a:rPr>
              <a:t>集客</a:t>
            </a:r>
            <a:endParaRPr lang="zh-CN" altLang="en-US" sz="1000" b="1">
              <a:latin typeface="微软雅黑" panose="020B0503020204020204" pitchFamily="34" charset="-122"/>
              <a:ea typeface="微软雅黑" panose="020B0503020204020204" pitchFamily="34" charset="-122"/>
            </a:endParaRPr>
          </a:p>
        </p:txBody>
      </p:sp>
      <p:sp>
        <p:nvSpPr>
          <p:cNvPr id="21" name="文本框 20"/>
          <p:cNvSpPr txBox="1"/>
          <p:nvPr/>
        </p:nvSpPr>
        <p:spPr>
          <a:xfrm>
            <a:off x="4353560" y="2277745"/>
            <a:ext cx="915035" cy="244475"/>
          </a:xfrm>
          <a:prstGeom prst="rect">
            <a:avLst/>
          </a:prstGeom>
          <a:solidFill>
            <a:schemeClr val="accent5">
              <a:lumMod val="20000"/>
              <a:lumOff val="80000"/>
            </a:schemeClr>
          </a:solidFill>
        </p:spPr>
        <p:txBody>
          <a:bodyPr wrap="square" rtlCol="0">
            <a:noAutofit/>
          </a:bodyPr>
          <a:p>
            <a:pPr algn="ctr"/>
            <a:r>
              <a:rPr lang="zh-CN" altLang="en-US" sz="1000" b="1">
                <a:latin typeface="微软雅黑" panose="020B0503020204020204" pitchFamily="34" charset="-122"/>
                <a:ea typeface="微软雅黑" panose="020B0503020204020204" pitchFamily="34" charset="-122"/>
              </a:rPr>
              <a:t>外包</a:t>
            </a:r>
            <a:endParaRPr lang="zh-CN" altLang="en-US" sz="1000" b="1">
              <a:latin typeface="微软雅黑" panose="020B0503020204020204" pitchFamily="34" charset="-122"/>
              <a:ea typeface="微软雅黑" panose="020B0503020204020204" pitchFamily="34" charset="-122"/>
            </a:endParaRPr>
          </a:p>
        </p:txBody>
      </p:sp>
      <p:sp>
        <p:nvSpPr>
          <p:cNvPr id="30" name="文本框 29"/>
          <p:cNvSpPr txBox="1"/>
          <p:nvPr/>
        </p:nvSpPr>
        <p:spPr>
          <a:xfrm>
            <a:off x="6062345" y="1414780"/>
            <a:ext cx="5487670" cy="274320"/>
          </a:xfrm>
          <a:prstGeom prst="rect">
            <a:avLst/>
          </a:prstGeom>
          <a:noFill/>
        </p:spPr>
        <p:txBody>
          <a:bodyPr wrap="square" rtlCol="0">
            <a:noAutofit/>
          </a:bodyPr>
          <a:p>
            <a:pPr algn="ctr"/>
            <a:r>
              <a:rPr lang="en-US" altLang="en-US" sz="1200" b="1">
                <a:latin typeface="微软雅黑" panose="020B0503020204020204" pitchFamily="34" charset="-122"/>
                <a:ea typeface="微软雅黑" panose="020B0503020204020204" pitchFamily="34" charset="-122"/>
              </a:rPr>
              <a:t>②</a:t>
            </a:r>
            <a:r>
              <a:rPr lang="zh-CN" altLang="en-US" sz="1200" b="1">
                <a:latin typeface="微软雅黑" panose="020B0503020204020204" pitchFamily="34" charset="-122"/>
                <a:ea typeface="微软雅黑" panose="020B0503020204020204" pitchFamily="34" charset="-122"/>
                <a:sym typeface="+mn-ea"/>
              </a:rPr>
              <a:t>底线目标：</a:t>
            </a:r>
            <a:r>
              <a:rPr lang="zh-CN" altLang="en-US" sz="1200" b="1">
                <a:latin typeface="微软雅黑" panose="020B0503020204020204" pitchFamily="34" charset="-122"/>
                <a:ea typeface="微软雅黑" panose="020B0503020204020204" pitchFamily="34" charset="-122"/>
              </a:rPr>
              <a:t>按照客户经理不同类型设置（</a:t>
            </a:r>
            <a:r>
              <a:rPr lang="zh-CN" altLang="en-US" sz="1200" b="1">
                <a:solidFill>
                  <a:srgbClr val="FF0000"/>
                </a:solidFill>
                <a:latin typeface="微软雅黑" panose="020B0503020204020204" pitchFamily="34" charset="-122"/>
                <a:ea typeface="微软雅黑" panose="020B0503020204020204" pitchFamily="34" charset="-122"/>
              </a:rPr>
              <a:t>同类客户经理历史发展中位值</a:t>
            </a:r>
            <a:r>
              <a:rPr lang="zh-CN" altLang="en-US" sz="1200" b="1">
                <a:latin typeface="微软雅黑" panose="020B0503020204020204" pitchFamily="34" charset="-122"/>
                <a:ea typeface="微软雅黑" panose="020B0503020204020204" pitchFamily="34" charset="-122"/>
              </a:rPr>
              <a:t>）</a:t>
            </a:r>
            <a:endParaRPr lang="zh-CN" altLang="en-US" sz="1200" b="1">
              <a:latin typeface="微软雅黑" panose="020B0503020204020204" pitchFamily="34" charset="-122"/>
              <a:ea typeface="微软雅黑" panose="020B0503020204020204" pitchFamily="34" charset="-122"/>
            </a:endParaRPr>
          </a:p>
        </p:txBody>
      </p:sp>
      <p:sp>
        <p:nvSpPr>
          <p:cNvPr id="32" name="文本框 31"/>
          <p:cNvSpPr txBox="1"/>
          <p:nvPr/>
        </p:nvSpPr>
        <p:spPr>
          <a:xfrm>
            <a:off x="6321425" y="2277745"/>
            <a:ext cx="915035" cy="244475"/>
          </a:xfrm>
          <a:prstGeom prst="rect">
            <a:avLst/>
          </a:prstGeom>
          <a:solidFill>
            <a:schemeClr val="accent5">
              <a:lumMod val="20000"/>
              <a:lumOff val="80000"/>
            </a:schemeClr>
          </a:solidFill>
        </p:spPr>
        <p:txBody>
          <a:bodyPr wrap="square" rtlCol="0">
            <a:noAutofit/>
          </a:bodyPr>
          <a:p>
            <a:pPr algn="ctr"/>
            <a:r>
              <a:rPr lang="zh-CN" altLang="en-US" sz="1000" b="1">
                <a:latin typeface="微软雅黑" panose="020B0503020204020204" pitchFamily="34" charset="-122"/>
                <a:ea typeface="微软雅黑" panose="020B0503020204020204" pitchFamily="34" charset="-122"/>
              </a:rPr>
              <a:t>行客</a:t>
            </a:r>
            <a:endParaRPr lang="zh-CN" altLang="en-US" sz="1000" b="1">
              <a:latin typeface="微软雅黑" panose="020B0503020204020204" pitchFamily="34" charset="-122"/>
              <a:ea typeface="微软雅黑" panose="020B0503020204020204" pitchFamily="34" charset="-122"/>
            </a:endParaRPr>
          </a:p>
        </p:txBody>
      </p:sp>
      <p:sp>
        <p:nvSpPr>
          <p:cNvPr id="33" name="文本框 32"/>
          <p:cNvSpPr txBox="1"/>
          <p:nvPr/>
        </p:nvSpPr>
        <p:spPr>
          <a:xfrm>
            <a:off x="7513320" y="2275840"/>
            <a:ext cx="915035" cy="244475"/>
          </a:xfrm>
          <a:prstGeom prst="rect">
            <a:avLst/>
          </a:prstGeom>
          <a:solidFill>
            <a:schemeClr val="accent5">
              <a:lumMod val="20000"/>
              <a:lumOff val="80000"/>
            </a:schemeClr>
          </a:solidFill>
        </p:spPr>
        <p:txBody>
          <a:bodyPr wrap="square" rtlCol="0">
            <a:noAutofit/>
          </a:bodyPr>
          <a:p>
            <a:pPr algn="ctr"/>
            <a:r>
              <a:rPr lang="zh-CN" altLang="en-US" sz="1000" b="1">
                <a:latin typeface="微软雅黑" panose="020B0503020204020204" pitchFamily="34" charset="-122"/>
                <a:ea typeface="微软雅黑" panose="020B0503020204020204" pitchFamily="34" charset="-122"/>
              </a:rPr>
              <a:t>乡镇</a:t>
            </a:r>
            <a:r>
              <a:rPr lang="zh-CN" altLang="en-US" sz="1000" b="1">
                <a:latin typeface="微软雅黑" panose="020B0503020204020204" pitchFamily="34" charset="-122"/>
                <a:ea typeface="微软雅黑" panose="020B0503020204020204" pitchFamily="34" charset="-122"/>
              </a:rPr>
              <a:t>集客</a:t>
            </a:r>
            <a:endParaRPr lang="zh-CN" altLang="en-US" sz="1000" b="1">
              <a:latin typeface="微软雅黑" panose="020B0503020204020204" pitchFamily="34" charset="-122"/>
              <a:ea typeface="微软雅黑" panose="020B0503020204020204" pitchFamily="34" charset="-122"/>
            </a:endParaRPr>
          </a:p>
        </p:txBody>
      </p:sp>
      <p:sp>
        <p:nvSpPr>
          <p:cNvPr id="34" name="文本框 33"/>
          <p:cNvSpPr txBox="1"/>
          <p:nvPr/>
        </p:nvSpPr>
        <p:spPr>
          <a:xfrm>
            <a:off x="8705215" y="2275840"/>
            <a:ext cx="915035" cy="244475"/>
          </a:xfrm>
          <a:prstGeom prst="rect">
            <a:avLst/>
          </a:prstGeom>
          <a:solidFill>
            <a:schemeClr val="accent5">
              <a:lumMod val="20000"/>
              <a:lumOff val="80000"/>
            </a:schemeClr>
          </a:solidFill>
        </p:spPr>
        <p:txBody>
          <a:bodyPr wrap="square" rtlCol="0">
            <a:noAutofit/>
          </a:bodyPr>
          <a:p>
            <a:pPr algn="ctr"/>
            <a:r>
              <a:rPr lang="zh-CN" altLang="en-US" sz="1000" b="1">
                <a:latin typeface="微软雅黑" panose="020B0503020204020204" pitchFamily="34" charset="-122"/>
                <a:ea typeface="微软雅黑" panose="020B0503020204020204" pitchFamily="34" charset="-122"/>
              </a:rPr>
              <a:t>集客</a:t>
            </a:r>
            <a:endParaRPr lang="zh-CN" altLang="en-US" sz="1000" b="1">
              <a:latin typeface="微软雅黑" panose="020B0503020204020204" pitchFamily="34" charset="-122"/>
              <a:ea typeface="微软雅黑" panose="020B0503020204020204" pitchFamily="34" charset="-122"/>
            </a:endParaRPr>
          </a:p>
        </p:txBody>
      </p:sp>
      <p:sp>
        <p:nvSpPr>
          <p:cNvPr id="35" name="文本框 34"/>
          <p:cNvSpPr txBox="1"/>
          <p:nvPr/>
        </p:nvSpPr>
        <p:spPr>
          <a:xfrm>
            <a:off x="9897110" y="2275840"/>
            <a:ext cx="915035" cy="244475"/>
          </a:xfrm>
          <a:prstGeom prst="rect">
            <a:avLst/>
          </a:prstGeom>
          <a:solidFill>
            <a:schemeClr val="accent5">
              <a:lumMod val="20000"/>
              <a:lumOff val="80000"/>
            </a:schemeClr>
          </a:solidFill>
        </p:spPr>
        <p:txBody>
          <a:bodyPr wrap="square" rtlCol="0">
            <a:noAutofit/>
          </a:bodyPr>
          <a:p>
            <a:pPr algn="ctr"/>
            <a:r>
              <a:rPr lang="zh-CN" altLang="en-US" sz="1000" b="1">
                <a:latin typeface="微软雅黑" panose="020B0503020204020204" pitchFamily="34" charset="-122"/>
                <a:ea typeface="微软雅黑" panose="020B0503020204020204" pitchFamily="34" charset="-122"/>
              </a:rPr>
              <a:t>外包</a:t>
            </a:r>
            <a:endParaRPr lang="zh-CN" altLang="en-US" sz="1000" b="1">
              <a:latin typeface="微软雅黑" panose="020B0503020204020204" pitchFamily="34" charset="-122"/>
              <a:ea typeface="微软雅黑" panose="020B0503020204020204" pitchFamily="34" charset="-122"/>
            </a:endParaRPr>
          </a:p>
        </p:txBody>
      </p:sp>
      <p:cxnSp>
        <p:nvCxnSpPr>
          <p:cNvPr id="37" name="直接连接符 36"/>
          <p:cNvCxnSpPr/>
          <p:nvPr/>
        </p:nvCxnSpPr>
        <p:spPr>
          <a:xfrm>
            <a:off x="6424295" y="2526030"/>
            <a:ext cx="0" cy="220980"/>
          </a:xfrm>
          <a:prstGeom prst="line">
            <a:avLst/>
          </a:prstGeom>
          <a:ln w="6350"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39" name="直接连接符 38"/>
          <p:cNvCxnSpPr/>
          <p:nvPr/>
        </p:nvCxnSpPr>
        <p:spPr>
          <a:xfrm>
            <a:off x="6424160" y="2748125"/>
            <a:ext cx="131445" cy="0"/>
          </a:xfrm>
          <a:prstGeom prst="line">
            <a:avLst/>
          </a:prstGeom>
          <a:ln w="6350"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sp>
        <p:nvSpPr>
          <p:cNvPr id="40" name="文本框 39"/>
          <p:cNvSpPr txBox="1"/>
          <p:nvPr/>
        </p:nvSpPr>
        <p:spPr>
          <a:xfrm>
            <a:off x="6551295" y="2691130"/>
            <a:ext cx="897890" cy="458470"/>
          </a:xfrm>
          <a:prstGeom prst="rect">
            <a:avLst/>
          </a:prstGeom>
          <a:noFill/>
          <a:ln>
            <a:solidFill>
              <a:schemeClr val="tx2">
                <a:lumMod val="20000"/>
                <a:lumOff val="80000"/>
              </a:schemeClr>
            </a:solidFill>
          </a:ln>
        </p:spPr>
        <p:txBody>
          <a:bodyPr wrap="square" rtlCol="0">
            <a:noAutofit/>
          </a:bodyPr>
          <a:p>
            <a:r>
              <a:rPr lang="zh-CN" altLang="en-US"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行客</a:t>
            </a:r>
            <a:r>
              <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1(2-4</a:t>
            </a:r>
            <a:r>
              <a:rPr lang="zh-CN" altLang="en-US"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星</a:t>
            </a:r>
            <a:r>
              <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行客</a:t>
            </a:r>
            <a:r>
              <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2(0-1</a:t>
            </a:r>
            <a:r>
              <a:rPr lang="zh-CN" altLang="en-US"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星</a:t>
            </a:r>
            <a:r>
              <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1" name="直接连接符 40"/>
          <p:cNvCxnSpPr/>
          <p:nvPr/>
        </p:nvCxnSpPr>
        <p:spPr>
          <a:xfrm>
            <a:off x="7561580" y="2526030"/>
            <a:ext cx="0" cy="219710"/>
          </a:xfrm>
          <a:prstGeom prst="line">
            <a:avLst/>
          </a:prstGeom>
          <a:ln w="6350"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42" name="直接连接符 41"/>
          <p:cNvCxnSpPr/>
          <p:nvPr/>
        </p:nvCxnSpPr>
        <p:spPr>
          <a:xfrm>
            <a:off x="7561445" y="2748125"/>
            <a:ext cx="174625" cy="0"/>
          </a:xfrm>
          <a:prstGeom prst="line">
            <a:avLst/>
          </a:prstGeom>
          <a:ln w="6350"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sp>
        <p:nvSpPr>
          <p:cNvPr id="43" name="文本框 42"/>
          <p:cNvSpPr txBox="1"/>
          <p:nvPr/>
        </p:nvSpPr>
        <p:spPr>
          <a:xfrm>
            <a:off x="7730490" y="2691130"/>
            <a:ext cx="897890" cy="458470"/>
          </a:xfrm>
          <a:prstGeom prst="rect">
            <a:avLst/>
          </a:prstGeom>
          <a:noFill/>
          <a:ln>
            <a:solidFill>
              <a:schemeClr val="tx2">
                <a:lumMod val="20000"/>
                <a:lumOff val="80000"/>
              </a:schemeClr>
            </a:solidFill>
          </a:ln>
        </p:spPr>
        <p:txBody>
          <a:bodyPr wrap="square" rtlCol="0">
            <a:noAutofit/>
          </a:bodyPr>
          <a:p>
            <a:r>
              <a:rPr lang="zh-CN" altLang="en-US"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乡镇</a:t>
            </a:r>
            <a:r>
              <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1(5</a:t>
            </a:r>
            <a:r>
              <a:rPr lang="zh-CN" altLang="en-US"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星</a:t>
            </a:r>
            <a:r>
              <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乡镇</a:t>
            </a:r>
            <a:r>
              <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2(3-4</a:t>
            </a:r>
            <a:r>
              <a:rPr lang="zh-CN" altLang="en-US"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星</a:t>
            </a:r>
            <a:r>
              <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乡镇</a:t>
            </a:r>
            <a:r>
              <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3(1-2</a:t>
            </a:r>
            <a:r>
              <a:rPr lang="zh-CN" altLang="en-US"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星</a:t>
            </a:r>
            <a:r>
              <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4" name="直接连接符 43"/>
          <p:cNvCxnSpPr/>
          <p:nvPr/>
        </p:nvCxnSpPr>
        <p:spPr>
          <a:xfrm>
            <a:off x="8736330" y="2526030"/>
            <a:ext cx="0" cy="219710"/>
          </a:xfrm>
          <a:prstGeom prst="line">
            <a:avLst/>
          </a:prstGeom>
          <a:ln w="6350"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45" name="直接连接符 44"/>
          <p:cNvCxnSpPr/>
          <p:nvPr/>
        </p:nvCxnSpPr>
        <p:spPr>
          <a:xfrm>
            <a:off x="8736195" y="2748125"/>
            <a:ext cx="174625" cy="0"/>
          </a:xfrm>
          <a:prstGeom prst="line">
            <a:avLst/>
          </a:prstGeom>
          <a:ln w="6350"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sp>
        <p:nvSpPr>
          <p:cNvPr id="46" name="文本框 45"/>
          <p:cNvSpPr txBox="1"/>
          <p:nvPr/>
        </p:nvSpPr>
        <p:spPr>
          <a:xfrm>
            <a:off x="8909685" y="2691130"/>
            <a:ext cx="897890" cy="458470"/>
          </a:xfrm>
          <a:prstGeom prst="rect">
            <a:avLst/>
          </a:prstGeom>
          <a:noFill/>
          <a:ln>
            <a:solidFill>
              <a:schemeClr val="tx2">
                <a:lumMod val="20000"/>
                <a:lumOff val="80000"/>
              </a:schemeClr>
            </a:solidFill>
          </a:ln>
        </p:spPr>
        <p:txBody>
          <a:bodyPr wrap="square" rtlCol="0">
            <a:noAutofit/>
          </a:bodyPr>
          <a:p>
            <a:r>
              <a:rPr lang="zh-CN" altLang="en-US"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集客</a:t>
            </a:r>
            <a:r>
              <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1(5</a:t>
            </a:r>
            <a:r>
              <a:rPr lang="zh-CN" altLang="en-US"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星</a:t>
            </a:r>
            <a:r>
              <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集客</a:t>
            </a:r>
            <a:r>
              <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2(3-4</a:t>
            </a:r>
            <a:r>
              <a:rPr lang="zh-CN" altLang="en-US"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星</a:t>
            </a:r>
            <a:r>
              <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集客</a:t>
            </a:r>
            <a:r>
              <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3(1-2</a:t>
            </a:r>
            <a:r>
              <a:rPr lang="zh-CN" altLang="en-US"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星</a:t>
            </a:r>
            <a:r>
              <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7" name="直接连接符 46"/>
          <p:cNvCxnSpPr/>
          <p:nvPr/>
        </p:nvCxnSpPr>
        <p:spPr>
          <a:xfrm>
            <a:off x="9923780" y="2526030"/>
            <a:ext cx="0" cy="219710"/>
          </a:xfrm>
          <a:prstGeom prst="line">
            <a:avLst/>
          </a:prstGeom>
          <a:ln w="6350"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48" name="直接连接符 47"/>
          <p:cNvCxnSpPr/>
          <p:nvPr/>
        </p:nvCxnSpPr>
        <p:spPr>
          <a:xfrm>
            <a:off x="9923645" y="2748125"/>
            <a:ext cx="174625" cy="0"/>
          </a:xfrm>
          <a:prstGeom prst="line">
            <a:avLst/>
          </a:prstGeom>
          <a:ln w="6350"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sp>
        <p:nvSpPr>
          <p:cNvPr id="49" name="文本框 48"/>
          <p:cNvSpPr txBox="1"/>
          <p:nvPr/>
        </p:nvSpPr>
        <p:spPr>
          <a:xfrm>
            <a:off x="10088245" y="2691130"/>
            <a:ext cx="897890" cy="458470"/>
          </a:xfrm>
          <a:prstGeom prst="rect">
            <a:avLst/>
          </a:prstGeom>
          <a:noFill/>
          <a:ln>
            <a:solidFill>
              <a:schemeClr val="tx2">
                <a:lumMod val="20000"/>
                <a:lumOff val="80000"/>
              </a:schemeClr>
            </a:solidFill>
          </a:ln>
        </p:spPr>
        <p:txBody>
          <a:bodyPr wrap="square" rtlCol="0">
            <a:noAutofit/>
          </a:bodyPr>
          <a:p>
            <a:r>
              <a:rPr lang="zh-CN" altLang="en-US"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外包</a:t>
            </a:r>
            <a:r>
              <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1(4-5</a:t>
            </a:r>
            <a:r>
              <a:rPr lang="zh-CN" altLang="en-US"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星</a:t>
            </a:r>
            <a:r>
              <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外包</a:t>
            </a:r>
            <a:r>
              <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2(1-3</a:t>
            </a:r>
            <a:r>
              <a:rPr lang="zh-CN" altLang="en-US"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星</a:t>
            </a:r>
            <a:r>
              <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3" name="矩形 72"/>
          <p:cNvSpPr/>
          <p:nvPr/>
        </p:nvSpPr>
        <p:spPr>
          <a:xfrm>
            <a:off x="1849120" y="2147570"/>
            <a:ext cx="3670300" cy="506095"/>
          </a:xfrm>
          <a:prstGeom prst="rect">
            <a:avLst/>
          </a:prstGeom>
          <a:noFill/>
          <a:ln w="12700" cmpd="sng">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左大括号 25"/>
          <p:cNvSpPr/>
          <p:nvPr/>
        </p:nvSpPr>
        <p:spPr>
          <a:xfrm rot="16200000" flipH="1">
            <a:off x="8515350" y="343535"/>
            <a:ext cx="191135" cy="3155315"/>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7" name="矩形: 圆角 21"/>
          <p:cNvSpPr/>
          <p:nvPr>
            <p:custDataLst>
              <p:tags r:id="rId4"/>
            </p:custDataLst>
          </p:nvPr>
        </p:nvSpPr>
        <p:spPr>
          <a:xfrm>
            <a:off x="336550" y="3789045"/>
            <a:ext cx="11489690" cy="2978785"/>
          </a:xfrm>
          <a:prstGeom prst="roundRect">
            <a:avLst>
              <a:gd name="adj" fmla="val 0"/>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buClrTx/>
              <a:buSzTx/>
              <a:buFontTx/>
              <a:defRPr/>
            </a:pPr>
            <a:endParaRPr lang="zh-CN" altLang="en-US" sz="2605" b="1" dirty="0">
              <a:solidFill>
                <a:prstClr val="white"/>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59080" y="1485265"/>
            <a:ext cx="11671935" cy="5040630"/>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40" name="图表 39"/>
          <p:cNvGraphicFramePr/>
          <p:nvPr/>
        </p:nvGraphicFramePr>
        <p:xfrm>
          <a:off x="4112260" y="4584065"/>
          <a:ext cx="3967480" cy="173482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26" name="图表 25"/>
          <p:cNvGraphicFramePr/>
          <p:nvPr/>
        </p:nvGraphicFramePr>
        <p:xfrm>
          <a:off x="4136390" y="1825625"/>
          <a:ext cx="3960495" cy="16897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图表 1"/>
          <p:cNvGraphicFramePr/>
          <p:nvPr/>
        </p:nvGraphicFramePr>
        <p:xfrm>
          <a:off x="8339455" y="2058670"/>
          <a:ext cx="3521710" cy="1379855"/>
        </p:xfrm>
        <a:graphic>
          <a:graphicData uri="http://schemas.openxmlformats.org/drawingml/2006/chart">
            <c:chart xmlns:c="http://schemas.openxmlformats.org/drawingml/2006/chart" xmlns:r="http://schemas.openxmlformats.org/officeDocument/2006/relationships" r:id="rId3"/>
          </a:graphicData>
        </a:graphic>
      </p:graphicFrame>
      <p:cxnSp>
        <p:nvCxnSpPr>
          <p:cNvPr id="19" name="直接连接符 18"/>
          <p:cNvCxnSpPr/>
          <p:nvPr>
            <p:custDataLst>
              <p:tags r:id="rId7"/>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191770" y="768985"/>
            <a:ext cx="11503025" cy="728345"/>
          </a:xfrm>
          <a:prstGeom prst="rect">
            <a:avLst/>
          </a:prstGeom>
          <a:noFill/>
        </p:spPr>
        <p:txBody>
          <a:bodyPr wrap="square" rtlCol="0" anchor="t">
            <a:noAutofit/>
          </a:bodyPr>
          <a:lstStyle/>
          <a:p>
            <a:pPr marL="285750" lvl="0" indent="-285750" algn="l">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截至</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月，嘉兴分公司应收账款原值</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5.39</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亿，欠费占收比</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70.5%</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（全省第</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低），</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但欠费同比增幅</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37.5%</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（全省第</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高），项目欠费占比</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57.9%</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（全省最高），欠费同比增长</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1.47</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亿，整体欠费压力仍在持续增大。</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lvl="0" indent="-285750" algn="l">
              <a:lnSpc>
                <a:spcPct val="150000"/>
              </a:lnSpc>
              <a:buClrTx/>
              <a:buSzTx/>
              <a:buFont typeface="Arial" panose="020B0604020202020204" pitchFamily="34" charset="0"/>
              <a:buChar char="•"/>
            </a:pP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335280" y="297180"/>
            <a:ext cx="10129520" cy="460375"/>
          </a:xfrm>
          <a:prstGeom prst="rect">
            <a:avLst/>
          </a:prstGeom>
          <a:noFill/>
        </p:spPr>
        <p:txBody>
          <a:bodyPr wrap="square" rtlCol="0" anchor="t">
            <a:spAutoFit/>
          </a:bodyPr>
          <a:lstStyle/>
          <a:p>
            <a:pPr lvl="0" algn="l"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三、持之以恒扎实基础工作</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政企欠费</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p:cNvSpPr txBox="1"/>
          <p:nvPr/>
        </p:nvSpPr>
        <p:spPr>
          <a:xfrm>
            <a:off x="-160655" y="1814830"/>
            <a:ext cx="5828030" cy="436880"/>
          </a:xfrm>
          <a:prstGeom prst="rect">
            <a:avLst/>
          </a:prstGeom>
          <a:noFill/>
        </p:spPr>
        <p:txBody>
          <a:bodyPr wrap="square" rtlCol="0" anchor="t">
            <a:noAutofit/>
          </a:bodyPr>
          <a:p>
            <a:pPr indent="0" algn="ctr" fontAlgn="auto">
              <a:lnSpc>
                <a:spcPct val="130000"/>
              </a:lnSpc>
              <a:spcBef>
                <a:spcPct val="0"/>
              </a:spcBef>
              <a:spcAft>
                <a:spcPts val="0"/>
              </a:spcAft>
              <a:buFont typeface="Wingdings" panose="05000000000000000000" charset="0"/>
              <a:buNone/>
            </a:pPr>
            <a:endParaRPr lang="en-US" alt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2" name="文本框 21"/>
          <p:cNvSpPr txBox="1"/>
          <p:nvPr/>
        </p:nvSpPr>
        <p:spPr>
          <a:xfrm>
            <a:off x="-528955" y="4245610"/>
            <a:ext cx="4704715" cy="377825"/>
          </a:xfrm>
          <a:prstGeom prst="rect">
            <a:avLst/>
          </a:prstGeom>
          <a:noFill/>
        </p:spPr>
        <p:txBody>
          <a:bodyPr wrap="square" rtlCol="0" anchor="t">
            <a:noAutofit/>
          </a:bodyPr>
          <a:p>
            <a:pPr indent="0" algn="ctr" fontAlgn="auto">
              <a:lnSpc>
                <a:spcPct val="130000"/>
              </a:lnSpc>
              <a:spcBef>
                <a:spcPct val="0"/>
              </a:spcBef>
              <a:spcAft>
                <a:spcPts val="0"/>
              </a:spcAft>
              <a:buFont typeface="Wingdings" panose="05000000000000000000" charset="0"/>
              <a:buNone/>
            </a:pPr>
            <a:r>
              <a:rPr 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回款率下滑明显，</a:t>
            </a:r>
            <a:endParaRPr 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0" algn="ctr" fontAlgn="auto">
              <a:lnSpc>
                <a:spcPct val="130000"/>
              </a:lnSpc>
              <a:spcBef>
                <a:spcPct val="0"/>
              </a:spcBef>
              <a:spcAft>
                <a:spcPts val="0"/>
              </a:spcAft>
              <a:buFont typeface="Wingdings" panose="05000000000000000000" charset="0"/>
              <a:buNone/>
            </a:pPr>
            <a:r>
              <a:rPr 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平湖欠费回收率完成</a:t>
            </a:r>
            <a:r>
              <a:rPr lang="en-US" alt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65%</a:t>
            </a:r>
            <a:r>
              <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相对最低。</a:t>
            </a:r>
            <a:endPar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3" name="文本框 22"/>
          <p:cNvSpPr txBox="1"/>
          <p:nvPr/>
        </p:nvSpPr>
        <p:spPr>
          <a:xfrm>
            <a:off x="7392670" y="1628775"/>
            <a:ext cx="5391785" cy="377825"/>
          </a:xfrm>
          <a:prstGeom prst="rect">
            <a:avLst/>
          </a:prstGeom>
          <a:noFill/>
        </p:spPr>
        <p:txBody>
          <a:bodyPr wrap="square" rtlCol="0" anchor="t">
            <a:noAutofit/>
          </a:bodyPr>
          <a:p>
            <a:pPr indent="0" algn="ctr" fontAlgn="auto">
              <a:lnSpc>
                <a:spcPct val="130000"/>
              </a:lnSpc>
              <a:spcBef>
                <a:spcPct val="0"/>
              </a:spcBef>
              <a:spcAft>
                <a:spcPts val="0"/>
              </a:spcAft>
              <a:buFont typeface="Wingdings" panose="05000000000000000000" charset="0"/>
              <a:buNone/>
            </a:pPr>
            <a:r>
              <a:rPr 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长账龄欠费同比增长</a:t>
            </a:r>
            <a:r>
              <a:rPr lang="en-US" alt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1300</a:t>
            </a:r>
            <a:r>
              <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万，</a:t>
            </a:r>
            <a:endPar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0" algn="ctr" fontAlgn="auto">
              <a:lnSpc>
                <a:spcPct val="130000"/>
              </a:lnSpc>
              <a:spcBef>
                <a:spcPct val="0"/>
              </a:spcBef>
              <a:spcAft>
                <a:spcPts val="0"/>
              </a:spcAft>
              <a:buFont typeface="Wingdings" panose="05000000000000000000" charset="0"/>
              <a:buNone/>
            </a:pPr>
            <a:r>
              <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嘉善整体增长超</a:t>
            </a:r>
            <a:r>
              <a:rPr lang="en-US" alt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200%</a:t>
            </a:r>
            <a:r>
              <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相对最高</a:t>
            </a:r>
            <a:endPar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3" name="文本框 32"/>
          <p:cNvSpPr txBox="1"/>
          <p:nvPr/>
        </p:nvSpPr>
        <p:spPr>
          <a:xfrm>
            <a:off x="119380" y="3623310"/>
            <a:ext cx="11685270" cy="478790"/>
          </a:xfrm>
          <a:prstGeom prst="rect">
            <a:avLst/>
          </a:prstGeom>
          <a:noFill/>
        </p:spPr>
        <p:txBody>
          <a:bodyPr wrap="square" rtlCol="0" anchor="t">
            <a:noAutofit/>
          </a:bodyPr>
          <a:p>
            <a:pPr marL="285750" indent="-285750" fontAlgn="auto">
              <a:lnSpc>
                <a:spcPct val="150000"/>
              </a:lnSpc>
              <a:buClrTx/>
              <a:buSzTx/>
              <a:buFont typeface="Arial" panose="020B0604020202020204" pitchFamily="34" charset="0"/>
              <a:buChar char="•"/>
            </a:pP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整体回款</a:t>
            </a:r>
            <a:r>
              <a:rPr lang="en-US" altLang="zh-CN"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6.5</a:t>
            </a:r>
            <a:r>
              <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亿，年回款率</a:t>
            </a:r>
            <a:r>
              <a:rPr lang="en-US" altLang="zh-CN"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54.7%</a:t>
            </a:r>
            <a:r>
              <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（全省第</a:t>
            </a:r>
            <a:r>
              <a:rPr lang="en-US" altLang="zh-CN"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），但从实际回款率来看，回款能力</a:t>
            </a:r>
            <a:r>
              <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同比下滑</a:t>
            </a:r>
            <a:r>
              <a:rPr lang="en-US" altLang="zh-CN"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8.8%</a:t>
            </a:r>
            <a:r>
              <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11" name="图表 10"/>
          <p:cNvGraphicFramePr/>
          <p:nvPr/>
        </p:nvGraphicFramePr>
        <p:xfrm>
          <a:off x="259080" y="4940935"/>
          <a:ext cx="3656330" cy="11531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图表 3"/>
          <p:cNvGraphicFramePr/>
          <p:nvPr/>
        </p:nvGraphicFramePr>
        <p:xfrm>
          <a:off x="335915" y="2092960"/>
          <a:ext cx="3743325" cy="1593850"/>
        </p:xfrm>
        <a:graphic>
          <a:graphicData uri="http://schemas.openxmlformats.org/drawingml/2006/chart">
            <c:chart xmlns:c="http://schemas.openxmlformats.org/drawingml/2006/chart" xmlns:r="http://schemas.openxmlformats.org/officeDocument/2006/relationships" r:id="rId5"/>
          </a:graphicData>
        </a:graphic>
      </p:graphicFrame>
      <p:sp>
        <p:nvSpPr>
          <p:cNvPr id="7" name="文本框 6"/>
          <p:cNvSpPr txBox="1"/>
          <p:nvPr/>
        </p:nvSpPr>
        <p:spPr>
          <a:xfrm>
            <a:off x="479425" y="1628775"/>
            <a:ext cx="3463925" cy="441325"/>
          </a:xfrm>
          <a:prstGeom prst="rect">
            <a:avLst/>
          </a:prstGeom>
          <a:noFill/>
        </p:spPr>
        <p:txBody>
          <a:bodyPr wrap="square" rtlCol="0" anchor="t">
            <a:noAutofit/>
          </a:bodyPr>
          <a:p>
            <a:pPr indent="0" algn="ctr" fontAlgn="auto">
              <a:lnSpc>
                <a:spcPct val="130000"/>
              </a:lnSpc>
              <a:spcBef>
                <a:spcPct val="0"/>
              </a:spcBef>
              <a:spcAft>
                <a:spcPts val="0"/>
              </a:spcAft>
              <a:buFont typeface="Wingdings" panose="05000000000000000000" charset="0"/>
              <a:buNone/>
            </a:pPr>
            <a:r>
              <a:rPr 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政企欠费原值同比增幅</a:t>
            </a:r>
            <a:r>
              <a:rPr lang="en-US" alt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37.5%</a:t>
            </a:r>
            <a:r>
              <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endPar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0" algn="ctr" fontAlgn="auto">
              <a:lnSpc>
                <a:spcPct val="130000"/>
              </a:lnSpc>
              <a:spcBef>
                <a:spcPct val="0"/>
              </a:spcBef>
              <a:spcAft>
                <a:spcPts val="0"/>
              </a:spcAft>
              <a:buFont typeface="Wingdings" panose="05000000000000000000" charset="0"/>
              <a:buNone/>
            </a:pPr>
            <a:r>
              <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海宁</a:t>
            </a:r>
            <a:r>
              <a:rPr lang="en-US" alt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71.9%</a:t>
            </a:r>
            <a:r>
              <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相对较高</a:t>
            </a:r>
            <a:endPar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0" algn="ctr" fontAlgn="auto">
              <a:lnSpc>
                <a:spcPct val="130000"/>
              </a:lnSpc>
              <a:spcBef>
                <a:spcPct val="0"/>
              </a:spcBef>
              <a:spcAft>
                <a:spcPts val="0"/>
              </a:spcAft>
              <a:buFont typeface="Wingdings" panose="05000000000000000000" charset="0"/>
              <a:buNone/>
            </a:pPr>
            <a:endPar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0" name="文本框 19"/>
          <p:cNvSpPr txBox="1"/>
          <p:nvPr/>
        </p:nvSpPr>
        <p:spPr>
          <a:xfrm>
            <a:off x="4367530" y="1628775"/>
            <a:ext cx="3202305" cy="440055"/>
          </a:xfrm>
          <a:prstGeom prst="rect">
            <a:avLst/>
          </a:prstGeom>
          <a:noFill/>
        </p:spPr>
        <p:txBody>
          <a:bodyPr wrap="square" rtlCol="0" anchor="t">
            <a:noAutofit/>
          </a:bodyPr>
          <a:p>
            <a:pPr indent="0" algn="ctr" fontAlgn="auto">
              <a:lnSpc>
                <a:spcPct val="130000"/>
              </a:lnSpc>
              <a:spcBef>
                <a:spcPct val="0"/>
              </a:spcBef>
              <a:spcAft>
                <a:spcPts val="0"/>
              </a:spcAft>
              <a:buFont typeface="Wingdings" panose="05000000000000000000" charset="0"/>
              <a:buNone/>
            </a:pPr>
            <a:r>
              <a:rPr lang="en-US" altLang="zh-CN" sz="12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项目百万以上大额欠费同比增加</a:t>
            </a:r>
            <a:r>
              <a:rPr lang="en-US" alt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6000</a:t>
            </a:r>
            <a:r>
              <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万，</a:t>
            </a:r>
            <a:endPar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0" algn="ctr" fontAlgn="auto">
              <a:lnSpc>
                <a:spcPct val="130000"/>
              </a:lnSpc>
              <a:spcBef>
                <a:spcPct val="0"/>
              </a:spcBef>
              <a:spcAft>
                <a:spcPts val="0"/>
              </a:spcAft>
              <a:buFont typeface="Wingdings" panose="05000000000000000000" charset="0"/>
              <a:buNone/>
            </a:pPr>
            <a:r>
              <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嘉善增长</a:t>
            </a:r>
            <a:r>
              <a:rPr lang="en-US" alt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2407</a:t>
            </a:r>
            <a:r>
              <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万相对</a:t>
            </a:r>
            <a:r>
              <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较高</a:t>
            </a:r>
            <a:endPar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 name="文本框 2"/>
          <p:cNvSpPr txBox="1"/>
          <p:nvPr/>
        </p:nvSpPr>
        <p:spPr>
          <a:xfrm>
            <a:off x="2927985" y="4245610"/>
            <a:ext cx="6474460" cy="377825"/>
          </a:xfrm>
          <a:prstGeom prst="rect">
            <a:avLst/>
          </a:prstGeom>
          <a:noFill/>
        </p:spPr>
        <p:txBody>
          <a:bodyPr wrap="square" rtlCol="0" anchor="t">
            <a:noAutofit/>
          </a:bodyPr>
          <a:p>
            <a:pPr indent="0" algn="ctr" fontAlgn="auto">
              <a:lnSpc>
                <a:spcPct val="130000"/>
              </a:lnSpc>
              <a:spcBef>
                <a:spcPct val="0"/>
              </a:spcBef>
              <a:spcAft>
                <a:spcPts val="0"/>
              </a:spcAft>
              <a:buFont typeface="Wingdings" panose="05000000000000000000" charset="0"/>
              <a:buNone/>
            </a:pPr>
            <a:r>
              <a:rPr 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未到付款节点、资金预算不足是项目回款难主因，影响欠费</a:t>
            </a:r>
            <a:r>
              <a:rPr lang="en-US" alt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2.4</a:t>
            </a:r>
            <a:r>
              <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亿</a:t>
            </a:r>
            <a:endPar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0" algn="ctr" fontAlgn="auto">
              <a:lnSpc>
                <a:spcPct val="130000"/>
              </a:lnSpc>
              <a:spcBef>
                <a:spcPct val="0"/>
              </a:spcBef>
              <a:spcAft>
                <a:spcPts val="0"/>
              </a:spcAft>
              <a:buFont typeface="Wingdings" panose="05000000000000000000" charset="0"/>
              <a:buNone/>
            </a:pPr>
            <a:r>
              <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嘉善涉及金额</a:t>
            </a:r>
            <a:r>
              <a:rPr lang="en-US" alt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9214</a:t>
            </a:r>
            <a:r>
              <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万相对影响较大，需要紧盯项目节点以及政府预算</a:t>
            </a:r>
            <a:r>
              <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情况。</a:t>
            </a:r>
            <a:endPar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aphicFrame>
        <p:nvGraphicFramePr>
          <p:cNvPr id="5" name="图表 4"/>
          <p:cNvGraphicFramePr/>
          <p:nvPr/>
        </p:nvGraphicFramePr>
        <p:xfrm>
          <a:off x="8587740" y="4843145"/>
          <a:ext cx="3333115" cy="1475105"/>
        </p:xfrm>
        <a:graphic>
          <a:graphicData uri="http://schemas.openxmlformats.org/drawingml/2006/chart">
            <c:chart xmlns:c="http://schemas.openxmlformats.org/drawingml/2006/chart" xmlns:r="http://schemas.openxmlformats.org/officeDocument/2006/relationships" r:id="rId6"/>
          </a:graphicData>
        </a:graphic>
      </p:graphicFrame>
      <p:sp>
        <p:nvSpPr>
          <p:cNvPr id="8" name="文本框 7"/>
          <p:cNvSpPr txBox="1"/>
          <p:nvPr/>
        </p:nvSpPr>
        <p:spPr>
          <a:xfrm>
            <a:off x="7823200" y="4245610"/>
            <a:ext cx="5391785" cy="377825"/>
          </a:xfrm>
          <a:prstGeom prst="rect">
            <a:avLst/>
          </a:prstGeom>
          <a:noFill/>
        </p:spPr>
        <p:txBody>
          <a:bodyPr wrap="square" rtlCol="0" anchor="t">
            <a:noAutofit/>
          </a:bodyPr>
          <a:p>
            <a:pPr indent="0" algn="ctr" fontAlgn="auto">
              <a:lnSpc>
                <a:spcPct val="130000"/>
              </a:lnSpc>
              <a:spcBef>
                <a:spcPct val="0"/>
              </a:spcBef>
              <a:spcAft>
                <a:spcPts val="0"/>
              </a:spcAft>
              <a:buFont typeface="Wingdings" panose="05000000000000000000" charset="0"/>
              <a:buNone/>
            </a:pPr>
            <a:r>
              <a:rPr 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三类产品欠费同比增加超</a:t>
            </a:r>
            <a:r>
              <a:rPr lang="en-US" alt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6000</a:t>
            </a:r>
            <a:r>
              <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万</a:t>
            </a:r>
            <a:endPar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0" algn="ctr" fontAlgn="auto">
              <a:lnSpc>
                <a:spcPct val="130000"/>
              </a:lnSpc>
              <a:spcBef>
                <a:spcPct val="0"/>
              </a:spcBef>
              <a:spcAft>
                <a:spcPts val="0"/>
              </a:spcAft>
              <a:buFont typeface="Wingdings" panose="05000000000000000000" charset="0"/>
              <a:buNone/>
            </a:pPr>
            <a:r>
              <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且新增产品账托仅为</a:t>
            </a:r>
            <a:r>
              <a:rPr lang="en-US" alt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17%</a:t>
            </a:r>
            <a:r>
              <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，嘉禾仅为</a:t>
            </a:r>
            <a:r>
              <a:rPr lang="en-US" alt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8.6%</a:t>
            </a:r>
            <a:r>
              <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endPar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custDataLst>
              <p:tags r:id="rId10"/>
            </p:custDataLst>
          </p:nvPr>
        </p:nvSpPr>
        <p:spPr>
          <a:xfrm>
            <a:off x="335280" y="261039"/>
            <a:ext cx="8520412" cy="458471"/>
          </a:xfrm>
          <a:prstGeom prst="rect">
            <a:avLst/>
          </a:prstGeom>
        </p:spPr>
        <p:txBody>
          <a:bodyPr anchor="ctr"/>
          <a:lstStyle>
            <a:lvl1pPr defTabSz="607060">
              <a:spcBef>
                <a:spcPct val="0"/>
              </a:spcBef>
              <a:buNone/>
              <a:defRPr kumimoji="1" sz="2665" b="1" baseline="0">
                <a:solidFill>
                  <a:srgbClr val="1184CF"/>
                </a:solidFill>
                <a:latin typeface="+mj-lt"/>
                <a:ea typeface="微软雅黑" panose="020B0503020204020204" pitchFamily="34" charset="-122"/>
                <a:cs typeface="+mj-cs"/>
              </a:defRPr>
            </a:lvl1pPr>
          </a:lstStyle>
          <a:p>
            <a:pPr algn="l">
              <a:buClrTx/>
              <a:buSzTx/>
              <a:buFontTx/>
            </a:pPr>
            <a:r>
              <a:rPr lang="zh-CN" altLang="en-US" sz="2400" dirty="0">
                <a:latin typeface="Arial" panose="020B0604020202020204" pitchFamily="34" charset="0"/>
                <a:cs typeface="+mn-ea"/>
                <a:sym typeface="Arial" panose="020B0604020202020204" pitchFamily="34" charset="0"/>
              </a:rPr>
              <a:t>二、工作回顾</a:t>
            </a:r>
            <a:r>
              <a:rPr kumimoji="0" lang="zh-CN" sz="2400" spc="-5" dirty="0">
                <a:solidFill>
                  <a:srgbClr val="0070C0"/>
                </a:solidFill>
                <a:latin typeface="微软雅黑" panose="020B0503020204020204" pitchFamily="34" charset="-122"/>
                <a:cs typeface="微软雅黑" panose="020B0503020204020204" pitchFamily="34" charset="-122"/>
                <a:sym typeface="+mn-ea"/>
              </a:rPr>
              <a:t>|收入</a:t>
            </a:r>
            <a:endParaRPr kumimoji="0" lang="zh-CN" sz="2400" spc="-5" dirty="0">
              <a:solidFill>
                <a:srgbClr val="0070C0"/>
              </a:solidFill>
              <a:latin typeface="微软雅黑" panose="020B0503020204020204" pitchFamily="34" charset="-122"/>
              <a:cs typeface="微软雅黑" panose="020B0503020204020204" pitchFamily="34" charset="-122"/>
              <a:sym typeface="+mn-ea"/>
            </a:endParaRPr>
          </a:p>
        </p:txBody>
      </p:sp>
      <p:sp>
        <p:nvSpPr>
          <p:cNvPr id="51" name="文本框 50"/>
          <p:cNvSpPr txBox="1"/>
          <p:nvPr>
            <p:custDataLst>
              <p:tags r:id="rId11"/>
            </p:custDataLst>
          </p:nvPr>
        </p:nvSpPr>
        <p:spPr>
          <a:xfrm>
            <a:off x="413385" y="671830"/>
            <a:ext cx="11485880" cy="1060450"/>
          </a:xfrm>
          <a:prstGeom prst="rect">
            <a:avLst/>
          </a:prstGeom>
          <a:noFill/>
          <a:ln>
            <a:noFill/>
            <a:prstDash val="solid"/>
          </a:ln>
        </p:spPr>
        <p:txBody>
          <a:bodyPr wrap="square" rtlCol="0" anchor="t">
            <a:spAutoFit/>
          </a:bodyPr>
          <a:lstStyle/>
          <a:p>
            <a:pPr marL="285750" indent="-285750" algn="just" fontAlgn="auto">
              <a:lnSpc>
                <a:spcPct val="150000"/>
              </a:lnSpc>
              <a:spcBef>
                <a:spcPts val="0"/>
              </a:spcBef>
              <a:buClrTx/>
              <a:buSzTx/>
              <a:buFont typeface="Arial" panose="020B0604020202020204" pitchFamily="34" charset="0"/>
              <a:buChar char="•"/>
            </a:pP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截至</a:t>
            </a:r>
            <a:r>
              <a:rPr lang="en-US" altLang="zh-CN"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月，政企收入累计到达</a:t>
            </a:r>
            <a:r>
              <a:rPr lang="en-US" altLang="zh-CN"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7.66</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亿，同比提升</a:t>
            </a:r>
            <a:r>
              <a:rPr lang="en-US" altLang="zh-CN"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4.8</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%（全省第</a:t>
            </a:r>
            <a:r>
              <a:rPr lang="en-US" altLang="zh-CN"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其中产品收入增幅</a:t>
            </a:r>
            <a:r>
              <a:rPr lang="en-US" altLang="zh-CN"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15.5%</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（全省第</a:t>
            </a:r>
            <a:r>
              <a:rPr lang="en-US" altLang="zh-CN"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），木本收入增幅</a:t>
            </a:r>
            <a:r>
              <a:rPr lang="en-US" altLang="zh-CN"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7.2%</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（全省第</a:t>
            </a:r>
            <a:r>
              <a:rPr lang="en-US" altLang="zh-CN"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对通服增量贡献达</a:t>
            </a:r>
            <a:r>
              <a:rPr lang="en-US" altLang="zh-CN"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100%</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，通服收入占比达</a:t>
            </a:r>
            <a:r>
              <a:rPr lang="en-US" altLang="zh-CN"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21.6%</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，同比提升</a:t>
            </a:r>
            <a:r>
              <a:rPr lang="en-US" altLang="zh-CN"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0.2PP</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just" fontAlgn="auto">
              <a:lnSpc>
                <a:spcPct val="150000"/>
              </a:lnSpc>
              <a:spcBef>
                <a:spcPts val="0"/>
              </a:spcBef>
              <a:buClrTx/>
              <a:buSzTx/>
              <a:buFont typeface="Arial" panose="020B0604020202020204" pitchFamily="34" charset="0"/>
              <a:buChar char="•"/>
            </a:pP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截至</a:t>
            </a:r>
            <a:r>
              <a:rPr lang="en-US" altLang="zh-CN"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月，政企收入份额4</a:t>
            </a:r>
            <a:r>
              <a:rPr lang="en-US" altLang="zh-CN"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3.7</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%，领先强势友商</a:t>
            </a:r>
            <a:r>
              <a:rPr lang="en-US" altLang="zh-CN"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7PP</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但较同期下降</a:t>
            </a:r>
            <a:r>
              <a:rPr lang="en-US" altLang="zh-CN" sz="14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0.3</a:t>
            </a:r>
            <a:r>
              <a:rPr lang="zh-CN" altLang="en-US" sz="14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PP</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增量收入份额</a:t>
            </a:r>
            <a:r>
              <a:rPr lang="en-US" altLang="zh-CN"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38.8</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落后强势友商</a:t>
            </a:r>
            <a:r>
              <a:rPr lang="en-US" altLang="zh-CN" sz="14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4.9PP</a:t>
            </a:r>
            <a:r>
              <a:rPr lang="zh-CN" altLang="en-US" sz="14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；行幅差-</a:t>
            </a:r>
            <a:r>
              <a:rPr lang="en-US" altLang="zh-CN" sz="14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0.8</a:t>
            </a:r>
            <a:r>
              <a:rPr lang="zh-CN" altLang="en-US" sz="14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PP</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8" name="图表 7"/>
          <p:cNvGraphicFramePr/>
          <p:nvPr>
            <p:custDataLst>
              <p:tags r:id="rId12"/>
            </p:custDataLst>
          </p:nvPr>
        </p:nvGraphicFramePr>
        <p:xfrm>
          <a:off x="4799330" y="2002790"/>
          <a:ext cx="2211705" cy="2022475"/>
        </p:xfrm>
        <a:graphic>
          <a:graphicData uri="http://schemas.openxmlformats.org/drawingml/2006/chart">
            <c:chart xmlns:c="http://schemas.openxmlformats.org/drawingml/2006/chart" xmlns:r="http://schemas.openxmlformats.org/officeDocument/2006/relationships" r:id="rId1"/>
          </a:graphicData>
        </a:graphic>
      </p:graphicFrame>
      <p:sp>
        <p:nvSpPr>
          <p:cNvPr id="10" name="文本框 9"/>
          <p:cNvSpPr txBox="1"/>
          <p:nvPr>
            <p:custDataLst>
              <p:tags r:id="rId13"/>
            </p:custDataLst>
          </p:nvPr>
        </p:nvSpPr>
        <p:spPr>
          <a:xfrm>
            <a:off x="5518785" y="2914650"/>
            <a:ext cx="788670" cy="398780"/>
          </a:xfrm>
          <a:prstGeom prst="rect">
            <a:avLst/>
          </a:prstGeom>
          <a:noFill/>
        </p:spPr>
        <p:txBody>
          <a:bodyPr wrap="square" rtlCol="0">
            <a:spAutoFit/>
          </a:bodyPr>
          <a:lstStyle/>
          <a:p>
            <a:pPr algn="ctr"/>
            <a:r>
              <a:rPr lang="zh-CN" altLang="en-US" sz="10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同比提升</a:t>
            </a:r>
            <a:endParaRPr lang="zh-CN" altLang="en-US" sz="10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4.8%</a:t>
            </a:r>
            <a:endParaRPr lang="en-US" altLang="zh-CN" sz="1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下箭头 15"/>
          <p:cNvSpPr/>
          <p:nvPr>
            <p:custDataLst>
              <p:tags r:id="rId14"/>
            </p:custDataLst>
          </p:nvPr>
        </p:nvSpPr>
        <p:spPr>
          <a:xfrm rot="5124045" flipH="1" flipV="1">
            <a:off x="5730240" y="3291209"/>
            <a:ext cx="257175" cy="285750"/>
          </a:xfrm>
          <a:custGeom>
            <a:avLst/>
            <a:gdLst>
              <a:gd name="connsiteX0" fmla="*/ 0 w 448873"/>
              <a:gd name="connsiteY0" fmla="*/ 907747 h 1368152"/>
              <a:gd name="connsiteX1" fmla="*/ 112218 w 448873"/>
              <a:gd name="connsiteY1" fmla="*/ 907747 h 1368152"/>
              <a:gd name="connsiteX2" fmla="*/ 112218 w 448873"/>
              <a:gd name="connsiteY2" fmla="*/ 0 h 1368152"/>
              <a:gd name="connsiteX3" fmla="*/ 336655 w 448873"/>
              <a:gd name="connsiteY3" fmla="*/ 0 h 1368152"/>
              <a:gd name="connsiteX4" fmla="*/ 336655 w 448873"/>
              <a:gd name="connsiteY4" fmla="*/ 907747 h 1368152"/>
              <a:gd name="connsiteX5" fmla="*/ 448873 w 448873"/>
              <a:gd name="connsiteY5" fmla="*/ 907747 h 1368152"/>
              <a:gd name="connsiteX6" fmla="*/ 224437 w 448873"/>
              <a:gd name="connsiteY6" fmla="*/ 1368152 h 1368152"/>
              <a:gd name="connsiteX7" fmla="*/ 0 w 448873"/>
              <a:gd name="connsiteY7" fmla="*/ 907747 h 1368152"/>
              <a:gd name="connsiteX0-1" fmla="*/ 0 w 448873"/>
              <a:gd name="connsiteY0-2" fmla="*/ 907747 h 1368152"/>
              <a:gd name="connsiteX1-3" fmla="*/ 112218 w 448873"/>
              <a:gd name="connsiteY1-4" fmla="*/ 907747 h 1368152"/>
              <a:gd name="connsiteX2-5" fmla="*/ 112218 w 448873"/>
              <a:gd name="connsiteY2-6" fmla="*/ 0 h 1368152"/>
              <a:gd name="connsiteX3-7" fmla="*/ 101576 w 448873"/>
              <a:gd name="connsiteY3-8" fmla="*/ 4434 h 1368152"/>
              <a:gd name="connsiteX4-9" fmla="*/ 336655 w 448873"/>
              <a:gd name="connsiteY4-10" fmla="*/ 907747 h 1368152"/>
              <a:gd name="connsiteX5-11" fmla="*/ 448873 w 448873"/>
              <a:gd name="connsiteY5-12" fmla="*/ 907747 h 1368152"/>
              <a:gd name="connsiteX6-13" fmla="*/ 224437 w 448873"/>
              <a:gd name="connsiteY6-14" fmla="*/ 1368152 h 1368152"/>
              <a:gd name="connsiteX7-15" fmla="*/ 0 w 448873"/>
              <a:gd name="connsiteY7-16" fmla="*/ 907747 h 1368152"/>
              <a:gd name="connsiteX0-17" fmla="*/ 0 w 448873"/>
              <a:gd name="connsiteY0-18" fmla="*/ 907747 h 1368152"/>
              <a:gd name="connsiteX1-19" fmla="*/ 112218 w 448873"/>
              <a:gd name="connsiteY1-20" fmla="*/ 907747 h 1368152"/>
              <a:gd name="connsiteX2-21" fmla="*/ 112218 w 448873"/>
              <a:gd name="connsiteY2-22" fmla="*/ 0 h 1368152"/>
              <a:gd name="connsiteX3-23" fmla="*/ 101576 w 448873"/>
              <a:gd name="connsiteY3-24" fmla="*/ 4434 h 1368152"/>
              <a:gd name="connsiteX4-25" fmla="*/ 336655 w 448873"/>
              <a:gd name="connsiteY4-26" fmla="*/ 907747 h 1368152"/>
              <a:gd name="connsiteX5-27" fmla="*/ 448873 w 448873"/>
              <a:gd name="connsiteY5-28" fmla="*/ 907747 h 1368152"/>
              <a:gd name="connsiteX6-29" fmla="*/ 224437 w 448873"/>
              <a:gd name="connsiteY6-30" fmla="*/ 1368152 h 1368152"/>
              <a:gd name="connsiteX7-31" fmla="*/ 0 w 448873"/>
              <a:gd name="connsiteY7-32" fmla="*/ 907747 h 1368152"/>
              <a:gd name="connsiteX0-33" fmla="*/ 0 w 448873"/>
              <a:gd name="connsiteY0-34" fmla="*/ 907747 h 1368152"/>
              <a:gd name="connsiteX1-35" fmla="*/ 112218 w 448873"/>
              <a:gd name="connsiteY1-36" fmla="*/ 907747 h 1368152"/>
              <a:gd name="connsiteX2-37" fmla="*/ 112218 w 448873"/>
              <a:gd name="connsiteY2-38" fmla="*/ 0 h 1368152"/>
              <a:gd name="connsiteX3-39" fmla="*/ 101576 w 448873"/>
              <a:gd name="connsiteY3-40" fmla="*/ 4434 h 1368152"/>
              <a:gd name="connsiteX4-41" fmla="*/ 336655 w 448873"/>
              <a:gd name="connsiteY4-42" fmla="*/ 907747 h 1368152"/>
              <a:gd name="connsiteX5-43" fmla="*/ 448873 w 448873"/>
              <a:gd name="connsiteY5-44" fmla="*/ 907747 h 1368152"/>
              <a:gd name="connsiteX6-45" fmla="*/ 224437 w 448873"/>
              <a:gd name="connsiteY6-46" fmla="*/ 1368152 h 1368152"/>
              <a:gd name="connsiteX7-47" fmla="*/ 0 w 448873"/>
              <a:gd name="connsiteY7-48" fmla="*/ 907747 h 1368152"/>
              <a:gd name="connsiteX0-49" fmla="*/ 0 w 448873"/>
              <a:gd name="connsiteY0-50" fmla="*/ 907747 h 1366568"/>
              <a:gd name="connsiteX1-51" fmla="*/ 112218 w 448873"/>
              <a:gd name="connsiteY1-52" fmla="*/ 907747 h 1366568"/>
              <a:gd name="connsiteX2-53" fmla="*/ 112218 w 448873"/>
              <a:gd name="connsiteY2-54" fmla="*/ 0 h 1366568"/>
              <a:gd name="connsiteX3-55" fmla="*/ 101576 w 448873"/>
              <a:gd name="connsiteY3-56" fmla="*/ 4434 h 1366568"/>
              <a:gd name="connsiteX4-57" fmla="*/ 336655 w 448873"/>
              <a:gd name="connsiteY4-58" fmla="*/ 907747 h 1366568"/>
              <a:gd name="connsiteX5-59" fmla="*/ 448873 w 448873"/>
              <a:gd name="connsiteY5-60" fmla="*/ 907747 h 1366568"/>
              <a:gd name="connsiteX6-61" fmla="*/ 308393 w 448873"/>
              <a:gd name="connsiteY6-62" fmla="*/ 1366568 h 1366568"/>
              <a:gd name="connsiteX7-63" fmla="*/ 0 w 448873"/>
              <a:gd name="connsiteY7-64" fmla="*/ 907747 h 1366568"/>
              <a:gd name="connsiteX0-65" fmla="*/ 0 w 447923"/>
              <a:gd name="connsiteY0-66" fmla="*/ 907747 h 1366568"/>
              <a:gd name="connsiteX1-67" fmla="*/ 112218 w 447923"/>
              <a:gd name="connsiteY1-68" fmla="*/ 907747 h 1366568"/>
              <a:gd name="connsiteX2-69" fmla="*/ 112218 w 447923"/>
              <a:gd name="connsiteY2-70" fmla="*/ 0 h 1366568"/>
              <a:gd name="connsiteX3-71" fmla="*/ 101576 w 447923"/>
              <a:gd name="connsiteY3-72" fmla="*/ 4434 h 1366568"/>
              <a:gd name="connsiteX4-73" fmla="*/ 336655 w 447923"/>
              <a:gd name="connsiteY4-74" fmla="*/ 907747 h 1366568"/>
              <a:gd name="connsiteX5-75" fmla="*/ 447923 w 447923"/>
              <a:gd name="connsiteY5-76" fmla="*/ 857373 h 1366568"/>
              <a:gd name="connsiteX6-77" fmla="*/ 308393 w 447923"/>
              <a:gd name="connsiteY6-78" fmla="*/ 1366568 h 1366568"/>
              <a:gd name="connsiteX7-79" fmla="*/ 0 w 447923"/>
              <a:gd name="connsiteY7-80" fmla="*/ 907747 h 1366568"/>
              <a:gd name="connsiteX0-81" fmla="*/ 0 w 437786"/>
              <a:gd name="connsiteY0-82" fmla="*/ 999941 h 1366568"/>
              <a:gd name="connsiteX1-83" fmla="*/ 102081 w 437786"/>
              <a:gd name="connsiteY1-84" fmla="*/ 907747 h 1366568"/>
              <a:gd name="connsiteX2-85" fmla="*/ 102081 w 437786"/>
              <a:gd name="connsiteY2-86" fmla="*/ 0 h 1366568"/>
              <a:gd name="connsiteX3-87" fmla="*/ 91439 w 437786"/>
              <a:gd name="connsiteY3-88" fmla="*/ 4434 h 1366568"/>
              <a:gd name="connsiteX4-89" fmla="*/ 326518 w 437786"/>
              <a:gd name="connsiteY4-90" fmla="*/ 907747 h 1366568"/>
              <a:gd name="connsiteX5-91" fmla="*/ 437786 w 437786"/>
              <a:gd name="connsiteY5-92" fmla="*/ 857373 h 1366568"/>
              <a:gd name="connsiteX6-93" fmla="*/ 298256 w 437786"/>
              <a:gd name="connsiteY6-94" fmla="*/ 1366568 h 1366568"/>
              <a:gd name="connsiteX7-95" fmla="*/ 0 w 437786"/>
              <a:gd name="connsiteY7-96" fmla="*/ 999941 h 1366568"/>
              <a:gd name="connsiteX0-97" fmla="*/ 0 w 437786"/>
              <a:gd name="connsiteY0-98" fmla="*/ 999941 h 1366568"/>
              <a:gd name="connsiteX1-99" fmla="*/ 111268 w 437786"/>
              <a:gd name="connsiteY1-100" fmla="*/ 949567 h 1366568"/>
              <a:gd name="connsiteX2-101" fmla="*/ 102081 w 437786"/>
              <a:gd name="connsiteY2-102" fmla="*/ 0 h 1366568"/>
              <a:gd name="connsiteX3-103" fmla="*/ 91439 w 437786"/>
              <a:gd name="connsiteY3-104" fmla="*/ 4434 h 1366568"/>
              <a:gd name="connsiteX4-105" fmla="*/ 326518 w 437786"/>
              <a:gd name="connsiteY4-106" fmla="*/ 907747 h 1366568"/>
              <a:gd name="connsiteX5-107" fmla="*/ 437786 w 437786"/>
              <a:gd name="connsiteY5-108" fmla="*/ 857373 h 1366568"/>
              <a:gd name="connsiteX6-109" fmla="*/ 298256 w 437786"/>
              <a:gd name="connsiteY6-110" fmla="*/ 1366568 h 1366568"/>
              <a:gd name="connsiteX7-111" fmla="*/ 0 w 437786"/>
              <a:gd name="connsiteY7-112" fmla="*/ 999941 h 1366568"/>
              <a:gd name="connsiteX0-113" fmla="*/ 0 w 437786"/>
              <a:gd name="connsiteY0-114" fmla="*/ 999941 h 1366568"/>
              <a:gd name="connsiteX1-115" fmla="*/ 111268 w 437786"/>
              <a:gd name="connsiteY1-116" fmla="*/ 949567 h 1366568"/>
              <a:gd name="connsiteX2-117" fmla="*/ 102081 w 437786"/>
              <a:gd name="connsiteY2-118" fmla="*/ 0 h 1366568"/>
              <a:gd name="connsiteX3-119" fmla="*/ 91439 w 437786"/>
              <a:gd name="connsiteY3-120" fmla="*/ 4434 h 1366568"/>
              <a:gd name="connsiteX4-121" fmla="*/ 316227 w 437786"/>
              <a:gd name="connsiteY4-122" fmla="*/ 897837 h 1366568"/>
              <a:gd name="connsiteX5-123" fmla="*/ 437786 w 437786"/>
              <a:gd name="connsiteY5-124" fmla="*/ 857373 h 1366568"/>
              <a:gd name="connsiteX6-125" fmla="*/ 298256 w 437786"/>
              <a:gd name="connsiteY6-126" fmla="*/ 1366568 h 1366568"/>
              <a:gd name="connsiteX7-127" fmla="*/ 0 w 437786"/>
              <a:gd name="connsiteY7-128" fmla="*/ 999941 h 1366568"/>
              <a:gd name="connsiteX0-129" fmla="*/ 0 w 437786"/>
              <a:gd name="connsiteY0-130" fmla="*/ 999941 h 1366568"/>
              <a:gd name="connsiteX1-131" fmla="*/ 111268 w 437786"/>
              <a:gd name="connsiteY1-132" fmla="*/ 949567 h 1366568"/>
              <a:gd name="connsiteX2-133" fmla="*/ 102081 w 437786"/>
              <a:gd name="connsiteY2-134" fmla="*/ 0 h 1366568"/>
              <a:gd name="connsiteX3-135" fmla="*/ 91439 w 437786"/>
              <a:gd name="connsiteY3-136" fmla="*/ 4434 h 1366568"/>
              <a:gd name="connsiteX4-137" fmla="*/ 316227 w 437786"/>
              <a:gd name="connsiteY4-138" fmla="*/ 897837 h 1366568"/>
              <a:gd name="connsiteX5-139" fmla="*/ 437786 w 437786"/>
              <a:gd name="connsiteY5-140" fmla="*/ 857373 h 1366568"/>
              <a:gd name="connsiteX6-141" fmla="*/ 298256 w 437786"/>
              <a:gd name="connsiteY6-142" fmla="*/ 1366568 h 1366568"/>
              <a:gd name="connsiteX7-143" fmla="*/ 0 w 437786"/>
              <a:gd name="connsiteY7-144" fmla="*/ 999941 h 1366568"/>
              <a:gd name="connsiteX0-145" fmla="*/ 0 w 437786"/>
              <a:gd name="connsiteY0-146" fmla="*/ 999941 h 1313395"/>
              <a:gd name="connsiteX1-147" fmla="*/ 111268 w 437786"/>
              <a:gd name="connsiteY1-148" fmla="*/ 949567 h 1313395"/>
              <a:gd name="connsiteX2-149" fmla="*/ 102081 w 437786"/>
              <a:gd name="connsiteY2-150" fmla="*/ 0 h 1313395"/>
              <a:gd name="connsiteX3-151" fmla="*/ 91439 w 437786"/>
              <a:gd name="connsiteY3-152" fmla="*/ 4434 h 1313395"/>
              <a:gd name="connsiteX4-153" fmla="*/ 316227 w 437786"/>
              <a:gd name="connsiteY4-154" fmla="*/ 897837 h 1313395"/>
              <a:gd name="connsiteX5-155" fmla="*/ 437786 w 437786"/>
              <a:gd name="connsiteY5-156" fmla="*/ 857373 h 1313395"/>
              <a:gd name="connsiteX6-157" fmla="*/ 349459 w 437786"/>
              <a:gd name="connsiteY6-158" fmla="*/ 1313395 h 1313395"/>
              <a:gd name="connsiteX7-159" fmla="*/ 0 w 437786"/>
              <a:gd name="connsiteY7-160" fmla="*/ 999941 h 1313395"/>
              <a:gd name="connsiteX0-161" fmla="*/ 0 w 437786"/>
              <a:gd name="connsiteY0-162" fmla="*/ 999941 h 1313395"/>
              <a:gd name="connsiteX1-163" fmla="*/ 111268 w 437786"/>
              <a:gd name="connsiteY1-164" fmla="*/ 949567 h 1313395"/>
              <a:gd name="connsiteX2-165" fmla="*/ 102081 w 437786"/>
              <a:gd name="connsiteY2-166" fmla="*/ 0 h 1313395"/>
              <a:gd name="connsiteX3-167" fmla="*/ 106622 w 437786"/>
              <a:gd name="connsiteY3-168" fmla="*/ 5832 h 1313395"/>
              <a:gd name="connsiteX4-169" fmla="*/ 316227 w 437786"/>
              <a:gd name="connsiteY4-170" fmla="*/ 897837 h 1313395"/>
              <a:gd name="connsiteX5-171" fmla="*/ 437786 w 437786"/>
              <a:gd name="connsiteY5-172" fmla="*/ 857373 h 1313395"/>
              <a:gd name="connsiteX6-173" fmla="*/ 349459 w 437786"/>
              <a:gd name="connsiteY6-174" fmla="*/ 1313395 h 1313395"/>
              <a:gd name="connsiteX7-175" fmla="*/ 0 w 437786"/>
              <a:gd name="connsiteY7-176" fmla="*/ 999941 h 1313395"/>
              <a:gd name="connsiteX0-177" fmla="*/ 0 w 437786"/>
              <a:gd name="connsiteY0-178" fmla="*/ 999941 h 1313395"/>
              <a:gd name="connsiteX1-179" fmla="*/ 111268 w 437786"/>
              <a:gd name="connsiteY1-180" fmla="*/ 949567 h 1313395"/>
              <a:gd name="connsiteX2-181" fmla="*/ 102081 w 437786"/>
              <a:gd name="connsiteY2-182" fmla="*/ 0 h 1313395"/>
              <a:gd name="connsiteX3-183" fmla="*/ 106622 w 437786"/>
              <a:gd name="connsiteY3-184" fmla="*/ 5832 h 1313395"/>
              <a:gd name="connsiteX4-185" fmla="*/ 316227 w 437786"/>
              <a:gd name="connsiteY4-186" fmla="*/ 897837 h 1313395"/>
              <a:gd name="connsiteX5-187" fmla="*/ 437786 w 437786"/>
              <a:gd name="connsiteY5-188" fmla="*/ 857373 h 1313395"/>
              <a:gd name="connsiteX6-189" fmla="*/ 349459 w 437786"/>
              <a:gd name="connsiteY6-190" fmla="*/ 1313395 h 1313395"/>
              <a:gd name="connsiteX7-191" fmla="*/ 0 w 437786"/>
              <a:gd name="connsiteY7-192" fmla="*/ 999941 h 1313395"/>
              <a:gd name="connsiteX0-193" fmla="*/ 0 w 443885"/>
              <a:gd name="connsiteY0-194" fmla="*/ 999941 h 1313395"/>
              <a:gd name="connsiteX1-195" fmla="*/ 111268 w 443885"/>
              <a:gd name="connsiteY1-196" fmla="*/ 949567 h 1313395"/>
              <a:gd name="connsiteX2-197" fmla="*/ 102081 w 443885"/>
              <a:gd name="connsiteY2-198" fmla="*/ 0 h 1313395"/>
              <a:gd name="connsiteX3-199" fmla="*/ 106622 w 443885"/>
              <a:gd name="connsiteY3-200" fmla="*/ 5832 h 1313395"/>
              <a:gd name="connsiteX4-201" fmla="*/ 316227 w 443885"/>
              <a:gd name="connsiteY4-202" fmla="*/ 897837 h 1313395"/>
              <a:gd name="connsiteX5-203" fmla="*/ 443885 w 443885"/>
              <a:gd name="connsiteY5-204" fmla="*/ 823576 h 1313395"/>
              <a:gd name="connsiteX6-205" fmla="*/ 349459 w 443885"/>
              <a:gd name="connsiteY6-206" fmla="*/ 1313395 h 1313395"/>
              <a:gd name="connsiteX7-207" fmla="*/ 0 w 443885"/>
              <a:gd name="connsiteY7-208" fmla="*/ 999941 h 1313395"/>
              <a:gd name="connsiteX0-209" fmla="*/ 0 w 443885"/>
              <a:gd name="connsiteY0-210" fmla="*/ 999941 h 1313395"/>
              <a:gd name="connsiteX1-211" fmla="*/ 111268 w 443885"/>
              <a:gd name="connsiteY1-212" fmla="*/ 949567 h 1313395"/>
              <a:gd name="connsiteX2-213" fmla="*/ 102081 w 443885"/>
              <a:gd name="connsiteY2-214" fmla="*/ 0 h 1313395"/>
              <a:gd name="connsiteX3-215" fmla="*/ 106622 w 443885"/>
              <a:gd name="connsiteY3-216" fmla="*/ 5832 h 1313395"/>
              <a:gd name="connsiteX4-217" fmla="*/ 302569 w 443885"/>
              <a:gd name="connsiteY4-218" fmla="*/ 887989 h 1313395"/>
              <a:gd name="connsiteX5-219" fmla="*/ 443885 w 443885"/>
              <a:gd name="connsiteY5-220" fmla="*/ 823576 h 1313395"/>
              <a:gd name="connsiteX6-221" fmla="*/ 349459 w 443885"/>
              <a:gd name="connsiteY6-222" fmla="*/ 1313395 h 1313395"/>
              <a:gd name="connsiteX7-223" fmla="*/ 0 w 443885"/>
              <a:gd name="connsiteY7-224" fmla="*/ 999941 h 1313395"/>
              <a:gd name="connsiteX0-225" fmla="*/ 0 w 443885"/>
              <a:gd name="connsiteY0-226" fmla="*/ 999941 h 1313395"/>
              <a:gd name="connsiteX1-227" fmla="*/ 111268 w 443885"/>
              <a:gd name="connsiteY1-228" fmla="*/ 949567 h 1313395"/>
              <a:gd name="connsiteX2-229" fmla="*/ 102081 w 443885"/>
              <a:gd name="connsiteY2-230" fmla="*/ 0 h 1313395"/>
              <a:gd name="connsiteX3-231" fmla="*/ 106622 w 443885"/>
              <a:gd name="connsiteY3-232" fmla="*/ 5832 h 1313395"/>
              <a:gd name="connsiteX4-233" fmla="*/ 302569 w 443885"/>
              <a:gd name="connsiteY4-234" fmla="*/ 887989 h 1313395"/>
              <a:gd name="connsiteX5-235" fmla="*/ 443885 w 443885"/>
              <a:gd name="connsiteY5-236" fmla="*/ 823576 h 1313395"/>
              <a:gd name="connsiteX6-237" fmla="*/ 349459 w 443885"/>
              <a:gd name="connsiteY6-238" fmla="*/ 1313395 h 1313395"/>
              <a:gd name="connsiteX7-239" fmla="*/ 0 w 443885"/>
              <a:gd name="connsiteY7-240" fmla="*/ 999941 h 1313395"/>
              <a:gd name="connsiteX0-241" fmla="*/ 0 w 443885"/>
              <a:gd name="connsiteY0-242" fmla="*/ 999941 h 1313395"/>
              <a:gd name="connsiteX1-243" fmla="*/ 128421 w 443885"/>
              <a:gd name="connsiteY1-244" fmla="*/ 966086 h 1313395"/>
              <a:gd name="connsiteX2-245" fmla="*/ 102081 w 443885"/>
              <a:gd name="connsiteY2-246" fmla="*/ 0 h 1313395"/>
              <a:gd name="connsiteX3-247" fmla="*/ 106622 w 443885"/>
              <a:gd name="connsiteY3-248" fmla="*/ 5832 h 1313395"/>
              <a:gd name="connsiteX4-249" fmla="*/ 302569 w 443885"/>
              <a:gd name="connsiteY4-250" fmla="*/ 887989 h 1313395"/>
              <a:gd name="connsiteX5-251" fmla="*/ 443885 w 443885"/>
              <a:gd name="connsiteY5-252" fmla="*/ 823576 h 1313395"/>
              <a:gd name="connsiteX6-253" fmla="*/ 349459 w 443885"/>
              <a:gd name="connsiteY6-254" fmla="*/ 1313395 h 1313395"/>
              <a:gd name="connsiteX7-255" fmla="*/ 0 w 443885"/>
              <a:gd name="connsiteY7-256" fmla="*/ 999941 h 1313395"/>
              <a:gd name="connsiteX0-257" fmla="*/ 0 w 443885"/>
              <a:gd name="connsiteY0-258" fmla="*/ 999941 h 1313395"/>
              <a:gd name="connsiteX1-259" fmla="*/ 128421 w 443885"/>
              <a:gd name="connsiteY1-260" fmla="*/ 966086 h 1313395"/>
              <a:gd name="connsiteX2-261" fmla="*/ 102081 w 443885"/>
              <a:gd name="connsiteY2-262" fmla="*/ 0 h 1313395"/>
              <a:gd name="connsiteX3-263" fmla="*/ 106622 w 443885"/>
              <a:gd name="connsiteY3-264" fmla="*/ 5832 h 1313395"/>
              <a:gd name="connsiteX4-265" fmla="*/ 302569 w 443885"/>
              <a:gd name="connsiteY4-266" fmla="*/ 887989 h 1313395"/>
              <a:gd name="connsiteX5-267" fmla="*/ 443885 w 443885"/>
              <a:gd name="connsiteY5-268" fmla="*/ 823576 h 1313395"/>
              <a:gd name="connsiteX6-269" fmla="*/ 349459 w 443885"/>
              <a:gd name="connsiteY6-270" fmla="*/ 1313395 h 1313395"/>
              <a:gd name="connsiteX7-271" fmla="*/ 0 w 443885"/>
              <a:gd name="connsiteY7-272" fmla="*/ 999941 h 1313395"/>
              <a:gd name="connsiteX0-273" fmla="*/ 0 w 440200"/>
              <a:gd name="connsiteY0-274" fmla="*/ 1016712 h 1313395"/>
              <a:gd name="connsiteX1-275" fmla="*/ 124736 w 440200"/>
              <a:gd name="connsiteY1-276" fmla="*/ 966086 h 1313395"/>
              <a:gd name="connsiteX2-277" fmla="*/ 98396 w 440200"/>
              <a:gd name="connsiteY2-278" fmla="*/ 0 h 1313395"/>
              <a:gd name="connsiteX3-279" fmla="*/ 102937 w 440200"/>
              <a:gd name="connsiteY3-280" fmla="*/ 5832 h 1313395"/>
              <a:gd name="connsiteX4-281" fmla="*/ 298884 w 440200"/>
              <a:gd name="connsiteY4-282" fmla="*/ 887989 h 1313395"/>
              <a:gd name="connsiteX5-283" fmla="*/ 440200 w 440200"/>
              <a:gd name="connsiteY5-284" fmla="*/ 823576 h 1313395"/>
              <a:gd name="connsiteX6-285" fmla="*/ 345774 w 440200"/>
              <a:gd name="connsiteY6-286" fmla="*/ 1313395 h 1313395"/>
              <a:gd name="connsiteX7-287" fmla="*/ 0 w 440200"/>
              <a:gd name="connsiteY7-288" fmla="*/ 1016712 h 1313395"/>
              <a:gd name="connsiteX0-289" fmla="*/ 0 w 440200"/>
              <a:gd name="connsiteY0-290" fmla="*/ 1016712 h 1347828"/>
              <a:gd name="connsiteX1-291" fmla="*/ 124736 w 440200"/>
              <a:gd name="connsiteY1-292" fmla="*/ 966086 h 1347828"/>
              <a:gd name="connsiteX2-293" fmla="*/ 98396 w 440200"/>
              <a:gd name="connsiteY2-294" fmla="*/ 0 h 1347828"/>
              <a:gd name="connsiteX3-295" fmla="*/ 102937 w 440200"/>
              <a:gd name="connsiteY3-296" fmla="*/ 5832 h 1347828"/>
              <a:gd name="connsiteX4-297" fmla="*/ 298884 w 440200"/>
              <a:gd name="connsiteY4-298" fmla="*/ 887989 h 1347828"/>
              <a:gd name="connsiteX5-299" fmla="*/ 440200 w 440200"/>
              <a:gd name="connsiteY5-300" fmla="*/ 823576 h 1347828"/>
              <a:gd name="connsiteX6-301" fmla="*/ 395262 w 440200"/>
              <a:gd name="connsiteY6-302" fmla="*/ 1347828 h 1347828"/>
              <a:gd name="connsiteX7-303" fmla="*/ 0 w 440200"/>
              <a:gd name="connsiteY7-304" fmla="*/ 1016712 h 1347828"/>
              <a:gd name="connsiteX0-305" fmla="*/ 0 w 395262"/>
              <a:gd name="connsiteY0-306" fmla="*/ 1016712 h 1347828"/>
              <a:gd name="connsiteX1-307" fmla="*/ 124736 w 395262"/>
              <a:gd name="connsiteY1-308" fmla="*/ 966086 h 1347828"/>
              <a:gd name="connsiteX2-309" fmla="*/ 98396 w 395262"/>
              <a:gd name="connsiteY2-310" fmla="*/ 0 h 1347828"/>
              <a:gd name="connsiteX3-311" fmla="*/ 102937 w 395262"/>
              <a:gd name="connsiteY3-312" fmla="*/ 5832 h 1347828"/>
              <a:gd name="connsiteX4-313" fmla="*/ 298884 w 395262"/>
              <a:gd name="connsiteY4-314" fmla="*/ 887989 h 1347828"/>
              <a:gd name="connsiteX5-315" fmla="*/ 386646 w 395262"/>
              <a:gd name="connsiteY5-316" fmla="*/ 841427 h 1347828"/>
              <a:gd name="connsiteX6-317" fmla="*/ 395262 w 395262"/>
              <a:gd name="connsiteY6-318" fmla="*/ 1347828 h 1347828"/>
              <a:gd name="connsiteX7-319" fmla="*/ 0 w 395262"/>
              <a:gd name="connsiteY7-320" fmla="*/ 1016712 h 1347828"/>
              <a:gd name="connsiteX0-321" fmla="*/ 6355 w 361341"/>
              <a:gd name="connsiteY0-322" fmla="*/ 1009216 h 1347828"/>
              <a:gd name="connsiteX1-323" fmla="*/ 90815 w 361341"/>
              <a:gd name="connsiteY1-324" fmla="*/ 966086 h 1347828"/>
              <a:gd name="connsiteX2-325" fmla="*/ 64475 w 361341"/>
              <a:gd name="connsiteY2-326" fmla="*/ 0 h 1347828"/>
              <a:gd name="connsiteX3-327" fmla="*/ 69016 w 361341"/>
              <a:gd name="connsiteY3-328" fmla="*/ 5832 h 1347828"/>
              <a:gd name="connsiteX4-329" fmla="*/ 264963 w 361341"/>
              <a:gd name="connsiteY4-330" fmla="*/ 887989 h 1347828"/>
              <a:gd name="connsiteX5-331" fmla="*/ 352725 w 361341"/>
              <a:gd name="connsiteY5-332" fmla="*/ 841427 h 1347828"/>
              <a:gd name="connsiteX6-333" fmla="*/ 361341 w 361341"/>
              <a:gd name="connsiteY6-334" fmla="*/ 1347828 h 1347828"/>
              <a:gd name="connsiteX7-335" fmla="*/ 6355 w 361341"/>
              <a:gd name="connsiteY7-336" fmla="*/ 1009216 h 1347828"/>
              <a:gd name="connsiteX0-337" fmla="*/ 6355 w 352725"/>
              <a:gd name="connsiteY0-338" fmla="*/ 1009216 h 1239068"/>
              <a:gd name="connsiteX1-339" fmla="*/ 90815 w 352725"/>
              <a:gd name="connsiteY1-340" fmla="*/ 966086 h 1239068"/>
              <a:gd name="connsiteX2-341" fmla="*/ 64475 w 352725"/>
              <a:gd name="connsiteY2-342" fmla="*/ 0 h 1239068"/>
              <a:gd name="connsiteX3-343" fmla="*/ 69016 w 352725"/>
              <a:gd name="connsiteY3-344" fmla="*/ 5832 h 1239068"/>
              <a:gd name="connsiteX4-345" fmla="*/ 264963 w 352725"/>
              <a:gd name="connsiteY4-346" fmla="*/ 887989 h 1239068"/>
              <a:gd name="connsiteX5-347" fmla="*/ 352725 w 352725"/>
              <a:gd name="connsiteY5-348" fmla="*/ 841427 h 1239068"/>
              <a:gd name="connsiteX6-349" fmla="*/ 323924 w 352725"/>
              <a:gd name="connsiteY6-350" fmla="*/ 1239068 h 1239068"/>
              <a:gd name="connsiteX7-351" fmla="*/ 6355 w 352725"/>
              <a:gd name="connsiteY7-352" fmla="*/ 1009216 h 1239068"/>
              <a:gd name="connsiteX0-353" fmla="*/ 6355 w 352725"/>
              <a:gd name="connsiteY0-354" fmla="*/ 1009216 h 1239068"/>
              <a:gd name="connsiteX1-355" fmla="*/ 90815 w 352725"/>
              <a:gd name="connsiteY1-356" fmla="*/ 966086 h 1239068"/>
              <a:gd name="connsiteX2-357" fmla="*/ 64475 w 352725"/>
              <a:gd name="connsiteY2-358" fmla="*/ 0 h 1239068"/>
              <a:gd name="connsiteX3-359" fmla="*/ 69016 w 352725"/>
              <a:gd name="connsiteY3-360" fmla="*/ 5832 h 1239068"/>
              <a:gd name="connsiteX4-361" fmla="*/ 258294 w 352725"/>
              <a:gd name="connsiteY4-362" fmla="*/ 891483 h 1239068"/>
              <a:gd name="connsiteX5-363" fmla="*/ 352725 w 352725"/>
              <a:gd name="connsiteY5-364" fmla="*/ 841427 h 1239068"/>
              <a:gd name="connsiteX6-365" fmla="*/ 323924 w 352725"/>
              <a:gd name="connsiteY6-366" fmla="*/ 1239068 h 1239068"/>
              <a:gd name="connsiteX7-367" fmla="*/ 6355 w 352725"/>
              <a:gd name="connsiteY7-368" fmla="*/ 1009216 h 1239068"/>
              <a:gd name="connsiteX0-369" fmla="*/ 0 w 346370"/>
              <a:gd name="connsiteY0-370" fmla="*/ 1009216 h 1239068"/>
              <a:gd name="connsiteX1-371" fmla="*/ 96150 w 346370"/>
              <a:gd name="connsiteY1-372" fmla="*/ 960813 h 1239068"/>
              <a:gd name="connsiteX2-373" fmla="*/ 58120 w 346370"/>
              <a:gd name="connsiteY2-374" fmla="*/ 0 h 1239068"/>
              <a:gd name="connsiteX3-375" fmla="*/ 62661 w 346370"/>
              <a:gd name="connsiteY3-376" fmla="*/ 5832 h 1239068"/>
              <a:gd name="connsiteX4-377" fmla="*/ 251939 w 346370"/>
              <a:gd name="connsiteY4-378" fmla="*/ 891483 h 1239068"/>
              <a:gd name="connsiteX5-379" fmla="*/ 346370 w 346370"/>
              <a:gd name="connsiteY5-380" fmla="*/ 841427 h 1239068"/>
              <a:gd name="connsiteX6-381" fmla="*/ 317569 w 346370"/>
              <a:gd name="connsiteY6-382" fmla="*/ 1239068 h 1239068"/>
              <a:gd name="connsiteX7-383" fmla="*/ 0 w 346370"/>
              <a:gd name="connsiteY7-384" fmla="*/ 1009216 h 1239068"/>
              <a:gd name="connsiteX0-385" fmla="*/ 19649 w 366019"/>
              <a:gd name="connsiteY0-386" fmla="*/ 1009216 h 1239068"/>
              <a:gd name="connsiteX1-387" fmla="*/ 115799 w 366019"/>
              <a:gd name="connsiteY1-388" fmla="*/ 960813 h 1239068"/>
              <a:gd name="connsiteX2-389" fmla="*/ 77769 w 366019"/>
              <a:gd name="connsiteY2-390" fmla="*/ 0 h 1239068"/>
              <a:gd name="connsiteX3-391" fmla="*/ 82310 w 366019"/>
              <a:gd name="connsiteY3-392" fmla="*/ 5832 h 1239068"/>
              <a:gd name="connsiteX4-393" fmla="*/ 271588 w 366019"/>
              <a:gd name="connsiteY4-394" fmla="*/ 891483 h 1239068"/>
              <a:gd name="connsiteX5-395" fmla="*/ 366019 w 366019"/>
              <a:gd name="connsiteY5-396" fmla="*/ 841427 h 1239068"/>
              <a:gd name="connsiteX6-397" fmla="*/ 337218 w 366019"/>
              <a:gd name="connsiteY6-398" fmla="*/ 1239068 h 1239068"/>
              <a:gd name="connsiteX7-399" fmla="*/ 19649 w 366019"/>
              <a:gd name="connsiteY7-400" fmla="*/ 1009216 h 1239068"/>
              <a:gd name="connsiteX0-401" fmla="*/ 0 w 346370"/>
              <a:gd name="connsiteY0-402" fmla="*/ 1009216 h 1239068"/>
              <a:gd name="connsiteX1-403" fmla="*/ 96150 w 346370"/>
              <a:gd name="connsiteY1-404" fmla="*/ 960813 h 1239068"/>
              <a:gd name="connsiteX2-405" fmla="*/ 58120 w 346370"/>
              <a:gd name="connsiteY2-406" fmla="*/ 0 h 1239068"/>
              <a:gd name="connsiteX3-407" fmla="*/ 62661 w 346370"/>
              <a:gd name="connsiteY3-408" fmla="*/ 5832 h 1239068"/>
              <a:gd name="connsiteX4-409" fmla="*/ 251939 w 346370"/>
              <a:gd name="connsiteY4-410" fmla="*/ 891483 h 1239068"/>
              <a:gd name="connsiteX5-411" fmla="*/ 346370 w 346370"/>
              <a:gd name="connsiteY5-412" fmla="*/ 841427 h 1239068"/>
              <a:gd name="connsiteX6-413" fmla="*/ 317569 w 346370"/>
              <a:gd name="connsiteY6-414" fmla="*/ 1239068 h 1239068"/>
              <a:gd name="connsiteX7-415" fmla="*/ 0 w 346370"/>
              <a:gd name="connsiteY7-416" fmla="*/ 1009216 h 1239068"/>
              <a:gd name="connsiteX0-417" fmla="*/ 0 w 346370"/>
              <a:gd name="connsiteY0-418" fmla="*/ 1012785 h 1242637"/>
              <a:gd name="connsiteX1-419" fmla="*/ 96150 w 346370"/>
              <a:gd name="connsiteY1-420" fmla="*/ 964382 h 1242637"/>
              <a:gd name="connsiteX2-421" fmla="*/ 58120 w 346370"/>
              <a:gd name="connsiteY2-422" fmla="*/ 3569 h 1242637"/>
              <a:gd name="connsiteX3-423" fmla="*/ 114690 w 346370"/>
              <a:gd name="connsiteY3-424" fmla="*/ 0 h 1242637"/>
              <a:gd name="connsiteX4-425" fmla="*/ 251939 w 346370"/>
              <a:gd name="connsiteY4-426" fmla="*/ 895052 h 1242637"/>
              <a:gd name="connsiteX5-427" fmla="*/ 346370 w 346370"/>
              <a:gd name="connsiteY5-428" fmla="*/ 844996 h 1242637"/>
              <a:gd name="connsiteX6-429" fmla="*/ 317569 w 346370"/>
              <a:gd name="connsiteY6-430" fmla="*/ 1242637 h 1242637"/>
              <a:gd name="connsiteX7-431" fmla="*/ 0 w 346370"/>
              <a:gd name="connsiteY7-432" fmla="*/ 1012785 h 1242637"/>
              <a:gd name="connsiteX0-433" fmla="*/ 0 w 346370"/>
              <a:gd name="connsiteY0-434" fmla="*/ 1012785 h 1242637"/>
              <a:gd name="connsiteX1-435" fmla="*/ 96150 w 346370"/>
              <a:gd name="connsiteY1-436" fmla="*/ 964382 h 1242637"/>
              <a:gd name="connsiteX2-437" fmla="*/ 58120 w 346370"/>
              <a:gd name="connsiteY2-438" fmla="*/ 3569 h 1242637"/>
              <a:gd name="connsiteX3-439" fmla="*/ 114690 w 346370"/>
              <a:gd name="connsiteY3-440" fmla="*/ 0 h 1242637"/>
              <a:gd name="connsiteX4-441" fmla="*/ 251939 w 346370"/>
              <a:gd name="connsiteY4-442" fmla="*/ 895052 h 1242637"/>
              <a:gd name="connsiteX5-443" fmla="*/ 346370 w 346370"/>
              <a:gd name="connsiteY5-444" fmla="*/ 844996 h 1242637"/>
              <a:gd name="connsiteX6-445" fmla="*/ 317569 w 346370"/>
              <a:gd name="connsiteY6-446" fmla="*/ 1242637 h 1242637"/>
              <a:gd name="connsiteX7-447" fmla="*/ 0 w 346370"/>
              <a:gd name="connsiteY7-448" fmla="*/ 1012785 h 1242637"/>
              <a:gd name="connsiteX0-449" fmla="*/ 0 w 346370"/>
              <a:gd name="connsiteY0-450" fmla="*/ 1009216 h 1239068"/>
              <a:gd name="connsiteX1-451" fmla="*/ 96150 w 346370"/>
              <a:gd name="connsiteY1-452" fmla="*/ 960813 h 1239068"/>
              <a:gd name="connsiteX2-453" fmla="*/ 58120 w 346370"/>
              <a:gd name="connsiteY2-454" fmla="*/ 0 h 1239068"/>
              <a:gd name="connsiteX3-455" fmla="*/ 69331 w 346370"/>
              <a:gd name="connsiteY3-456" fmla="*/ 2339 h 1239068"/>
              <a:gd name="connsiteX4-457" fmla="*/ 251939 w 346370"/>
              <a:gd name="connsiteY4-458" fmla="*/ 891483 h 1239068"/>
              <a:gd name="connsiteX5-459" fmla="*/ 346370 w 346370"/>
              <a:gd name="connsiteY5-460" fmla="*/ 841427 h 1239068"/>
              <a:gd name="connsiteX6-461" fmla="*/ 317569 w 346370"/>
              <a:gd name="connsiteY6-462" fmla="*/ 1239068 h 1239068"/>
              <a:gd name="connsiteX7-463" fmla="*/ 0 w 346370"/>
              <a:gd name="connsiteY7-464" fmla="*/ 1009216 h 1239068"/>
              <a:gd name="connsiteX0-465" fmla="*/ 0 w 346370"/>
              <a:gd name="connsiteY0-466" fmla="*/ 1009216 h 1239068"/>
              <a:gd name="connsiteX1-467" fmla="*/ 96150 w 346370"/>
              <a:gd name="connsiteY1-468" fmla="*/ 960813 h 1239068"/>
              <a:gd name="connsiteX2-469" fmla="*/ 58120 w 346370"/>
              <a:gd name="connsiteY2-470" fmla="*/ 0 h 1239068"/>
              <a:gd name="connsiteX3-471" fmla="*/ 69331 w 346370"/>
              <a:gd name="connsiteY3-472" fmla="*/ 2339 h 1239068"/>
              <a:gd name="connsiteX4-473" fmla="*/ 251939 w 346370"/>
              <a:gd name="connsiteY4-474" fmla="*/ 891483 h 1239068"/>
              <a:gd name="connsiteX5-475" fmla="*/ 346370 w 346370"/>
              <a:gd name="connsiteY5-476" fmla="*/ 841427 h 1239068"/>
              <a:gd name="connsiteX6-477" fmla="*/ 317569 w 346370"/>
              <a:gd name="connsiteY6-478" fmla="*/ 1239068 h 1239068"/>
              <a:gd name="connsiteX7-479" fmla="*/ 0 w 346370"/>
              <a:gd name="connsiteY7-480" fmla="*/ 1009216 h 1239068"/>
              <a:gd name="connsiteX0-481" fmla="*/ 0 w 346370"/>
              <a:gd name="connsiteY0-482" fmla="*/ 1009216 h 1239068"/>
              <a:gd name="connsiteX1-483" fmla="*/ 96150 w 346370"/>
              <a:gd name="connsiteY1-484" fmla="*/ 960813 h 1239068"/>
              <a:gd name="connsiteX2-485" fmla="*/ 58120 w 346370"/>
              <a:gd name="connsiteY2-486" fmla="*/ 0 h 1239068"/>
              <a:gd name="connsiteX3-487" fmla="*/ 69331 w 346370"/>
              <a:gd name="connsiteY3-488" fmla="*/ 2339 h 1239068"/>
              <a:gd name="connsiteX4-489" fmla="*/ 251939 w 346370"/>
              <a:gd name="connsiteY4-490" fmla="*/ 891483 h 1239068"/>
              <a:gd name="connsiteX5-491" fmla="*/ 346370 w 346370"/>
              <a:gd name="connsiteY5-492" fmla="*/ 841427 h 1239068"/>
              <a:gd name="connsiteX6-493" fmla="*/ 317569 w 346370"/>
              <a:gd name="connsiteY6-494" fmla="*/ 1239068 h 1239068"/>
              <a:gd name="connsiteX7-495" fmla="*/ 0 w 346370"/>
              <a:gd name="connsiteY7-496" fmla="*/ 1009216 h 1239068"/>
              <a:gd name="connsiteX0-497" fmla="*/ 0 w 346370"/>
              <a:gd name="connsiteY0-498" fmla="*/ 1009216 h 1239068"/>
              <a:gd name="connsiteX1-499" fmla="*/ 96150 w 346370"/>
              <a:gd name="connsiteY1-500" fmla="*/ 960813 h 1239068"/>
              <a:gd name="connsiteX2-501" fmla="*/ 58120 w 346370"/>
              <a:gd name="connsiteY2-502" fmla="*/ 0 h 1239068"/>
              <a:gd name="connsiteX3-503" fmla="*/ 69331 w 346370"/>
              <a:gd name="connsiteY3-504" fmla="*/ 2339 h 1239068"/>
              <a:gd name="connsiteX4-505" fmla="*/ 251939 w 346370"/>
              <a:gd name="connsiteY4-506" fmla="*/ 891483 h 1239068"/>
              <a:gd name="connsiteX5-507" fmla="*/ 346370 w 346370"/>
              <a:gd name="connsiteY5-508" fmla="*/ 841427 h 1239068"/>
              <a:gd name="connsiteX6-509" fmla="*/ 317569 w 346370"/>
              <a:gd name="connsiteY6-510" fmla="*/ 1239068 h 1239068"/>
              <a:gd name="connsiteX7-511" fmla="*/ 0 w 346370"/>
              <a:gd name="connsiteY7-512" fmla="*/ 1009216 h 1239068"/>
              <a:gd name="connsiteX0-513" fmla="*/ 0 w 346370"/>
              <a:gd name="connsiteY0-514" fmla="*/ 1009216 h 1239068"/>
              <a:gd name="connsiteX1-515" fmla="*/ 96150 w 346370"/>
              <a:gd name="connsiteY1-516" fmla="*/ 960813 h 1239068"/>
              <a:gd name="connsiteX2-517" fmla="*/ 58120 w 346370"/>
              <a:gd name="connsiteY2-518" fmla="*/ 0 h 1239068"/>
              <a:gd name="connsiteX3-519" fmla="*/ 69331 w 346370"/>
              <a:gd name="connsiteY3-520" fmla="*/ 2339 h 1239068"/>
              <a:gd name="connsiteX4-521" fmla="*/ 251939 w 346370"/>
              <a:gd name="connsiteY4-522" fmla="*/ 891483 h 1239068"/>
              <a:gd name="connsiteX5-523" fmla="*/ 346370 w 346370"/>
              <a:gd name="connsiteY5-524" fmla="*/ 841427 h 1239068"/>
              <a:gd name="connsiteX6-525" fmla="*/ 317569 w 346370"/>
              <a:gd name="connsiteY6-526" fmla="*/ 1239068 h 1239068"/>
              <a:gd name="connsiteX7-527" fmla="*/ 0 w 346370"/>
              <a:gd name="connsiteY7-528" fmla="*/ 1009216 h 1239068"/>
              <a:gd name="connsiteX0-529" fmla="*/ 0 w 346370"/>
              <a:gd name="connsiteY0-530" fmla="*/ 1009216 h 1239068"/>
              <a:gd name="connsiteX1-531" fmla="*/ 96150 w 346370"/>
              <a:gd name="connsiteY1-532" fmla="*/ 960813 h 1239068"/>
              <a:gd name="connsiteX2-533" fmla="*/ 58120 w 346370"/>
              <a:gd name="connsiteY2-534" fmla="*/ 0 h 1239068"/>
              <a:gd name="connsiteX3-535" fmla="*/ 69331 w 346370"/>
              <a:gd name="connsiteY3-536" fmla="*/ 2339 h 1239068"/>
              <a:gd name="connsiteX4-537" fmla="*/ 251939 w 346370"/>
              <a:gd name="connsiteY4-538" fmla="*/ 891483 h 1239068"/>
              <a:gd name="connsiteX5-539" fmla="*/ 346370 w 346370"/>
              <a:gd name="connsiteY5-540" fmla="*/ 841427 h 1239068"/>
              <a:gd name="connsiteX6-541" fmla="*/ 317569 w 346370"/>
              <a:gd name="connsiteY6-542" fmla="*/ 1239068 h 1239068"/>
              <a:gd name="connsiteX7-543" fmla="*/ 0 w 346370"/>
              <a:gd name="connsiteY7-544" fmla="*/ 1009216 h 1239068"/>
              <a:gd name="connsiteX0-545" fmla="*/ 1210 w 347580"/>
              <a:gd name="connsiteY0-546" fmla="*/ 1009216 h 1239068"/>
              <a:gd name="connsiteX1-547" fmla="*/ 97360 w 347580"/>
              <a:gd name="connsiteY1-548" fmla="*/ 960813 h 1239068"/>
              <a:gd name="connsiteX2-549" fmla="*/ 59330 w 347580"/>
              <a:gd name="connsiteY2-550" fmla="*/ 0 h 1239068"/>
              <a:gd name="connsiteX3-551" fmla="*/ 70541 w 347580"/>
              <a:gd name="connsiteY3-552" fmla="*/ 2339 h 1239068"/>
              <a:gd name="connsiteX4-553" fmla="*/ 253149 w 347580"/>
              <a:gd name="connsiteY4-554" fmla="*/ 891483 h 1239068"/>
              <a:gd name="connsiteX5-555" fmla="*/ 347580 w 347580"/>
              <a:gd name="connsiteY5-556" fmla="*/ 841427 h 1239068"/>
              <a:gd name="connsiteX6-557" fmla="*/ 318779 w 347580"/>
              <a:gd name="connsiteY6-558" fmla="*/ 1239068 h 1239068"/>
              <a:gd name="connsiteX7-559" fmla="*/ 1210 w 347580"/>
              <a:gd name="connsiteY7-560" fmla="*/ 1009216 h 1239068"/>
              <a:gd name="connsiteX0-561" fmla="*/ 1210 w 347580"/>
              <a:gd name="connsiteY0-562" fmla="*/ 1009216 h 1239068"/>
              <a:gd name="connsiteX1-563" fmla="*/ 97360 w 347580"/>
              <a:gd name="connsiteY1-564" fmla="*/ 960813 h 1239068"/>
              <a:gd name="connsiteX2-565" fmla="*/ 59330 w 347580"/>
              <a:gd name="connsiteY2-566" fmla="*/ 0 h 1239068"/>
              <a:gd name="connsiteX3-567" fmla="*/ 70541 w 347580"/>
              <a:gd name="connsiteY3-568" fmla="*/ 2339 h 1239068"/>
              <a:gd name="connsiteX4-569" fmla="*/ 253149 w 347580"/>
              <a:gd name="connsiteY4-570" fmla="*/ 891483 h 1239068"/>
              <a:gd name="connsiteX5-571" fmla="*/ 347580 w 347580"/>
              <a:gd name="connsiteY5-572" fmla="*/ 841427 h 1239068"/>
              <a:gd name="connsiteX6-573" fmla="*/ 318779 w 347580"/>
              <a:gd name="connsiteY6-574" fmla="*/ 1239068 h 1239068"/>
              <a:gd name="connsiteX7-575" fmla="*/ 1210 w 347580"/>
              <a:gd name="connsiteY7-576" fmla="*/ 1009216 h 1239068"/>
              <a:gd name="connsiteX0-577" fmla="*/ 1210 w 347580"/>
              <a:gd name="connsiteY0-578" fmla="*/ 1009216 h 1239068"/>
              <a:gd name="connsiteX1-579" fmla="*/ 97360 w 347580"/>
              <a:gd name="connsiteY1-580" fmla="*/ 960813 h 1239068"/>
              <a:gd name="connsiteX2-581" fmla="*/ 59330 w 347580"/>
              <a:gd name="connsiteY2-582" fmla="*/ 0 h 1239068"/>
              <a:gd name="connsiteX3-583" fmla="*/ 70541 w 347580"/>
              <a:gd name="connsiteY3-584" fmla="*/ 2339 h 1239068"/>
              <a:gd name="connsiteX4-585" fmla="*/ 239554 w 347580"/>
              <a:gd name="connsiteY4-586" fmla="*/ 885002 h 1239068"/>
              <a:gd name="connsiteX5-587" fmla="*/ 347580 w 347580"/>
              <a:gd name="connsiteY5-588" fmla="*/ 841427 h 1239068"/>
              <a:gd name="connsiteX6-589" fmla="*/ 318779 w 347580"/>
              <a:gd name="connsiteY6-590" fmla="*/ 1239068 h 1239068"/>
              <a:gd name="connsiteX7-591" fmla="*/ 1210 w 347580"/>
              <a:gd name="connsiteY7-592" fmla="*/ 1009216 h 1239068"/>
              <a:gd name="connsiteX0-593" fmla="*/ 1210 w 347580"/>
              <a:gd name="connsiteY0-594" fmla="*/ 1009216 h 1239068"/>
              <a:gd name="connsiteX1-595" fmla="*/ 97360 w 347580"/>
              <a:gd name="connsiteY1-596" fmla="*/ 960813 h 1239068"/>
              <a:gd name="connsiteX2-597" fmla="*/ 59330 w 347580"/>
              <a:gd name="connsiteY2-598" fmla="*/ 0 h 1239068"/>
              <a:gd name="connsiteX3-599" fmla="*/ 70541 w 347580"/>
              <a:gd name="connsiteY3-600" fmla="*/ 2339 h 1239068"/>
              <a:gd name="connsiteX4-601" fmla="*/ 236504 w 347580"/>
              <a:gd name="connsiteY4-602" fmla="*/ 901901 h 1239068"/>
              <a:gd name="connsiteX5-603" fmla="*/ 347580 w 347580"/>
              <a:gd name="connsiteY5-604" fmla="*/ 841427 h 1239068"/>
              <a:gd name="connsiteX6-605" fmla="*/ 318779 w 347580"/>
              <a:gd name="connsiteY6-606" fmla="*/ 1239068 h 1239068"/>
              <a:gd name="connsiteX7-607" fmla="*/ 1210 w 347580"/>
              <a:gd name="connsiteY7-608" fmla="*/ 1009216 h 1239068"/>
              <a:gd name="connsiteX0-609" fmla="*/ 9832 w 356202"/>
              <a:gd name="connsiteY0-610" fmla="*/ 1009216 h 1239068"/>
              <a:gd name="connsiteX1-611" fmla="*/ 105982 w 356202"/>
              <a:gd name="connsiteY1-612" fmla="*/ 960813 h 1239068"/>
              <a:gd name="connsiteX2-613" fmla="*/ 67952 w 356202"/>
              <a:gd name="connsiteY2-614" fmla="*/ 0 h 1239068"/>
              <a:gd name="connsiteX3-615" fmla="*/ 79163 w 356202"/>
              <a:gd name="connsiteY3-616" fmla="*/ 2339 h 1239068"/>
              <a:gd name="connsiteX4-617" fmla="*/ 245126 w 356202"/>
              <a:gd name="connsiteY4-618" fmla="*/ 901901 h 1239068"/>
              <a:gd name="connsiteX5-619" fmla="*/ 356202 w 356202"/>
              <a:gd name="connsiteY5-620" fmla="*/ 841427 h 1239068"/>
              <a:gd name="connsiteX6-621" fmla="*/ 327401 w 356202"/>
              <a:gd name="connsiteY6-622" fmla="*/ 1239068 h 1239068"/>
              <a:gd name="connsiteX7-623" fmla="*/ 9832 w 356202"/>
              <a:gd name="connsiteY7-624" fmla="*/ 1009216 h 1239068"/>
              <a:gd name="connsiteX0-625" fmla="*/ 9832 w 356202"/>
              <a:gd name="connsiteY0-626" fmla="*/ 1009216 h 1239068"/>
              <a:gd name="connsiteX1-627" fmla="*/ 105982 w 356202"/>
              <a:gd name="connsiteY1-628" fmla="*/ 960813 h 1239068"/>
              <a:gd name="connsiteX2-629" fmla="*/ 67952 w 356202"/>
              <a:gd name="connsiteY2-630" fmla="*/ 0 h 1239068"/>
              <a:gd name="connsiteX3-631" fmla="*/ 81002 w 356202"/>
              <a:gd name="connsiteY3-632" fmla="*/ 278496 h 1239068"/>
              <a:gd name="connsiteX4-633" fmla="*/ 245126 w 356202"/>
              <a:gd name="connsiteY4-634" fmla="*/ 901901 h 1239068"/>
              <a:gd name="connsiteX5-635" fmla="*/ 356202 w 356202"/>
              <a:gd name="connsiteY5-636" fmla="*/ 841427 h 1239068"/>
              <a:gd name="connsiteX6-637" fmla="*/ 327401 w 356202"/>
              <a:gd name="connsiteY6-638" fmla="*/ 1239068 h 1239068"/>
              <a:gd name="connsiteX7-639" fmla="*/ 9832 w 356202"/>
              <a:gd name="connsiteY7-640" fmla="*/ 1009216 h 1239068"/>
              <a:gd name="connsiteX0-641" fmla="*/ 9832 w 356202"/>
              <a:gd name="connsiteY0-642" fmla="*/ 1009216 h 1239068"/>
              <a:gd name="connsiteX1-643" fmla="*/ 105982 w 356202"/>
              <a:gd name="connsiteY1-644" fmla="*/ 960813 h 1239068"/>
              <a:gd name="connsiteX2-645" fmla="*/ 67952 w 356202"/>
              <a:gd name="connsiteY2-646" fmla="*/ 0 h 1239068"/>
              <a:gd name="connsiteX3-647" fmla="*/ 85894 w 356202"/>
              <a:gd name="connsiteY3-648" fmla="*/ 269984 h 1239068"/>
              <a:gd name="connsiteX4-649" fmla="*/ 245126 w 356202"/>
              <a:gd name="connsiteY4-650" fmla="*/ 901901 h 1239068"/>
              <a:gd name="connsiteX5-651" fmla="*/ 356202 w 356202"/>
              <a:gd name="connsiteY5-652" fmla="*/ 841427 h 1239068"/>
              <a:gd name="connsiteX6-653" fmla="*/ 327401 w 356202"/>
              <a:gd name="connsiteY6-654" fmla="*/ 1239068 h 1239068"/>
              <a:gd name="connsiteX7-655" fmla="*/ 9832 w 356202"/>
              <a:gd name="connsiteY7-656" fmla="*/ 1009216 h 1239068"/>
              <a:gd name="connsiteX0-657" fmla="*/ 9832 w 356202"/>
              <a:gd name="connsiteY0-658" fmla="*/ 1009216 h 1239068"/>
              <a:gd name="connsiteX1-659" fmla="*/ 105982 w 356202"/>
              <a:gd name="connsiteY1-660" fmla="*/ 960813 h 1239068"/>
              <a:gd name="connsiteX2-661" fmla="*/ 67952 w 356202"/>
              <a:gd name="connsiteY2-662" fmla="*/ 0 h 1239068"/>
              <a:gd name="connsiteX3-663" fmla="*/ 85894 w 356202"/>
              <a:gd name="connsiteY3-664" fmla="*/ 269984 h 1239068"/>
              <a:gd name="connsiteX4-665" fmla="*/ 245126 w 356202"/>
              <a:gd name="connsiteY4-666" fmla="*/ 901901 h 1239068"/>
              <a:gd name="connsiteX5-667" fmla="*/ 356202 w 356202"/>
              <a:gd name="connsiteY5-668" fmla="*/ 841427 h 1239068"/>
              <a:gd name="connsiteX6-669" fmla="*/ 327401 w 356202"/>
              <a:gd name="connsiteY6-670" fmla="*/ 1239068 h 1239068"/>
              <a:gd name="connsiteX7-671" fmla="*/ 9832 w 356202"/>
              <a:gd name="connsiteY7-672" fmla="*/ 1009216 h 1239068"/>
              <a:gd name="connsiteX0-673" fmla="*/ 1827 w 348197"/>
              <a:gd name="connsiteY0-674" fmla="*/ 965826 h 1195678"/>
              <a:gd name="connsiteX1-675" fmla="*/ 97977 w 348197"/>
              <a:gd name="connsiteY1-676" fmla="*/ 917423 h 1195678"/>
              <a:gd name="connsiteX2-677" fmla="*/ 80974 w 348197"/>
              <a:gd name="connsiteY2-678" fmla="*/ 0 h 1195678"/>
              <a:gd name="connsiteX3-679" fmla="*/ 77889 w 348197"/>
              <a:gd name="connsiteY3-680" fmla="*/ 226594 h 1195678"/>
              <a:gd name="connsiteX4-681" fmla="*/ 237121 w 348197"/>
              <a:gd name="connsiteY4-682" fmla="*/ 858511 h 1195678"/>
              <a:gd name="connsiteX5-683" fmla="*/ 348197 w 348197"/>
              <a:gd name="connsiteY5-684" fmla="*/ 798037 h 1195678"/>
              <a:gd name="connsiteX6-685" fmla="*/ 319396 w 348197"/>
              <a:gd name="connsiteY6-686" fmla="*/ 1195678 h 1195678"/>
              <a:gd name="connsiteX7-687" fmla="*/ 1827 w 348197"/>
              <a:gd name="connsiteY7-688" fmla="*/ 965826 h 1195678"/>
              <a:gd name="connsiteX0-689" fmla="*/ 1827 w 348197"/>
              <a:gd name="connsiteY0-690" fmla="*/ 965826 h 1195678"/>
              <a:gd name="connsiteX1-691" fmla="*/ 97977 w 348197"/>
              <a:gd name="connsiteY1-692" fmla="*/ 917423 h 1195678"/>
              <a:gd name="connsiteX2-693" fmla="*/ 80974 w 348197"/>
              <a:gd name="connsiteY2-694" fmla="*/ 0 h 1195678"/>
              <a:gd name="connsiteX3-695" fmla="*/ 77889 w 348197"/>
              <a:gd name="connsiteY3-696" fmla="*/ 226594 h 1195678"/>
              <a:gd name="connsiteX4-697" fmla="*/ 237121 w 348197"/>
              <a:gd name="connsiteY4-698" fmla="*/ 858511 h 1195678"/>
              <a:gd name="connsiteX5-699" fmla="*/ 348197 w 348197"/>
              <a:gd name="connsiteY5-700" fmla="*/ 798037 h 1195678"/>
              <a:gd name="connsiteX6-701" fmla="*/ 319396 w 348197"/>
              <a:gd name="connsiteY6-702" fmla="*/ 1195678 h 1195678"/>
              <a:gd name="connsiteX7-703" fmla="*/ 1827 w 348197"/>
              <a:gd name="connsiteY7-704" fmla="*/ 965826 h 1195678"/>
              <a:gd name="connsiteX0-705" fmla="*/ 1827 w 348197"/>
              <a:gd name="connsiteY0-706" fmla="*/ 965826 h 1195678"/>
              <a:gd name="connsiteX1-707" fmla="*/ 97977 w 348197"/>
              <a:gd name="connsiteY1-708" fmla="*/ 917423 h 1195678"/>
              <a:gd name="connsiteX2-709" fmla="*/ 80974 w 348197"/>
              <a:gd name="connsiteY2-710" fmla="*/ 0 h 1195678"/>
              <a:gd name="connsiteX3-711" fmla="*/ 77889 w 348197"/>
              <a:gd name="connsiteY3-712" fmla="*/ 226594 h 1195678"/>
              <a:gd name="connsiteX4-713" fmla="*/ 237121 w 348197"/>
              <a:gd name="connsiteY4-714" fmla="*/ 858511 h 1195678"/>
              <a:gd name="connsiteX5-715" fmla="*/ 348197 w 348197"/>
              <a:gd name="connsiteY5-716" fmla="*/ 798037 h 1195678"/>
              <a:gd name="connsiteX6-717" fmla="*/ 319396 w 348197"/>
              <a:gd name="connsiteY6-718" fmla="*/ 1195678 h 1195678"/>
              <a:gd name="connsiteX7-719" fmla="*/ 1827 w 348197"/>
              <a:gd name="connsiteY7-720" fmla="*/ 965826 h 1195678"/>
              <a:gd name="connsiteX0-721" fmla="*/ 0 w 346370"/>
              <a:gd name="connsiteY0-722" fmla="*/ 965826 h 1195678"/>
              <a:gd name="connsiteX1-723" fmla="*/ 96150 w 346370"/>
              <a:gd name="connsiteY1-724" fmla="*/ 917423 h 1195678"/>
              <a:gd name="connsiteX2-725" fmla="*/ 79147 w 346370"/>
              <a:gd name="connsiteY2-726" fmla="*/ 0 h 1195678"/>
              <a:gd name="connsiteX3-727" fmla="*/ 76062 w 346370"/>
              <a:gd name="connsiteY3-728" fmla="*/ 226594 h 1195678"/>
              <a:gd name="connsiteX4-729" fmla="*/ 235294 w 346370"/>
              <a:gd name="connsiteY4-730" fmla="*/ 858511 h 1195678"/>
              <a:gd name="connsiteX5-731" fmla="*/ 346370 w 346370"/>
              <a:gd name="connsiteY5-732" fmla="*/ 798037 h 1195678"/>
              <a:gd name="connsiteX6-733" fmla="*/ 317569 w 346370"/>
              <a:gd name="connsiteY6-734" fmla="*/ 1195678 h 1195678"/>
              <a:gd name="connsiteX7-735" fmla="*/ 0 w 346370"/>
              <a:gd name="connsiteY7-736" fmla="*/ 965826 h 1195678"/>
              <a:gd name="connsiteX0-737" fmla="*/ 0 w 346370"/>
              <a:gd name="connsiteY0-738" fmla="*/ 965826 h 1195678"/>
              <a:gd name="connsiteX1-739" fmla="*/ 96150 w 346370"/>
              <a:gd name="connsiteY1-740" fmla="*/ 917423 h 1195678"/>
              <a:gd name="connsiteX2-741" fmla="*/ 79147 w 346370"/>
              <a:gd name="connsiteY2-742" fmla="*/ 0 h 1195678"/>
              <a:gd name="connsiteX3-743" fmla="*/ 76062 w 346370"/>
              <a:gd name="connsiteY3-744" fmla="*/ 226594 h 1195678"/>
              <a:gd name="connsiteX4-745" fmla="*/ 235294 w 346370"/>
              <a:gd name="connsiteY4-746" fmla="*/ 858511 h 1195678"/>
              <a:gd name="connsiteX5-747" fmla="*/ 346370 w 346370"/>
              <a:gd name="connsiteY5-748" fmla="*/ 798037 h 1195678"/>
              <a:gd name="connsiteX6-749" fmla="*/ 317569 w 346370"/>
              <a:gd name="connsiteY6-750" fmla="*/ 1195678 h 1195678"/>
              <a:gd name="connsiteX7-751" fmla="*/ 0 w 346370"/>
              <a:gd name="connsiteY7-752" fmla="*/ 965826 h 1195678"/>
              <a:gd name="connsiteX0-753" fmla="*/ 0 w 346370"/>
              <a:gd name="connsiteY0-754" fmla="*/ 965826 h 1195678"/>
              <a:gd name="connsiteX1-755" fmla="*/ 96150 w 346370"/>
              <a:gd name="connsiteY1-756" fmla="*/ 917423 h 1195678"/>
              <a:gd name="connsiteX2-757" fmla="*/ 79147 w 346370"/>
              <a:gd name="connsiteY2-758" fmla="*/ 0 h 1195678"/>
              <a:gd name="connsiteX3-759" fmla="*/ 66468 w 346370"/>
              <a:gd name="connsiteY3-760" fmla="*/ 342978 h 1195678"/>
              <a:gd name="connsiteX4-761" fmla="*/ 235294 w 346370"/>
              <a:gd name="connsiteY4-762" fmla="*/ 858511 h 1195678"/>
              <a:gd name="connsiteX5-763" fmla="*/ 346370 w 346370"/>
              <a:gd name="connsiteY5-764" fmla="*/ 798037 h 1195678"/>
              <a:gd name="connsiteX6-765" fmla="*/ 317569 w 346370"/>
              <a:gd name="connsiteY6-766" fmla="*/ 1195678 h 1195678"/>
              <a:gd name="connsiteX7-767" fmla="*/ 0 w 346370"/>
              <a:gd name="connsiteY7-768" fmla="*/ 965826 h 1195678"/>
              <a:gd name="connsiteX0-769" fmla="*/ 0 w 346370"/>
              <a:gd name="connsiteY0-770" fmla="*/ 965826 h 1195678"/>
              <a:gd name="connsiteX1-771" fmla="*/ 96150 w 346370"/>
              <a:gd name="connsiteY1-772" fmla="*/ 917423 h 1195678"/>
              <a:gd name="connsiteX2-773" fmla="*/ 79147 w 346370"/>
              <a:gd name="connsiteY2-774" fmla="*/ 0 h 1195678"/>
              <a:gd name="connsiteX3-775" fmla="*/ 66468 w 346370"/>
              <a:gd name="connsiteY3-776" fmla="*/ 342978 h 1195678"/>
              <a:gd name="connsiteX4-777" fmla="*/ 235294 w 346370"/>
              <a:gd name="connsiteY4-778" fmla="*/ 858511 h 1195678"/>
              <a:gd name="connsiteX5-779" fmla="*/ 346370 w 346370"/>
              <a:gd name="connsiteY5-780" fmla="*/ 798037 h 1195678"/>
              <a:gd name="connsiteX6-781" fmla="*/ 317569 w 346370"/>
              <a:gd name="connsiteY6-782" fmla="*/ 1195678 h 1195678"/>
              <a:gd name="connsiteX7-783" fmla="*/ 0 w 346370"/>
              <a:gd name="connsiteY7-784" fmla="*/ 965826 h 1195678"/>
              <a:gd name="connsiteX0-785" fmla="*/ 0 w 346370"/>
              <a:gd name="connsiteY0-786" fmla="*/ 965826 h 1195678"/>
              <a:gd name="connsiteX1-787" fmla="*/ 96150 w 346370"/>
              <a:gd name="connsiteY1-788" fmla="*/ 917423 h 1195678"/>
              <a:gd name="connsiteX2-789" fmla="*/ 79147 w 346370"/>
              <a:gd name="connsiteY2-790" fmla="*/ 0 h 1195678"/>
              <a:gd name="connsiteX3-791" fmla="*/ 67992 w 346370"/>
              <a:gd name="connsiteY3-792" fmla="*/ 423786 h 1195678"/>
              <a:gd name="connsiteX4-793" fmla="*/ 235294 w 346370"/>
              <a:gd name="connsiteY4-794" fmla="*/ 858511 h 1195678"/>
              <a:gd name="connsiteX5-795" fmla="*/ 346370 w 346370"/>
              <a:gd name="connsiteY5-796" fmla="*/ 798037 h 1195678"/>
              <a:gd name="connsiteX6-797" fmla="*/ 317569 w 346370"/>
              <a:gd name="connsiteY6-798" fmla="*/ 1195678 h 1195678"/>
              <a:gd name="connsiteX7-799" fmla="*/ 0 w 346370"/>
              <a:gd name="connsiteY7-800" fmla="*/ 965826 h 1195678"/>
              <a:gd name="connsiteX0-801" fmla="*/ 0 w 346370"/>
              <a:gd name="connsiteY0-802" fmla="*/ 965826 h 1195678"/>
              <a:gd name="connsiteX1-803" fmla="*/ 96150 w 346370"/>
              <a:gd name="connsiteY1-804" fmla="*/ 917423 h 1195678"/>
              <a:gd name="connsiteX2-805" fmla="*/ 79147 w 346370"/>
              <a:gd name="connsiteY2-806" fmla="*/ 0 h 1195678"/>
              <a:gd name="connsiteX3-807" fmla="*/ 67992 w 346370"/>
              <a:gd name="connsiteY3-808" fmla="*/ 423786 h 1195678"/>
              <a:gd name="connsiteX4-809" fmla="*/ 235294 w 346370"/>
              <a:gd name="connsiteY4-810" fmla="*/ 858511 h 1195678"/>
              <a:gd name="connsiteX5-811" fmla="*/ 346370 w 346370"/>
              <a:gd name="connsiteY5-812" fmla="*/ 798037 h 1195678"/>
              <a:gd name="connsiteX6-813" fmla="*/ 317569 w 346370"/>
              <a:gd name="connsiteY6-814" fmla="*/ 1195678 h 1195678"/>
              <a:gd name="connsiteX7-815" fmla="*/ 0 w 346370"/>
              <a:gd name="connsiteY7-816" fmla="*/ 965826 h 1195678"/>
              <a:gd name="connsiteX0-817" fmla="*/ 0 w 346370"/>
              <a:gd name="connsiteY0-818" fmla="*/ 965826 h 1195678"/>
              <a:gd name="connsiteX1-819" fmla="*/ 96150 w 346370"/>
              <a:gd name="connsiteY1-820" fmla="*/ 917423 h 1195678"/>
              <a:gd name="connsiteX2-821" fmla="*/ 79147 w 346370"/>
              <a:gd name="connsiteY2-822" fmla="*/ 0 h 1195678"/>
              <a:gd name="connsiteX3-823" fmla="*/ 74662 w 346370"/>
              <a:gd name="connsiteY3-824" fmla="*/ 420291 h 1195678"/>
              <a:gd name="connsiteX4-825" fmla="*/ 235294 w 346370"/>
              <a:gd name="connsiteY4-826" fmla="*/ 858511 h 1195678"/>
              <a:gd name="connsiteX5-827" fmla="*/ 346370 w 346370"/>
              <a:gd name="connsiteY5-828" fmla="*/ 798037 h 1195678"/>
              <a:gd name="connsiteX6-829" fmla="*/ 317569 w 346370"/>
              <a:gd name="connsiteY6-830" fmla="*/ 1195678 h 1195678"/>
              <a:gd name="connsiteX7-831" fmla="*/ 0 w 346370"/>
              <a:gd name="connsiteY7-832" fmla="*/ 965826 h 1195678"/>
              <a:gd name="connsiteX0-833" fmla="*/ 0 w 346370"/>
              <a:gd name="connsiteY0-834" fmla="*/ 965826 h 1195678"/>
              <a:gd name="connsiteX1-835" fmla="*/ 96150 w 346370"/>
              <a:gd name="connsiteY1-836" fmla="*/ 917423 h 1195678"/>
              <a:gd name="connsiteX2-837" fmla="*/ 79147 w 346370"/>
              <a:gd name="connsiteY2-838" fmla="*/ 0 h 1195678"/>
              <a:gd name="connsiteX3-839" fmla="*/ 74662 w 346370"/>
              <a:gd name="connsiteY3-840" fmla="*/ 420291 h 1195678"/>
              <a:gd name="connsiteX4-841" fmla="*/ 235294 w 346370"/>
              <a:gd name="connsiteY4-842" fmla="*/ 858511 h 1195678"/>
              <a:gd name="connsiteX5-843" fmla="*/ 346370 w 346370"/>
              <a:gd name="connsiteY5-844" fmla="*/ 798037 h 1195678"/>
              <a:gd name="connsiteX6-845" fmla="*/ 317569 w 346370"/>
              <a:gd name="connsiteY6-846" fmla="*/ 1195678 h 1195678"/>
              <a:gd name="connsiteX7-847" fmla="*/ 0 w 346370"/>
              <a:gd name="connsiteY7-848" fmla="*/ 965826 h 1195678"/>
              <a:gd name="connsiteX0-849" fmla="*/ 0 w 346370"/>
              <a:gd name="connsiteY0-850" fmla="*/ 965826 h 1195678"/>
              <a:gd name="connsiteX1-851" fmla="*/ 96150 w 346370"/>
              <a:gd name="connsiteY1-852" fmla="*/ 917423 h 1195678"/>
              <a:gd name="connsiteX2-853" fmla="*/ 79147 w 346370"/>
              <a:gd name="connsiteY2-854" fmla="*/ 0 h 1195678"/>
              <a:gd name="connsiteX3-855" fmla="*/ 74662 w 346370"/>
              <a:gd name="connsiteY3-856" fmla="*/ 420291 h 1195678"/>
              <a:gd name="connsiteX4-857" fmla="*/ 235294 w 346370"/>
              <a:gd name="connsiteY4-858" fmla="*/ 858511 h 1195678"/>
              <a:gd name="connsiteX5-859" fmla="*/ 346370 w 346370"/>
              <a:gd name="connsiteY5-860" fmla="*/ 798037 h 1195678"/>
              <a:gd name="connsiteX6-861" fmla="*/ 317569 w 346370"/>
              <a:gd name="connsiteY6-862" fmla="*/ 1195678 h 1195678"/>
              <a:gd name="connsiteX7-863" fmla="*/ 0 w 346370"/>
              <a:gd name="connsiteY7-864" fmla="*/ 965826 h 1195678"/>
              <a:gd name="connsiteX0-865" fmla="*/ 0 w 346370"/>
              <a:gd name="connsiteY0-866" fmla="*/ 965826 h 1195678"/>
              <a:gd name="connsiteX1-867" fmla="*/ 96150 w 346370"/>
              <a:gd name="connsiteY1-868" fmla="*/ 917423 h 1195678"/>
              <a:gd name="connsiteX2-869" fmla="*/ 79147 w 346370"/>
              <a:gd name="connsiteY2-870" fmla="*/ 0 h 1195678"/>
              <a:gd name="connsiteX3-871" fmla="*/ 74662 w 346370"/>
              <a:gd name="connsiteY3-872" fmla="*/ 420291 h 1195678"/>
              <a:gd name="connsiteX4-873" fmla="*/ 231927 w 346370"/>
              <a:gd name="connsiteY4-874" fmla="*/ 858576 h 1195678"/>
              <a:gd name="connsiteX5-875" fmla="*/ 346370 w 346370"/>
              <a:gd name="connsiteY5-876" fmla="*/ 798037 h 1195678"/>
              <a:gd name="connsiteX6-877" fmla="*/ 317569 w 346370"/>
              <a:gd name="connsiteY6-878" fmla="*/ 1195678 h 1195678"/>
              <a:gd name="connsiteX7-879" fmla="*/ 0 w 346370"/>
              <a:gd name="connsiteY7-880" fmla="*/ 965826 h 1195678"/>
              <a:gd name="connsiteX0-881" fmla="*/ 0 w 346370"/>
              <a:gd name="connsiteY0-882" fmla="*/ 965826 h 1195678"/>
              <a:gd name="connsiteX1-883" fmla="*/ 96150 w 346370"/>
              <a:gd name="connsiteY1-884" fmla="*/ 917423 h 1195678"/>
              <a:gd name="connsiteX2-885" fmla="*/ 79147 w 346370"/>
              <a:gd name="connsiteY2-886" fmla="*/ 0 h 1195678"/>
              <a:gd name="connsiteX3-887" fmla="*/ 74662 w 346370"/>
              <a:gd name="connsiteY3-888" fmla="*/ 420291 h 1195678"/>
              <a:gd name="connsiteX4-889" fmla="*/ 257185 w 346370"/>
              <a:gd name="connsiteY4-890" fmla="*/ 840054 h 1195678"/>
              <a:gd name="connsiteX5-891" fmla="*/ 346370 w 346370"/>
              <a:gd name="connsiteY5-892" fmla="*/ 798037 h 1195678"/>
              <a:gd name="connsiteX6-893" fmla="*/ 317569 w 346370"/>
              <a:gd name="connsiteY6-894" fmla="*/ 1195678 h 1195678"/>
              <a:gd name="connsiteX7-895" fmla="*/ 0 w 346370"/>
              <a:gd name="connsiteY7-896" fmla="*/ 965826 h 1195678"/>
              <a:gd name="connsiteX0-897" fmla="*/ 20484 w 366854"/>
              <a:gd name="connsiteY0-898" fmla="*/ 965826 h 1195678"/>
              <a:gd name="connsiteX1-899" fmla="*/ 86326 w 366854"/>
              <a:gd name="connsiteY1-900" fmla="*/ 934261 h 1195678"/>
              <a:gd name="connsiteX2-901" fmla="*/ 99631 w 366854"/>
              <a:gd name="connsiteY2-902" fmla="*/ 0 h 1195678"/>
              <a:gd name="connsiteX3-903" fmla="*/ 95146 w 366854"/>
              <a:gd name="connsiteY3-904" fmla="*/ 420291 h 1195678"/>
              <a:gd name="connsiteX4-905" fmla="*/ 277669 w 366854"/>
              <a:gd name="connsiteY4-906" fmla="*/ 840054 h 1195678"/>
              <a:gd name="connsiteX5-907" fmla="*/ 366854 w 366854"/>
              <a:gd name="connsiteY5-908" fmla="*/ 798037 h 1195678"/>
              <a:gd name="connsiteX6-909" fmla="*/ 338053 w 366854"/>
              <a:gd name="connsiteY6-910" fmla="*/ 1195678 h 1195678"/>
              <a:gd name="connsiteX7-911" fmla="*/ 20484 w 366854"/>
              <a:gd name="connsiteY7-912" fmla="*/ 965826 h 1195678"/>
              <a:gd name="connsiteX0-913" fmla="*/ 20484 w 366854"/>
              <a:gd name="connsiteY0-914" fmla="*/ 965826 h 1195678"/>
              <a:gd name="connsiteX1-915" fmla="*/ 86326 w 366854"/>
              <a:gd name="connsiteY1-916" fmla="*/ 934261 h 1195678"/>
              <a:gd name="connsiteX2-917" fmla="*/ 99631 w 366854"/>
              <a:gd name="connsiteY2-918" fmla="*/ 0 h 1195678"/>
              <a:gd name="connsiteX3-919" fmla="*/ 128821 w 366854"/>
              <a:gd name="connsiteY3-920" fmla="*/ 427026 h 1195678"/>
              <a:gd name="connsiteX4-921" fmla="*/ 277669 w 366854"/>
              <a:gd name="connsiteY4-922" fmla="*/ 840054 h 1195678"/>
              <a:gd name="connsiteX5-923" fmla="*/ 366854 w 366854"/>
              <a:gd name="connsiteY5-924" fmla="*/ 798037 h 1195678"/>
              <a:gd name="connsiteX6-925" fmla="*/ 338053 w 366854"/>
              <a:gd name="connsiteY6-926" fmla="*/ 1195678 h 1195678"/>
              <a:gd name="connsiteX7-927" fmla="*/ 20484 w 366854"/>
              <a:gd name="connsiteY7-928" fmla="*/ 965826 h 1195678"/>
              <a:gd name="connsiteX0-929" fmla="*/ 9187 w 355557"/>
              <a:gd name="connsiteY0-930" fmla="*/ 980980 h 1210832"/>
              <a:gd name="connsiteX1-931" fmla="*/ 75029 w 355557"/>
              <a:gd name="connsiteY1-932" fmla="*/ 949415 h 1210832"/>
              <a:gd name="connsiteX2-933" fmla="*/ 133797 w 355557"/>
              <a:gd name="connsiteY2-934" fmla="*/ 0 h 1210832"/>
              <a:gd name="connsiteX3-935" fmla="*/ 117524 w 355557"/>
              <a:gd name="connsiteY3-936" fmla="*/ 442180 h 1210832"/>
              <a:gd name="connsiteX4-937" fmla="*/ 266372 w 355557"/>
              <a:gd name="connsiteY4-938" fmla="*/ 855208 h 1210832"/>
              <a:gd name="connsiteX5-939" fmla="*/ 355557 w 355557"/>
              <a:gd name="connsiteY5-940" fmla="*/ 813191 h 1210832"/>
              <a:gd name="connsiteX6-941" fmla="*/ 326756 w 355557"/>
              <a:gd name="connsiteY6-942" fmla="*/ 1210832 h 1210832"/>
              <a:gd name="connsiteX7-943" fmla="*/ 9187 w 355557"/>
              <a:gd name="connsiteY7-944" fmla="*/ 980980 h 1210832"/>
              <a:gd name="connsiteX0-945" fmla="*/ 9187 w 355557"/>
              <a:gd name="connsiteY0-946" fmla="*/ 980980 h 1210832"/>
              <a:gd name="connsiteX1-947" fmla="*/ 75029 w 355557"/>
              <a:gd name="connsiteY1-948" fmla="*/ 949415 h 1210832"/>
              <a:gd name="connsiteX2-949" fmla="*/ 133797 w 355557"/>
              <a:gd name="connsiteY2-950" fmla="*/ 0 h 1210832"/>
              <a:gd name="connsiteX3-951" fmla="*/ 117524 w 355557"/>
              <a:gd name="connsiteY3-952" fmla="*/ 442180 h 1210832"/>
              <a:gd name="connsiteX4-953" fmla="*/ 266372 w 355557"/>
              <a:gd name="connsiteY4-954" fmla="*/ 855208 h 1210832"/>
              <a:gd name="connsiteX5-955" fmla="*/ 355557 w 355557"/>
              <a:gd name="connsiteY5-956" fmla="*/ 813191 h 1210832"/>
              <a:gd name="connsiteX6-957" fmla="*/ 326756 w 355557"/>
              <a:gd name="connsiteY6-958" fmla="*/ 1210832 h 1210832"/>
              <a:gd name="connsiteX7-959" fmla="*/ 9187 w 355557"/>
              <a:gd name="connsiteY7-960" fmla="*/ 980980 h 1210832"/>
              <a:gd name="connsiteX0-961" fmla="*/ 9187 w 355557"/>
              <a:gd name="connsiteY0-962" fmla="*/ 980980 h 1210832"/>
              <a:gd name="connsiteX1-963" fmla="*/ 75029 w 355557"/>
              <a:gd name="connsiteY1-964" fmla="*/ 949415 h 1210832"/>
              <a:gd name="connsiteX2-965" fmla="*/ 133797 w 355557"/>
              <a:gd name="connsiteY2-966" fmla="*/ 0 h 1210832"/>
              <a:gd name="connsiteX3-967" fmla="*/ 117524 w 355557"/>
              <a:gd name="connsiteY3-968" fmla="*/ 442180 h 1210832"/>
              <a:gd name="connsiteX4-969" fmla="*/ 266372 w 355557"/>
              <a:gd name="connsiteY4-970" fmla="*/ 855208 h 1210832"/>
              <a:gd name="connsiteX5-971" fmla="*/ 355557 w 355557"/>
              <a:gd name="connsiteY5-972" fmla="*/ 813191 h 1210832"/>
              <a:gd name="connsiteX6-973" fmla="*/ 326756 w 355557"/>
              <a:gd name="connsiteY6-974" fmla="*/ 1210832 h 1210832"/>
              <a:gd name="connsiteX7-975" fmla="*/ 9187 w 355557"/>
              <a:gd name="connsiteY7-976" fmla="*/ 980980 h 1210832"/>
              <a:gd name="connsiteX0-977" fmla="*/ 9187 w 355557"/>
              <a:gd name="connsiteY0-978" fmla="*/ 980980 h 1210832"/>
              <a:gd name="connsiteX1-979" fmla="*/ 75029 w 355557"/>
              <a:gd name="connsiteY1-980" fmla="*/ 949415 h 1210832"/>
              <a:gd name="connsiteX2-981" fmla="*/ 133797 w 355557"/>
              <a:gd name="connsiteY2-982" fmla="*/ 0 h 1210832"/>
              <a:gd name="connsiteX3-983" fmla="*/ 117524 w 355557"/>
              <a:gd name="connsiteY3-984" fmla="*/ 442180 h 1210832"/>
              <a:gd name="connsiteX4-985" fmla="*/ 266372 w 355557"/>
              <a:gd name="connsiteY4-986" fmla="*/ 855208 h 1210832"/>
              <a:gd name="connsiteX5-987" fmla="*/ 355557 w 355557"/>
              <a:gd name="connsiteY5-988" fmla="*/ 813191 h 1210832"/>
              <a:gd name="connsiteX6-989" fmla="*/ 326756 w 355557"/>
              <a:gd name="connsiteY6-990" fmla="*/ 1210832 h 1210832"/>
              <a:gd name="connsiteX7-991" fmla="*/ 9187 w 355557"/>
              <a:gd name="connsiteY7-992" fmla="*/ 980980 h 1210832"/>
              <a:gd name="connsiteX0-993" fmla="*/ 9187 w 355557"/>
              <a:gd name="connsiteY0-994" fmla="*/ 980980 h 1210832"/>
              <a:gd name="connsiteX1-995" fmla="*/ 75029 w 355557"/>
              <a:gd name="connsiteY1-996" fmla="*/ 949415 h 1210832"/>
              <a:gd name="connsiteX2-997" fmla="*/ 133797 w 355557"/>
              <a:gd name="connsiteY2-998" fmla="*/ 0 h 1210832"/>
              <a:gd name="connsiteX3-999" fmla="*/ 117524 w 355557"/>
              <a:gd name="connsiteY3-1000" fmla="*/ 442180 h 1210832"/>
              <a:gd name="connsiteX4-1001" fmla="*/ 266372 w 355557"/>
              <a:gd name="connsiteY4-1002" fmla="*/ 855208 h 1210832"/>
              <a:gd name="connsiteX5-1003" fmla="*/ 355557 w 355557"/>
              <a:gd name="connsiteY5-1004" fmla="*/ 813191 h 1210832"/>
              <a:gd name="connsiteX6-1005" fmla="*/ 326756 w 355557"/>
              <a:gd name="connsiteY6-1006" fmla="*/ 1210832 h 1210832"/>
              <a:gd name="connsiteX7-1007" fmla="*/ 9187 w 355557"/>
              <a:gd name="connsiteY7-1008" fmla="*/ 980980 h 1210832"/>
              <a:gd name="connsiteX0-1009" fmla="*/ 9187 w 355557"/>
              <a:gd name="connsiteY0-1010" fmla="*/ 980980 h 1210832"/>
              <a:gd name="connsiteX1-1011" fmla="*/ 75029 w 355557"/>
              <a:gd name="connsiteY1-1012" fmla="*/ 949415 h 1210832"/>
              <a:gd name="connsiteX2-1013" fmla="*/ 133797 w 355557"/>
              <a:gd name="connsiteY2-1014" fmla="*/ 0 h 1210832"/>
              <a:gd name="connsiteX3-1015" fmla="*/ 117524 w 355557"/>
              <a:gd name="connsiteY3-1016" fmla="*/ 442180 h 1210832"/>
              <a:gd name="connsiteX4-1017" fmla="*/ 266372 w 355557"/>
              <a:gd name="connsiteY4-1018" fmla="*/ 855208 h 1210832"/>
              <a:gd name="connsiteX5-1019" fmla="*/ 355557 w 355557"/>
              <a:gd name="connsiteY5-1020" fmla="*/ 813191 h 1210832"/>
              <a:gd name="connsiteX6-1021" fmla="*/ 326756 w 355557"/>
              <a:gd name="connsiteY6-1022" fmla="*/ 1210832 h 1210832"/>
              <a:gd name="connsiteX7-1023" fmla="*/ 9187 w 355557"/>
              <a:gd name="connsiteY7-1024" fmla="*/ 980980 h 1210832"/>
              <a:gd name="connsiteX0-1025" fmla="*/ 3944 w 350314"/>
              <a:gd name="connsiteY0-1026" fmla="*/ 980980 h 1210832"/>
              <a:gd name="connsiteX1-1027" fmla="*/ 76521 w 350314"/>
              <a:gd name="connsiteY1-1028" fmla="*/ 942680 h 1210832"/>
              <a:gd name="connsiteX2-1029" fmla="*/ 128554 w 350314"/>
              <a:gd name="connsiteY2-1030" fmla="*/ 0 h 1210832"/>
              <a:gd name="connsiteX3-1031" fmla="*/ 112281 w 350314"/>
              <a:gd name="connsiteY3-1032" fmla="*/ 442180 h 1210832"/>
              <a:gd name="connsiteX4-1033" fmla="*/ 261129 w 350314"/>
              <a:gd name="connsiteY4-1034" fmla="*/ 855208 h 1210832"/>
              <a:gd name="connsiteX5-1035" fmla="*/ 350314 w 350314"/>
              <a:gd name="connsiteY5-1036" fmla="*/ 813191 h 1210832"/>
              <a:gd name="connsiteX6-1037" fmla="*/ 321513 w 350314"/>
              <a:gd name="connsiteY6-1038" fmla="*/ 1210832 h 1210832"/>
              <a:gd name="connsiteX7-1039" fmla="*/ 3944 w 350314"/>
              <a:gd name="connsiteY7-1040" fmla="*/ 980980 h 1210832"/>
              <a:gd name="connsiteX0-1041" fmla="*/ 0 w 346370"/>
              <a:gd name="connsiteY0-1042" fmla="*/ 980980 h 1210832"/>
              <a:gd name="connsiteX1-1043" fmla="*/ 79312 w 346370"/>
              <a:gd name="connsiteY1-1044" fmla="*/ 949415 h 1210832"/>
              <a:gd name="connsiteX2-1045" fmla="*/ 124610 w 346370"/>
              <a:gd name="connsiteY2-1046" fmla="*/ 0 h 1210832"/>
              <a:gd name="connsiteX3-1047" fmla="*/ 108337 w 346370"/>
              <a:gd name="connsiteY3-1048" fmla="*/ 442180 h 1210832"/>
              <a:gd name="connsiteX4-1049" fmla="*/ 257185 w 346370"/>
              <a:gd name="connsiteY4-1050" fmla="*/ 855208 h 1210832"/>
              <a:gd name="connsiteX5-1051" fmla="*/ 346370 w 346370"/>
              <a:gd name="connsiteY5-1052" fmla="*/ 813191 h 1210832"/>
              <a:gd name="connsiteX6-1053" fmla="*/ 317569 w 346370"/>
              <a:gd name="connsiteY6-1054" fmla="*/ 1210832 h 1210832"/>
              <a:gd name="connsiteX7-1055" fmla="*/ 0 w 346370"/>
              <a:gd name="connsiteY7-1056" fmla="*/ 980980 h 1210832"/>
              <a:gd name="connsiteX0-1057" fmla="*/ 4917 w 351287"/>
              <a:gd name="connsiteY0-1058" fmla="*/ 980980 h 1210832"/>
              <a:gd name="connsiteX1-1059" fmla="*/ 84229 w 351287"/>
              <a:gd name="connsiteY1-1060" fmla="*/ 949415 h 1210832"/>
              <a:gd name="connsiteX2-1061" fmla="*/ 129527 w 351287"/>
              <a:gd name="connsiteY2-1062" fmla="*/ 0 h 1210832"/>
              <a:gd name="connsiteX3-1063" fmla="*/ 113254 w 351287"/>
              <a:gd name="connsiteY3-1064" fmla="*/ 442180 h 1210832"/>
              <a:gd name="connsiteX4-1065" fmla="*/ 262102 w 351287"/>
              <a:gd name="connsiteY4-1066" fmla="*/ 855208 h 1210832"/>
              <a:gd name="connsiteX5-1067" fmla="*/ 351287 w 351287"/>
              <a:gd name="connsiteY5-1068" fmla="*/ 813191 h 1210832"/>
              <a:gd name="connsiteX6-1069" fmla="*/ 322486 w 351287"/>
              <a:gd name="connsiteY6-1070" fmla="*/ 1210832 h 1210832"/>
              <a:gd name="connsiteX7-1071" fmla="*/ 4917 w 351287"/>
              <a:gd name="connsiteY7-1072" fmla="*/ 980980 h 1210832"/>
              <a:gd name="connsiteX0-1073" fmla="*/ 8160 w 354530"/>
              <a:gd name="connsiteY0-1074" fmla="*/ 908576 h 1138428"/>
              <a:gd name="connsiteX1-1075" fmla="*/ 87472 w 354530"/>
              <a:gd name="connsiteY1-1076" fmla="*/ 877011 h 1138428"/>
              <a:gd name="connsiteX2-1077" fmla="*/ 120984 w 354530"/>
              <a:gd name="connsiteY2-1078" fmla="*/ 0 h 1138428"/>
              <a:gd name="connsiteX3-1079" fmla="*/ 116497 w 354530"/>
              <a:gd name="connsiteY3-1080" fmla="*/ 369776 h 1138428"/>
              <a:gd name="connsiteX4-1081" fmla="*/ 265345 w 354530"/>
              <a:gd name="connsiteY4-1082" fmla="*/ 782804 h 1138428"/>
              <a:gd name="connsiteX5-1083" fmla="*/ 354530 w 354530"/>
              <a:gd name="connsiteY5-1084" fmla="*/ 740787 h 1138428"/>
              <a:gd name="connsiteX6-1085" fmla="*/ 325729 w 354530"/>
              <a:gd name="connsiteY6-1086" fmla="*/ 1138428 h 1138428"/>
              <a:gd name="connsiteX7-1087" fmla="*/ 8160 w 354530"/>
              <a:gd name="connsiteY7-1088" fmla="*/ 908576 h 1138428"/>
              <a:gd name="connsiteX0-1089" fmla="*/ 6743 w 353113"/>
              <a:gd name="connsiteY0-1090" fmla="*/ 910260 h 1140112"/>
              <a:gd name="connsiteX1-1091" fmla="*/ 86055 w 353113"/>
              <a:gd name="connsiteY1-1092" fmla="*/ 878695 h 1140112"/>
              <a:gd name="connsiteX2-1093" fmla="*/ 124619 w 353113"/>
              <a:gd name="connsiteY2-1094" fmla="*/ 0 h 1140112"/>
              <a:gd name="connsiteX3-1095" fmla="*/ 115080 w 353113"/>
              <a:gd name="connsiteY3-1096" fmla="*/ 371460 h 1140112"/>
              <a:gd name="connsiteX4-1097" fmla="*/ 263928 w 353113"/>
              <a:gd name="connsiteY4-1098" fmla="*/ 784488 h 1140112"/>
              <a:gd name="connsiteX5-1099" fmla="*/ 353113 w 353113"/>
              <a:gd name="connsiteY5-1100" fmla="*/ 742471 h 1140112"/>
              <a:gd name="connsiteX6-1101" fmla="*/ 324312 w 353113"/>
              <a:gd name="connsiteY6-1102" fmla="*/ 1140112 h 1140112"/>
              <a:gd name="connsiteX7-1103" fmla="*/ 6743 w 353113"/>
              <a:gd name="connsiteY7-1104" fmla="*/ 910260 h 1140112"/>
              <a:gd name="connsiteX0-1105" fmla="*/ 6743 w 346378"/>
              <a:gd name="connsiteY0-1106" fmla="*/ 910260 h 1140112"/>
              <a:gd name="connsiteX1-1107" fmla="*/ 86055 w 346378"/>
              <a:gd name="connsiteY1-1108" fmla="*/ 878695 h 1140112"/>
              <a:gd name="connsiteX2-1109" fmla="*/ 124619 w 346378"/>
              <a:gd name="connsiteY2-1110" fmla="*/ 0 h 1140112"/>
              <a:gd name="connsiteX3-1111" fmla="*/ 115080 w 346378"/>
              <a:gd name="connsiteY3-1112" fmla="*/ 371460 h 1140112"/>
              <a:gd name="connsiteX4-1113" fmla="*/ 263928 w 346378"/>
              <a:gd name="connsiteY4-1114" fmla="*/ 784488 h 1140112"/>
              <a:gd name="connsiteX5-1115" fmla="*/ 346378 w 346378"/>
              <a:gd name="connsiteY5-1116" fmla="*/ 722265 h 1140112"/>
              <a:gd name="connsiteX6-1117" fmla="*/ 324312 w 346378"/>
              <a:gd name="connsiteY6-1118" fmla="*/ 1140112 h 1140112"/>
              <a:gd name="connsiteX7-1119" fmla="*/ 6743 w 346378"/>
              <a:gd name="connsiteY7-1120" fmla="*/ 910260 h 1140112"/>
              <a:gd name="connsiteX0-1121" fmla="*/ 1691 w 346378"/>
              <a:gd name="connsiteY0-1122" fmla="*/ 928782 h 1140112"/>
              <a:gd name="connsiteX1-1123" fmla="*/ 86055 w 346378"/>
              <a:gd name="connsiteY1-1124" fmla="*/ 878695 h 1140112"/>
              <a:gd name="connsiteX2-1125" fmla="*/ 124619 w 346378"/>
              <a:gd name="connsiteY2-1126" fmla="*/ 0 h 1140112"/>
              <a:gd name="connsiteX3-1127" fmla="*/ 115080 w 346378"/>
              <a:gd name="connsiteY3-1128" fmla="*/ 371460 h 1140112"/>
              <a:gd name="connsiteX4-1129" fmla="*/ 263928 w 346378"/>
              <a:gd name="connsiteY4-1130" fmla="*/ 784488 h 1140112"/>
              <a:gd name="connsiteX5-1131" fmla="*/ 346378 w 346378"/>
              <a:gd name="connsiteY5-1132" fmla="*/ 722265 h 1140112"/>
              <a:gd name="connsiteX6-1133" fmla="*/ 324312 w 346378"/>
              <a:gd name="connsiteY6-1134" fmla="*/ 1140112 h 1140112"/>
              <a:gd name="connsiteX7-1135" fmla="*/ 1691 w 346378"/>
              <a:gd name="connsiteY7-1136" fmla="*/ 928782 h 1140112"/>
              <a:gd name="connsiteX0-1137" fmla="*/ 1691 w 346378"/>
              <a:gd name="connsiteY0-1138" fmla="*/ 928782 h 1140112"/>
              <a:gd name="connsiteX1-1139" fmla="*/ 86055 w 346378"/>
              <a:gd name="connsiteY1-1140" fmla="*/ 878695 h 1140112"/>
              <a:gd name="connsiteX2-1141" fmla="*/ 124619 w 346378"/>
              <a:gd name="connsiteY2-1142" fmla="*/ 0 h 1140112"/>
              <a:gd name="connsiteX3-1143" fmla="*/ 115080 w 346378"/>
              <a:gd name="connsiteY3-1144" fmla="*/ 371460 h 1140112"/>
              <a:gd name="connsiteX4-1145" fmla="*/ 258875 w 346378"/>
              <a:gd name="connsiteY4-1146" fmla="*/ 782804 h 1140112"/>
              <a:gd name="connsiteX5-1147" fmla="*/ 346378 w 346378"/>
              <a:gd name="connsiteY5-1148" fmla="*/ 722265 h 1140112"/>
              <a:gd name="connsiteX6-1149" fmla="*/ 324312 w 346378"/>
              <a:gd name="connsiteY6-1150" fmla="*/ 1140112 h 1140112"/>
              <a:gd name="connsiteX7-1151" fmla="*/ 1691 w 346378"/>
              <a:gd name="connsiteY7-1152" fmla="*/ 928782 h 1140112"/>
              <a:gd name="connsiteX0-1153" fmla="*/ 1691 w 346378"/>
              <a:gd name="connsiteY0-1154" fmla="*/ 928782 h 1140112"/>
              <a:gd name="connsiteX1-1155" fmla="*/ 86055 w 346378"/>
              <a:gd name="connsiteY1-1156" fmla="*/ 878695 h 1140112"/>
              <a:gd name="connsiteX2-1157" fmla="*/ 124619 w 346378"/>
              <a:gd name="connsiteY2-1158" fmla="*/ 0 h 1140112"/>
              <a:gd name="connsiteX3-1159" fmla="*/ 115080 w 346378"/>
              <a:gd name="connsiteY3-1160" fmla="*/ 371460 h 1140112"/>
              <a:gd name="connsiteX4-1161" fmla="*/ 255508 w 346378"/>
              <a:gd name="connsiteY4-1162" fmla="*/ 779437 h 1140112"/>
              <a:gd name="connsiteX5-1163" fmla="*/ 346378 w 346378"/>
              <a:gd name="connsiteY5-1164" fmla="*/ 722265 h 1140112"/>
              <a:gd name="connsiteX6-1165" fmla="*/ 324312 w 346378"/>
              <a:gd name="connsiteY6-1166" fmla="*/ 1140112 h 1140112"/>
              <a:gd name="connsiteX7-1167" fmla="*/ 1691 w 346378"/>
              <a:gd name="connsiteY7-1168" fmla="*/ 928782 h 1140112"/>
              <a:gd name="connsiteX0-1169" fmla="*/ 0 w 344687"/>
              <a:gd name="connsiteY0-1170" fmla="*/ 1044964 h 1256294"/>
              <a:gd name="connsiteX1-1171" fmla="*/ 84364 w 344687"/>
              <a:gd name="connsiteY1-1172" fmla="*/ 994877 h 1256294"/>
              <a:gd name="connsiteX2-1173" fmla="*/ 154920 w 344687"/>
              <a:gd name="connsiteY2-1174" fmla="*/ 0 h 1256294"/>
              <a:gd name="connsiteX3-1175" fmla="*/ 113389 w 344687"/>
              <a:gd name="connsiteY3-1176" fmla="*/ 487642 h 1256294"/>
              <a:gd name="connsiteX4-1177" fmla="*/ 253817 w 344687"/>
              <a:gd name="connsiteY4-1178" fmla="*/ 895619 h 1256294"/>
              <a:gd name="connsiteX5-1179" fmla="*/ 344687 w 344687"/>
              <a:gd name="connsiteY5-1180" fmla="*/ 838447 h 1256294"/>
              <a:gd name="connsiteX6-1181" fmla="*/ 322621 w 344687"/>
              <a:gd name="connsiteY6-1182" fmla="*/ 1256294 h 1256294"/>
              <a:gd name="connsiteX7-1183" fmla="*/ 0 w 344687"/>
              <a:gd name="connsiteY7-1184" fmla="*/ 1044964 h 12562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4687" h="1256294">
                <a:moveTo>
                  <a:pt x="0" y="1044964"/>
                </a:moveTo>
                <a:cubicBezTo>
                  <a:pt x="32050" y="1028830"/>
                  <a:pt x="48884" y="1007708"/>
                  <a:pt x="84364" y="994877"/>
                </a:cubicBezTo>
                <a:cubicBezTo>
                  <a:pt x="-98460" y="447547"/>
                  <a:pt x="88751" y="163497"/>
                  <a:pt x="154920" y="0"/>
                </a:cubicBezTo>
                <a:cubicBezTo>
                  <a:pt x="133624" y="161804"/>
                  <a:pt x="94152" y="319868"/>
                  <a:pt x="113389" y="487642"/>
                </a:cubicBezTo>
                <a:cubicBezTo>
                  <a:pt x="134239" y="621709"/>
                  <a:pt x="141514" y="692225"/>
                  <a:pt x="253817" y="895619"/>
                </a:cubicBezTo>
                <a:lnTo>
                  <a:pt x="344687" y="838447"/>
                </a:lnTo>
                <a:lnTo>
                  <a:pt x="322621" y="1256294"/>
                </a:lnTo>
                <a:lnTo>
                  <a:pt x="0" y="1044964"/>
                </a:lnTo>
                <a:close/>
              </a:path>
            </a:pathLst>
          </a:custGeom>
          <a:gradFill>
            <a:gsLst>
              <a:gs pos="30000">
                <a:srgbClr val="FB7D7E">
                  <a:alpha val="80000"/>
                </a:srgbClr>
              </a:gs>
              <a:gs pos="0">
                <a:schemeClr val="accent1">
                  <a:lumMod val="5000"/>
                  <a:lumOff val="95000"/>
                  <a:alpha val="30000"/>
                </a:schemeClr>
              </a:gs>
              <a:gs pos="80000">
                <a:srgbClr val="FF0000"/>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1417" tIns="25713" rIns="51417" bIns="25713"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514350" eaLnBrk="0" fontAlgn="base" hangingPunct="0">
              <a:spcBef>
                <a:spcPct val="0"/>
              </a:spcBef>
              <a:spcAft>
                <a:spcPct val="0"/>
              </a:spcAft>
              <a:defRPr/>
            </a:pPr>
            <a:endParaRPr lang="zh-CN" altLang="en-US" sz="525" dirty="0">
              <a:solidFill>
                <a:prstClr val="white"/>
              </a:solidFill>
              <a:latin typeface="微软雅黑" panose="020B0503020204020204" pitchFamily="34" charset="-122"/>
              <a:ea typeface="微软雅黑" panose="020B0503020204020204" pitchFamily="34" charset="-122"/>
              <a:cs typeface="+mn-ea"/>
              <a:sym typeface="+mn-lt"/>
            </a:endParaRPr>
          </a:p>
        </p:txBody>
      </p:sp>
      <p:graphicFrame>
        <p:nvGraphicFramePr>
          <p:cNvPr id="17" name="图表 16"/>
          <p:cNvGraphicFramePr/>
          <p:nvPr/>
        </p:nvGraphicFramePr>
        <p:xfrm>
          <a:off x="489585" y="2002790"/>
          <a:ext cx="4228465" cy="2183130"/>
        </p:xfrm>
        <a:graphic>
          <a:graphicData uri="http://schemas.openxmlformats.org/drawingml/2006/chart">
            <c:chart xmlns:c="http://schemas.openxmlformats.org/drawingml/2006/chart" xmlns:r="http://schemas.openxmlformats.org/officeDocument/2006/relationships" r:id="rId2"/>
          </a:graphicData>
        </a:graphic>
      </p:graphicFrame>
      <p:sp>
        <p:nvSpPr>
          <p:cNvPr id="32" name="文本框 31"/>
          <p:cNvSpPr txBox="1"/>
          <p:nvPr>
            <p:custDataLst>
              <p:tags r:id="rId15"/>
            </p:custDataLst>
          </p:nvPr>
        </p:nvSpPr>
        <p:spPr>
          <a:xfrm>
            <a:off x="5511165" y="2708275"/>
            <a:ext cx="788670" cy="245110"/>
          </a:xfrm>
          <a:prstGeom prst="rect">
            <a:avLst/>
          </a:prstGeom>
          <a:noFill/>
        </p:spPr>
        <p:txBody>
          <a:bodyPr wrap="square" rtlCol="0">
            <a:spAutoFit/>
          </a:bodyPr>
          <a:p>
            <a:pPr algn="ctr"/>
            <a:r>
              <a:rPr lang="zh-CN" altLang="en-US" sz="10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全省第</a:t>
            </a:r>
            <a:r>
              <a:rPr lang="en-US" altLang="zh-CN" sz="10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6</a:t>
            </a:r>
            <a:endParaRPr lang="en-US" altLang="zh-CN" sz="10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圆角矩形 39"/>
          <p:cNvSpPr/>
          <p:nvPr>
            <p:custDataLst>
              <p:tags r:id="rId16"/>
            </p:custDataLst>
          </p:nvPr>
        </p:nvSpPr>
        <p:spPr>
          <a:xfrm>
            <a:off x="346075" y="1884680"/>
            <a:ext cx="6795135" cy="2241550"/>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138680" y="1705610"/>
            <a:ext cx="4069080" cy="306705"/>
          </a:xfrm>
          <a:prstGeom prst="rect">
            <a:avLst/>
          </a:prstGeom>
          <a:solidFill>
            <a:srgbClr val="1184CF"/>
          </a:solidFill>
        </p:spPr>
        <p:txBody>
          <a:bodyPr wrap="square" rtlCol="0">
            <a:spAutoFit/>
          </a:bodyPr>
          <a:p>
            <a:pPr lvl="0" indent="0" algn="ctr" fontAlgn="auto">
              <a:buClrTx/>
              <a:buSzTx/>
              <a:buFontTx/>
            </a:pP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收入完成超时序</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30" name="组合 29"/>
          <p:cNvGrpSpPr/>
          <p:nvPr/>
        </p:nvGrpSpPr>
        <p:grpSpPr>
          <a:xfrm rot="0">
            <a:off x="7428230" y="2002790"/>
            <a:ext cx="2211705" cy="2040890"/>
            <a:chOff x="14636" y="3041"/>
            <a:chExt cx="3483" cy="3214"/>
          </a:xfrm>
        </p:grpSpPr>
        <p:graphicFrame>
          <p:nvGraphicFramePr>
            <p:cNvPr id="24" name="图表 23"/>
            <p:cNvGraphicFramePr/>
            <p:nvPr>
              <p:custDataLst>
                <p:tags r:id="rId17"/>
              </p:custDataLst>
            </p:nvPr>
          </p:nvGraphicFramePr>
          <p:xfrm>
            <a:off x="14636" y="3041"/>
            <a:ext cx="3483" cy="3214"/>
          </p:xfrm>
          <a:graphic>
            <a:graphicData uri="http://schemas.openxmlformats.org/drawingml/2006/chart">
              <c:chart xmlns:c="http://schemas.openxmlformats.org/drawingml/2006/chart" xmlns:r="http://schemas.openxmlformats.org/officeDocument/2006/relationships" r:id="rId3"/>
            </a:graphicData>
          </a:graphic>
        </p:graphicFrame>
        <p:sp>
          <p:nvSpPr>
            <p:cNvPr id="25" name="文本框 24"/>
            <p:cNvSpPr txBox="1"/>
            <p:nvPr>
              <p:custDataLst>
                <p:tags r:id="rId18"/>
              </p:custDataLst>
            </p:nvPr>
          </p:nvSpPr>
          <p:spPr>
            <a:xfrm>
              <a:off x="15757" y="4493"/>
              <a:ext cx="1242" cy="628"/>
            </a:xfrm>
            <a:prstGeom prst="rect">
              <a:avLst/>
            </a:prstGeom>
            <a:noFill/>
          </p:spPr>
          <p:txBody>
            <a:bodyPr wrap="square" rtlCol="0">
              <a:spAutoFit/>
            </a:bodyPr>
            <a:lstStyle/>
            <a:p>
              <a:pPr algn="ctr"/>
              <a:r>
                <a:rPr lang="zh-CN" altLang="en-US" sz="10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同比提升</a:t>
              </a:r>
              <a:endParaRPr lang="zh-CN" altLang="en-US" sz="10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60PP</a:t>
              </a:r>
              <a:endParaRPr lang="en-US" altLang="zh-CN" sz="1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下箭头 15"/>
            <p:cNvSpPr/>
            <p:nvPr>
              <p:custDataLst>
                <p:tags r:id="rId19"/>
              </p:custDataLst>
            </p:nvPr>
          </p:nvSpPr>
          <p:spPr>
            <a:xfrm rot="5124045" flipH="1" flipV="1">
              <a:off x="16173" y="5072"/>
              <a:ext cx="409" cy="450"/>
            </a:xfrm>
            <a:custGeom>
              <a:avLst/>
              <a:gdLst>
                <a:gd name="connsiteX0" fmla="*/ 0 w 448873"/>
                <a:gd name="connsiteY0" fmla="*/ 907747 h 1368152"/>
                <a:gd name="connsiteX1" fmla="*/ 112218 w 448873"/>
                <a:gd name="connsiteY1" fmla="*/ 907747 h 1368152"/>
                <a:gd name="connsiteX2" fmla="*/ 112218 w 448873"/>
                <a:gd name="connsiteY2" fmla="*/ 0 h 1368152"/>
                <a:gd name="connsiteX3" fmla="*/ 336655 w 448873"/>
                <a:gd name="connsiteY3" fmla="*/ 0 h 1368152"/>
                <a:gd name="connsiteX4" fmla="*/ 336655 w 448873"/>
                <a:gd name="connsiteY4" fmla="*/ 907747 h 1368152"/>
                <a:gd name="connsiteX5" fmla="*/ 448873 w 448873"/>
                <a:gd name="connsiteY5" fmla="*/ 907747 h 1368152"/>
                <a:gd name="connsiteX6" fmla="*/ 224437 w 448873"/>
                <a:gd name="connsiteY6" fmla="*/ 1368152 h 1368152"/>
                <a:gd name="connsiteX7" fmla="*/ 0 w 448873"/>
                <a:gd name="connsiteY7" fmla="*/ 907747 h 1368152"/>
                <a:gd name="connsiteX0-1" fmla="*/ 0 w 448873"/>
                <a:gd name="connsiteY0-2" fmla="*/ 907747 h 1368152"/>
                <a:gd name="connsiteX1-3" fmla="*/ 112218 w 448873"/>
                <a:gd name="connsiteY1-4" fmla="*/ 907747 h 1368152"/>
                <a:gd name="connsiteX2-5" fmla="*/ 112218 w 448873"/>
                <a:gd name="connsiteY2-6" fmla="*/ 0 h 1368152"/>
                <a:gd name="connsiteX3-7" fmla="*/ 101576 w 448873"/>
                <a:gd name="connsiteY3-8" fmla="*/ 4434 h 1368152"/>
                <a:gd name="connsiteX4-9" fmla="*/ 336655 w 448873"/>
                <a:gd name="connsiteY4-10" fmla="*/ 907747 h 1368152"/>
                <a:gd name="connsiteX5-11" fmla="*/ 448873 w 448873"/>
                <a:gd name="connsiteY5-12" fmla="*/ 907747 h 1368152"/>
                <a:gd name="connsiteX6-13" fmla="*/ 224437 w 448873"/>
                <a:gd name="connsiteY6-14" fmla="*/ 1368152 h 1368152"/>
                <a:gd name="connsiteX7-15" fmla="*/ 0 w 448873"/>
                <a:gd name="connsiteY7-16" fmla="*/ 907747 h 1368152"/>
                <a:gd name="connsiteX0-17" fmla="*/ 0 w 448873"/>
                <a:gd name="connsiteY0-18" fmla="*/ 907747 h 1368152"/>
                <a:gd name="connsiteX1-19" fmla="*/ 112218 w 448873"/>
                <a:gd name="connsiteY1-20" fmla="*/ 907747 h 1368152"/>
                <a:gd name="connsiteX2-21" fmla="*/ 112218 w 448873"/>
                <a:gd name="connsiteY2-22" fmla="*/ 0 h 1368152"/>
                <a:gd name="connsiteX3-23" fmla="*/ 101576 w 448873"/>
                <a:gd name="connsiteY3-24" fmla="*/ 4434 h 1368152"/>
                <a:gd name="connsiteX4-25" fmla="*/ 336655 w 448873"/>
                <a:gd name="connsiteY4-26" fmla="*/ 907747 h 1368152"/>
                <a:gd name="connsiteX5-27" fmla="*/ 448873 w 448873"/>
                <a:gd name="connsiteY5-28" fmla="*/ 907747 h 1368152"/>
                <a:gd name="connsiteX6-29" fmla="*/ 224437 w 448873"/>
                <a:gd name="connsiteY6-30" fmla="*/ 1368152 h 1368152"/>
                <a:gd name="connsiteX7-31" fmla="*/ 0 w 448873"/>
                <a:gd name="connsiteY7-32" fmla="*/ 907747 h 1368152"/>
                <a:gd name="connsiteX0-33" fmla="*/ 0 w 448873"/>
                <a:gd name="connsiteY0-34" fmla="*/ 907747 h 1368152"/>
                <a:gd name="connsiteX1-35" fmla="*/ 112218 w 448873"/>
                <a:gd name="connsiteY1-36" fmla="*/ 907747 h 1368152"/>
                <a:gd name="connsiteX2-37" fmla="*/ 112218 w 448873"/>
                <a:gd name="connsiteY2-38" fmla="*/ 0 h 1368152"/>
                <a:gd name="connsiteX3-39" fmla="*/ 101576 w 448873"/>
                <a:gd name="connsiteY3-40" fmla="*/ 4434 h 1368152"/>
                <a:gd name="connsiteX4-41" fmla="*/ 336655 w 448873"/>
                <a:gd name="connsiteY4-42" fmla="*/ 907747 h 1368152"/>
                <a:gd name="connsiteX5-43" fmla="*/ 448873 w 448873"/>
                <a:gd name="connsiteY5-44" fmla="*/ 907747 h 1368152"/>
                <a:gd name="connsiteX6-45" fmla="*/ 224437 w 448873"/>
                <a:gd name="connsiteY6-46" fmla="*/ 1368152 h 1368152"/>
                <a:gd name="connsiteX7-47" fmla="*/ 0 w 448873"/>
                <a:gd name="connsiteY7-48" fmla="*/ 907747 h 1368152"/>
                <a:gd name="connsiteX0-49" fmla="*/ 0 w 448873"/>
                <a:gd name="connsiteY0-50" fmla="*/ 907747 h 1366568"/>
                <a:gd name="connsiteX1-51" fmla="*/ 112218 w 448873"/>
                <a:gd name="connsiteY1-52" fmla="*/ 907747 h 1366568"/>
                <a:gd name="connsiteX2-53" fmla="*/ 112218 w 448873"/>
                <a:gd name="connsiteY2-54" fmla="*/ 0 h 1366568"/>
                <a:gd name="connsiteX3-55" fmla="*/ 101576 w 448873"/>
                <a:gd name="connsiteY3-56" fmla="*/ 4434 h 1366568"/>
                <a:gd name="connsiteX4-57" fmla="*/ 336655 w 448873"/>
                <a:gd name="connsiteY4-58" fmla="*/ 907747 h 1366568"/>
                <a:gd name="connsiteX5-59" fmla="*/ 448873 w 448873"/>
                <a:gd name="connsiteY5-60" fmla="*/ 907747 h 1366568"/>
                <a:gd name="connsiteX6-61" fmla="*/ 308393 w 448873"/>
                <a:gd name="connsiteY6-62" fmla="*/ 1366568 h 1366568"/>
                <a:gd name="connsiteX7-63" fmla="*/ 0 w 448873"/>
                <a:gd name="connsiteY7-64" fmla="*/ 907747 h 1366568"/>
                <a:gd name="connsiteX0-65" fmla="*/ 0 w 447923"/>
                <a:gd name="connsiteY0-66" fmla="*/ 907747 h 1366568"/>
                <a:gd name="connsiteX1-67" fmla="*/ 112218 w 447923"/>
                <a:gd name="connsiteY1-68" fmla="*/ 907747 h 1366568"/>
                <a:gd name="connsiteX2-69" fmla="*/ 112218 w 447923"/>
                <a:gd name="connsiteY2-70" fmla="*/ 0 h 1366568"/>
                <a:gd name="connsiteX3-71" fmla="*/ 101576 w 447923"/>
                <a:gd name="connsiteY3-72" fmla="*/ 4434 h 1366568"/>
                <a:gd name="connsiteX4-73" fmla="*/ 336655 w 447923"/>
                <a:gd name="connsiteY4-74" fmla="*/ 907747 h 1366568"/>
                <a:gd name="connsiteX5-75" fmla="*/ 447923 w 447923"/>
                <a:gd name="connsiteY5-76" fmla="*/ 857373 h 1366568"/>
                <a:gd name="connsiteX6-77" fmla="*/ 308393 w 447923"/>
                <a:gd name="connsiteY6-78" fmla="*/ 1366568 h 1366568"/>
                <a:gd name="connsiteX7-79" fmla="*/ 0 w 447923"/>
                <a:gd name="connsiteY7-80" fmla="*/ 907747 h 1366568"/>
                <a:gd name="connsiteX0-81" fmla="*/ 0 w 437786"/>
                <a:gd name="connsiteY0-82" fmla="*/ 999941 h 1366568"/>
                <a:gd name="connsiteX1-83" fmla="*/ 102081 w 437786"/>
                <a:gd name="connsiteY1-84" fmla="*/ 907747 h 1366568"/>
                <a:gd name="connsiteX2-85" fmla="*/ 102081 w 437786"/>
                <a:gd name="connsiteY2-86" fmla="*/ 0 h 1366568"/>
                <a:gd name="connsiteX3-87" fmla="*/ 91439 w 437786"/>
                <a:gd name="connsiteY3-88" fmla="*/ 4434 h 1366568"/>
                <a:gd name="connsiteX4-89" fmla="*/ 326518 w 437786"/>
                <a:gd name="connsiteY4-90" fmla="*/ 907747 h 1366568"/>
                <a:gd name="connsiteX5-91" fmla="*/ 437786 w 437786"/>
                <a:gd name="connsiteY5-92" fmla="*/ 857373 h 1366568"/>
                <a:gd name="connsiteX6-93" fmla="*/ 298256 w 437786"/>
                <a:gd name="connsiteY6-94" fmla="*/ 1366568 h 1366568"/>
                <a:gd name="connsiteX7-95" fmla="*/ 0 w 437786"/>
                <a:gd name="connsiteY7-96" fmla="*/ 999941 h 1366568"/>
                <a:gd name="connsiteX0-97" fmla="*/ 0 w 437786"/>
                <a:gd name="connsiteY0-98" fmla="*/ 999941 h 1366568"/>
                <a:gd name="connsiteX1-99" fmla="*/ 111268 w 437786"/>
                <a:gd name="connsiteY1-100" fmla="*/ 949567 h 1366568"/>
                <a:gd name="connsiteX2-101" fmla="*/ 102081 w 437786"/>
                <a:gd name="connsiteY2-102" fmla="*/ 0 h 1366568"/>
                <a:gd name="connsiteX3-103" fmla="*/ 91439 w 437786"/>
                <a:gd name="connsiteY3-104" fmla="*/ 4434 h 1366568"/>
                <a:gd name="connsiteX4-105" fmla="*/ 326518 w 437786"/>
                <a:gd name="connsiteY4-106" fmla="*/ 907747 h 1366568"/>
                <a:gd name="connsiteX5-107" fmla="*/ 437786 w 437786"/>
                <a:gd name="connsiteY5-108" fmla="*/ 857373 h 1366568"/>
                <a:gd name="connsiteX6-109" fmla="*/ 298256 w 437786"/>
                <a:gd name="connsiteY6-110" fmla="*/ 1366568 h 1366568"/>
                <a:gd name="connsiteX7-111" fmla="*/ 0 w 437786"/>
                <a:gd name="connsiteY7-112" fmla="*/ 999941 h 1366568"/>
                <a:gd name="connsiteX0-113" fmla="*/ 0 w 437786"/>
                <a:gd name="connsiteY0-114" fmla="*/ 999941 h 1366568"/>
                <a:gd name="connsiteX1-115" fmla="*/ 111268 w 437786"/>
                <a:gd name="connsiteY1-116" fmla="*/ 949567 h 1366568"/>
                <a:gd name="connsiteX2-117" fmla="*/ 102081 w 437786"/>
                <a:gd name="connsiteY2-118" fmla="*/ 0 h 1366568"/>
                <a:gd name="connsiteX3-119" fmla="*/ 91439 w 437786"/>
                <a:gd name="connsiteY3-120" fmla="*/ 4434 h 1366568"/>
                <a:gd name="connsiteX4-121" fmla="*/ 316227 w 437786"/>
                <a:gd name="connsiteY4-122" fmla="*/ 897837 h 1366568"/>
                <a:gd name="connsiteX5-123" fmla="*/ 437786 w 437786"/>
                <a:gd name="connsiteY5-124" fmla="*/ 857373 h 1366568"/>
                <a:gd name="connsiteX6-125" fmla="*/ 298256 w 437786"/>
                <a:gd name="connsiteY6-126" fmla="*/ 1366568 h 1366568"/>
                <a:gd name="connsiteX7-127" fmla="*/ 0 w 437786"/>
                <a:gd name="connsiteY7-128" fmla="*/ 999941 h 1366568"/>
                <a:gd name="connsiteX0-129" fmla="*/ 0 w 437786"/>
                <a:gd name="connsiteY0-130" fmla="*/ 999941 h 1366568"/>
                <a:gd name="connsiteX1-131" fmla="*/ 111268 w 437786"/>
                <a:gd name="connsiteY1-132" fmla="*/ 949567 h 1366568"/>
                <a:gd name="connsiteX2-133" fmla="*/ 102081 w 437786"/>
                <a:gd name="connsiteY2-134" fmla="*/ 0 h 1366568"/>
                <a:gd name="connsiteX3-135" fmla="*/ 91439 w 437786"/>
                <a:gd name="connsiteY3-136" fmla="*/ 4434 h 1366568"/>
                <a:gd name="connsiteX4-137" fmla="*/ 316227 w 437786"/>
                <a:gd name="connsiteY4-138" fmla="*/ 897837 h 1366568"/>
                <a:gd name="connsiteX5-139" fmla="*/ 437786 w 437786"/>
                <a:gd name="connsiteY5-140" fmla="*/ 857373 h 1366568"/>
                <a:gd name="connsiteX6-141" fmla="*/ 298256 w 437786"/>
                <a:gd name="connsiteY6-142" fmla="*/ 1366568 h 1366568"/>
                <a:gd name="connsiteX7-143" fmla="*/ 0 w 437786"/>
                <a:gd name="connsiteY7-144" fmla="*/ 999941 h 1366568"/>
                <a:gd name="connsiteX0-145" fmla="*/ 0 w 437786"/>
                <a:gd name="connsiteY0-146" fmla="*/ 999941 h 1313395"/>
                <a:gd name="connsiteX1-147" fmla="*/ 111268 w 437786"/>
                <a:gd name="connsiteY1-148" fmla="*/ 949567 h 1313395"/>
                <a:gd name="connsiteX2-149" fmla="*/ 102081 w 437786"/>
                <a:gd name="connsiteY2-150" fmla="*/ 0 h 1313395"/>
                <a:gd name="connsiteX3-151" fmla="*/ 91439 w 437786"/>
                <a:gd name="connsiteY3-152" fmla="*/ 4434 h 1313395"/>
                <a:gd name="connsiteX4-153" fmla="*/ 316227 w 437786"/>
                <a:gd name="connsiteY4-154" fmla="*/ 897837 h 1313395"/>
                <a:gd name="connsiteX5-155" fmla="*/ 437786 w 437786"/>
                <a:gd name="connsiteY5-156" fmla="*/ 857373 h 1313395"/>
                <a:gd name="connsiteX6-157" fmla="*/ 349459 w 437786"/>
                <a:gd name="connsiteY6-158" fmla="*/ 1313395 h 1313395"/>
                <a:gd name="connsiteX7-159" fmla="*/ 0 w 437786"/>
                <a:gd name="connsiteY7-160" fmla="*/ 999941 h 1313395"/>
                <a:gd name="connsiteX0-161" fmla="*/ 0 w 437786"/>
                <a:gd name="connsiteY0-162" fmla="*/ 999941 h 1313395"/>
                <a:gd name="connsiteX1-163" fmla="*/ 111268 w 437786"/>
                <a:gd name="connsiteY1-164" fmla="*/ 949567 h 1313395"/>
                <a:gd name="connsiteX2-165" fmla="*/ 102081 w 437786"/>
                <a:gd name="connsiteY2-166" fmla="*/ 0 h 1313395"/>
                <a:gd name="connsiteX3-167" fmla="*/ 106622 w 437786"/>
                <a:gd name="connsiteY3-168" fmla="*/ 5832 h 1313395"/>
                <a:gd name="connsiteX4-169" fmla="*/ 316227 w 437786"/>
                <a:gd name="connsiteY4-170" fmla="*/ 897837 h 1313395"/>
                <a:gd name="connsiteX5-171" fmla="*/ 437786 w 437786"/>
                <a:gd name="connsiteY5-172" fmla="*/ 857373 h 1313395"/>
                <a:gd name="connsiteX6-173" fmla="*/ 349459 w 437786"/>
                <a:gd name="connsiteY6-174" fmla="*/ 1313395 h 1313395"/>
                <a:gd name="connsiteX7-175" fmla="*/ 0 w 437786"/>
                <a:gd name="connsiteY7-176" fmla="*/ 999941 h 1313395"/>
                <a:gd name="connsiteX0-177" fmla="*/ 0 w 437786"/>
                <a:gd name="connsiteY0-178" fmla="*/ 999941 h 1313395"/>
                <a:gd name="connsiteX1-179" fmla="*/ 111268 w 437786"/>
                <a:gd name="connsiteY1-180" fmla="*/ 949567 h 1313395"/>
                <a:gd name="connsiteX2-181" fmla="*/ 102081 w 437786"/>
                <a:gd name="connsiteY2-182" fmla="*/ 0 h 1313395"/>
                <a:gd name="connsiteX3-183" fmla="*/ 106622 w 437786"/>
                <a:gd name="connsiteY3-184" fmla="*/ 5832 h 1313395"/>
                <a:gd name="connsiteX4-185" fmla="*/ 316227 w 437786"/>
                <a:gd name="connsiteY4-186" fmla="*/ 897837 h 1313395"/>
                <a:gd name="connsiteX5-187" fmla="*/ 437786 w 437786"/>
                <a:gd name="connsiteY5-188" fmla="*/ 857373 h 1313395"/>
                <a:gd name="connsiteX6-189" fmla="*/ 349459 w 437786"/>
                <a:gd name="connsiteY6-190" fmla="*/ 1313395 h 1313395"/>
                <a:gd name="connsiteX7-191" fmla="*/ 0 w 437786"/>
                <a:gd name="connsiteY7-192" fmla="*/ 999941 h 1313395"/>
                <a:gd name="connsiteX0-193" fmla="*/ 0 w 443885"/>
                <a:gd name="connsiteY0-194" fmla="*/ 999941 h 1313395"/>
                <a:gd name="connsiteX1-195" fmla="*/ 111268 w 443885"/>
                <a:gd name="connsiteY1-196" fmla="*/ 949567 h 1313395"/>
                <a:gd name="connsiteX2-197" fmla="*/ 102081 w 443885"/>
                <a:gd name="connsiteY2-198" fmla="*/ 0 h 1313395"/>
                <a:gd name="connsiteX3-199" fmla="*/ 106622 w 443885"/>
                <a:gd name="connsiteY3-200" fmla="*/ 5832 h 1313395"/>
                <a:gd name="connsiteX4-201" fmla="*/ 316227 w 443885"/>
                <a:gd name="connsiteY4-202" fmla="*/ 897837 h 1313395"/>
                <a:gd name="connsiteX5-203" fmla="*/ 443885 w 443885"/>
                <a:gd name="connsiteY5-204" fmla="*/ 823576 h 1313395"/>
                <a:gd name="connsiteX6-205" fmla="*/ 349459 w 443885"/>
                <a:gd name="connsiteY6-206" fmla="*/ 1313395 h 1313395"/>
                <a:gd name="connsiteX7-207" fmla="*/ 0 w 443885"/>
                <a:gd name="connsiteY7-208" fmla="*/ 999941 h 1313395"/>
                <a:gd name="connsiteX0-209" fmla="*/ 0 w 443885"/>
                <a:gd name="connsiteY0-210" fmla="*/ 999941 h 1313395"/>
                <a:gd name="connsiteX1-211" fmla="*/ 111268 w 443885"/>
                <a:gd name="connsiteY1-212" fmla="*/ 949567 h 1313395"/>
                <a:gd name="connsiteX2-213" fmla="*/ 102081 w 443885"/>
                <a:gd name="connsiteY2-214" fmla="*/ 0 h 1313395"/>
                <a:gd name="connsiteX3-215" fmla="*/ 106622 w 443885"/>
                <a:gd name="connsiteY3-216" fmla="*/ 5832 h 1313395"/>
                <a:gd name="connsiteX4-217" fmla="*/ 302569 w 443885"/>
                <a:gd name="connsiteY4-218" fmla="*/ 887989 h 1313395"/>
                <a:gd name="connsiteX5-219" fmla="*/ 443885 w 443885"/>
                <a:gd name="connsiteY5-220" fmla="*/ 823576 h 1313395"/>
                <a:gd name="connsiteX6-221" fmla="*/ 349459 w 443885"/>
                <a:gd name="connsiteY6-222" fmla="*/ 1313395 h 1313395"/>
                <a:gd name="connsiteX7-223" fmla="*/ 0 w 443885"/>
                <a:gd name="connsiteY7-224" fmla="*/ 999941 h 1313395"/>
                <a:gd name="connsiteX0-225" fmla="*/ 0 w 443885"/>
                <a:gd name="connsiteY0-226" fmla="*/ 999941 h 1313395"/>
                <a:gd name="connsiteX1-227" fmla="*/ 111268 w 443885"/>
                <a:gd name="connsiteY1-228" fmla="*/ 949567 h 1313395"/>
                <a:gd name="connsiteX2-229" fmla="*/ 102081 w 443885"/>
                <a:gd name="connsiteY2-230" fmla="*/ 0 h 1313395"/>
                <a:gd name="connsiteX3-231" fmla="*/ 106622 w 443885"/>
                <a:gd name="connsiteY3-232" fmla="*/ 5832 h 1313395"/>
                <a:gd name="connsiteX4-233" fmla="*/ 302569 w 443885"/>
                <a:gd name="connsiteY4-234" fmla="*/ 887989 h 1313395"/>
                <a:gd name="connsiteX5-235" fmla="*/ 443885 w 443885"/>
                <a:gd name="connsiteY5-236" fmla="*/ 823576 h 1313395"/>
                <a:gd name="connsiteX6-237" fmla="*/ 349459 w 443885"/>
                <a:gd name="connsiteY6-238" fmla="*/ 1313395 h 1313395"/>
                <a:gd name="connsiteX7-239" fmla="*/ 0 w 443885"/>
                <a:gd name="connsiteY7-240" fmla="*/ 999941 h 1313395"/>
                <a:gd name="connsiteX0-241" fmla="*/ 0 w 443885"/>
                <a:gd name="connsiteY0-242" fmla="*/ 999941 h 1313395"/>
                <a:gd name="connsiteX1-243" fmla="*/ 128421 w 443885"/>
                <a:gd name="connsiteY1-244" fmla="*/ 966086 h 1313395"/>
                <a:gd name="connsiteX2-245" fmla="*/ 102081 w 443885"/>
                <a:gd name="connsiteY2-246" fmla="*/ 0 h 1313395"/>
                <a:gd name="connsiteX3-247" fmla="*/ 106622 w 443885"/>
                <a:gd name="connsiteY3-248" fmla="*/ 5832 h 1313395"/>
                <a:gd name="connsiteX4-249" fmla="*/ 302569 w 443885"/>
                <a:gd name="connsiteY4-250" fmla="*/ 887989 h 1313395"/>
                <a:gd name="connsiteX5-251" fmla="*/ 443885 w 443885"/>
                <a:gd name="connsiteY5-252" fmla="*/ 823576 h 1313395"/>
                <a:gd name="connsiteX6-253" fmla="*/ 349459 w 443885"/>
                <a:gd name="connsiteY6-254" fmla="*/ 1313395 h 1313395"/>
                <a:gd name="connsiteX7-255" fmla="*/ 0 w 443885"/>
                <a:gd name="connsiteY7-256" fmla="*/ 999941 h 1313395"/>
                <a:gd name="connsiteX0-257" fmla="*/ 0 w 443885"/>
                <a:gd name="connsiteY0-258" fmla="*/ 999941 h 1313395"/>
                <a:gd name="connsiteX1-259" fmla="*/ 128421 w 443885"/>
                <a:gd name="connsiteY1-260" fmla="*/ 966086 h 1313395"/>
                <a:gd name="connsiteX2-261" fmla="*/ 102081 w 443885"/>
                <a:gd name="connsiteY2-262" fmla="*/ 0 h 1313395"/>
                <a:gd name="connsiteX3-263" fmla="*/ 106622 w 443885"/>
                <a:gd name="connsiteY3-264" fmla="*/ 5832 h 1313395"/>
                <a:gd name="connsiteX4-265" fmla="*/ 302569 w 443885"/>
                <a:gd name="connsiteY4-266" fmla="*/ 887989 h 1313395"/>
                <a:gd name="connsiteX5-267" fmla="*/ 443885 w 443885"/>
                <a:gd name="connsiteY5-268" fmla="*/ 823576 h 1313395"/>
                <a:gd name="connsiteX6-269" fmla="*/ 349459 w 443885"/>
                <a:gd name="connsiteY6-270" fmla="*/ 1313395 h 1313395"/>
                <a:gd name="connsiteX7-271" fmla="*/ 0 w 443885"/>
                <a:gd name="connsiteY7-272" fmla="*/ 999941 h 1313395"/>
                <a:gd name="connsiteX0-273" fmla="*/ 0 w 440200"/>
                <a:gd name="connsiteY0-274" fmla="*/ 1016712 h 1313395"/>
                <a:gd name="connsiteX1-275" fmla="*/ 124736 w 440200"/>
                <a:gd name="connsiteY1-276" fmla="*/ 966086 h 1313395"/>
                <a:gd name="connsiteX2-277" fmla="*/ 98396 w 440200"/>
                <a:gd name="connsiteY2-278" fmla="*/ 0 h 1313395"/>
                <a:gd name="connsiteX3-279" fmla="*/ 102937 w 440200"/>
                <a:gd name="connsiteY3-280" fmla="*/ 5832 h 1313395"/>
                <a:gd name="connsiteX4-281" fmla="*/ 298884 w 440200"/>
                <a:gd name="connsiteY4-282" fmla="*/ 887989 h 1313395"/>
                <a:gd name="connsiteX5-283" fmla="*/ 440200 w 440200"/>
                <a:gd name="connsiteY5-284" fmla="*/ 823576 h 1313395"/>
                <a:gd name="connsiteX6-285" fmla="*/ 345774 w 440200"/>
                <a:gd name="connsiteY6-286" fmla="*/ 1313395 h 1313395"/>
                <a:gd name="connsiteX7-287" fmla="*/ 0 w 440200"/>
                <a:gd name="connsiteY7-288" fmla="*/ 1016712 h 1313395"/>
                <a:gd name="connsiteX0-289" fmla="*/ 0 w 440200"/>
                <a:gd name="connsiteY0-290" fmla="*/ 1016712 h 1347828"/>
                <a:gd name="connsiteX1-291" fmla="*/ 124736 w 440200"/>
                <a:gd name="connsiteY1-292" fmla="*/ 966086 h 1347828"/>
                <a:gd name="connsiteX2-293" fmla="*/ 98396 w 440200"/>
                <a:gd name="connsiteY2-294" fmla="*/ 0 h 1347828"/>
                <a:gd name="connsiteX3-295" fmla="*/ 102937 w 440200"/>
                <a:gd name="connsiteY3-296" fmla="*/ 5832 h 1347828"/>
                <a:gd name="connsiteX4-297" fmla="*/ 298884 w 440200"/>
                <a:gd name="connsiteY4-298" fmla="*/ 887989 h 1347828"/>
                <a:gd name="connsiteX5-299" fmla="*/ 440200 w 440200"/>
                <a:gd name="connsiteY5-300" fmla="*/ 823576 h 1347828"/>
                <a:gd name="connsiteX6-301" fmla="*/ 395262 w 440200"/>
                <a:gd name="connsiteY6-302" fmla="*/ 1347828 h 1347828"/>
                <a:gd name="connsiteX7-303" fmla="*/ 0 w 440200"/>
                <a:gd name="connsiteY7-304" fmla="*/ 1016712 h 1347828"/>
                <a:gd name="connsiteX0-305" fmla="*/ 0 w 395262"/>
                <a:gd name="connsiteY0-306" fmla="*/ 1016712 h 1347828"/>
                <a:gd name="connsiteX1-307" fmla="*/ 124736 w 395262"/>
                <a:gd name="connsiteY1-308" fmla="*/ 966086 h 1347828"/>
                <a:gd name="connsiteX2-309" fmla="*/ 98396 w 395262"/>
                <a:gd name="connsiteY2-310" fmla="*/ 0 h 1347828"/>
                <a:gd name="connsiteX3-311" fmla="*/ 102937 w 395262"/>
                <a:gd name="connsiteY3-312" fmla="*/ 5832 h 1347828"/>
                <a:gd name="connsiteX4-313" fmla="*/ 298884 w 395262"/>
                <a:gd name="connsiteY4-314" fmla="*/ 887989 h 1347828"/>
                <a:gd name="connsiteX5-315" fmla="*/ 386646 w 395262"/>
                <a:gd name="connsiteY5-316" fmla="*/ 841427 h 1347828"/>
                <a:gd name="connsiteX6-317" fmla="*/ 395262 w 395262"/>
                <a:gd name="connsiteY6-318" fmla="*/ 1347828 h 1347828"/>
                <a:gd name="connsiteX7-319" fmla="*/ 0 w 395262"/>
                <a:gd name="connsiteY7-320" fmla="*/ 1016712 h 1347828"/>
                <a:gd name="connsiteX0-321" fmla="*/ 6355 w 361341"/>
                <a:gd name="connsiteY0-322" fmla="*/ 1009216 h 1347828"/>
                <a:gd name="connsiteX1-323" fmla="*/ 90815 w 361341"/>
                <a:gd name="connsiteY1-324" fmla="*/ 966086 h 1347828"/>
                <a:gd name="connsiteX2-325" fmla="*/ 64475 w 361341"/>
                <a:gd name="connsiteY2-326" fmla="*/ 0 h 1347828"/>
                <a:gd name="connsiteX3-327" fmla="*/ 69016 w 361341"/>
                <a:gd name="connsiteY3-328" fmla="*/ 5832 h 1347828"/>
                <a:gd name="connsiteX4-329" fmla="*/ 264963 w 361341"/>
                <a:gd name="connsiteY4-330" fmla="*/ 887989 h 1347828"/>
                <a:gd name="connsiteX5-331" fmla="*/ 352725 w 361341"/>
                <a:gd name="connsiteY5-332" fmla="*/ 841427 h 1347828"/>
                <a:gd name="connsiteX6-333" fmla="*/ 361341 w 361341"/>
                <a:gd name="connsiteY6-334" fmla="*/ 1347828 h 1347828"/>
                <a:gd name="connsiteX7-335" fmla="*/ 6355 w 361341"/>
                <a:gd name="connsiteY7-336" fmla="*/ 1009216 h 1347828"/>
                <a:gd name="connsiteX0-337" fmla="*/ 6355 w 352725"/>
                <a:gd name="connsiteY0-338" fmla="*/ 1009216 h 1239068"/>
                <a:gd name="connsiteX1-339" fmla="*/ 90815 w 352725"/>
                <a:gd name="connsiteY1-340" fmla="*/ 966086 h 1239068"/>
                <a:gd name="connsiteX2-341" fmla="*/ 64475 w 352725"/>
                <a:gd name="connsiteY2-342" fmla="*/ 0 h 1239068"/>
                <a:gd name="connsiteX3-343" fmla="*/ 69016 w 352725"/>
                <a:gd name="connsiteY3-344" fmla="*/ 5832 h 1239068"/>
                <a:gd name="connsiteX4-345" fmla="*/ 264963 w 352725"/>
                <a:gd name="connsiteY4-346" fmla="*/ 887989 h 1239068"/>
                <a:gd name="connsiteX5-347" fmla="*/ 352725 w 352725"/>
                <a:gd name="connsiteY5-348" fmla="*/ 841427 h 1239068"/>
                <a:gd name="connsiteX6-349" fmla="*/ 323924 w 352725"/>
                <a:gd name="connsiteY6-350" fmla="*/ 1239068 h 1239068"/>
                <a:gd name="connsiteX7-351" fmla="*/ 6355 w 352725"/>
                <a:gd name="connsiteY7-352" fmla="*/ 1009216 h 1239068"/>
                <a:gd name="connsiteX0-353" fmla="*/ 6355 w 352725"/>
                <a:gd name="connsiteY0-354" fmla="*/ 1009216 h 1239068"/>
                <a:gd name="connsiteX1-355" fmla="*/ 90815 w 352725"/>
                <a:gd name="connsiteY1-356" fmla="*/ 966086 h 1239068"/>
                <a:gd name="connsiteX2-357" fmla="*/ 64475 w 352725"/>
                <a:gd name="connsiteY2-358" fmla="*/ 0 h 1239068"/>
                <a:gd name="connsiteX3-359" fmla="*/ 69016 w 352725"/>
                <a:gd name="connsiteY3-360" fmla="*/ 5832 h 1239068"/>
                <a:gd name="connsiteX4-361" fmla="*/ 258294 w 352725"/>
                <a:gd name="connsiteY4-362" fmla="*/ 891483 h 1239068"/>
                <a:gd name="connsiteX5-363" fmla="*/ 352725 w 352725"/>
                <a:gd name="connsiteY5-364" fmla="*/ 841427 h 1239068"/>
                <a:gd name="connsiteX6-365" fmla="*/ 323924 w 352725"/>
                <a:gd name="connsiteY6-366" fmla="*/ 1239068 h 1239068"/>
                <a:gd name="connsiteX7-367" fmla="*/ 6355 w 352725"/>
                <a:gd name="connsiteY7-368" fmla="*/ 1009216 h 1239068"/>
                <a:gd name="connsiteX0-369" fmla="*/ 0 w 346370"/>
                <a:gd name="connsiteY0-370" fmla="*/ 1009216 h 1239068"/>
                <a:gd name="connsiteX1-371" fmla="*/ 96150 w 346370"/>
                <a:gd name="connsiteY1-372" fmla="*/ 960813 h 1239068"/>
                <a:gd name="connsiteX2-373" fmla="*/ 58120 w 346370"/>
                <a:gd name="connsiteY2-374" fmla="*/ 0 h 1239068"/>
                <a:gd name="connsiteX3-375" fmla="*/ 62661 w 346370"/>
                <a:gd name="connsiteY3-376" fmla="*/ 5832 h 1239068"/>
                <a:gd name="connsiteX4-377" fmla="*/ 251939 w 346370"/>
                <a:gd name="connsiteY4-378" fmla="*/ 891483 h 1239068"/>
                <a:gd name="connsiteX5-379" fmla="*/ 346370 w 346370"/>
                <a:gd name="connsiteY5-380" fmla="*/ 841427 h 1239068"/>
                <a:gd name="connsiteX6-381" fmla="*/ 317569 w 346370"/>
                <a:gd name="connsiteY6-382" fmla="*/ 1239068 h 1239068"/>
                <a:gd name="connsiteX7-383" fmla="*/ 0 w 346370"/>
                <a:gd name="connsiteY7-384" fmla="*/ 1009216 h 1239068"/>
                <a:gd name="connsiteX0-385" fmla="*/ 19649 w 366019"/>
                <a:gd name="connsiteY0-386" fmla="*/ 1009216 h 1239068"/>
                <a:gd name="connsiteX1-387" fmla="*/ 115799 w 366019"/>
                <a:gd name="connsiteY1-388" fmla="*/ 960813 h 1239068"/>
                <a:gd name="connsiteX2-389" fmla="*/ 77769 w 366019"/>
                <a:gd name="connsiteY2-390" fmla="*/ 0 h 1239068"/>
                <a:gd name="connsiteX3-391" fmla="*/ 82310 w 366019"/>
                <a:gd name="connsiteY3-392" fmla="*/ 5832 h 1239068"/>
                <a:gd name="connsiteX4-393" fmla="*/ 271588 w 366019"/>
                <a:gd name="connsiteY4-394" fmla="*/ 891483 h 1239068"/>
                <a:gd name="connsiteX5-395" fmla="*/ 366019 w 366019"/>
                <a:gd name="connsiteY5-396" fmla="*/ 841427 h 1239068"/>
                <a:gd name="connsiteX6-397" fmla="*/ 337218 w 366019"/>
                <a:gd name="connsiteY6-398" fmla="*/ 1239068 h 1239068"/>
                <a:gd name="connsiteX7-399" fmla="*/ 19649 w 366019"/>
                <a:gd name="connsiteY7-400" fmla="*/ 1009216 h 1239068"/>
                <a:gd name="connsiteX0-401" fmla="*/ 0 w 346370"/>
                <a:gd name="connsiteY0-402" fmla="*/ 1009216 h 1239068"/>
                <a:gd name="connsiteX1-403" fmla="*/ 96150 w 346370"/>
                <a:gd name="connsiteY1-404" fmla="*/ 960813 h 1239068"/>
                <a:gd name="connsiteX2-405" fmla="*/ 58120 w 346370"/>
                <a:gd name="connsiteY2-406" fmla="*/ 0 h 1239068"/>
                <a:gd name="connsiteX3-407" fmla="*/ 62661 w 346370"/>
                <a:gd name="connsiteY3-408" fmla="*/ 5832 h 1239068"/>
                <a:gd name="connsiteX4-409" fmla="*/ 251939 w 346370"/>
                <a:gd name="connsiteY4-410" fmla="*/ 891483 h 1239068"/>
                <a:gd name="connsiteX5-411" fmla="*/ 346370 w 346370"/>
                <a:gd name="connsiteY5-412" fmla="*/ 841427 h 1239068"/>
                <a:gd name="connsiteX6-413" fmla="*/ 317569 w 346370"/>
                <a:gd name="connsiteY6-414" fmla="*/ 1239068 h 1239068"/>
                <a:gd name="connsiteX7-415" fmla="*/ 0 w 346370"/>
                <a:gd name="connsiteY7-416" fmla="*/ 1009216 h 1239068"/>
                <a:gd name="connsiteX0-417" fmla="*/ 0 w 346370"/>
                <a:gd name="connsiteY0-418" fmla="*/ 1012785 h 1242637"/>
                <a:gd name="connsiteX1-419" fmla="*/ 96150 w 346370"/>
                <a:gd name="connsiteY1-420" fmla="*/ 964382 h 1242637"/>
                <a:gd name="connsiteX2-421" fmla="*/ 58120 w 346370"/>
                <a:gd name="connsiteY2-422" fmla="*/ 3569 h 1242637"/>
                <a:gd name="connsiteX3-423" fmla="*/ 114690 w 346370"/>
                <a:gd name="connsiteY3-424" fmla="*/ 0 h 1242637"/>
                <a:gd name="connsiteX4-425" fmla="*/ 251939 w 346370"/>
                <a:gd name="connsiteY4-426" fmla="*/ 895052 h 1242637"/>
                <a:gd name="connsiteX5-427" fmla="*/ 346370 w 346370"/>
                <a:gd name="connsiteY5-428" fmla="*/ 844996 h 1242637"/>
                <a:gd name="connsiteX6-429" fmla="*/ 317569 w 346370"/>
                <a:gd name="connsiteY6-430" fmla="*/ 1242637 h 1242637"/>
                <a:gd name="connsiteX7-431" fmla="*/ 0 w 346370"/>
                <a:gd name="connsiteY7-432" fmla="*/ 1012785 h 1242637"/>
                <a:gd name="connsiteX0-433" fmla="*/ 0 w 346370"/>
                <a:gd name="connsiteY0-434" fmla="*/ 1012785 h 1242637"/>
                <a:gd name="connsiteX1-435" fmla="*/ 96150 w 346370"/>
                <a:gd name="connsiteY1-436" fmla="*/ 964382 h 1242637"/>
                <a:gd name="connsiteX2-437" fmla="*/ 58120 w 346370"/>
                <a:gd name="connsiteY2-438" fmla="*/ 3569 h 1242637"/>
                <a:gd name="connsiteX3-439" fmla="*/ 114690 w 346370"/>
                <a:gd name="connsiteY3-440" fmla="*/ 0 h 1242637"/>
                <a:gd name="connsiteX4-441" fmla="*/ 251939 w 346370"/>
                <a:gd name="connsiteY4-442" fmla="*/ 895052 h 1242637"/>
                <a:gd name="connsiteX5-443" fmla="*/ 346370 w 346370"/>
                <a:gd name="connsiteY5-444" fmla="*/ 844996 h 1242637"/>
                <a:gd name="connsiteX6-445" fmla="*/ 317569 w 346370"/>
                <a:gd name="connsiteY6-446" fmla="*/ 1242637 h 1242637"/>
                <a:gd name="connsiteX7-447" fmla="*/ 0 w 346370"/>
                <a:gd name="connsiteY7-448" fmla="*/ 1012785 h 1242637"/>
                <a:gd name="connsiteX0-449" fmla="*/ 0 w 346370"/>
                <a:gd name="connsiteY0-450" fmla="*/ 1009216 h 1239068"/>
                <a:gd name="connsiteX1-451" fmla="*/ 96150 w 346370"/>
                <a:gd name="connsiteY1-452" fmla="*/ 960813 h 1239068"/>
                <a:gd name="connsiteX2-453" fmla="*/ 58120 w 346370"/>
                <a:gd name="connsiteY2-454" fmla="*/ 0 h 1239068"/>
                <a:gd name="connsiteX3-455" fmla="*/ 69331 w 346370"/>
                <a:gd name="connsiteY3-456" fmla="*/ 2339 h 1239068"/>
                <a:gd name="connsiteX4-457" fmla="*/ 251939 w 346370"/>
                <a:gd name="connsiteY4-458" fmla="*/ 891483 h 1239068"/>
                <a:gd name="connsiteX5-459" fmla="*/ 346370 w 346370"/>
                <a:gd name="connsiteY5-460" fmla="*/ 841427 h 1239068"/>
                <a:gd name="connsiteX6-461" fmla="*/ 317569 w 346370"/>
                <a:gd name="connsiteY6-462" fmla="*/ 1239068 h 1239068"/>
                <a:gd name="connsiteX7-463" fmla="*/ 0 w 346370"/>
                <a:gd name="connsiteY7-464" fmla="*/ 1009216 h 1239068"/>
                <a:gd name="connsiteX0-465" fmla="*/ 0 w 346370"/>
                <a:gd name="connsiteY0-466" fmla="*/ 1009216 h 1239068"/>
                <a:gd name="connsiteX1-467" fmla="*/ 96150 w 346370"/>
                <a:gd name="connsiteY1-468" fmla="*/ 960813 h 1239068"/>
                <a:gd name="connsiteX2-469" fmla="*/ 58120 w 346370"/>
                <a:gd name="connsiteY2-470" fmla="*/ 0 h 1239068"/>
                <a:gd name="connsiteX3-471" fmla="*/ 69331 w 346370"/>
                <a:gd name="connsiteY3-472" fmla="*/ 2339 h 1239068"/>
                <a:gd name="connsiteX4-473" fmla="*/ 251939 w 346370"/>
                <a:gd name="connsiteY4-474" fmla="*/ 891483 h 1239068"/>
                <a:gd name="connsiteX5-475" fmla="*/ 346370 w 346370"/>
                <a:gd name="connsiteY5-476" fmla="*/ 841427 h 1239068"/>
                <a:gd name="connsiteX6-477" fmla="*/ 317569 w 346370"/>
                <a:gd name="connsiteY6-478" fmla="*/ 1239068 h 1239068"/>
                <a:gd name="connsiteX7-479" fmla="*/ 0 w 346370"/>
                <a:gd name="connsiteY7-480" fmla="*/ 1009216 h 1239068"/>
                <a:gd name="connsiteX0-481" fmla="*/ 0 w 346370"/>
                <a:gd name="connsiteY0-482" fmla="*/ 1009216 h 1239068"/>
                <a:gd name="connsiteX1-483" fmla="*/ 96150 w 346370"/>
                <a:gd name="connsiteY1-484" fmla="*/ 960813 h 1239068"/>
                <a:gd name="connsiteX2-485" fmla="*/ 58120 w 346370"/>
                <a:gd name="connsiteY2-486" fmla="*/ 0 h 1239068"/>
                <a:gd name="connsiteX3-487" fmla="*/ 69331 w 346370"/>
                <a:gd name="connsiteY3-488" fmla="*/ 2339 h 1239068"/>
                <a:gd name="connsiteX4-489" fmla="*/ 251939 w 346370"/>
                <a:gd name="connsiteY4-490" fmla="*/ 891483 h 1239068"/>
                <a:gd name="connsiteX5-491" fmla="*/ 346370 w 346370"/>
                <a:gd name="connsiteY5-492" fmla="*/ 841427 h 1239068"/>
                <a:gd name="connsiteX6-493" fmla="*/ 317569 w 346370"/>
                <a:gd name="connsiteY6-494" fmla="*/ 1239068 h 1239068"/>
                <a:gd name="connsiteX7-495" fmla="*/ 0 w 346370"/>
                <a:gd name="connsiteY7-496" fmla="*/ 1009216 h 1239068"/>
                <a:gd name="connsiteX0-497" fmla="*/ 0 w 346370"/>
                <a:gd name="connsiteY0-498" fmla="*/ 1009216 h 1239068"/>
                <a:gd name="connsiteX1-499" fmla="*/ 96150 w 346370"/>
                <a:gd name="connsiteY1-500" fmla="*/ 960813 h 1239068"/>
                <a:gd name="connsiteX2-501" fmla="*/ 58120 w 346370"/>
                <a:gd name="connsiteY2-502" fmla="*/ 0 h 1239068"/>
                <a:gd name="connsiteX3-503" fmla="*/ 69331 w 346370"/>
                <a:gd name="connsiteY3-504" fmla="*/ 2339 h 1239068"/>
                <a:gd name="connsiteX4-505" fmla="*/ 251939 w 346370"/>
                <a:gd name="connsiteY4-506" fmla="*/ 891483 h 1239068"/>
                <a:gd name="connsiteX5-507" fmla="*/ 346370 w 346370"/>
                <a:gd name="connsiteY5-508" fmla="*/ 841427 h 1239068"/>
                <a:gd name="connsiteX6-509" fmla="*/ 317569 w 346370"/>
                <a:gd name="connsiteY6-510" fmla="*/ 1239068 h 1239068"/>
                <a:gd name="connsiteX7-511" fmla="*/ 0 w 346370"/>
                <a:gd name="connsiteY7-512" fmla="*/ 1009216 h 1239068"/>
                <a:gd name="connsiteX0-513" fmla="*/ 0 w 346370"/>
                <a:gd name="connsiteY0-514" fmla="*/ 1009216 h 1239068"/>
                <a:gd name="connsiteX1-515" fmla="*/ 96150 w 346370"/>
                <a:gd name="connsiteY1-516" fmla="*/ 960813 h 1239068"/>
                <a:gd name="connsiteX2-517" fmla="*/ 58120 w 346370"/>
                <a:gd name="connsiteY2-518" fmla="*/ 0 h 1239068"/>
                <a:gd name="connsiteX3-519" fmla="*/ 69331 w 346370"/>
                <a:gd name="connsiteY3-520" fmla="*/ 2339 h 1239068"/>
                <a:gd name="connsiteX4-521" fmla="*/ 251939 w 346370"/>
                <a:gd name="connsiteY4-522" fmla="*/ 891483 h 1239068"/>
                <a:gd name="connsiteX5-523" fmla="*/ 346370 w 346370"/>
                <a:gd name="connsiteY5-524" fmla="*/ 841427 h 1239068"/>
                <a:gd name="connsiteX6-525" fmla="*/ 317569 w 346370"/>
                <a:gd name="connsiteY6-526" fmla="*/ 1239068 h 1239068"/>
                <a:gd name="connsiteX7-527" fmla="*/ 0 w 346370"/>
                <a:gd name="connsiteY7-528" fmla="*/ 1009216 h 1239068"/>
                <a:gd name="connsiteX0-529" fmla="*/ 0 w 346370"/>
                <a:gd name="connsiteY0-530" fmla="*/ 1009216 h 1239068"/>
                <a:gd name="connsiteX1-531" fmla="*/ 96150 w 346370"/>
                <a:gd name="connsiteY1-532" fmla="*/ 960813 h 1239068"/>
                <a:gd name="connsiteX2-533" fmla="*/ 58120 w 346370"/>
                <a:gd name="connsiteY2-534" fmla="*/ 0 h 1239068"/>
                <a:gd name="connsiteX3-535" fmla="*/ 69331 w 346370"/>
                <a:gd name="connsiteY3-536" fmla="*/ 2339 h 1239068"/>
                <a:gd name="connsiteX4-537" fmla="*/ 251939 w 346370"/>
                <a:gd name="connsiteY4-538" fmla="*/ 891483 h 1239068"/>
                <a:gd name="connsiteX5-539" fmla="*/ 346370 w 346370"/>
                <a:gd name="connsiteY5-540" fmla="*/ 841427 h 1239068"/>
                <a:gd name="connsiteX6-541" fmla="*/ 317569 w 346370"/>
                <a:gd name="connsiteY6-542" fmla="*/ 1239068 h 1239068"/>
                <a:gd name="connsiteX7-543" fmla="*/ 0 w 346370"/>
                <a:gd name="connsiteY7-544" fmla="*/ 1009216 h 1239068"/>
                <a:gd name="connsiteX0-545" fmla="*/ 1210 w 347580"/>
                <a:gd name="connsiteY0-546" fmla="*/ 1009216 h 1239068"/>
                <a:gd name="connsiteX1-547" fmla="*/ 97360 w 347580"/>
                <a:gd name="connsiteY1-548" fmla="*/ 960813 h 1239068"/>
                <a:gd name="connsiteX2-549" fmla="*/ 59330 w 347580"/>
                <a:gd name="connsiteY2-550" fmla="*/ 0 h 1239068"/>
                <a:gd name="connsiteX3-551" fmla="*/ 70541 w 347580"/>
                <a:gd name="connsiteY3-552" fmla="*/ 2339 h 1239068"/>
                <a:gd name="connsiteX4-553" fmla="*/ 253149 w 347580"/>
                <a:gd name="connsiteY4-554" fmla="*/ 891483 h 1239068"/>
                <a:gd name="connsiteX5-555" fmla="*/ 347580 w 347580"/>
                <a:gd name="connsiteY5-556" fmla="*/ 841427 h 1239068"/>
                <a:gd name="connsiteX6-557" fmla="*/ 318779 w 347580"/>
                <a:gd name="connsiteY6-558" fmla="*/ 1239068 h 1239068"/>
                <a:gd name="connsiteX7-559" fmla="*/ 1210 w 347580"/>
                <a:gd name="connsiteY7-560" fmla="*/ 1009216 h 1239068"/>
                <a:gd name="connsiteX0-561" fmla="*/ 1210 w 347580"/>
                <a:gd name="connsiteY0-562" fmla="*/ 1009216 h 1239068"/>
                <a:gd name="connsiteX1-563" fmla="*/ 97360 w 347580"/>
                <a:gd name="connsiteY1-564" fmla="*/ 960813 h 1239068"/>
                <a:gd name="connsiteX2-565" fmla="*/ 59330 w 347580"/>
                <a:gd name="connsiteY2-566" fmla="*/ 0 h 1239068"/>
                <a:gd name="connsiteX3-567" fmla="*/ 70541 w 347580"/>
                <a:gd name="connsiteY3-568" fmla="*/ 2339 h 1239068"/>
                <a:gd name="connsiteX4-569" fmla="*/ 253149 w 347580"/>
                <a:gd name="connsiteY4-570" fmla="*/ 891483 h 1239068"/>
                <a:gd name="connsiteX5-571" fmla="*/ 347580 w 347580"/>
                <a:gd name="connsiteY5-572" fmla="*/ 841427 h 1239068"/>
                <a:gd name="connsiteX6-573" fmla="*/ 318779 w 347580"/>
                <a:gd name="connsiteY6-574" fmla="*/ 1239068 h 1239068"/>
                <a:gd name="connsiteX7-575" fmla="*/ 1210 w 347580"/>
                <a:gd name="connsiteY7-576" fmla="*/ 1009216 h 1239068"/>
                <a:gd name="connsiteX0-577" fmla="*/ 1210 w 347580"/>
                <a:gd name="connsiteY0-578" fmla="*/ 1009216 h 1239068"/>
                <a:gd name="connsiteX1-579" fmla="*/ 97360 w 347580"/>
                <a:gd name="connsiteY1-580" fmla="*/ 960813 h 1239068"/>
                <a:gd name="connsiteX2-581" fmla="*/ 59330 w 347580"/>
                <a:gd name="connsiteY2-582" fmla="*/ 0 h 1239068"/>
                <a:gd name="connsiteX3-583" fmla="*/ 70541 w 347580"/>
                <a:gd name="connsiteY3-584" fmla="*/ 2339 h 1239068"/>
                <a:gd name="connsiteX4-585" fmla="*/ 239554 w 347580"/>
                <a:gd name="connsiteY4-586" fmla="*/ 885002 h 1239068"/>
                <a:gd name="connsiteX5-587" fmla="*/ 347580 w 347580"/>
                <a:gd name="connsiteY5-588" fmla="*/ 841427 h 1239068"/>
                <a:gd name="connsiteX6-589" fmla="*/ 318779 w 347580"/>
                <a:gd name="connsiteY6-590" fmla="*/ 1239068 h 1239068"/>
                <a:gd name="connsiteX7-591" fmla="*/ 1210 w 347580"/>
                <a:gd name="connsiteY7-592" fmla="*/ 1009216 h 1239068"/>
                <a:gd name="connsiteX0-593" fmla="*/ 1210 w 347580"/>
                <a:gd name="connsiteY0-594" fmla="*/ 1009216 h 1239068"/>
                <a:gd name="connsiteX1-595" fmla="*/ 97360 w 347580"/>
                <a:gd name="connsiteY1-596" fmla="*/ 960813 h 1239068"/>
                <a:gd name="connsiteX2-597" fmla="*/ 59330 w 347580"/>
                <a:gd name="connsiteY2-598" fmla="*/ 0 h 1239068"/>
                <a:gd name="connsiteX3-599" fmla="*/ 70541 w 347580"/>
                <a:gd name="connsiteY3-600" fmla="*/ 2339 h 1239068"/>
                <a:gd name="connsiteX4-601" fmla="*/ 236504 w 347580"/>
                <a:gd name="connsiteY4-602" fmla="*/ 901901 h 1239068"/>
                <a:gd name="connsiteX5-603" fmla="*/ 347580 w 347580"/>
                <a:gd name="connsiteY5-604" fmla="*/ 841427 h 1239068"/>
                <a:gd name="connsiteX6-605" fmla="*/ 318779 w 347580"/>
                <a:gd name="connsiteY6-606" fmla="*/ 1239068 h 1239068"/>
                <a:gd name="connsiteX7-607" fmla="*/ 1210 w 347580"/>
                <a:gd name="connsiteY7-608" fmla="*/ 1009216 h 1239068"/>
                <a:gd name="connsiteX0-609" fmla="*/ 9832 w 356202"/>
                <a:gd name="connsiteY0-610" fmla="*/ 1009216 h 1239068"/>
                <a:gd name="connsiteX1-611" fmla="*/ 105982 w 356202"/>
                <a:gd name="connsiteY1-612" fmla="*/ 960813 h 1239068"/>
                <a:gd name="connsiteX2-613" fmla="*/ 67952 w 356202"/>
                <a:gd name="connsiteY2-614" fmla="*/ 0 h 1239068"/>
                <a:gd name="connsiteX3-615" fmla="*/ 79163 w 356202"/>
                <a:gd name="connsiteY3-616" fmla="*/ 2339 h 1239068"/>
                <a:gd name="connsiteX4-617" fmla="*/ 245126 w 356202"/>
                <a:gd name="connsiteY4-618" fmla="*/ 901901 h 1239068"/>
                <a:gd name="connsiteX5-619" fmla="*/ 356202 w 356202"/>
                <a:gd name="connsiteY5-620" fmla="*/ 841427 h 1239068"/>
                <a:gd name="connsiteX6-621" fmla="*/ 327401 w 356202"/>
                <a:gd name="connsiteY6-622" fmla="*/ 1239068 h 1239068"/>
                <a:gd name="connsiteX7-623" fmla="*/ 9832 w 356202"/>
                <a:gd name="connsiteY7-624" fmla="*/ 1009216 h 1239068"/>
                <a:gd name="connsiteX0-625" fmla="*/ 9832 w 356202"/>
                <a:gd name="connsiteY0-626" fmla="*/ 1009216 h 1239068"/>
                <a:gd name="connsiteX1-627" fmla="*/ 105982 w 356202"/>
                <a:gd name="connsiteY1-628" fmla="*/ 960813 h 1239068"/>
                <a:gd name="connsiteX2-629" fmla="*/ 67952 w 356202"/>
                <a:gd name="connsiteY2-630" fmla="*/ 0 h 1239068"/>
                <a:gd name="connsiteX3-631" fmla="*/ 81002 w 356202"/>
                <a:gd name="connsiteY3-632" fmla="*/ 278496 h 1239068"/>
                <a:gd name="connsiteX4-633" fmla="*/ 245126 w 356202"/>
                <a:gd name="connsiteY4-634" fmla="*/ 901901 h 1239068"/>
                <a:gd name="connsiteX5-635" fmla="*/ 356202 w 356202"/>
                <a:gd name="connsiteY5-636" fmla="*/ 841427 h 1239068"/>
                <a:gd name="connsiteX6-637" fmla="*/ 327401 w 356202"/>
                <a:gd name="connsiteY6-638" fmla="*/ 1239068 h 1239068"/>
                <a:gd name="connsiteX7-639" fmla="*/ 9832 w 356202"/>
                <a:gd name="connsiteY7-640" fmla="*/ 1009216 h 1239068"/>
                <a:gd name="connsiteX0-641" fmla="*/ 9832 w 356202"/>
                <a:gd name="connsiteY0-642" fmla="*/ 1009216 h 1239068"/>
                <a:gd name="connsiteX1-643" fmla="*/ 105982 w 356202"/>
                <a:gd name="connsiteY1-644" fmla="*/ 960813 h 1239068"/>
                <a:gd name="connsiteX2-645" fmla="*/ 67952 w 356202"/>
                <a:gd name="connsiteY2-646" fmla="*/ 0 h 1239068"/>
                <a:gd name="connsiteX3-647" fmla="*/ 85894 w 356202"/>
                <a:gd name="connsiteY3-648" fmla="*/ 269984 h 1239068"/>
                <a:gd name="connsiteX4-649" fmla="*/ 245126 w 356202"/>
                <a:gd name="connsiteY4-650" fmla="*/ 901901 h 1239068"/>
                <a:gd name="connsiteX5-651" fmla="*/ 356202 w 356202"/>
                <a:gd name="connsiteY5-652" fmla="*/ 841427 h 1239068"/>
                <a:gd name="connsiteX6-653" fmla="*/ 327401 w 356202"/>
                <a:gd name="connsiteY6-654" fmla="*/ 1239068 h 1239068"/>
                <a:gd name="connsiteX7-655" fmla="*/ 9832 w 356202"/>
                <a:gd name="connsiteY7-656" fmla="*/ 1009216 h 1239068"/>
                <a:gd name="connsiteX0-657" fmla="*/ 9832 w 356202"/>
                <a:gd name="connsiteY0-658" fmla="*/ 1009216 h 1239068"/>
                <a:gd name="connsiteX1-659" fmla="*/ 105982 w 356202"/>
                <a:gd name="connsiteY1-660" fmla="*/ 960813 h 1239068"/>
                <a:gd name="connsiteX2-661" fmla="*/ 67952 w 356202"/>
                <a:gd name="connsiteY2-662" fmla="*/ 0 h 1239068"/>
                <a:gd name="connsiteX3-663" fmla="*/ 85894 w 356202"/>
                <a:gd name="connsiteY3-664" fmla="*/ 269984 h 1239068"/>
                <a:gd name="connsiteX4-665" fmla="*/ 245126 w 356202"/>
                <a:gd name="connsiteY4-666" fmla="*/ 901901 h 1239068"/>
                <a:gd name="connsiteX5-667" fmla="*/ 356202 w 356202"/>
                <a:gd name="connsiteY5-668" fmla="*/ 841427 h 1239068"/>
                <a:gd name="connsiteX6-669" fmla="*/ 327401 w 356202"/>
                <a:gd name="connsiteY6-670" fmla="*/ 1239068 h 1239068"/>
                <a:gd name="connsiteX7-671" fmla="*/ 9832 w 356202"/>
                <a:gd name="connsiteY7-672" fmla="*/ 1009216 h 1239068"/>
                <a:gd name="connsiteX0-673" fmla="*/ 1827 w 348197"/>
                <a:gd name="connsiteY0-674" fmla="*/ 965826 h 1195678"/>
                <a:gd name="connsiteX1-675" fmla="*/ 97977 w 348197"/>
                <a:gd name="connsiteY1-676" fmla="*/ 917423 h 1195678"/>
                <a:gd name="connsiteX2-677" fmla="*/ 80974 w 348197"/>
                <a:gd name="connsiteY2-678" fmla="*/ 0 h 1195678"/>
                <a:gd name="connsiteX3-679" fmla="*/ 77889 w 348197"/>
                <a:gd name="connsiteY3-680" fmla="*/ 226594 h 1195678"/>
                <a:gd name="connsiteX4-681" fmla="*/ 237121 w 348197"/>
                <a:gd name="connsiteY4-682" fmla="*/ 858511 h 1195678"/>
                <a:gd name="connsiteX5-683" fmla="*/ 348197 w 348197"/>
                <a:gd name="connsiteY5-684" fmla="*/ 798037 h 1195678"/>
                <a:gd name="connsiteX6-685" fmla="*/ 319396 w 348197"/>
                <a:gd name="connsiteY6-686" fmla="*/ 1195678 h 1195678"/>
                <a:gd name="connsiteX7-687" fmla="*/ 1827 w 348197"/>
                <a:gd name="connsiteY7-688" fmla="*/ 965826 h 1195678"/>
                <a:gd name="connsiteX0-689" fmla="*/ 1827 w 348197"/>
                <a:gd name="connsiteY0-690" fmla="*/ 965826 h 1195678"/>
                <a:gd name="connsiteX1-691" fmla="*/ 97977 w 348197"/>
                <a:gd name="connsiteY1-692" fmla="*/ 917423 h 1195678"/>
                <a:gd name="connsiteX2-693" fmla="*/ 80974 w 348197"/>
                <a:gd name="connsiteY2-694" fmla="*/ 0 h 1195678"/>
                <a:gd name="connsiteX3-695" fmla="*/ 77889 w 348197"/>
                <a:gd name="connsiteY3-696" fmla="*/ 226594 h 1195678"/>
                <a:gd name="connsiteX4-697" fmla="*/ 237121 w 348197"/>
                <a:gd name="connsiteY4-698" fmla="*/ 858511 h 1195678"/>
                <a:gd name="connsiteX5-699" fmla="*/ 348197 w 348197"/>
                <a:gd name="connsiteY5-700" fmla="*/ 798037 h 1195678"/>
                <a:gd name="connsiteX6-701" fmla="*/ 319396 w 348197"/>
                <a:gd name="connsiteY6-702" fmla="*/ 1195678 h 1195678"/>
                <a:gd name="connsiteX7-703" fmla="*/ 1827 w 348197"/>
                <a:gd name="connsiteY7-704" fmla="*/ 965826 h 1195678"/>
                <a:gd name="connsiteX0-705" fmla="*/ 1827 w 348197"/>
                <a:gd name="connsiteY0-706" fmla="*/ 965826 h 1195678"/>
                <a:gd name="connsiteX1-707" fmla="*/ 97977 w 348197"/>
                <a:gd name="connsiteY1-708" fmla="*/ 917423 h 1195678"/>
                <a:gd name="connsiteX2-709" fmla="*/ 80974 w 348197"/>
                <a:gd name="connsiteY2-710" fmla="*/ 0 h 1195678"/>
                <a:gd name="connsiteX3-711" fmla="*/ 77889 w 348197"/>
                <a:gd name="connsiteY3-712" fmla="*/ 226594 h 1195678"/>
                <a:gd name="connsiteX4-713" fmla="*/ 237121 w 348197"/>
                <a:gd name="connsiteY4-714" fmla="*/ 858511 h 1195678"/>
                <a:gd name="connsiteX5-715" fmla="*/ 348197 w 348197"/>
                <a:gd name="connsiteY5-716" fmla="*/ 798037 h 1195678"/>
                <a:gd name="connsiteX6-717" fmla="*/ 319396 w 348197"/>
                <a:gd name="connsiteY6-718" fmla="*/ 1195678 h 1195678"/>
                <a:gd name="connsiteX7-719" fmla="*/ 1827 w 348197"/>
                <a:gd name="connsiteY7-720" fmla="*/ 965826 h 1195678"/>
                <a:gd name="connsiteX0-721" fmla="*/ 0 w 346370"/>
                <a:gd name="connsiteY0-722" fmla="*/ 965826 h 1195678"/>
                <a:gd name="connsiteX1-723" fmla="*/ 96150 w 346370"/>
                <a:gd name="connsiteY1-724" fmla="*/ 917423 h 1195678"/>
                <a:gd name="connsiteX2-725" fmla="*/ 79147 w 346370"/>
                <a:gd name="connsiteY2-726" fmla="*/ 0 h 1195678"/>
                <a:gd name="connsiteX3-727" fmla="*/ 76062 w 346370"/>
                <a:gd name="connsiteY3-728" fmla="*/ 226594 h 1195678"/>
                <a:gd name="connsiteX4-729" fmla="*/ 235294 w 346370"/>
                <a:gd name="connsiteY4-730" fmla="*/ 858511 h 1195678"/>
                <a:gd name="connsiteX5-731" fmla="*/ 346370 w 346370"/>
                <a:gd name="connsiteY5-732" fmla="*/ 798037 h 1195678"/>
                <a:gd name="connsiteX6-733" fmla="*/ 317569 w 346370"/>
                <a:gd name="connsiteY6-734" fmla="*/ 1195678 h 1195678"/>
                <a:gd name="connsiteX7-735" fmla="*/ 0 w 346370"/>
                <a:gd name="connsiteY7-736" fmla="*/ 965826 h 1195678"/>
                <a:gd name="connsiteX0-737" fmla="*/ 0 w 346370"/>
                <a:gd name="connsiteY0-738" fmla="*/ 965826 h 1195678"/>
                <a:gd name="connsiteX1-739" fmla="*/ 96150 w 346370"/>
                <a:gd name="connsiteY1-740" fmla="*/ 917423 h 1195678"/>
                <a:gd name="connsiteX2-741" fmla="*/ 79147 w 346370"/>
                <a:gd name="connsiteY2-742" fmla="*/ 0 h 1195678"/>
                <a:gd name="connsiteX3-743" fmla="*/ 76062 w 346370"/>
                <a:gd name="connsiteY3-744" fmla="*/ 226594 h 1195678"/>
                <a:gd name="connsiteX4-745" fmla="*/ 235294 w 346370"/>
                <a:gd name="connsiteY4-746" fmla="*/ 858511 h 1195678"/>
                <a:gd name="connsiteX5-747" fmla="*/ 346370 w 346370"/>
                <a:gd name="connsiteY5-748" fmla="*/ 798037 h 1195678"/>
                <a:gd name="connsiteX6-749" fmla="*/ 317569 w 346370"/>
                <a:gd name="connsiteY6-750" fmla="*/ 1195678 h 1195678"/>
                <a:gd name="connsiteX7-751" fmla="*/ 0 w 346370"/>
                <a:gd name="connsiteY7-752" fmla="*/ 965826 h 1195678"/>
                <a:gd name="connsiteX0-753" fmla="*/ 0 w 346370"/>
                <a:gd name="connsiteY0-754" fmla="*/ 965826 h 1195678"/>
                <a:gd name="connsiteX1-755" fmla="*/ 96150 w 346370"/>
                <a:gd name="connsiteY1-756" fmla="*/ 917423 h 1195678"/>
                <a:gd name="connsiteX2-757" fmla="*/ 79147 w 346370"/>
                <a:gd name="connsiteY2-758" fmla="*/ 0 h 1195678"/>
                <a:gd name="connsiteX3-759" fmla="*/ 66468 w 346370"/>
                <a:gd name="connsiteY3-760" fmla="*/ 342978 h 1195678"/>
                <a:gd name="connsiteX4-761" fmla="*/ 235294 w 346370"/>
                <a:gd name="connsiteY4-762" fmla="*/ 858511 h 1195678"/>
                <a:gd name="connsiteX5-763" fmla="*/ 346370 w 346370"/>
                <a:gd name="connsiteY5-764" fmla="*/ 798037 h 1195678"/>
                <a:gd name="connsiteX6-765" fmla="*/ 317569 w 346370"/>
                <a:gd name="connsiteY6-766" fmla="*/ 1195678 h 1195678"/>
                <a:gd name="connsiteX7-767" fmla="*/ 0 w 346370"/>
                <a:gd name="connsiteY7-768" fmla="*/ 965826 h 1195678"/>
                <a:gd name="connsiteX0-769" fmla="*/ 0 w 346370"/>
                <a:gd name="connsiteY0-770" fmla="*/ 965826 h 1195678"/>
                <a:gd name="connsiteX1-771" fmla="*/ 96150 w 346370"/>
                <a:gd name="connsiteY1-772" fmla="*/ 917423 h 1195678"/>
                <a:gd name="connsiteX2-773" fmla="*/ 79147 w 346370"/>
                <a:gd name="connsiteY2-774" fmla="*/ 0 h 1195678"/>
                <a:gd name="connsiteX3-775" fmla="*/ 66468 w 346370"/>
                <a:gd name="connsiteY3-776" fmla="*/ 342978 h 1195678"/>
                <a:gd name="connsiteX4-777" fmla="*/ 235294 w 346370"/>
                <a:gd name="connsiteY4-778" fmla="*/ 858511 h 1195678"/>
                <a:gd name="connsiteX5-779" fmla="*/ 346370 w 346370"/>
                <a:gd name="connsiteY5-780" fmla="*/ 798037 h 1195678"/>
                <a:gd name="connsiteX6-781" fmla="*/ 317569 w 346370"/>
                <a:gd name="connsiteY6-782" fmla="*/ 1195678 h 1195678"/>
                <a:gd name="connsiteX7-783" fmla="*/ 0 w 346370"/>
                <a:gd name="connsiteY7-784" fmla="*/ 965826 h 1195678"/>
                <a:gd name="connsiteX0-785" fmla="*/ 0 w 346370"/>
                <a:gd name="connsiteY0-786" fmla="*/ 965826 h 1195678"/>
                <a:gd name="connsiteX1-787" fmla="*/ 96150 w 346370"/>
                <a:gd name="connsiteY1-788" fmla="*/ 917423 h 1195678"/>
                <a:gd name="connsiteX2-789" fmla="*/ 79147 w 346370"/>
                <a:gd name="connsiteY2-790" fmla="*/ 0 h 1195678"/>
                <a:gd name="connsiteX3-791" fmla="*/ 67992 w 346370"/>
                <a:gd name="connsiteY3-792" fmla="*/ 423786 h 1195678"/>
                <a:gd name="connsiteX4-793" fmla="*/ 235294 w 346370"/>
                <a:gd name="connsiteY4-794" fmla="*/ 858511 h 1195678"/>
                <a:gd name="connsiteX5-795" fmla="*/ 346370 w 346370"/>
                <a:gd name="connsiteY5-796" fmla="*/ 798037 h 1195678"/>
                <a:gd name="connsiteX6-797" fmla="*/ 317569 w 346370"/>
                <a:gd name="connsiteY6-798" fmla="*/ 1195678 h 1195678"/>
                <a:gd name="connsiteX7-799" fmla="*/ 0 w 346370"/>
                <a:gd name="connsiteY7-800" fmla="*/ 965826 h 1195678"/>
                <a:gd name="connsiteX0-801" fmla="*/ 0 w 346370"/>
                <a:gd name="connsiteY0-802" fmla="*/ 965826 h 1195678"/>
                <a:gd name="connsiteX1-803" fmla="*/ 96150 w 346370"/>
                <a:gd name="connsiteY1-804" fmla="*/ 917423 h 1195678"/>
                <a:gd name="connsiteX2-805" fmla="*/ 79147 w 346370"/>
                <a:gd name="connsiteY2-806" fmla="*/ 0 h 1195678"/>
                <a:gd name="connsiteX3-807" fmla="*/ 67992 w 346370"/>
                <a:gd name="connsiteY3-808" fmla="*/ 423786 h 1195678"/>
                <a:gd name="connsiteX4-809" fmla="*/ 235294 w 346370"/>
                <a:gd name="connsiteY4-810" fmla="*/ 858511 h 1195678"/>
                <a:gd name="connsiteX5-811" fmla="*/ 346370 w 346370"/>
                <a:gd name="connsiteY5-812" fmla="*/ 798037 h 1195678"/>
                <a:gd name="connsiteX6-813" fmla="*/ 317569 w 346370"/>
                <a:gd name="connsiteY6-814" fmla="*/ 1195678 h 1195678"/>
                <a:gd name="connsiteX7-815" fmla="*/ 0 w 346370"/>
                <a:gd name="connsiteY7-816" fmla="*/ 965826 h 1195678"/>
                <a:gd name="connsiteX0-817" fmla="*/ 0 w 346370"/>
                <a:gd name="connsiteY0-818" fmla="*/ 965826 h 1195678"/>
                <a:gd name="connsiteX1-819" fmla="*/ 96150 w 346370"/>
                <a:gd name="connsiteY1-820" fmla="*/ 917423 h 1195678"/>
                <a:gd name="connsiteX2-821" fmla="*/ 79147 w 346370"/>
                <a:gd name="connsiteY2-822" fmla="*/ 0 h 1195678"/>
                <a:gd name="connsiteX3-823" fmla="*/ 74662 w 346370"/>
                <a:gd name="connsiteY3-824" fmla="*/ 420291 h 1195678"/>
                <a:gd name="connsiteX4-825" fmla="*/ 235294 w 346370"/>
                <a:gd name="connsiteY4-826" fmla="*/ 858511 h 1195678"/>
                <a:gd name="connsiteX5-827" fmla="*/ 346370 w 346370"/>
                <a:gd name="connsiteY5-828" fmla="*/ 798037 h 1195678"/>
                <a:gd name="connsiteX6-829" fmla="*/ 317569 w 346370"/>
                <a:gd name="connsiteY6-830" fmla="*/ 1195678 h 1195678"/>
                <a:gd name="connsiteX7-831" fmla="*/ 0 w 346370"/>
                <a:gd name="connsiteY7-832" fmla="*/ 965826 h 1195678"/>
                <a:gd name="connsiteX0-833" fmla="*/ 0 w 346370"/>
                <a:gd name="connsiteY0-834" fmla="*/ 965826 h 1195678"/>
                <a:gd name="connsiteX1-835" fmla="*/ 96150 w 346370"/>
                <a:gd name="connsiteY1-836" fmla="*/ 917423 h 1195678"/>
                <a:gd name="connsiteX2-837" fmla="*/ 79147 w 346370"/>
                <a:gd name="connsiteY2-838" fmla="*/ 0 h 1195678"/>
                <a:gd name="connsiteX3-839" fmla="*/ 74662 w 346370"/>
                <a:gd name="connsiteY3-840" fmla="*/ 420291 h 1195678"/>
                <a:gd name="connsiteX4-841" fmla="*/ 235294 w 346370"/>
                <a:gd name="connsiteY4-842" fmla="*/ 858511 h 1195678"/>
                <a:gd name="connsiteX5-843" fmla="*/ 346370 w 346370"/>
                <a:gd name="connsiteY5-844" fmla="*/ 798037 h 1195678"/>
                <a:gd name="connsiteX6-845" fmla="*/ 317569 w 346370"/>
                <a:gd name="connsiteY6-846" fmla="*/ 1195678 h 1195678"/>
                <a:gd name="connsiteX7-847" fmla="*/ 0 w 346370"/>
                <a:gd name="connsiteY7-848" fmla="*/ 965826 h 1195678"/>
                <a:gd name="connsiteX0-849" fmla="*/ 0 w 346370"/>
                <a:gd name="connsiteY0-850" fmla="*/ 965826 h 1195678"/>
                <a:gd name="connsiteX1-851" fmla="*/ 96150 w 346370"/>
                <a:gd name="connsiteY1-852" fmla="*/ 917423 h 1195678"/>
                <a:gd name="connsiteX2-853" fmla="*/ 79147 w 346370"/>
                <a:gd name="connsiteY2-854" fmla="*/ 0 h 1195678"/>
                <a:gd name="connsiteX3-855" fmla="*/ 74662 w 346370"/>
                <a:gd name="connsiteY3-856" fmla="*/ 420291 h 1195678"/>
                <a:gd name="connsiteX4-857" fmla="*/ 235294 w 346370"/>
                <a:gd name="connsiteY4-858" fmla="*/ 858511 h 1195678"/>
                <a:gd name="connsiteX5-859" fmla="*/ 346370 w 346370"/>
                <a:gd name="connsiteY5-860" fmla="*/ 798037 h 1195678"/>
                <a:gd name="connsiteX6-861" fmla="*/ 317569 w 346370"/>
                <a:gd name="connsiteY6-862" fmla="*/ 1195678 h 1195678"/>
                <a:gd name="connsiteX7-863" fmla="*/ 0 w 346370"/>
                <a:gd name="connsiteY7-864" fmla="*/ 965826 h 1195678"/>
                <a:gd name="connsiteX0-865" fmla="*/ 0 w 346370"/>
                <a:gd name="connsiteY0-866" fmla="*/ 965826 h 1195678"/>
                <a:gd name="connsiteX1-867" fmla="*/ 96150 w 346370"/>
                <a:gd name="connsiteY1-868" fmla="*/ 917423 h 1195678"/>
                <a:gd name="connsiteX2-869" fmla="*/ 79147 w 346370"/>
                <a:gd name="connsiteY2-870" fmla="*/ 0 h 1195678"/>
                <a:gd name="connsiteX3-871" fmla="*/ 74662 w 346370"/>
                <a:gd name="connsiteY3-872" fmla="*/ 420291 h 1195678"/>
                <a:gd name="connsiteX4-873" fmla="*/ 231927 w 346370"/>
                <a:gd name="connsiteY4-874" fmla="*/ 858576 h 1195678"/>
                <a:gd name="connsiteX5-875" fmla="*/ 346370 w 346370"/>
                <a:gd name="connsiteY5-876" fmla="*/ 798037 h 1195678"/>
                <a:gd name="connsiteX6-877" fmla="*/ 317569 w 346370"/>
                <a:gd name="connsiteY6-878" fmla="*/ 1195678 h 1195678"/>
                <a:gd name="connsiteX7-879" fmla="*/ 0 w 346370"/>
                <a:gd name="connsiteY7-880" fmla="*/ 965826 h 1195678"/>
                <a:gd name="connsiteX0-881" fmla="*/ 0 w 346370"/>
                <a:gd name="connsiteY0-882" fmla="*/ 965826 h 1195678"/>
                <a:gd name="connsiteX1-883" fmla="*/ 96150 w 346370"/>
                <a:gd name="connsiteY1-884" fmla="*/ 917423 h 1195678"/>
                <a:gd name="connsiteX2-885" fmla="*/ 79147 w 346370"/>
                <a:gd name="connsiteY2-886" fmla="*/ 0 h 1195678"/>
                <a:gd name="connsiteX3-887" fmla="*/ 74662 w 346370"/>
                <a:gd name="connsiteY3-888" fmla="*/ 420291 h 1195678"/>
                <a:gd name="connsiteX4-889" fmla="*/ 257185 w 346370"/>
                <a:gd name="connsiteY4-890" fmla="*/ 840054 h 1195678"/>
                <a:gd name="connsiteX5-891" fmla="*/ 346370 w 346370"/>
                <a:gd name="connsiteY5-892" fmla="*/ 798037 h 1195678"/>
                <a:gd name="connsiteX6-893" fmla="*/ 317569 w 346370"/>
                <a:gd name="connsiteY6-894" fmla="*/ 1195678 h 1195678"/>
                <a:gd name="connsiteX7-895" fmla="*/ 0 w 346370"/>
                <a:gd name="connsiteY7-896" fmla="*/ 965826 h 1195678"/>
                <a:gd name="connsiteX0-897" fmla="*/ 20484 w 366854"/>
                <a:gd name="connsiteY0-898" fmla="*/ 965826 h 1195678"/>
                <a:gd name="connsiteX1-899" fmla="*/ 86326 w 366854"/>
                <a:gd name="connsiteY1-900" fmla="*/ 934261 h 1195678"/>
                <a:gd name="connsiteX2-901" fmla="*/ 99631 w 366854"/>
                <a:gd name="connsiteY2-902" fmla="*/ 0 h 1195678"/>
                <a:gd name="connsiteX3-903" fmla="*/ 95146 w 366854"/>
                <a:gd name="connsiteY3-904" fmla="*/ 420291 h 1195678"/>
                <a:gd name="connsiteX4-905" fmla="*/ 277669 w 366854"/>
                <a:gd name="connsiteY4-906" fmla="*/ 840054 h 1195678"/>
                <a:gd name="connsiteX5-907" fmla="*/ 366854 w 366854"/>
                <a:gd name="connsiteY5-908" fmla="*/ 798037 h 1195678"/>
                <a:gd name="connsiteX6-909" fmla="*/ 338053 w 366854"/>
                <a:gd name="connsiteY6-910" fmla="*/ 1195678 h 1195678"/>
                <a:gd name="connsiteX7-911" fmla="*/ 20484 w 366854"/>
                <a:gd name="connsiteY7-912" fmla="*/ 965826 h 1195678"/>
                <a:gd name="connsiteX0-913" fmla="*/ 20484 w 366854"/>
                <a:gd name="connsiteY0-914" fmla="*/ 965826 h 1195678"/>
                <a:gd name="connsiteX1-915" fmla="*/ 86326 w 366854"/>
                <a:gd name="connsiteY1-916" fmla="*/ 934261 h 1195678"/>
                <a:gd name="connsiteX2-917" fmla="*/ 99631 w 366854"/>
                <a:gd name="connsiteY2-918" fmla="*/ 0 h 1195678"/>
                <a:gd name="connsiteX3-919" fmla="*/ 128821 w 366854"/>
                <a:gd name="connsiteY3-920" fmla="*/ 427026 h 1195678"/>
                <a:gd name="connsiteX4-921" fmla="*/ 277669 w 366854"/>
                <a:gd name="connsiteY4-922" fmla="*/ 840054 h 1195678"/>
                <a:gd name="connsiteX5-923" fmla="*/ 366854 w 366854"/>
                <a:gd name="connsiteY5-924" fmla="*/ 798037 h 1195678"/>
                <a:gd name="connsiteX6-925" fmla="*/ 338053 w 366854"/>
                <a:gd name="connsiteY6-926" fmla="*/ 1195678 h 1195678"/>
                <a:gd name="connsiteX7-927" fmla="*/ 20484 w 366854"/>
                <a:gd name="connsiteY7-928" fmla="*/ 965826 h 1195678"/>
                <a:gd name="connsiteX0-929" fmla="*/ 9187 w 355557"/>
                <a:gd name="connsiteY0-930" fmla="*/ 980980 h 1210832"/>
                <a:gd name="connsiteX1-931" fmla="*/ 75029 w 355557"/>
                <a:gd name="connsiteY1-932" fmla="*/ 949415 h 1210832"/>
                <a:gd name="connsiteX2-933" fmla="*/ 133797 w 355557"/>
                <a:gd name="connsiteY2-934" fmla="*/ 0 h 1210832"/>
                <a:gd name="connsiteX3-935" fmla="*/ 117524 w 355557"/>
                <a:gd name="connsiteY3-936" fmla="*/ 442180 h 1210832"/>
                <a:gd name="connsiteX4-937" fmla="*/ 266372 w 355557"/>
                <a:gd name="connsiteY4-938" fmla="*/ 855208 h 1210832"/>
                <a:gd name="connsiteX5-939" fmla="*/ 355557 w 355557"/>
                <a:gd name="connsiteY5-940" fmla="*/ 813191 h 1210832"/>
                <a:gd name="connsiteX6-941" fmla="*/ 326756 w 355557"/>
                <a:gd name="connsiteY6-942" fmla="*/ 1210832 h 1210832"/>
                <a:gd name="connsiteX7-943" fmla="*/ 9187 w 355557"/>
                <a:gd name="connsiteY7-944" fmla="*/ 980980 h 1210832"/>
                <a:gd name="connsiteX0-945" fmla="*/ 9187 w 355557"/>
                <a:gd name="connsiteY0-946" fmla="*/ 980980 h 1210832"/>
                <a:gd name="connsiteX1-947" fmla="*/ 75029 w 355557"/>
                <a:gd name="connsiteY1-948" fmla="*/ 949415 h 1210832"/>
                <a:gd name="connsiteX2-949" fmla="*/ 133797 w 355557"/>
                <a:gd name="connsiteY2-950" fmla="*/ 0 h 1210832"/>
                <a:gd name="connsiteX3-951" fmla="*/ 117524 w 355557"/>
                <a:gd name="connsiteY3-952" fmla="*/ 442180 h 1210832"/>
                <a:gd name="connsiteX4-953" fmla="*/ 266372 w 355557"/>
                <a:gd name="connsiteY4-954" fmla="*/ 855208 h 1210832"/>
                <a:gd name="connsiteX5-955" fmla="*/ 355557 w 355557"/>
                <a:gd name="connsiteY5-956" fmla="*/ 813191 h 1210832"/>
                <a:gd name="connsiteX6-957" fmla="*/ 326756 w 355557"/>
                <a:gd name="connsiteY6-958" fmla="*/ 1210832 h 1210832"/>
                <a:gd name="connsiteX7-959" fmla="*/ 9187 w 355557"/>
                <a:gd name="connsiteY7-960" fmla="*/ 980980 h 1210832"/>
                <a:gd name="connsiteX0-961" fmla="*/ 9187 w 355557"/>
                <a:gd name="connsiteY0-962" fmla="*/ 980980 h 1210832"/>
                <a:gd name="connsiteX1-963" fmla="*/ 75029 w 355557"/>
                <a:gd name="connsiteY1-964" fmla="*/ 949415 h 1210832"/>
                <a:gd name="connsiteX2-965" fmla="*/ 133797 w 355557"/>
                <a:gd name="connsiteY2-966" fmla="*/ 0 h 1210832"/>
                <a:gd name="connsiteX3-967" fmla="*/ 117524 w 355557"/>
                <a:gd name="connsiteY3-968" fmla="*/ 442180 h 1210832"/>
                <a:gd name="connsiteX4-969" fmla="*/ 266372 w 355557"/>
                <a:gd name="connsiteY4-970" fmla="*/ 855208 h 1210832"/>
                <a:gd name="connsiteX5-971" fmla="*/ 355557 w 355557"/>
                <a:gd name="connsiteY5-972" fmla="*/ 813191 h 1210832"/>
                <a:gd name="connsiteX6-973" fmla="*/ 326756 w 355557"/>
                <a:gd name="connsiteY6-974" fmla="*/ 1210832 h 1210832"/>
                <a:gd name="connsiteX7-975" fmla="*/ 9187 w 355557"/>
                <a:gd name="connsiteY7-976" fmla="*/ 980980 h 1210832"/>
                <a:gd name="connsiteX0-977" fmla="*/ 9187 w 355557"/>
                <a:gd name="connsiteY0-978" fmla="*/ 980980 h 1210832"/>
                <a:gd name="connsiteX1-979" fmla="*/ 75029 w 355557"/>
                <a:gd name="connsiteY1-980" fmla="*/ 949415 h 1210832"/>
                <a:gd name="connsiteX2-981" fmla="*/ 133797 w 355557"/>
                <a:gd name="connsiteY2-982" fmla="*/ 0 h 1210832"/>
                <a:gd name="connsiteX3-983" fmla="*/ 117524 w 355557"/>
                <a:gd name="connsiteY3-984" fmla="*/ 442180 h 1210832"/>
                <a:gd name="connsiteX4-985" fmla="*/ 266372 w 355557"/>
                <a:gd name="connsiteY4-986" fmla="*/ 855208 h 1210832"/>
                <a:gd name="connsiteX5-987" fmla="*/ 355557 w 355557"/>
                <a:gd name="connsiteY5-988" fmla="*/ 813191 h 1210832"/>
                <a:gd name="connsiteX6-989" fmla="*/ 326756 w 355557"/>
                <a:gd name="connsiteY6-990" fmla="*/ 1210832 h 1210832"/>
                <a:gd name="connsiteX7-991" fmla="*/ 9187 w 355557"/>
                <a:gd name="connsiteY7-992" fmla="*/ 980980 h 1210832"/>
                <a:gd name="connsiteX0-993" fmla="*/ 9187 w 355557"/>
                <a:gd name="connsiteY0-994" fmla="*/ 980980 h 1210832"/>
                <a:gd name="connsiteX1-995" fmla="*/ 75029 w 355557"/>
                <a:gd name="connsiteY1-996" fmla="*/ 949415 h 1210832"/>
                <a:gd name="connsiteX2-997" fmla="*/ 133797 w 355557"/>
                <a:gd name="connsiteY2-998" fmla="*/ 0 h 1210832"/>
                <a:gd name="connsiteX3-999" fmla="*/ 117524 w 355557"/>
                <a:gd name="connsiteY3-1000" fmla="*/ 442180 h 1210832"/>
                <a:gd name="connsiteX4-1001" fmla="*/ 266372 w 355557"/>
                <a:gd name="connsiteY4-1002" fmla="*/ 855208 h 1210832"/>
                <a:gd name="connsiteX5-1003" fmla="*/ 355557 w 355557"/>
                <a:gd name="connsiteY5-1004" fmla="*/ 813191 h 1210832"/>
                <a:gd name="connsiteX6-1005" fmla="*/ 326756 w 355557"/>
                <a:gd name="connsiteY6-1006" fmla="*/ 1210832 h 1210832"/>
                <a:gd name="connsiteX7-1007" fmla="*/ 9187 w 355557"/>
                <a:gd name="connsiteY7-1008" fmla="*/ 980980 h 1210832"/>
                <a:gd name="connsiteX0-1009" fmla="*/ 9187 w 355557"/>
                <a:gd name="connsiteY0-1010" fmla="*/ 980980 h 1210832"/>
                <a:gd name="connsiteX1-1011" fmla="*/ 75029 w 355557"/>
                <a:gd name="connsiteY1-1012" fmla="*/ 949415 h 1210832"/>
                <a:gd name="connsiteX2-1013" fmla="*/ 133797 w 355557"/>
                <a:gd name="connsiteY2-1014" fmla="*/ 0 h 1210832"/>
                <a:gd name="connsiteX3-1015" fmla="*/ 117524 w 355557"/>
                <a:gd name="connsiteY3-1016" fmla="*/ 442180 h 1210832"/>
                <a:gd name="connsiteX4-1017" fmla="*/ 266372 w 355557"/>
                <a:gd name="connsiteY4-1018" fmla="*/ 855208 h 1210832"/>
                <a:gd name="connsiteX5-1019" fmla="*/ 355557 w 355557"/>
                <a:gd name="connsiteY5-1020" fmla="*/ 813191 h 1210832"/>
                <a:gd name="connsiteX6-1021" fmla="*/ 326756 w 355557"/>
                <a:gd name="connsiteY6-1022" fmla="*/ 1210832 h 1210832"/>
                <a:gd name="connsiteX7-1023" fmla="*/ 9187 w 355557"/>
                <a:gd name="connsiteY7-1024" fmla="*/ 980980 h 1210832"/>
                <a:gd name="connsiteX0-1025" fmla="*/ 3944 w 350314"/>
                <a:gd name="connsiteY0-1026" fmla="*/ 980980 h 1210832"/>
                <a:gd name="connsiteX1-1027" fmla="*/ 76521 w 350314"/>
                <a:gd name="connsiteY1-1028" fmla="*/ 942680 h 1210832"/>
                <a:gd name="connsiteX2-1029" fmla="*/ 128554 w 350314"/>
                <a:gd name="connsiteY2-1030" fmla="*/ 0 h 1210832"/>
                <a:gd name="connsiteX3-1031" fmla="*/ 112281 w 350314"/>
                <a:gd name="connsiteY3-1032" fmla="*/ 442180 h 1210832"/>
                <a:gd name="connsiteX4-1033" fmla="*/ 261129 w 350314"/>
                <a:gd name="connsiteY4-1034" fmla="*/ 855208 h 1210832"/>
                <a:gd name="connsiteX5-1035" fmla="*/ 350314 w 350314"/>
                <a:gd name="connsiteY5-1036" fmla="*/ 813191 h 1210832"/>
                <a:gd name="connsiteX6-1037" fmla="*/ 321513 w 350314"/>
                <a:gd name="connsiteY6-1038" fmla="*/ 1210832 h 1210832"/>
                <a:gd name="connsiteX7-1039" fmla="*/ 3944 w 350314"/>
                <a:gd name="connsiteY7-1040" fmla="*/ 980980 h 1210832"/>
                <a:gd name="connsiteX0-1041" fmla="*/ 0 w 346370"/>
                <a:gd name="connsiteY0-1042" fmla="*/ 980980 h 1210832"/>
                <a:gd name="connsiteX1-1043" fmla="*/ 79312 w 346370"/>
                <a:gd name="connsiteY1-1044" fmla="*/ 949415 h 1210832"/>
                <a:gd name="connsiteX2-1045" fmla="*/ 124610 w 346370"/>
                <a:gd name="connsiteY2-1046" fmla="*/ 0 h 1210832"/>
                <a:gd name="connsiteX3-1047" fmla="*/ 108337 w 346370"/>
                <a:gd name="connsiteY3-1048" fmla="*/ 442180 h 1210832"/>
                <a:gd name="connsiteX4-1049" fmla="*/ 257185 w 346370"/>
                <a:gd name="connsiteY4-1050" fmla="*/ 855208 h 1210832"/>
                <a:gd name="connsiteX5-1051" fmla="*/ 346370 w 346370"/>
                <a:gd name="connsiteY5-1052" fmla="*/ 813191 h 1210832"/>
                <a:gd name="connsiteX6-1053" fmla="*/ 317569 w 346370"/>
                <a:gd name="connsiteY6-1054" fmla="*/ 1210832 h 1210832"/>
                <a:gd name="connsiteX7-1055" fmla="*/ 0 w 346370"/>
                <a:gd name="connsiteY7-1056" fmla="*/ 980980 h 1210832"/>
                <a:gd name="connsiteX0-1057" fmla="*/ 4917 w 351287"/>
                <a:gd name="connsiteY0-1058" fmla="*/ 980980 h 1210832"/>
                <a:gd name="connsiteX1-1059" fmla="*/ 84229 w 351287"/>
                <a:gd name="connsiteY1-1060" fmla="*/ 949415 h 1210832"/>
                <a:gd name="connsiteX2-1061" fmla="*/ 129527 w 351287"/>
                <a:gd name="connsiteY2-1062" fmla="*/ 0 h 1210832"/>
                <a:gd name="connsiteX3-1063" fmla="*/ 113254 w 351287"/>
                <a:gd name="connsiteY3-1064" fmla="*/ 442180 h 1210832"/>
                <a:gd name="connsiteX4-1065" fmla="*/ 262102 w 351287"/>
                <a:gd name="connsiteY4-1066" fmla="*/ 855208 h 1210832"/>
                <a:gd name="connsiteX5-1067" fmla="*/ 351287 w 351287"/>
                <a:gd name="connsiteY5-1068" fmla="*/ 813191 h 1210832"/>
                <a:gd name="connsiteX6-1069" fmla="*/ 322486 w 351287"/>
                <a:gd name="connsiteY6-1070" fmla="*/ 1210832 h 1210832"/>
                <a:gd name="connsiteX7-1071" fmla="*/ 4917 w 351287"/>
                <a:gd name="connsiteY7-1072" fmla="*/ 980980 h 1210832"/>
                <a:gd name="connsiteX0-1073" fmla="*/ 8160 w 354530"/>
                <a:gd name="connsiteY0-1074" fmla="*/ 908576 h 1138428"/>
                <a:gd name="connsiteX1-1075" fmla="*/ 87472 w 354530"/>
                <a:gd name="connsiteY1-1076" fmla="*/ 877011 h 1138428"/>
                <a:gd name="connsiteX2-1077" fmla="*/ 120984 w 354530"/>
                <a:gd name="connsiteY2-1078" fmla="*/ 0 h 1138428"/>
                <a:gd name="connsiteX3-1079" fmla="*/ 116497 w 354530"/>
                <a:gd name="connsiteY3-1080" fmla="*/ 369776 h 1138428"/>
                <a:gd name="connsiteX4-1081" fmla="*/ 265345 w 354530"/>
                <a:gd name="connsiteY4-1082" fmla="*/ 782804 h 1138428"/>
                <a:gd name="connsiteX5-1083" fmla="*/ 354530 w 354530"/>
                <a:gd name="connsiteY5-1084" fmla="*/ 740787 h 1138428"/>
                <a:gd name="connsiteX6-1085" fmla="*/ 325729 w 354530"/>
                <a:gd name="connsiteY6-1086" fmla="*/ 1138428 h 1138428"/>
                <a:gd name="connsiteX7-1087" fmla="*/ 8160 w 354530"/>
                <a:gd name="connsiteY7-1088" fmla="*/ 908576 h 1138428"/>
                <a:gd name="connsiteX0-1089" fmla="*/ 6743 w 353113"/>
                <a:gd name="connsiteY0-1090" fmla="*/ 910260 h 1140112"/>
                <a:gd name="connsiteX1-1091" fmla="*/ 86055 w 353113"/>
                <a:gd name="connsiteY1-1092" fmla="*/ 878695 h 1140112"/>
                <a:gd name="connsiteX2-1093" fmla="*/ 124619 w 353113"/>
                <a:gd name="connsiteY2-1094" fmla="*/ 0 h 1140112"/>
                <a:gd name="connsiteX3-1095" fmla="*/ 115080 w 353113"/>
                <a:gd name="connsiteY3-1096" fmla="*/ 371460 h 1140112"/>
                <a:gd name="connsiteX4-1097" fmla="*/ 263928 w 353113"/>
                <a:gd name="connsiteY4-1098" fmla="*/ 784488 h 1140112"/>
                <a:gd name="connsiteX5-1099" fmla="*/ 353113 w 353113"/>
                <a:gd name="connsiteY5-1100" fmla="*/ 742471 h 1140112"/>
                <a:gd name="connsiteX6-1101" fmla="*/ 324312 w 353113"/>
                <a:gd name="connsiteY6-1102" fmla="*/ 1140112 h 1140112"/>
                <a:gd name="connsiteX7-1103" fmla="*/ 6743 w 353113"/>
                <a:gd name="connsiteY7-1104" fmla="*/ 910260 h 1140112"/>
                <a:gd name="connsiteX0-1105" fmla="*/ 6743 w 346378"/>
                <a:gd name="connsiteY0-1106" fmla="*/ 910260 h 1140112"/>
                <a:gd name="connsiteX1-1107" fmla="*/ 86055 w 346378"/>
                <a:gd name="connsiteY1-1108" fmla="*/ 878695 h 1140112"/>
                <a:gd name="connsiteX2-1109" fmla="*/ 124619 w 346378"/>
                <a:gd name="connsiteY2-1110" fmla="*/ 0 h 1140112"/>
                <a:gd name="connsiteX3-1111" fmla="*/ 115080 w 346378"/>
                <a:gd name="connsiteY3-1112" fmla="*/ 371460 h 1140112"/>
                <a:gd name="connsiteX4-1113" fmla="*/ 263928 w 346378"/>
                <a:gd name="connsiteY4-1114" fmla="*/ 784488 h 1140112"/>
                <a:gd name="connsiteX5-1115" fmla="*/ 346378 w 346378"/>
                <a:gd name="connsiteY5-1116" fmla="*/ 722265 h 1140112"/>
                <a:gd name="connsiteX6-1117" fmla="*/ 324312 w 346378"/>
                <a:gd name="connsiteY6-1118" fmla="*/ 1140112 h 1140112"/>
                <a:gd name="connsiteX7-1119" fmla="*/ 6743 w 346378"/>
                <a:gd name="connsiteY7-1120" fmla="*/ 910260 h 1140112"/>
                <a:gd name="connsiteX0-1121" fmla="*/ 1691 w 346378"/>
                <a:gd name="connsiteY0-1122" fmla="*/ 928782 h 1140112"/>
                <a:gd name="connsiteX1-1123" fmla="*/ 86055 w 346378"/>
                <a:gd name="connsiteY1-1124" fmla="*/ 878695 h 1140112"/>
                <a:gd name="connsiteX2-1125" fmla="*/ 124619 w 346378"/>
                <a:gd name="connsiteY2-1126" fmla="*/ 0 h 1140112"/>
                <a:gd name="connsiteX3-1127" fmla="*/ 115080 w 346378"/>
                <a:gd name="connsiteY3-1128" fmla="*/ 371460 h 1140112"/>
                <a:gd name="connsiteX4-1129" fmla="*/ 263928 w 346378"/>
                <a:gd name="connsiteY4-1130" fmla="*/ 784488 h 1140112"/>
                <a:gd name="connsiteX5-1131" fmla="*/ 346378 w 346378"/>
                <a:gd name="connsiteY5-1132" fmla="*/ 722265 h 1140112"/>
                <a:gd name="connsiteX6-1133" fmla="*/ 324312 w 346378"/>
                <a:gd name="connsiteY6-1134" fmla="*/ 1140112 h 1140112"/>
                <a:gd name="connsiteX7-1135" fmla="*/ 1691 w 346378"/>
                <a:gd name="connsiteY7-1136" fmla="*/ 928782 h 1140112"/>
                <a:gd name="connsiteX0-1137" fmla="*/ 1691 w 346378"/>
                <a:gd name="connsiteY0-1138" fmla="*/ 928782 h 1140112"/>
                <a:gd name="connsiteX1-1139" fmla="*/ 86055 w 346378"/>
                <a:gd name="connsiteY1-1140" fmla="*/ 878695 h 1140112"/>
                <a:gd name="connsiteX2-1141" fmla="*/ 124619 w 346378"/>
                <a:gd name="connsiteY2-1142" fmla="*/ 0 h 1140112"/>
                <a:gd name="connsiteX3-1143" fmla="*/ 115080 w 346378"/>
                <a:gd name="connsiteY3-1144" fmla="*/ 371460 h 1140112"/>
                <a:gd name="connsiteX4-1145" fmla="*/ 258875 w 346378"/>
                <a:gd name="connsiteY4-1146" fmla="*/ 782804 h 1140112"/>
                <a:gd name="connsiteX5-1147" fmla="*/ 346378 w 346378"/>
                <a:gd name="connsiteY5-1148" fmla="*/ 722265 h 1140112"/>
                <a:gd name="connsiteX6-1149" fmla="*/ 324312 w 346378"/>
                <a:gd name="connsiteY6-1150" fmla="*/ 1140112 h 1140112"/>
                <a:gd name="connsiteX7-1151" fmla="*/ 1691 w 346378"/>
                <a:gd name="connsiteY7-1152" fmla="*/ 928782 h 1140112"/>
                <a:gd name="connsiteX0-1153" fmla="*/ 1691 w 346378"/>
                <a:gd name="connsiteY0-1154" fmla="*/ 928782 h 1140112"/>
                <a:gd name="connsiteX1-1155" fmla="*/ 86055 w 346378"/>
                <a:gd name="connsiteY1-1156" fmla="*/ 878695 h 1140112"/>
                <a:gd name="connsiteX2-1157" fmla="*/ 124619 w 346378"/>
                <a:gd name="connsiteY2-1158" fmla="*/ 0 h 1140112"/>
                <a:gd name="connsiteX3-1159" fmla="*/ 115080 w 346378"/>
                <a:gd name="connsiteY3-1160" fmla="*/ 371460 h 1140112"/>
                <a:gd name="connsiteX4-1161" fmla="*/ 255508 w 346378"/>
                <a:gd name="connsiteY4-1162" fmla="*/ 779437 h 1140112"/>
                <a:gd name="connsiteX5-1163" fmla="*/ 346378 w 346378"/>
                <a:gd name="connsiteY5-1164" fmla="*/ 722265 h 1140112"/>
                <a:gd name="connsiteX6-1165" fmla="*/ 324312 w 346378"/>
                <a:gd name="connsiteY6-1166" fmla="*/ 1140112 h 1140112"/>
                <a:gd name="connsiteX7-1167" fmla="*/ 1691 w 346378"/>
                <a:gd name="connsiteY7-1168" fmla="*/ 928782 h 1140112"/>
                <a:gd name="connsiteX0-1169" fmla="*/ 0 w 344687"/>
                <a:gd name="connsiteY0-1170" fmla="*/ 1044964 h 1256294"/>
                <a:gd name="connsiteX1-1171" fmla="*/ 84364 w 344687"/>
                <a:gd name="connsiteY1-1172" fmla="*/ 994877 h 1256294"/>
                <a:gd name="connsiteX2-1173" fmla="*/ 154920 w 344687"/>
                <a:gd name="connsiteY2-1174" fmla="*/ 0 h 1256294"/>
                <a:gd name="connsiteX3-1175" fmla="*/ 113389 w 344687"/>
                <a:gd name="connsiteY3-1176" fmla="*/ 487642 h 1256294"/>
                <a:gd name="connsiteX4-1177" fmla="*/ 253817 w 344687"/>
                <a:gd name="connsiteY4-1178" fmla="*/ 895619 h 1256294"/>
                <a:gd name="connsiteX5-1179" fmla="*/ 344687 w 344687"/>
                <a:gd name="connsiteY5-1180" fmla="*/ 838447 h 1256294"/>
                <a:gd name="connsiteX6-1181" fmla="*/ 322621 w 344687"/>
                <a:gd name="connsiteY6-1182" fmla="*/ 1256294 h 1256294"/>
                <a:gd name="connsiteX7-1183" fmla="*/ 0 w 344687"/>
                <a:gd name="connsiteY7-1184" fmla="*/ 1044964 h 12562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4687" h="1256294">
                  <a:moveTo>
                    <a:pt x="0" y="1044964"/>
                  </a:moveTo>
                  <a:cubicBezTo>
                    <a:pt x="32050" y="1028830"/>
                    <a:pt x="48884" y="1007708"/>
                    <a:pt x="84364" y="994877"/>
                  </a:cubicBezTo>
                  <a:cubicBezTo>
                    <a:pt x="-98460" y="447547"/>
                    <a:pt x="88751" y="163497"/>
                    <a:pt x="154920" y="0"/>
                  </a:cubicBezTo>
                  <a:cubicBezTo>
                    <a:pt x="133624" y="161804"/>
                    <a:pt x="94152" y="319868"/>
                    <a:pt x="113389" y="487642"/>
                  </a:cubicBezTo>
                  <a:cubicBezTo>
                    <a:pt x="134239" y="621709"/>
                    <a:pt x="141514" y="692225"/>
                    <a:pt x="253817" y="895619"/>
                  </a:cubicBezTo>
                  <a:lnTo>
                    <a:pt x="344687" y="838447"/>
                  </a:lnTo>
                  <a:lnTo>
                    <a:pt x="322621" y="1256294"/>
                  </a:lnTo>
                  <a:lnTo>
                    <a:pt x="0" y="1044964"/>
                  </a:lnTo>
                  <a:close/>
                </a:path>
              </a:pathLst>
            </a:custGeom>
            <a:gradFill>
              <a:gsLst>
                <a:gs pos="30000">
                  <a:srgbClr val="FB7D7E">
                    <a:alpha val="80000"/>
                  </a:srgbClr>
                </a:gs>
                <a:gs pos="0">
                  <a:schemeClr val="accent1">
                    <a:lumMod val="5000"/>
                    <a:lumOff val="95000"/>
                    <a:alpha val="30000"/>
                  </a:schemeClr>
                </a:gs>
                <a:gs pos="80000">
                  <a:srgbClr val="FF0000"/>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1417" tIns="25713" rIns="51417" bIns="25713"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514350" eaLnBrk="0" fontAlgn="base" hangingPunct="0">
                <a:spcBef>
                  <a:spcPct val="0"/>
                </a:spcBef>
                <a:spcAft>
                  <a:spcPct val="0"/>
                </a:spcAft>
                <a:defRPr/>
              </a:pPr>
              <a:endParaRPr lang="zh-CN" altLang="en-US" sz="525" dirty="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31" name="组合 30"/>
          <p:cNvGrpSpPr/>
          <p:nvPr/>
        </p:nvGrpSpPr>
        <p:grpSpPr>
          <a:xfrm rot="0">
            <a:off x="9687560" y="2002790"/>
            <a:ext cx="2211705" cy="2040890"/>
            <a:chOff x="11188" y="3041"/>
            <a:chExt cx="3483" cy="3214"/>
          </a:xfrm>
        </p:grpSpPr>
        <p:graphicFrame>
          <p:nvGraphicFramePr>
            <p:cNvPr id="20" name="图表 19"/>
            <p:cNvGraphicFramePr/>
            <p:nvPr>
              <p:custDataLst>
                <p:tags r:id="rId20"/>
              </p:custDataLst>
            </p:nvPr>
          </p:nvGraphicFramePr>
          <p:xfrm>
            <a:off x="11188" y="3041"/>
            <a:ext cx="3483" cy="3214"/>
          </p:xfrm>
          <a:graphic>
            <a:graphicData uri="http://schemas.openxmlformats.org/drawingml/2006/chart">
              <c:chart xmlns:c="http://schemas.openxmlformats.org/drawingml/2006/chart" xmlns:r="http://schemas.openxmlformats.org/officeDocument/2006/relationships" r:id="rId4"/>
            </a:graphicData>
          </a:graphic>
        </p:graphicFrame>
        <p:sp>
          <p:nvSpPr>
            <p:cNvPr id="28" name="文本框 27"/>
            <p:cNvSpPr txBox="1"/>
            <p:nvPr>
              <p:custDataLst>
                <p:tags r:id="rId21"/>
              </p:custDataLst>
            </p:nvPr>
          </p:nvSpPr>
          <p:spPr>
            <a:xfrm>
              <a:off x="12322" y="4493"/>
              <a:ext cx="1242" cy="628"/>
            </a:xfrm>
            <a:prstGeom prst="rect">
              <a:avLst/>
            </a:prstGeom>
            <a:noFill/>
          </p:spPr>
          <p:txBody>
            <a:bodyPr wrap="square" rtlCol="0">
              <a:spAutoFit/>
            </a:bodyPr>
            <a:lstStyle/>
            <a:p>
              <a:pPr algn="ctr"/>
              <a:r>
                <a:rPr lang="zh-CN" altLang="en-US" sz="10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同比提升</a:t>
              </a:r>
              <a:endParaRPr lang="zh-CN" altLang="en-US" sz="10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0.2PP</a:t>
              </a:r>
              <a:endParaRPr lang="en-US" altLang="zh-CN" sz="1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下箭头 15"/>
            <p:cNvSpPr/>
            <p:nvPr>
              <p:custDataLst>
                <p:tags r:id="rId22"/>
              </p:custDataLst>
            </p:nvPr>
          </p:nvSpPr>
          <p:spPr>
            <a:xfrm rot="5124045" flipH="1" flipV="1">
              <a:off x="12738" y="5072"/>
              <a:ext cx="409" cy="450"/>
            </a:xfrm>
            <a:custGeom>
              <a:avLst/>
              <a:gdLst>
                <a:gd name="connsiteX0" fmla="*/ 0 w 448873"/>
                <a:gd name="connsiteY0" fmla="*/ 907747 h 1368152"/>
                <a:gd name="connsiteX1" fmla="*/ 112218 w 448873"/>
                <a:gd name="connsiteY1" fmla="*/ 907747 h 1368152"/>
                <a:gd name="connsiteX2" fmla="*/ 112218 w 448873"/>
                <a:gd name="connsiteY2" fmla="*/ 0 h 1368152"/>
                <a:gd name="connsiteX3" fmla="*/ 336655 w 448873"/>
                <a:gd name="connsiteY3" fmla="*/ 0 h 1368152"/>
                <a:gd name="connsiteX4" fmla="*/ 336655 w 448873"/>
                <a:gd name="connsiteY4" fmla="*/ 907747 h 1368152"/>
                <a:gd name="connsiteX5" fmla="*/ 448873 w 448873"/>
                <a:gd name="connsiteY5" fmla="*/ 907747 h 1368152"/>
                <a:gd name="connsiteX6" fmla="*/ 224437 w 448873"/>
                <a:gd name="connsiteY6" fmla="*/ 1368152 h 1368152"/>
                <a:gd name="connsiteX7" fmla="*/ 0 w 448873"/>
                <a:gd name="connsiteY7" fmla="*/ 907747 h 1368152"/>
                <a:gd name="connsiteX0-1" fmla="*/ 0 w 448873"/>
                <a:gd name="connsiteY0-2" fmla="*/ 907747 h 1368152"/>
                <a:gd name="connsiteX1-3" fmla="*/ 112218 w 448873"/>
                <a:gd name="connsiteY1-4" fmla="*/ 907747 h 1368152"/>
                <a:gd name="connsiteX2-5" fmla="*/ 112218 w 448873"/>
                <a:gd name="connsiteY2-6" fmla="*/ 0 h 1368152"/>
                <a:gd name="connsiteX3-7" fmla="*/ 101576 w 448873"/>
                <a:gd name="connsiteY3-8" fmla="*/ 4434 h 1368152"/>
                <a:gd name="connsiteX4-9" fmla="*/ 336655 w 448873"/>
                <a:gd name="connsiteY4-10" fmla="*/ 907747 h 1368152"/>
                <a:gd name="connsiteX5-11" fmla="*/ 448873 w 448873"/>
                <a:gd name="connsiteY5-12" fmla="*/ 907747 h 1368152"/>
                <a:gd name="connsiteX6-13" fmla="*/ 224437 w 448873"/>
                <a:gd name="connsiteY6-14" fmla="*/ 1368152 h 1368152"/>
                <a:gd name="connsiteX7-15" fmla="*/ 0 w 448873"/>
                <a:gd name="connsiteY7-16" fmla="*/ 907747 h 1368152"/>
                <a:gd name="connsiteX0-17" fmla="*/ 0 w 448873"/>
                <a:gd name="connsiteY0-18" fmla="*/ 907747 h 1368152"/>
                <a:gd name="connsiteX1-19" fmla="*/ 112218 w 448873"/>
                <a:gd name="connsiteY1-20" fmla="*/ 907747 h 1368152"/>
                <a:gd name="connsiteX2-21" fmla="*/ 112218 w 448873"/>
                <a:gd name="connsiteY2-22" fmla="*/ 0 h 1368152"/>
                <a:gd name="connsiteX3-23" fmla="*/ 101576 w 448873"/>
                <a:gd name="connsiteY3-24" fmla="*/ 4434 h 1368152"/>
                <a:gd name="connsiteX4-25" fmla="*/ 336655 w 448873"/>
                <a:gd name="connsiteY4-26" fmla="*/ 907747 h 1368152"/>
                <a:gd name="connsiteX5-27" fmla="*/ 448873 w 448873"/>
                <a:gd name="connsiteY5-28" fmla="*/ 907747 h 1368152"/>
                <a:gd name="connsiteX6-29" fmla="*/ 224437 w 448873"/>
                <a:gd name="connsiteY6-30" fmla="*/ 1368152 h 1368152"/>
                <a:gd name="connsiteX7-31" fmla="*/ 0 w 448873"/>
                <a:gd name="connsiteY7-32" fmla="*/ 907747 h 1368152"/>
                <a:gd name="connsiteX0-33" fmla="*/ 0 w 448873"/>
                <a:gd name="connsiteY0-34" fmla="*/ 907747 h 1368152"/>
                <a:gd name="connsiteX1-35" fmla="*/ 112218 w 448873"/>
                <a:gd name="connsiteY1-36" fmla="*/ 907747 h 1368152"/>
                <a:gd name="connsiteX2-37" fmla="*/ 112218 w 448873"/>
                <a:gd name="connsiteY2-38" fmla="*/ 0 h 1368152"/>
                <a:gd name="connsiteX3-39" fmla="*/ 101576 w 448873"/>
                <a:gd name="connsiteY3-40" fmla="*/ 4434 h 1368152"/>
                <a:gd name="connsiteX4-41" fmla="*/ 336655 w 448873"/>
                <a:gd name="connsiteY4-42" fmla="*/ 907747 h 1368152"/>
                <a:gd name="connsiteX5-43" fmla="*/ 448873 w 448873"/>
                <a:gd name="connsiteY5-44" fmla="*/ 907747 h 1368152"/>
                <a:gd name="connsiteX6-45" fmla="*/ 224437 w 448873"/>
                <a:gd name="connsiteY6-46" fmla="*/ 1368152 h 1368152"/>
                <a:gd name="connsiteX7-47" fmla="*/ 0 w 448873"/>
                <a:gd name="connsiteY7-48" fmla="*/ 907747 h 1368152"/>
                <a:gd name="connsiteX0-49" fmla="*/ 0 w 448873"/>
                <a:gd name="connsiteY0-50" fmla="*/ 907747 h 1366568"/>
                <a:gd name="connsiteX1-51" fmla="*/ 112218 w 448873"/>
                <a:gd name="connsiteY1-52" fmla="*/ 907747 h 1366568"/>
                <a:gd name="connsiteX2-53" fmla="*/ 112218 w 448873"/>
                <a:gd name="connsiteY2-54" fmla="*/ 0 h 1366568"/>
                <a:gd name="connsiteX3-55" fmla="*/ 101576 w 448873"/>
                <a:gd name="connsiteY3-56" fmla="*/ 4434 h 1366568"/>
                <a:gd name="connsiteX4-57" fmla="*/ 336655 w 448873"/>
                <a:gd name="connsiteY4-58" fmla="*/ 907747 h 1366568"/>
                <a:gd name="connsiteX5-59" fmla="*/ 448873 w 448873"/>
                <a:gd name="connsiteY5-60" fmla="*/ 907747 h 1366568"/>
                <a:gd name="connsiteX6-61" fmla="*/ 308393 w 448873"/>
                <a:gd name="connsiteY6-62" fmla="*/ 1366568 h 1366568"/>
                <a:gd name="connsiteX7-63" fmla="*/ 0 w 448873"/>
                <a:gd name="connsiteY7-64" fmla="*/ 907747 h 1366568"/>
                <a:gd name="connsiteX0-65" fmla="*/ 0 w 447923"/>
                <a:gd name="connsiteY0-66" fmla="*/ 907747 h 1366568"/>
                <a:gd name="connsiteX1-67" fmla="*/ 112218 w 447923"/>
                <a:gd name="connsiteY1-68" fmla="*/ 907747 h 1366568"/>
                <a:gd name="connsiteX2-69" fmla="*/ 112218 w 447923"/>
                <a:gd name="connsiteY2-70" fmla="*/ 0 h 1366568"/>
                <a:gd name="connsiteX3-71" fmla="*/ 101576 w 447923"/>
                <a:gd name="connsiteY3-72" fmla="*/ 4434 h 1366568"/>
                <a:gd name="connsiteX4-73" fmla="*/ 336655 w 447923"/>
                <a:gd name="connsiteY4-74" fmla="*/ 907747 h 1366568"/>
                <a:gd name="connsiteX5-75" fmla="*/ 447923 w 447923"/>
                <a:gd name="connsiteY5-76" fmla="*/ 857373 h 1366568"/>
                <a:gd name="connsiteX6-77" fmla="*/ 308393 w 447923"/>
                <a:gd name="connsiteY6-78" fmla="*/ 1366568 h 1366568"/>
                <a:gd name="connsiteX7-79" fmla="*/ 0 w 447923"/>
                <a:gd name="connsiteY7-80" fmla="*/ 907747 h 1366568"/>
                <a:gd name="connsiteX0-81" fmla="*/ 0 w 437786"/>
                <a:gd name="connsiteY0-82" fmla="*/ 999941 h 1366568"/>
                <a:gd name="connsiteX1-83" fmla="*/ 102081 w 437786"/>
                <a:gd name="connsiteY1-84" fmla="*/ 907747 h 1366568"/>
                <a:gd name="connsiteX2-85" fmla="*/ 102081 w 437786"/>
                <a:gd name="connsiteY2-86" fmla="*/ 0 h 1366568"/>
                <a:gd name="connsiteX3-87" fmla="*/ 91439 w 437786"/>
                <a:gd name="connsiteY3-88" fmla="*/ 4434 h 1366568"/>
                <a:gd name="connsiteX4-89" fmla="*/ 326518 w 437786"/>
                <a:gd name="connsiteY4-90" fmla="*/ 907747 h 1366568"/>
                <a:gd name="connsiteX5-91" fmla="*/ 437786 w 437786"/>
                <a:gd name="connsiteY5-92" fmla="*/ 857373 h 1366568"/>
                <a:gd name="connsiteX6-93" fmla="*/ 298256 w 437786"/>
                <a:gd name="connsiteY6-94" fmla="*/ 1366568 h 1366568"/>
                <a:gd name="connsiteX7-95" fmla="*/ 0 w 437786"/>
                <a:gd name="connsiteY7-96" fmla="*/ 999941 h 1366568"/>
                <a:gd name="connsiteX0-97" fmla="*/ 0 w 437786"/>
                <a:gd name="connsiteY0-98" fmla="*/ 999941 h 1366568"/>
                <a:gd name="connsiteX1-99" fmla="*/ 111268 w 437786"/>
                <a:gd name="connsiteY1-100" fmla="*/ 949567 h 1366568"/>
                <a:gd name="connsiteX2-101" fmla="*/ 102081 w 437786"/>
                <a:gd name="connsiteY2-102" fmla="*/ 0 h 1366568"/>
                <a:gd name="connsiteX3-103" fmla="*/ 91439 w 437786"/>
                <a:gd name="connsiteY3-104" fmla="*/ 4434 h 1366568"/>
                <a:gd name="connsiteX4-105" fmla="*/ 326518 w 437786"/>
                <a:gd name="connsiteY4-106" fmla="*/ 907747 h 1366568"/>
                <a:gd name="connsiteX5-107" fmla="*/ 437786 w 437786"/>
                <a:gd name="connsiteY5-108" fmla="*/ 857373 h 1366568"/>
                <a:gd name="connsiteX6-109" fmla="*/ 298256 w 437786"/>
                <a:gd name="connsiteY6-110" fmla="*/ 1366568 h 1366568"/>
                <a:gd name="connsiteX7-111" fmla="*/ 0 w 437786"/>
                <a:gd name="connsiteY7-112" fmla="*/ 999941 h 1366568"/>
                <a:gd name="connsiteX0-113" fmla="*/ 0 w 437786"/>
                <a:gd name="connsiteY0-114" fmla="*/ 999941 h 1366568"/>
                <a:gd name="connsiteX1-115" fmla="*/ 111268 w 437786"/>
                <a:gd name="connsiteY1-116" fmla="*/ 949567 h 1366568"/>
                <a:gd name="connsiteX2-117" fmla="*/ 102081 w 437786"/>
                <a:gd name="connsiteY2-118" fmla="*/ 0 h 1366568"/>
                <a:gd name="connsiteX3-119" fmla="*/ 91439 w 437786"/>
                <a:gd name="connsiteY3-120" fmla="*/ 4434 h 1366568"/>
                <a:gd name="connsiteX4-121" fmla="*/ 316227 w 437786"/>
                <a:gd name="connsiteY4-122" fmla="*/ 897837 h 1366568"/>
                <a:gd name="connsiteX5-123" fmla="*/ 437786 w 437786"/>
                <a:gd name="connsiteY5-124" fmla="*/ 857373 h 1366568"/>
                <a:gd name="connsiteX6-125" fmla="*/ 298256 w 437786"/>
                <a:gd name="connsiteY6-126" fmla="*/ 1366568 h 1366568"/>
                <a:gd name="connsiteX7-127" fmla="*/ 0 w 437786"/>
                <a:gd name="connsiteY7-128" fmla="*/ 999941 h 1366568"/>
                <a:gd name="connsiteX0-129" fmla="*/ 0 w 437786"/>
                <a:gd name="connsiteY0-130" fmla="*/ 999941 h 1366568"/>
                <a:gd name="connsiteX1-131" fmla="*/ 111268 w 437786"/>
                <a:gd name="connsiteY1-132" fmla="*/ 949567 h 1366568"/>
                <a:gd name="connsiteX2-133" fmla="*/ 102081 w 437786"/>
                <a:gd name="connsiteY2-134" fmla="*/ 0 h 1366568"/>
                <a:gd name="connsiteX3-135" fmla="*/ 91439 w 437786"/>
                <a:gd name="connsiteY3-136" fmla="*/ 4434 h 1366568"/>
                <a:gd name="connsiteX4-137" fmla="*/ 316227 w 437786"/>
                <a:gd name="connsiteY4-138" fmla="*/ 897837 h 1366568"/>
                <a:gd name="connsiteX5-139" fmla="*/ 437786 w 437786"/>
                <a:gd name="connsiteY5-140" fmla="*/ 857373 h 1366568"/>
                <a:gd name="connsiteX6-141" fmla="*/ 298256 w 437786"/>
                <a:gd name="connsiteY6-142" fmla="*/ 1366568 h 1366568"/>
                <a:gd name="connsiteX7-143" fmla="*/ 0 w 437786"/>
                <a:gd name="connsiteY7-144" fmla="*/ 999941 h 1366568"/>
                <a:gd name="connsiteX0-145" fmla="*/ 0 w 437786"/>
                <a:gd name="connsiteY0-146" fmla="*/ 999941 h 1313395"/>
                <a:gd name="connsiteX1-147" fmla="*/ 111268 w 437786"/>
                <a:gd name="connsiteY1-148" fmla="*/ 949567 h 1313395"/>
                <a:gd name="connsiteX2-149" fmla="*/ 102081 w 437786"/>
                <a:gd name="connsiteY2-150" fmla="*/ 0 h 1313395"/>
                <a:gd name="connsiteX3-151" fmla="*/ 91439 w 437786"/>
                <a:gd name="connsiteY3-152" fmla="*/ 4434 h 1313395"/>
                <a:gd name="connsiteX4-153" fmla="*/ 316227 w 437786"/>
                <a:gd name="connsiteY4-154" fmla="*/ 897837 h 1313395"/>
                <a:gd name="connsiteX5-155" fmla="*/ 437786 w 437786"/>
                <a:gd name="connsiteY5-156" fmla="*/ 857373 h 1313395"/>
                <a:gd name="connsiteX6-157" fmla="*/ 349459 w 437786"/>
                <a:gd name="connsiteY6-158" fmla="*/ 1313395 h 1313395"/>
                <a:gd name="connsiteX7-159" fmla="*/ 0 w 437786"/>
                <a:gd name="connsiteY7-160" fmla="*/ 999941 h 1313395"/>
                <a:gd name="connsiteX0-161" fmla="*/ 0 w 437786"/>
                <a:gd name="connsiteY0-162" fmla="*/ 999941 h 1313395"/>
                <a:gd name="connsiteX1-163" fmla="*/ 111268 w 437786"/>
                <a:gd name="connsiteY1-164" fmla="*/ 949567 h 1313395"/>
                <a:gd name="connsiteX2-165" fmla="*/ 102081 w 437786"/>
                <a:gd name="connsiteY2-166" fmla="*/ 0 h 1313395"/>
                <a:gd name="connsiteX3-167" fmla="*/ 106622 w 437786"/>
                <a:gd name="connsiteY3-168" fmla="*/ 5832 h 1313395"/>
                <a:gd name="connsiteX4-169" fmla="*/ 316227 w 437786"/>
                <a:gd name="connsiteY4-170" fmla="*/ 897837 h 1313395"/>
                <a:gd name="connsiteX5-171" fmla="*/ 437786 w 437786"/>
                <a:gd name="connsiteY5-172" fmla="*/ 857373 h 1313395"/>
                <a:gd name="connsiteX6-173" fmla="*/ 349459 w 437786"/>
                <a:gd name="connsiteY6-174" fmla="*/ 1313395 h 1313395"/>
                <a:gd name="connsiteX7-175" fmla="*/ 0 w 437786"/>
                <a:gd name="connsiteY7-176" fmla="*/ 999941 h 1313395"/>
                <a:gd name="connsiteX0-177" fmla="*/ 0 w 437786"/>
                <a:gd name="connsiteY0-178" fmla="*/ 999941 h 1313395"/>
                <a:gd name="connsiteX1-179" fmla="*/ 111268 w 437786"/>
                <a:gd name="connsiteY1-180" fmla="*/ 949567 h 1313395"/>
                <a:gd name="connsiteX2-181" fmla="*/ 102081 w 437786"/>
                <a:gd name="connsiteY2-182" fmla="*/ 0 h 1313395"/>
                <a:gd name="connsiteX3-183" fmla="*/ 106622 w 437786"/>
                <a:gd name="connsiteY3-184" fmla="*/ 5832 h 1313395"/>
                <a:gd name="connsiteX4-185" fmla="*/ 316227 w 437786"/>
                <a:gd name="connsiteY4-186" fmla="*/ 897837 h 1313395"/>
                <a:gd name="connsiteX5-187" fmla="*/ 437786 w 437786"/>
                <a:gd name="connsiteY5-188" fmla="*/ 857373 h 1313395"/>
                <a:gd name="connsiteX6-189" fmla="*/ 349459 w 437786"/>
                <a:gd name="connsiteY6-190" fmla="*/ 1313395 h 1313395"/>
                <a:gd name="connsiteX7-191" fmla="*/ 0 w 437786"/>
                <a:gd name="connsiteY7-192" fmla="*/ 999941 h 1313395"/>
                <a:gd name="connsiteX0-193" fmla="*/ 0 w 443885"/>
                <a:gd name="connsiteY0-194" fmla="*/ 999941 h 1313395"/>
                <a:gd name="connsiteX1-195" fmla="*/ 111268 w 443885"/>
                <a:gd name="connsiteY1-196" fmla="*/ 949567 h 1313395"/>
                <a:gd name="connsiteX2-197" fmla="*/ 102081 w 443885"/>
                <a:gd name="connsiteY2-198" fmla="*/ 0 h 1313395"/>
                <a:gd name="connsiteX3-199" fmla="*/ 106622 w 443885"/>
                <a:gd name="connsiteY3-200" fmla="*/ 5832 h 1313395"/>
                <a:gd name="connsiteX4-201" fmla="*/ 316227 w 443885"/>
                <a:gd name="connsiteY4-202" fmla="*/ 897837 h 1313395"/>
                <a:gd name="connsiteX5-203" fmla="*/ 443885 w 443885"/>
                <a:gd name="connsiteY5-204" fmla="*/ 823576 h 1313395"/>
                <a:gd name="connsiteX6-205" fmla="*/ 349459 w 443885"/>
                <a:gd name="connsiteY6-206" fmla="*/ 1313395 h 1313395"/>
                <a:gd name="connsiteX7-207" fmla="*/ 0 w 443885"/>
                <a:gd name="connsiteY7-208" fmla="*/ 999941 h 1313395"/>
                <a:gd name="connsiteX0-209" fmla="*/ 0 w 443885"/>
                <a:gd name="connsiteY0-210" fmla="*/ 999941 h 1313395"/>
                <a:gd name="connsiteX1-211" fmla="*/ 111268 w 443885"/>
                <a:gd name="connsiteY1-212" fmla="*/ 949567 h 1313395"/>
                <a:gd name="connsiteX2-213" fmla="*/ 102081 w 443885"/>
                <a:gd name="connsiteY2-214" fmla="*/ 0 h 1313395"/>
                <a:gd name="connsiteX3-215" fmla="*/ 106622 w 443885"/>
                <a:gd name="connsiteY3-216" fmla="*/ 5832 h 1313395"/>
                <a:gd name="connsiteX4-217" fmla="*/ 302569 w 443885"/>
                <a:gd name="connsiteY4-218" fmla="*/ 887989 h 1313395"/>
                <a:gd name="connsiteX5-219" fmla="*/ 443885 w 443885"/>
                <a:gd name="connsiteY5-220" fmla="*/ 823576 h 1313395"/>
                <a:gd name="connsiteX6-221" fmla="*/ 349459 w 443885"/>
                <a:gd name="connsiteY6-222" fmla="*/ 1313395 h 1313395"/>
                <a:gd name="connsiteX7-223" fmla="*/ 0 w 443885"/>
                <a:gd name="connsiteY7-224" fmla="*/ 999941 h 1313395"/>
                <a:gd name="connsiteX0-225" fmla="*/ 0 w 443885"/>
                <a:gd name="connsiteY0-226" fmla="*/ 999941 h 1313395"/>
                <a:gd name="connsiteX1-227" fmla="*/ 111268 w 443885"/>
                <a:gd name="connsiteY1-228" fmla="*/ 949567 h 1313395"/>
                <a:gd name="connsiteX2-229" fmla="*/ 102081 w 443885"/>
                <a:gd name="connsiteY2-230" fmla="*/ 0 h 1313395"/>
                <a:gd name="connsiteX3-231" fmla="*/ 106622 w 443885"/>
                <a:gd name="connsiteY3-232" fmla="*/ 5832 h 1313395"/>
                <a:gd name="connsiteX4-233" fmla="*/ 302569 w 443885"/>
                <a:gd name="connsiteY4-234" fmla="*/ 887989 h 1313395"/>
                <a:gd name="connsiteX5-235" fmla="*/ 443885 w 443885"/>
                <a:gd name="connsiteY5-236" fmla="*/ 823576 h 1313395"/>
                <a:gd name="connsiteX6-237" fmla="*/ 349459 w 443885"/>
                <a:gd name="connsiteY6-238" fmla="*/ 1313395 h 1313395"/>
                <a:gd name="connsiteX7-239" fmla="*/ 0 w 443885"/>
                <a:gd name="connsiteY7-240" fmla="*/ 999941 h 1313395"/>
                <a:gd name="connsiteX0-241" fmla="*/ 0 w 443885"/>
                <a:gd name="connsiteY0-242" fmla="*/ 999941 h 1313395"/>
                <a:gd name="connsiteX1-243" fmla="*/ 128421 w 443885"/>
                <a:gd name="connsiteY1-244" fmla="*/ 966086 h 1313395"/>
                <a:gd name="connsiteX2-245" fmla="*/ 102081 w 443885"/>
                <a:gd name="connsiteY2-246" fmla="*/ 0 h 1313395"/>
                <a:gd name="connsiteX3-247" fmla="*/ 106622 w 443885"/>
                <a:gd name="connsiteY3-248" fmla="*/ 5832 h 1313395"/>
                <a:gd name="connsiteX4-249" fmla="*/ 302569 w 443885"/>
                <a:gd name="connsiteY4-250" fmla="*/ 887989 h 1313395"/>
                <a:gd name="connsiteX5-251" fmla="*/ 443885 w 443885"/>
                <a:gd name="connsiteY5-252" fmla="*/ 823576 h 1313395"/>
                <a:gd name="connsiteX6-253" fmla="*/ 349459 w 443885"/>
                <a:gd name="connsiteY6-254" fmla="*/ 1313395 h 1313395"/>
                <a:gd name="connsiteX7-255" fmla="*/ 0 w 443885"/>
                <a:gd name="connsiteY7-256" fmla="*/ 999941 h 1313395"/>
                <a:gd name="connsiteX0-257" fmla="*/ 0 w 443885"/>
                <a:gd name="connsiteY0-258" fmla="*/ 999941 h 1313395"/>
                <a:gd name="connsiteX1-259" fmla="*/ 128421 w 443885"/>
                <a:gd name="connsiteY1-260" fmla="*/ 966086 h 1313395"/>
                <a:gd name="connsiteX2-261" fmla="*/ 102081 w 443885"/>
                <a:gd name="connsiteY2-262" fmla="*/ 0 h 1313395"/>
                <a:gd name="connsiteX3-263" fmla="*/ 106622 w 443885"/>
                <a:gd name="connsiteY3-264" fmla="*/ 5832 h 1313395"/>
                <a:gd name="connsiteX4-265" fmla="*/ 302569 w 443885"/>
                <a:gd name="connsiteY4-266" fmla="*/ 887989 h 1313395"/>
                <a:gd name="connsiteX5-267" fmla="*/ 443885 w 443885"/>
                <a:gd name="connsiteY5-268" fmla="*/ 823576 h 1313395"/>
                <a:gd name="connsiteX6-269" fmla="*/ 349459 w 443885"/>
                <a:gd name="connsiteY6-270" fmla="*/ 1313395 h 1313395"/>
                <a:gd name="connsiteX7-271" fmla="*/ 0 w 443885"/>
                <a:gd name="connsiteY7-272" fmla="*/ 999941 h 1313395"/>
                <a:gd name="connsiteX0-273" fmla="*/ 0 w 440200"/>
                <a:gd name="connsiteY0-274" fmla="*/ 1016712 h 1313395"/>
                <a:gd name="connsiteX1-275" fmla="*/ 124736 w 440200"/>
                <a:gd name="connsiteY1-276" fmla="*/ 966086 h 1313395"/>
                <a:gd name="connsiteX2-277" fmla="*/ 98396 w 440200"/>
                <a:gd name="connsiteY2-278" fmla="*/ 0 h 1313395"/>
                <a:gd name="connsiteX3-279" fmla="*/ 102937 w 440200"/>
                <a:gd name="connsiteY3-280" fmla="*/ 5832 h 1313395"/>
                <a:gd name="connsiteX4-281" fmla="*/ 298884 w 440200"/>
                <a:gd name="connsiteY4-282" fmla="*/ 887989 h 1313395"/>
                <a:gd name="connsiteX5-283" fmla="*/ 440200 w 440200"/>
                <a:gd name="connsiteY5-284" fmla="*/ 823576 h 1313395"/>
                <a:gd name="connsiteX6-285" fmla="*/ 345774 w 440200"/>
                <a:gd name="connsiteY6-286" fmla="*/ 1313395 h 1313395"/>
                <a:gd name="connsiteX7-287" fmla="*/ 0 w 440200"/>
                <a:gd name="connsiteY7-288" fmla="*/ 1016712 h 1313395"/>
                <a:gd name="connsiteX0-289" fmla="*/ 0 w 440200"/>
                <a:gd name="connsiteY0-290" fmla="*/ 1016712 h 1347828"/>
                <a:gd name="connsiteX1-291" fmla="*/ 124736 w 440200"/>
                <a:gd name="connsiteY1-292" fmla="*/ 966086 h 1347828"/>
                <a:gd name="connsiteX2-293" fmla="*/ 98396 w 440200"/>
                <a:gd name="connsiteY2-294" fmla="*/ 0 h 1347828"/>
                <a:gd name="connsiteX3-295" fmla="*/ 102937 w 440200"/>
                <a:gd name="connsiteY3-296" fmla="*/ 5832 h 1347828"/>
                <a:gd name="connsiteX4-297" fmla="*/ 298884 w 440200"/>
                <a:gd name="connsiteY4-298" fmla="*/ 887989 h 1347828"/>
                <a:gd name="connsiteX5-299" fmla="*/ 440200 w 440200"/>
                <a:gd name="connsiteY5-300" fmla="*/ 823576 h 1347828"/>
                <a:gd name="connsiteX6-301" fmla="*/ 395262 w 440200"/>
                <a:gd name="connsiteY6-302" fmla="*/ 1347828 h 1347828"/>
                <a:gd name="connsiteX7-303" fmla="*/ 0 w 440200"/>
                <a:gd name="connsiteY7-304" fmla="*/ 1016712 h 1347828"/>
                <a:gd name="connsiteX0-305" fmla="*/ 0 w 395262"/>
                <a:gd name="connsiteY0-306" fmla="*/ 1016712 h 1347828"/>
                <a:gd name="connsiteX1-307" fmla="*/ 124736 w 395262"/>
                <a:gd name="connsiteY1-308" fmla="*/ 966086 h 1347828"/>
                <a:gd name="connsiteX2-309" fmla="*/ 98396 w 395262"/>
                <a:gd name="connsiteY2-310" fmla="*/ 0 h 1347828"/>
                <a:gd name="connsiteX3-311" fmla="*/ 102937 w 395262"/>
                <a:gd name="connsiteY3-312" fmla="*/ 5832 h 1347828"/>
                <a:gd name="connsiteX4-313" fmla="*/ 298884 w 395262"/>
                <a:gd name="connsiteY4-314" fmla="*/ 887989 h 1347828"/>
                <a:gd name="connsiteX5-315" fmla="*/ 386646 w 395262"/>
                <a:gd name="connsiteY5-316" fmla="*/ 841427 h 1347828"/>
                <a:gd name="connsiteX6-317" fmla="*/ 395262 w 395262"/>
                <a:gd name="connsiteY6-318" fmla="*/ 1347828 h 1347828"/>
                <a:gd name="connsiteX7-319" fmla="*/ 0 w 395262"/>
                <a:gd name="connsiteY7-320" fmla="*/ 1016712 h 1347828"/>
                <a:gd name="connsiteX0-321" fmla="*/ 6355 w 361341"/>
                <a:gd name="connsiteY0-322" fmla="*/ 1009216 h 1347828"/>
                <a:gd name="connsiteX1-323" fmla="*/ 90815 w 361341"/>
                <a:gd name="connsiteY1-324" fmla="*/ 966086 h 1347828"/>
                <a:gd name="connsiteX2-325" fmla="*/ 64475 w 361341"/>
                <a:gd name="connsiteY2-326" fmla="*/ 0 h 1347828"/>
                <a:gd name="connsiteX3-327" fmla="*/ 69016 w 361341"/>
                <a:gd name="connsiteY3-328" fmla="*/ 5832 h 1347828"/>
                <a:gd name="connsiteX4-329" fmla="*/ 264963 w 361341"/>
                <a:gd name="connsiteY4-330" fmla="*/ 887989 h 1347828"/>
                <a:gd name="connsiteX5-331" fmla="*/ 352725 w 361341"/>
                <a:gd name="connsiteY5-332" fmla="*/ 841427 h 1347828"/>
                <a:gd name="connsiteX6-333" fmla="*/ 361341 w 361341"/>
                <a:gd name="connsiteY6-334" fmla="*/ 1347828 h 1347828"/>
                <a:gd name="connsiteX7-335" fmla="*/ 6355 w 361341"/>
                <a:gd name="connsiteY7-336" fmla="*/ 1009216 h 1347828"/>
                <a:gd name="connsiteX0-337" fmla="*/ 6355 w 352725"/>
                <a:gd name="connsiteY0-338" fmla="*/ 1009216 h 1239068"/>
                <a:gd name="connsiteX1-339" fmla="*/ 90815 w 352725"/>
                <a:gd name="connsiteY1-340" fmla="*/ 966086 h 1239068"/>
                <a:gd name="connsiteX2-341" fmla="*/ 64475 w 352725"/>
                <a:gd name="connsiteY2-342" fmla="*/ 0 h 1239068"/>
                <a:gd name="connsiteX3-343" fmla="*/ 69016 w 352725"/>
                <a:gd name="connsiteY3-344" fmla="*/ 5832 h 1239068"/>
                <a:gd name="connsiteX4-345" fmla="*/ 264963 w 352725"/>
                <a:gd name="connsiteY4-346" fmla="*/ 887989 h 1239068"/>
                <a:gd name="connsiteX5-347" fmla="*/ 352725 w 352725"/>
                <a:gd name="connsiteY5-348" fmla="*/ 841427 h 1239068"/>
                <a:gd name="connsiteX6-349" fmla="*/ 323924 w 352725"/>
                <a:gd name="connsiteY6-350" fmla="*/ 1239068 h 1239068"/>
                <a:gd name="connsiteX7-351" fmla="*/ 6355 w 352725"/>
                <a:gd name="connsiteY7-352" fmla="*/ 1009216 h 1239068"/>
                <a:gd name="connsiteX0-353" fmla="*/ 6355 w 352725"/>
                <a:gd name="connsiteY0-354" fmla="*/ 1009216 h 1239068"/>
                <a:gd name="connsiteX1-355" fmla="*/ 90815 w 352725"/>
                <a:gd name="connsiteY1-356" fmla="*/ 966086 h 1239068"/>
                <a:gd name="connsiteX2-357" fmla="*/ 64475 w 352725"/>
                <a:gd name="connsiteY2-358" fmla="*/ 0 h 1239068"/>
                <a:gd name="connsiteX3-359" fmla="*/ 69016 w 352725"/>
                <a:gd name="connsiteY3-360" fmla="*/ 5832 h 1239068"/>
                <a:gd name="connsiteX4-361" fmla="*/ 258294 w 352725"/>
                <a:gd name="connsiteY4-362" fmla="*/ 891483 h 1239068"/>
                <a:gd name="connsiteX5-363" fmla="*/ 352725 w 352725"/>
                <a:gd name="connsiteY5-364" fmla="*/ 841427 h 1239068"/>
                <a:gd name="connsiteX6-365" fmla="*/ 323924 w 352725"/>
                <a:gd name="connsiteY6-366" fmla="*/ 1239068 h 1239068"/>
                <a:gd name="connsiteX7-367" fmla="*/ 6355 w 352725"/>
                <a:gd name="connsiteY7-368" fmla="*/ 1009216 h 1239068"/>
                <a:gd name="connsiteX0-369" fmla="*/ 0 w 346370"/>
                <a:gd name="connsiteY0-370" fmla="*/ 1009216 h 1239068"/>
                <a:gd name="connsiteX1-371" fmla="*/ 96150 w 346370"/>
                <a:gd name="connsiteY1-372" fmla="*/ 960813 h 1239068"/>
                <a:gd name="connsiteX2-373" fmla="*/ 58120 w 346370"/>
                <a:gd name="connsiteY2-374" fmla="*/ 0 h 1239068"/>
                <a:gd name="connsiteX3-375" fmla="*/ 62661 w 346370"/>
                <a:gd name="connsiteY3-376" fmla="*/ 5832 h 1239068"/>
                <a:gd name="connsiteX4-377" fmla="*/ 251939 w 346370"/>
                <a:gd name="connsiteY4-378" fmla="*/ 891483 h 1239068"/>
                <a:gd name="connsiteX5-379" fmla="*/ 346370 w 346370"/>
                <a:gd name="connsiteY5-380" fmla="*/ 841427 h 1239068"/>
                <a:gd name="connsiteX6-381" fmla="*/ 317569 w 346370"/>
                <a:gd name="connsiteY6-382" fmla="*/ 1239068 h 1239068"/>
                <a:gd name="connsiteX7-383" fmla="*/ 0 w 346370"/>
                <a:gd name="connsiteY7-384" fmla="*/ 1009216 h 1239068"/>
                <a:gd name="connsiteX0-385" fmla="*/ 19649 w 366019"/>
                <a:gd name="connsiteY0-386" fmla="*/ 1009216 h 1239068"/>
                <a:gd name="connsiteX1-387" fmla="*/ 115799 w 366019"/>
                <a:gd name="connsiteY1-388" fmla="*/ 960813 h 1239068"/>
                <a:gd name="connsiteX2-389" fmla="*/ 77769 w 366019"/>
                <a:gd name="connsiteY2-390" fmla="*/ 0 h 1239068"/>
                <a:gd name="connsiteX3-391" fmla="*/ 82310 w 366019"/>
                <a:gd name="connsiteY3-392" fmla="*/ 5832 h 1239068"/>
                <a:gd name="connsiteX4-393" fmla="*/ 271588 w 366019"/>
                <a:gd name="connsiteY4-394" fmla="*/ 891483 h 1239068"/>
                <a:gd name="connsiteX5-395" fmla="*/ 366019 w 366019"/>
                <a:gd name="connsiteY5-396" fmla="*/ 841427 h 1239068"/>
                <a:gd name="connsiteX6-397" fmla="*/ 337218 w 366019"/>
                <a:gd name="connsiteY6-398" fmla="*/ 1239068 h 1239068"/>
                <a:gd name="connsiteX7-399" fmla="*/ 19649 w 366019"/>
                <a:gd name="connsiteY7-400" fmla="*/ 1009216 h 1239068"/>
                <a:gd name="connsiteX0-401" fmla="*/ 0 w 346370"/>
                <a:gd name="connsiteY0-402" fmla="*/ 1009216 h 1239068"/>
                <a:gd name="connsiteX1-403" fmla="*/ 96150 w 346370"/>
                <a:gd name="connsiteY1-404" fmla="*/ 960813 h 1239068"/>
                <a:gd name="connsiteX2-405" fmla="*/ 58120 w 346370"/>
                <a:gd name="connsiteY2-406" fmla="*/ 0 h 1239068"/>
                <a:gd name="connsiteX3-407" fmla="*/ 62661 w 346370"/>
                <a:gd name="connsiteY3-408" fmla="*/ 5832 h 1239068"/>
                <a:gd name="connsiteX4-409" fmla="*/ 251939 w 346370"/>
                <a:gd name="connsiteY4-410" fmla="*/ 891483 h 1239068"/>
                <a:gd name="connsiteX5-411" fmla="*/ 346370 w 346370"/>
                <a:gd name="connsiteY5-412" fmla="*/ 841427 h 1239068"/>
                <a:gd name="connsiteX6-413" fmla="*/ 317569 w 346370"/>
                <a:gd name="connsiteY6-414" fmla="*/ 1239068 h 1239068"/>
                <a:gd name="connsiteX7-415" fmla="*/ 0 w 346370"/>
                <a:gd name="connsiteY7-416" fmla="*/ 1009216 h 1239068"/>
                <a:gd name="connsiteX0-417" fmla="*/ 0 w 346370"/>
                <a:gd name="connsiteY0-418" fmla="*/ 1012785 h 1242637"/>
                <a:gd name="connsiteX1-419" fmla="*/ 96150 w 346370"/>
                <a:gd name="connsiteY1-420" fmla="*/ 964382 h 1242637"/>
                <a:gd name="connsiteX2-421" fmla="*/ 58120 w 346370"/>
                <a:gd name="connsiteY2-422" fmla="*/ 3569 h 1242637"/>
                <a:gd name="connsiteX3-423" fmla="*/ 114690 w 346370"/>
                <a:gd name="connsiteY3-424" fmla="*/ 0 h 1242637"/>
                <a:gd name="connsiteX4-425" fmla="*/ 251939 w 346370"/>
                <a:gd name="connsiteY4-426" fmla="*/ 895052 h 1242637"/>
                <a:gd name="connsiteX5-427" fmla="*/ 346370 w 346370"/>
                <a:gd name="connsiteY5-428" fmla="*/ 844996 h 1242637"/>
                <a:gd name="connsiteX6-429" fmla="*/ 317569 w 346370"/>
                <a:gd name="connsiteY6-430" fmla="*/ 1242637 h 1242637"/>
                <a:gd name="connsiteX7-431" fmla="*/ 0 w 346370"/>
                <a:gd name="connsiteY7-432" fmla="*/ 1012785 h 1242637"/>
                <a:gd name="connsiteX0-433" fmla="*/ 0 w 346370"/>
                <a:gd name="connsiteY0-434" fmla="*/ 1012785 h 1242637"/>
                <a:gd name="connsiteX1-435" fmla="*/ 96150 w 346370"/>
                <a:gd name="connsiteY1-436" fmla="*/ 964382 h 1242637"/>
                <a:gd name="connsiteX2-437" fmla="*/ 58120 w 346370"/>
                <a:gd name="connsiteY2-438" fmla="*/ 3569 h 1242637"/>
                <a:gd name="connsiteX3-439" fmla="*/ 114690 w 346370"/>
                <a:gd name="connsiteY3-440" fmla="*/ 0 h 1242637"/>
                <a:gd name="connsiteX4-441" fmla="*/ 251939 w 346370"/>
                <a:gd name="connsiteY4-442" fmla="*/ 895052 h 1242637"/>
                <a:gd name="connsiteX5-443" fmla="*/ 346370 w 346370"/>
                <a:gd name="connsiteY5-444" fmla="*/ 844996 h 1242637"/>
                <a:gd name="connsiteX6-445" fmla="*/ 317569 w 346370"/>
                <a:gd name="connsiteY6-446" fmla="*/ 1242637 h 1242637"/>
                <a:gd name="connsiteX7-447" fmla="*/ 0 w 346370"/>
                <a:gd name="connsiteY7-448" fmla="*/ 1012785 h 1242637"/>
                <a:gd name="connsiteX0-449" fmla="*/ 0 w 346370"/>
                <a:gd name="connsiteY0-450" fmla="*/ 1009216 h 1239068"/>
                <a:gd name="connsiteX1-451" fmla="*/ 96150 w 346370"/>
                <a:gd name="connsiteY1-452" fmla="*/ 960813 h 1239068"/>
                <a:gd name="connsiteX2-453" fmla="*/ 58120 w 346370"/>
                <a:gd name="connsiteY2-454" fmla="*/ 0 h 1239068"/>
                <a:gd name="connsiteX3-455" fmla="*/ 69331 w 346370"/>
                <a:gd name="connsiteY3-456" fmla="*/ 2339 h 1239068"/>
                <a:gd name="connsiteX4-457" fmla="*/ 251939 w 346370"/>
                <a:gd name="connsiteY4-458" fmla="*/ 891483 h 1239068"/>
                <a:gd name="connsiteX5-459" fmla="*/ 346370 w 346370"/>
                <a:gd name="connsiteY5-460" fmla="*/ 841427 h 1239068"/>
                <a:gd name="connsiteX6-461" fmla="*/ 317569 w 346370"/>
                <a:gd name="connsiteY6-462" fmla="*/ 1239068 h 1239068"/>
                <a:gd name="connsiteX7-463" fmla="*/ 0 w 346370"/>
                <a:gd name="connsiteY7-464" fmla="*/ 1009216 h 1239068"/>
                <a:gd name="connsiteX0-465" fmla="*/ 0 w 346370"/>
                <a:gd name="connsiteY0-466" fmla="*/ 1009216 h 1239068"/>
                <a:gd name="connsiteX1-467" fmla="*/ 96150 w 346370"/>
                <a:gd name="connsiteY1-468" fmla="*/ 960813 h 1239068"/>
                <a:gd name="connsiteX2-469" fmla="*/ 58120 w 346370"/>
                <a:gd name="connsiteY2-470" fmla="*/ 0 h 1239068"/>
                <a:gd name="connsiteX3-471" fmla="*/ 69331 w 346370"/>
                <a:gd name="connsiteY3-472" fmla="*/ 2339 h 1239068"/>
                <a:gd name="connsiteX4-473" fmla="*/ 251939 w 346370"/>
                <a:gd name="connsiteY4-474" fmla="*/ 891483 h 1239068"/>
                <a:gd name="connsiteX5-475" fmla="*/ 346370 w 346370"/>
                <a:gd name="connsiteY5-476" fmla="*/ 841427 h 1239068"/>
                <a:gd name="connsiteX6-477" fmla="*/ 317569 w 346370"/>
                <a:gd name="connsiteY6-478" fmla="*/ 1239068 h 1239068"/>
                <a:gd name="connsiteX7-479" fmla="*/ 0 w 346370"/>
                <a:gd name="connsiteY7-480" fmla="*/ 1009216 h 1239068"/>
                <a:gd name="connsiteX0-481" fmla="*/ 0 w 346370"/>
                <a:gd name="connsiteY0-482" fmla="*/ 1009216 h 1239068"/>
                <a:gd name="connsiteX1-483" fmla="*/ 96150 w 346370"/>
                <a:gd name="connsiteY1-484" fmla="*/ 960813 h 1239068"/>
                <a:gd name="connsiteX2-485" fmla="*/ 58120 w 346370"/>
                <a:gd name="connsiteY2-486" fmla="*/ 0 h 1239068"/>
                <a:gd name="connsiteX3-487" fmla="*/ 69331 w 346370"/>
                <a:gd name="connsiteY3-488" fmla="*/ 2339 h 1239068"/>
                <a:gd name="connsiteX4-489" fmla="*/ 251939 w 346370"/>
                <a:gd name="connsiteY4-490" fmla="*/ 891483 h 1239068"/>
                <a:gd name="connsiteX5-491" fmla="*/ 346370 w 346370"/>
                <a:gd name="connsiteY5-492" fmla="*/ 841427 h 1239068"/>
                <a:gd name="connsiteX6-493" fmla="*/ 317569 w 346370"/>
                <a:gd name="connsiteY6-494" fmla="*/ 1239068 h 1239068"/>
                <a:gd name="connsiteX7-495" fmla="*/ 0 w 346370"/>
                <a:gd name="connsiteY7-496" fmla="*/ 1009216 h 1239068"/>
                <a:gd name="connsiteX0-497" fmla="*/ 0 w 346370"/>
                <a:gd name="connsiteY0-498" fmla="*/ 1009216 h 1239068"/>
                <a:gd name="connsiteX1-499" fmla="*/ 96150 w 346370"/>
                <a:gd name="connsiteY1-500" fmla="*/ 960813 h 1239068"/>
                <a:gd name="connsiteX2-501" fmla="*/ 58120 w 346370"/>
                <a:gd name="connsiteY2-502" fmla="*/ 0 h 1239068"/>
                <a:gd name="connsiteX3-503" fmla="*/ 69331 w 346370"/>
                <a:gd name="connsiteY3-504" fmla="*/ 2339 h 1239068"/>
                <a:gd name="connsiteX4-505" fmla="*/ 251939 w 346370"/>
                <a:gd name="connsiteY4-506" fmla="*/ 891483 h 1239068"/>
                <a:gd name="connsiteX5-507" fmla="*/ 346370 w 346370"/>
                <a:gd name="connsiteY5-508" fmla="*/ 841427 h 1239068"/>
                <a:gd name="connsiteX6-509" fmla="*/ 317569 w 346370"/>
                <a:gd name="connsiteY6-510" fmla="*/ 1239068 h 1239068"/>
                <a:gd name="connsiteX7-511" fmla="*/ 0 w 346370"/>
                <a:gd name="connsiteY7-512" fmla="*/ 1009216 h 1239068"/>
                <a:gd name="connsiteX0-513" fmla="*/ 0 w 346370"/>
                <a:gd name="connsiteY0-514" fmla="*/ 1009216 h 1239068"/>
                <a:gd name="connsiteX1-515" fmla="*/ 96150 w 346370"/>
                <a:gd name="connsiteY1-516" fmla="*/ 960813 h 1239068"/>
                <a:gd name="connsiteX2-517" fmla="*/ 58120 w 346370"/>
                <a:gd name="connsiteY2-518" fmla="*/ 0 h 1239068"/>
                <a:gd name="connsiteX3-519" fmla="*/ 69331 w 346370"/>
                <a:gd name="connsiteY3-520" fmla="*/ 2339 h 1239068"/>
                <a:gd name="connsiteX4-521" fmla="*/ 251939 w 346370"/>
                <a:gd name="connsiteY4-522" fmla="*/ 891483 h 1239068"/>
                <a:gd name="connsiteX5-523" fmla="*/ 346370 w 346370"/>
                <a:gd name="connsiteY5-524" fmla="*/ 841427 h 1239068"/>
                <a:gd name="connsiteX6-525" fmla="*/ 317569 w 346370"/>
                <a:gd name="connsiteY6-526" fmla="*/ 1239068 h 1239068"/>
                <a:gd name="connsiteX7-527" fmla="*/ 0 w 346370"/>
                <a:gd name="connsiteY7-528" fmla="*/ 1009216 h 1239068"/>
                <a:gd name="connsiteX0-529" fmla="*/ 0 w 346370"/>
                <a:gd name="connsiteY0-530" fmla="*/ 1009216 h 1239068"/>
                <a:gd name="connsiteX1-531" fmla="*/ 96150 w 346370"/>
                <a:gd name="connsiteY1-532" fmla="*/ 960813 h 1239068"/>
                <a:gd name="connsiteX2-533" fmla="*/ 58120 w 346370"/>
                <a:gd name="connsiteY2-534" fmla="*/ 0 h 1239068"/>
                <a:gd name="connsiteX3-535" fmla="*/ 69331 w 346370"/>
                <a:gd name="connsiteY3-536" fmla="*/ 2339 h 1239068"/>
                <a:gd name="connsiteX4-537" fmla="*/ 251939 w 346370"/>
                <a:gd name="connsiteY4-538" fmla="*/ 891483 h 1239068"/>
                <a:gd name="connsiteX5-539" fmla="*/ 346370 w 346370"/>
                <a:gd name="connsiteY5-540" fmla="*/ 841427 h 1239068"/>
                <a:gd name="connsiteX6-541" fmla="*/ 317569 w 346370"/>
                <a:gd name="connsiteY6-542" fmla="*/ 1239068 h 1239068"/>
                <a:gd name="connsiteX7-543" fmla="*/ 0 w 346370"/>
                <a:gd name="connsiteY7-544" fmla="*/ 1009216 h 1239068"/>
                <a:gd name="connsiteX0-545" fmla="*/ 1210 w 347580"/>
                <a:gd name="connsiteY0-546" fmla="*/ 1009216 h 1239068"/>
                <a:gd name="connsiteX1-547" fmla="*/ 97360 w 347580"/>
                <a:gd name="connsiteY1-548" fmla="*/ 960813 h 1239068"/>
                <a:gd name="connsiteX2-549" fmla="*/ 59330 w 347580"/>
                <a:gd name="connsiteY2-550" fmla="*/ 0 h 1239068"/>
                <a:gd name="connsiteX3-551" fmla="*/ 70541 w 347580"/>
                <a:gd name="connsiteY3-552" fmla="*/ 2339 h 1239068"/>
                <a:gd name="connsiteX4-553" fmla="*/ 253149 w 347580"/>
                <a:gd name="connsiteY4-554" fmla="*/ 891483 h 1239068"/>
                <a:gd name="connsiteX5-555" fmla="*/ 347580 w 347580"/>
                <a:gd name="connsiteY5-556" fmla="*/ 841427 h 1239068"/>
                <a:gd name="connsiteX6-557" fmla="*/ 318779 w 347580"/>
                <a:gd name="connsiteY6-558" fmla="*/ 1239068 h 1239068"/>
                <a:gd name="connsiteX7-559" fmla="*/ 1210 w 347580"/>
                <a:gd name="connsiteY7-560" fmla="*/ 1009216 h 1239068"/>
                <a:gd name="connsiteX0-561" fmla="*/ 1210 w 347580"/>
                <a:gd name="connsiteY0-562" fmla="*/ 1009216 h 1239068"/>
                <a:gd name="connsiteX1-563" fmla="*/ 97360 w 347580"/>
                <a:gd name="connsiteY1-564" fmla="*/ 960813 h 1239068"/>
                <a:gd name="connsiteX2-565" fmla="*/ 59330 w 347580"/>
                <a:gd name="connsiteY2-566" fmla="*/ 0 h 1239068"/>
                <a:gd name="connsiteX3-567" fmla="*/ 70541 w 347580"/>
                <a:gd name="connsiteY3-568" fmla="*/ 2339 h 1239068"/>
                <a:gd name="connsiteX4-569" fmla="*/ 253149 w 347580"/>
                <a:gd name="connsiteY4-570" fmla="*/ 891483 h 1239068"/>
                <a:gd name="connsiteX5-571" fmla="*/ 347580 w 347580"/>
                <a:gd name="connsiteY5-572" fmla="*/ 841427 h 1239068"/>
                <a:gd name="connsiteX6-573" fmla="*/ 318779 w 347580"/>
                <a:gd name="connsiteY6-574" fmla="*/ 1239068 h 1239068"/>
                <a:gd name="connsiteX7-575" fmla="*/ 1210 w 347580"/>
                <a:gd name="connsiteY7-576" fmla="*/ 1009216 h 1239068"/>
                <a:gd name="connsiteX0-577" fmla="*/ 1210 w 347580"/>
                <a:gd name="connsiteY0-578" fmla="*/ 1009216 h 1239068"/>
                <a:gd name="connsiteX1-579" fmla="*/ 97360 w 347580"/>
                <a:gd name="connsiteY1-580" fmla="*/ 960813 h 1239068"/>
                <a:gd name="connsiteX2-581" fmla="*/ 59330 w 347580"/>
                <a:gd name="connsiteY2-582" fmla="*/ 0 h 1239068"/>
                <a:gd name="connsiteX3-583" fmla="*/ 70541 w 347580"/>
                <a:gd name="connsiteY3-584" fmla="*/ 2339 h 1239068"/>
                <a:gd name="connsiteX4-585" fmla="*/ 239554 w 347580"/>
                <a:gd name="connsiteY4-586" fmla="*/ 885002 h 1239068"/>
                <a:gd name="connsiteX5-587" fmla="*/ 347580 w 347580"/>
                <a:gd name="connsiteY5-588" fmla="*/ 841427 h 1239068"/>
                <a:gd name="connsiteX6-589" fmla="*/ 318779 w 347580"/>
                <a:gd name="connsiteY6-590" fmla="*/ 1239068 h 1239068"/>
                <a:gd name="connsiteX7-591" fmla="*/ 1210 w 347580"/>
                <a:gd name="connsiteY7-592" fmla="*/ 1009216 h 1239068"/>
                <a:gd name="connsiteX0-593" fmla="*/ 1210 w 347580"/>
                <a:gd name="connsiteY0-594" fmla="*/ 1009216 h 1239068"/>
                <a:gd name="connsiteX1-595" fmla="*/ 97360 w 347580"/>
                <a:gd name="connsiteY1-596" fmla="*/ 960813 h 1239068"/>
                <a:gd name="connsiteX2-597" fmla="*/ 59330 w 347580"/>
                <a:gd name="connsiteY2-598" fmla="*/ 0 h 1239068"/>
                <a:gd name="connsiteX3-599" fmla="*/ 70541 w 347580"/>
                <a:gd name="connsiteY3-600" fmla="*/ 2339 h 1239068"/>
                <a:gd name="connsiteX4-601" fmla="*/ 236504 w 347580"/>
                <a:gd name="connsiteY4-602" fmla="*/ 901901 h 1239068"/>
                <a:gd name="connsiteX5-603" fmla="*/ 347580 w 347580"/>
                <a:gd name="connsiteY5-604" fmla="*/ 841427 h 1239068"/>
                <a:gd name="connsiteX6-605" fmla="*/ 318779 w 347580"/>
                <a:gd name="connsiteY6-606" fmla="*/ 1239068 h 1239068"/>
                <a:gd name="connsiteX7-607" fmla="*/ 1210 w 347580"/>
                <a:gd name="connsiteY7-608" fmla="*/ 1009216 h 1239068"/>
                <a:gd name="connsiteX0-609" fmla="*/ 9832 w 356202"/>
                <a:gd name="connsiteY0-610" fmla="*/ 1009216 h 1239068"/>
                <a:gd name="connsiteX1-611" fmla="*/ 105982 w 356202"/>
                <a:gd name="connsiteY1-612" fmla="*/ 960813 h 1239068"/>
                <a:gd name="connsiteX2-613" fmla="*/ 67952 w 356202"/>
                <a:gd name="connsiteY2-614" fmla="*/ 0 h 1239068"/>
                <a:gd name="connsiteX3-615" fmla="*/ 79163 w 356202"/>
                <a:gd name="connsiteY3-616" fmla="*/ 2339 h 1239068"/>
                <a:gd name="connsiteX4-617" fmla="*/ 245126 w 356202"/>
                <a:gd name="connsiteY4-618" fmla="*/ 901901 h 1239068"/>
                <a:gd name="connsiteX5-619" fmla="*/ 356202 w 356202"/>
                <a:gd name="connsiteY5-620" fmla="*/ 841427 h 1239068"/>
                <a:gd name="connsiteX6-621" fmla="*/ 327401 w 356202"/>
                <a:gd name="connsiteY6-622" fmla="*/ 1239068 h 1239068"/>
                <a:gd name="connsiteX7-623" fmla="*/ 9832 w 356202"/>
                <a:gd name="connsiteY7-624" fmla="*/ 1009216 h 1239068"/>
                <a:gd name="connsiteX0-625" fmla="*/ 9832 w 356202"/>
                <a:gd name="connsiteY0-626" fmla="*/ 1009216 h 1239068"/>
                <a:gd name="connsiteX1-627" fmla="*/ 105982 w 356202"/>
                <a:gd name="connsiteY1-628" fmla="*/ 960813 h 1239068"/>
                <a:gd name="connsiteX2-629" fmla="*/ 67952 w 356202"/>
                <a:gd name="connsiteY2-630" fmla="*/ 0 h 1239068"/>
                <a:gd name="connsiteX3-631" fmla="*/ 81002 w 356202"/>
                <a:gd name="connsiteY3-632" fmla="*/ 278496 h 1239068"/>
                <a:gd name="connsiteX4-633" fmla="*/ 245126 w 356202"/>
                <a:gd name="connsiteY4-634" fmla="*/ 901901 h 1239068"/>
                <a:gd name="connsiteX5-635" fmla="*/ 356202 w 356202"/>
                <a:gd name="connsiteY5-636" fmla="*/ 841427 h 1239068"/>
                <a:gd name="connsiteX6-637" fmla="*/ 327401 w 356202"/>
                <a:gd name="connsiteY6-638" fmla="*/ 1239068 h 1239068"/>
                <a:gd name="connsiteX7-639" fmla="*/ 9832 w 356202"/>
                <a:gd name="connsiteY7-640" fmla="*/ 1009216 h 1239068"/>
                <a:gd name="connsiteX0-641" fmla="*/ 9832 w 356202"/>
                <a:gd name="connsiteY0-642" fmla="*/ 1009216 h 1239068"/>
                <a:gd name="connsiteX1-643" fmla="*/ 105982 w 356202"/>
                <a:gd name="connsiteY1-644" fmla="*/ 960813 h 1239068"/>
                <a:gd name="connsiteX2-645" fmla="*/ 67952 w 356202"/>
                <a:gd name="connsiteY2-646" fmla="*/ 0 h 1239068"/>
                <a:gd name="connsiteX3-647" fmla="*/ 85894 w 356202"/>
                <a:gd name="connsiteY3-648" fmla="*/ 269984 h 1239068"/>
                <a:gd name="connsiteX4-649" fmla="*/ 245126 w 356202"/>
                <a:gd name="connsiteY4-650" fmla="*/ 901901 h 1239068"/>
                <a:gd name="connsiteX5-651" fmla="*/ 356202 w 356202"/>
                <a:gd name="connsiteY5-652" fmla="*/ 841427 h 1239068"/>
                <a:gd name="connsiteX6-653" fmla="*/ 327401 w 356202"/>
                <a:gd name="connsiteY6-654" fmla="*/ 1239068 h 1239068"/>
                <a:gd name="connsiteX7-655" fmla="*/ 9832 w 356202"/>
                <a:gd name="connsiteY7-656" fmla="*/ 1009216 h 1239068"/>
                <a:gd name="connsiteX0-657" fmla="*/ 9832 w 356202"/>
                <a:gd name="connsiteY0-658" fmla="*/ 1009216 h 1239068"/>
                <a:gd name="connsiteX1-659" fmla="*/ 105982 w 356202"/>
                <a:gd name="connsiteY1-660" fmla="*/ 960813 h 1239068"/>
                <a:gd name="connsiteX2-661" fmla="*/ 67952 w 356202"/>
                <a:gd name="connsiteY2-662" fmla="*/ 0 h 1239068"/>
                <a:gd name="connsiteX3-663" fmla="*/ 85894 w 356202"/>
                <a:gd name="connsiteY3-664" fmla="*/ 269984 h 1239068"/>
                <a:gd name="connsiteX4-665" fmla="*/ 245126 w 356202"/>
                <a:gd name="connsiteY4-666" fmla="*/ 901901 h 1239068"/>
                <a:gd name="connsiteX5-667" fmla="*/ 356202 w 356202"/>
                <a:gd name="connsiteY5-668" fmla="*/ 841427 h 1239068"/>
                <a:gd name="connsiteX6-669" fmla="*/ 327401 w 356202"/>
                <a:gd name="connsiteY6-670" fmla="*/ 1239068 h 1239068"/>
                <a:gd name="connsiteX7-671" fmla="*/ 9832 w 356202"/>
                <a:gd name="connsiteY7-672" fmla="*/ 1009216 h 1239068"/>
                <a:gd name="connsiteX0-673" fmla="*/ 1827 w 348197"/>
                <a:gd name="connsiteY0-674" fmla="*/ 965826 h 1195678"/>
                <a:gd name="connsiteX1-675" fmla="*/ 97977 w 348197"/>
                <a:gd name="connsiteY1-676" fmla="*/ 917423 h 1195678"/>
                <a:gd name="connsiteX2-677" fmla="*/ 80974 w 348197"/>
                <a:gd name="connsiteY2-678" fmla="*/ 0 h 1195678"/>
                <a:gd name="connsiteX3-679" fmla="*/ 77889 w 348197"/>
                <a:gd name="connsiteY3-680" fmla="*/ 226594 h 1195678"/>
                <a:gd name="connsiteX4-681" fmla="*/ 237121 w 348197"/>
                <a:gd name="connsiteY4-682" fmla="*/ 858511 h 1195678"/>
                <a:gd name="connsiteX5-683" fmla="*/ 348197 w 348197"/>
                <a:gd name="connsiteY5-684" fmla="*/ 798037 h 1195678"/>
                <a:gd name="connsiteX6-685" fmla="*/ 319396 w 348197"/>
                <a:gd name="connsiteY6-686" fmla="*/ 1195678 h 1195678"/>
                <a:gd name="connsiteX7-687" fmla="*/ 1827 w 348197"/>
                <a:gd name="connsiteY7-688" fmla="*/ 965826 h 1195678"/>
                <a:gd name="connsiteX0-689" fmla="*/ 1827 w 348197"/>
                <a:gd name="connsiteY0-690" fmla="*/ 965826 h 1195678"/>
                <a:gd name="connsiteX1-691" fmla="*/ 97977 w 348197"/>
                <a:gd name="connsiteY1-692" fmla="*/ 917423 h 1195678"/>
                <a:gd name="connsiteX2-693" fmla="*/ 80974 w 348197"/>
                <a:gd name="connsiteY2-694" fmla="*/ 0 h 1195678"/>
                <a:gd name="connsiteX3-695" fmla="*/ 77889 w 348197"/>
                <a:gd name="connsiteY3-696" fmla="*/ 226594 h 1195678"/>
                <a:gd name="connsiteX4-697" fmla="*/ 237121 w 348197"/>
                <a:gd name="connsiteY4-698" fmla="*/ 858511 h 1195678"/>
                <a:gd name="connsiteX5-699" fmla="*/ 348197 w 348197"/>
                <a:gd name="connsiteY5-700" fmla="*/ 798037 h 1195678"/>
                <a:gd name="connsiteX6-701" fmla="*/ 319396 w 348197"/>
                <a:gd name="connsiteY6-702" fmla="*/ 1195678 h 1195678"/>
                <a:gd name="connsiteX7-703" fmla="*/ 1827 w 348197"/>
                <a:gd name="connsiteY7-704" fmla="*/ 965826 h 1195678"/>
                <a:gd name="connsiteX0-705" fmla="*/ 1827 w 348197"/>
                <a:gd name="connsiteY0-706" fmla="*/ 965826 h 1195678"/>
                <a:gd name="connsiteX1-707" fmla="*/ 97977 w 348197"/>
                <a:gd name="connsiteY1-708" fmla="*/ 917423 h 1195678"/>
                <a:gd name="connsiteX2-709" fmla="*/ 80974 w 348197"/>
                <a:gd name="connsiteY2-710" fmla="*/ 0 h 1195678"/>
                <a:gd name="connsiteX3-711" fmla="*/ 77889 w 348197"/>
                <a:gd name="connsiteY3-712" fmla="*/ 226594 h 1195678"/>
                <a:gd name="connsiteX4-713" fmla="*/ 237121 w 348197"/>
                <a:gd name="connsiteY4-714" fmla="*/ 858511 h 1195678"/>
                <a:gd name="connsiteX5-715" fmla="*/ 348197 w 348197"/>
                <a:gd name="connsiteY5-716" fmla="*/ 798037 h 1195678"/>
                <a:gd name="connsiteX6-717" fmla="*/ 319396 w 348197"/>
                <a:gd name="connsiteY6-718" fmla="*/ 1195678 h 1195678"/>
                <a:gd name="connsiteX7-719" fmla="*/ 1827 w 348197"/>
                <a:gd name="connsiteY7-720" fmla="*/ 965826 h 1195678"/>
                <a:gd name="connsiteX0-721" fmla="*/ 0 w 346370"/>
                <a:gd name="connsiteY0-722" fmla="*/ 965826 h 1195678"/>
                <a:gd name="connsiteX1-723" fmla="*/ 96150 w 346370"/>
                <a:gd name="connsiteY1-724" fmla="*/ 917423 h 1195678"/>
                <a:gd name="connsiteX2-725" fmla="*/ 79147 w 346370"/>
                <a:gd name="connsiteY2-726" fmla="*/ 0 h 1195678"/>
                <a:gd name="connsiteX3-727" fmla="*/ 76062 w 346370"/>
                <a:gd name="connsiteY3-728" fmla="*/ 226594 h 1195678"/>
                <a:gd name="connsiteX4-729" fmla="*/ 235294 w 346370"/>
                <a:gd name="connsiteY4-730" fmla="*/ 858511 h 1195678"/>
                <a:gd name="connsiteX5-731" fmla="*/ 346370 w 346370"/>
                <a:gd name="connsiteY5-732" fmla="*/ 798037 h 1195678"/>
                <a:gd name="connsiteX6-733" fmla="*/ 317569 w 346370"/>
                <a:gd name="connsiteY6-734" fmla="*/ 1195678 h 1195678"/>
                <a:gd name="connsiteX7-735" fmla="*/ 0 w 346370"/>
                <a:gd name="connsiteY7-736" fmla="*/ 965826 h 1195678"/>
                <a:gd name="connsiteX0-737" fmla="*/ 0 w 346370"/>
                <a:gd name="connsiteY0-738" fmla="*/ 965826 h 1195678"/>
                <a:gd name="connsiteX1-739" fmla="*/ 96150 w 346370"/>
                <a:gd name="connsiteY1-740" fmla="*/ 917423 h 1195678"/>
                <a:gd name="connsiteX2-741" fmla="*/ 79147 w 346370"/>
                <a:gd name="connsiteY2-742" fmla="*/ 0 h 1195678"/>
                <a:gd name="connsiteX3-743" fmla="*/ 76062 w 346370"/>
                <a:gd name="connsiteY3-744" fmla="*/ 226594 h 1195678"/>
                <a:gd name="connsiteX4-745" fmla="*/ 235294 w 346370"/>
                <a:gd name="connsiteY4-746" fmla="*/ 858511 h 1195678"/>
                <a:gd name="connsiteX5-747" fmla="*/ 346370 w 346370"/>
                <a:gd name="connsiteY5-748" fmla="*/ 798037 h 1195678"/>
                <a:gd name="connsiteX6-749" fmla="*/ 317569 w 346370"/>
                <a:gd name="connsiteY6-750" fmla="*/ 1195678 h 1195678"/>
                <a:gd name="connsiteX7-751" fmla="*/ 0 w 346370"/>
                <a:gd name="connsiteY7-752" fmla="*/ 965826 h 1195678"/>
                <a:gd name="connsiteX0-753" fmla="*/ 0 w 346370"/>
                <a:gd name="connsiteY0-754" fmla="*/ 965826 h 1195678"/>
                <a:gd name="connsiteX1-755" fmla="*/ 96150 w 346370"/>
                <a:gd name="connsiteY1-756" fmla="*/ 917423 h 1195678"/>
                <a:gd name="connsiteX2-757" fmla="*/ 79147 w 346370"/>
                <a:gd name="connsiteY2-758" fmla="*/ 0 h 1195678"/>
                <a:gd name="connsiteX3-759" fmla="*/ 66468 w 346370"/>
                <a:gd name="connsiteY3-760" fmla="*/ 342978 h 1195678"/>
                <a:gd name="connsiteX4-761" fmla="*/ 235294 w 346370"/>
                <a:gd name="connsiteY4-762" fmla="*/ 858511 h 1195678"/>
                <a:gd name="connsiteX5-763" fmla="*/ 346370 w 346370"/>
                <a:gd name="connsiteY5-764" fmla="*/ 798037 h 1195678"/>
                <a:gd name="connsiteX6-765" fmla="*/ 317569 w 346370"/>
                <a:gd name="connsiteY6-766" fmla="*/ 1195678 h 1195678"/>
                <a:gd name="connsiteX7-767" fmla="*/ 0 w 346370"/>
                <a:gd name="connsiteY7-768" fmla="*/ 965826 h 1195678"/>
                <a:gd name="connsiteX0-769" fmla="*/ 0 w 346370"/>
                <a:gd name="connsiteY0-770" fmla="*/ 965826 h 1195678"/>
                <a:gd name="connsiteX1-771" fmla="*/ 96150 w 346370"/>
                <a:gd name="connsiteY1-772" fmla="*/ 917423 h 1195678"/>
                <a:gd name="connsiteX2-773" fmla="*/ 79147 w 346370"/>
                <a:gd name="connsiteY2-774" fmla="*/ 0 h 1195678"/>
                <a:gd name="connsiteX3-775" fmla="*/ 66468 w 346370"/>
                <a:gd name="connsiteY3-776" fmla="*/ 342978 h 1195678"/>
                <a:gd name="connsiteX4-777" fmla="*/ 235294 w 346370"/>
                <a:gd name="connsiteY4-778" fmla="*/ 858511 h 1195678"/>
                <a:gd name="connsiteX5-779" fmla="*/ 346370 w 346370"/>
                <a:gd name="connsiteY5-780" fmla="*/ 798037 h 1195678"/>
                <a:gd name="connsiteX6-781" fmla="*/ 317569 w 346370"/>
                <a:gd name="connsiteY6-782" fmla="*/ 1195678 h 1195678"/>
                <a:gd name="connsiteX7-783" fmla="*/ 0 w 346370"/>
                <a:gd name="connsiteY7-784" fmla="*/ 965826 h 1195678"/>
                <a:gd name="connsiteX0-785" fmla="*/ 0 w 346370"/>
                <a:gd name="connsiteY0-786" fmla="*/ 965826 h 1195678"/>
                <a:gd name="connsiteX1-787" fmla="*/ 96150 w 346370"/>
                <a:gd name="connsiteY1-788" fmla="*/ 917423 h 1195678"/>
                <a:gd name="connsiteX2-789" fmla="*/ 79147 w 346370"/>
                <a:gd name="connsiteY2-790" fmla="*/ 0 h 1195678"/>
                <a:gd name="connsiteX3-791" fmla="*/ 67992 w 346370"/>
                <a:gd name="connsiteY3-792" fmla="*/ 423786 h 1195678"/>
                <a:gd name="connsiteX4-793" fmla="*/ 235294 w 346370"/>
                <a:gd name="connsiteY4-794" fmla="*/ 858511 h 1195678"/>
                <a:gd name="connsiteX5-795" fmla="*/ 346370 w 346370"/>
                <a:gd name="connsiteY5-796" fmla="*/ 798037 h 1195678"/>
                <a:gd name="connsiteX6-797" fmla="*/ 317569 w 346370"/>
                <a:gd name="connsiteY6-798" fmla="*/ 1195678 h 1195678"/>
                <a:gd name="connsiteX7-799" fmla="*/ 0 w 346370"/>
                <a:gd name="connsiteY7-800" fmla="*/ 965826 h 1195678"/>
                <a:gd name="connsiteX0-801" fmla="*/ 0 w 346370"/>
                <a:gd name="connsiteY0-802" fmla="*/ 965826 h 1195678"/>
                <a:gd name="connsiteX1-803" fmla="*/ 96150 w 346370"/>
                <a:gd name="connsiteY1-804" fmla="*/ 917423 h 1195678"/>
                <a:gd name="connsiteX2-805" fmla="*/ 79147 w 346370"/>
                <a:gd name="connsiteY2-806" fmla="*/ 0 h 1195678"/>
                <a:gd name="connsiteX3-807" fmla="*/ 67992 w 346370"/>
                <a:gd name="connsiteY3-808" fmla="*/ 423786 h 1195678"/>
                <a:gd name="connsiteX4-809" fmla="*/ 235294 w 346370"/>
                <a:gd name="connsiteY4-810" fmla="*/ 858511 h 1195678"/>
                <a:gd name="connsiteX5-811" fmla="*/ 346370 w 346370"/>
                <a:gd name="connsiteY5-812" fmla="*/ 798037 h 1195678"/>
                <a:gd name="connsiteX6-813" fmla="*/ 317569 w 346370"/>
                <a:gd name="connsiteY6-814" fmla="*/ 1195678 h 1195678"/>
                <a:gd name="connsiteX7-815" fmla="*/ 0 w 346370"/>
                <a:gd name="connsiteY7-816" fmla="*/ 965826 h 1195678"/>
                <a:gd name="connsiteX0-817" fmla="*/ 0 w 346370"/>
                <a:gd name="connsiteY0-818" fmla="*/ 965826 h 1195678"/>
                <a:gd name="connsiteX1-819" fmla="*/ 96150 w 346370"/>
                <a:gd name="connsiteY1-820" fmla="*/ 917423 h 1195678"/>
                <a:gd name="connsiteX2-821" fmla="*/ 79147 w 346370"/>
                <a:gd name="connsiteY2-822" fmla="*/ 0 h 1195678"/>
                <a:gd name="connsiteX3-823" fmla="*/ 74662 w 346370"/>
                <a:gd name="connsiteY3-824" fmla="*/ 420291 h 1195678"/>
                <a:gd name="connsiteX4-825" fmla="*/ 235294 w 346370"/>
                <a:gd name="connsiteY4-826" fmla="*/ 858511 h 1195678"/>
                <a:gd name="connsiteX5-827" fmla="*/ 346370 w 346370"/>
                <a:gd name="connsiteY5-828" fmla="*/ 798037 h 1195678"/>
                <a:gd name="connsiteX6-829" fmla="*/ 317569 w 346370"/>
                <a:gd name="connsiteY6-830" fmla="*/ 1195678 h 1195678"/>
                <a:gd name="connsiteX7-831" fmla="*/ 0 w 346370"/>
                <a:gd name="connsiteY7-832" fmla="*/ 965826 h 1195678"/>
                <a:gd name="connsiteX0-833" fmla="*/ 0 w 346370"/>
                <a:gd name="connsiteY0-834" fmla="*/ 965826 h 1195678"/>
                <a:gd name="connsiteX1-835" fmla="*/ 96150 w 346370"/>
                <a:gd name="connsiteY1-836" fmla="*/ 917423 h 1195678"/>
                <a:gd name="connsiteX2-837" fmla="*/ 79147 w 346370"/>
                <a:gd name="connsiteY2-838" fmla="*/ 0 h 1195678"/>
                <a:gd name="connsiteX3-839" fmla="*/ 74662 w 346370"/>
                <a:gd name="connsiteY3-840" fmla="*/ 420291 h 1195678"/>
                <a:gd name="connsiteX4-841" fmla="*/ 235294 w 346370"/>
                <a:gd name="connsiteY4-842" fmla="*/ 858511 h 1195678"/>
                <a:gd name="connsiteX5-843" fmla="*/ 346370 w 346370"/>
                <a:gd name="connsiteY5-844" fmla="*/ 798037 h 1195678"/>
                <a:gd name="connsiteX6-845" fmla="*/ 317569 w 346370"/>
                <a:gd name="connsiteY6-846" fmla="*/ 1195678 h 1195678"/>
                <a:gd name="connsiteX7-847" fmla="*/ 0 w 346370"/>
                <a:gd name="connsiteY7-848" fmla="*/ 965826 h 1195678"/>
                <a:gd name="connsiteX0-849" fmla="*/ 0 w 346370"/>
                <a:gd name="connsiteY0-850" fmla="*/ 965826 h 1195678"/>
                <a:gd name="connsiteX1-851" fmla="*/ 96150 w 346370"/>
                <a:gd name="connsiteY1-852" fmla="*/ 917423 h 1195678"/>
                <a:gd name="connsiteX2-853" fmla="*/ 79147 w 346370"/>
                <a:gd name="connsiteY2-854" fmla="*/ 0 h 1195678"/>
                <a:gd name="connsiteX3-855" fmla="*/ 74662 w 346370"/>
                <a:gd name="connsiteY3-856" fmla="*/ 420291 h 1195678"/>
                <a:gd name="connsiteX4-857" fmla="*/ 235294 w 346370"/>
                <a:gd name="connsiteY4-858" fmla="*/ 858511 h 1195678"/>
                <a:gd name="connsiteX5-859" fmla="*/ 346370 w 346370"/>
                <a:gd name="connsiteY5-860" fmla="*/ 798037 h 1195678"/>
                <a:gd name="connsiteX6-861" fmla="*/ 317569 w 346370"/>
                <a:gd name="connsiteY6-862" fmla="*/ 1195678 h 1195678"/>
                <a:gd name="connsiteX7-863" fmla="*/ 0 w 346370"/>
                <a:gd name="connsiteY7-864" fmla="*/ 965826 h 1195678"/>
                <a:gd name="connsiteX0-865" fmla="*/ 0 w 346370"/>
                <a:gd name="connsiteY0-866" fmla="*/ 965826 h 1195678"/>
                <a:gd name="connsiteX1-867" fmla="*/ 96150 w 346370"/>
                <a:gd name="connsiteY1-868" fmla="*/ 917423 h 1195678"/>
                <a:gd name="connsiteX2-869" fmla="*/ 79147 w 346370"/>
                <a:gd name="connsiteY2-870" fmla="*/ 0 h 1195678"/>
                <a:gd name="connsiteX3-871" fmla="*/ 74662 w 346370"/>
                <a:gd name="connsiteY3-872" fmla="*/ 420291 h 1195678"/>
                <a:gd name="connsiteX4-873" fmla="*/ 231927 w 346370"/>
                <a:gd name="connsiteY4-874" fmla="*/ 858576 h 1195678"/>
                <a:gd name="connsiteX5-875" fmla="*/ 346370 w 346370"/>
                <a:gd name="connsiteY5-876" fmla="*/ 798037 h 1195678"/>
                <a:gd name="connsiteX6-877" fmla="*/ 317569 w 346370"/>
                <a:gd name="connsiteY6-878" fmla="*/ 1195678 h 1195678"/>
                <a:gd name="connsiteX7-879" fmla="*/ 0 w 346370"/>
                <a:gd name="connsiteY7-880" fmla="*/ 965826 h 1195678"/>
                <a:gd name="connsiteX0-881" fmla="*/ 0 w 346370"/>
                <a:gd name="connsiteY0-882" fmla="*/ 965826 h 1195678"/>
                <a:gd name="connsiteX1-883" fmla="*/ 96150 w 346370"/>
                <a:gd name="connsiteY1-884" fmla="*/ 917423 h 1195678"/>
                <a:gd name="connsiteX2-885" fmla="*/ 79147 w 346370"/>
                <a:gd name="connsiteY2-886" fmla="*/ 0 h 1195678"/>
                <a:gd name="connsiteX3-887" fmla="*/ 74662 w 346370"/>
                <a:gd name="connsiteY3-888" fmla="*/ 420291 h 1195678"/>
                <a:gd name="connsiteX4-889" fmla="*/ 257185 w 346370"/>
                <a:gd name="connsiteY4-890" fmla="*/ 840054 h 1195678"/>
                <a:gd name="connsiteX5-891" fmla="*/ 346370 w 346370"/>
                <a:gd name="connsiteY5-892" fmla="*/ 798037 h 1195678"/>
                <a:gd name="connsiteX6-893" fmla="*/ 317569 w 346370"/>
                <a:gd name="connsiteY6-894" fmla="*/ 1195678 h 1195678"/>
                <a:gd name="connsiteX7-895" fmla="*/ 0 w 346370"/>
                <a:gd name="connsiteY7-896" fmla="*/ 965826 h 1195678"/>
                <a:gd name="connsiteX0-897" fmla="*/ 20484 w 366854"/>
                <a:gd name="connsiteY0-898" fmla="*/ 965826 h 1195678"/>
                <a:gd name="connsiteX1-899" fmla="*/ 86326 w 366854"/>
                <a:gd name="connsiteY1-900" fmla="*/ 934261 h 1195678"/>
                <a:gd name="connsiteX2-901" fmla="*/ 99631 w 366854"/>
                <a:gd name="connsiteY2-902" fmla="*/ 0 h 1195678"/>
                <a:gd name="connsiteX3-903" fmla="*/ 95146 w 366854"/>
                <a:gd name="connsiteY3-904" fmla="*/ 420291 h 1195678"/>
                <a:gd name="connsiteX4-905" fmla="*/ 277669 w 366854"/>
                <a:gd name="connsiteY4-906" fmla="*/ 840054 h 1195678"/>
                <a:gd name="connsiteX5-907" fmla="*/ 366854 w 366854"/>
                <a:gd name="connsiteY5-908" fmla="*/ 798037 h 1195678"/>
                <a:gd name="connsiteX6-909" fmla="*/ 338053 w 366854"/>
                <a:gd name="connsiteY6-910" fmla="*/ 1195678 h 1195678"/>
                <a:gd name="connsiteX7-911" fmla="*/ 20484 w 366854"/>
                <a:gd name="connsiteY7-912" fmla="*/ 965826 h 1195678"/>
                <a:gd name="connsiteX0-913" fmla="*/ 20484 w 366854"/>
                <a:gd name="connsiteY0-914" fmla="*/ 965826 h 1195678"/>
                <a:gd name="connsiteX1-915" fmla="*/ 86326 w 366854"/>
                <a:gd name="connsiteY1-916" fmla="*/ 934261 h 1195678"/>
                <a:gd name="connsiteX2-917" fmla="*/ 99631 w 366854"/>
                <a:gd name="connsiteY2-918" fmla="*/ 0 h 1195678"/>
                <a:gd name="connsiteX3-919" fmla="*/ 128821 w 366854"/>
                <a:gd name="connsiteY3-920" fmla="*/ 427026 h 1195678"/>
                <a:gd name="connsiteX4-921" fmla="*/ 277669 w 366854"/>
                <a:gd name="connsiteY4-922" fmla="*/ 840054 h 1195678"/>
                <a:gd name="connsiteX5-923" fmla="*/ 366854 w 366854"/>
                <a:gd name="connsiteY5-924" fmla="*/ 798037 h 1195678"/>
                <a:gd name="connsiteX6-925" fmla="*/ 338053 w 366854"/>
                <a:gd name="connsiteY6-926" fmla="*/ 1195678 h 1195678"/>
                <a:gd name="connsiteX7-927" fmla="*/ 20484 w 366854"/>
                <a:gd name="connsiteY7-928" fmla="*/ 965826 h 1195678"/>
                <a:gd name="connsiteX0-929" fmla="*/ 9187 w 355557"/>
                <a:gd name="connsiteY0-930" fmla="*/ 980980 h 1210832"/>
                <a:gd name="connsiteX1-931" fmla="*/ 75029 w 355557"/>
                <a:gd name="connsiteY1-932" fmla="*/ 949415 h 1210832"/>
                <a:gd name="connsiteX2-933" fmla="*/ 133797 w 355557"/>
                <a:gd name="connsiteY2-934" fmla="*/ 0 h 1210832"/>
                <a:gd name="connsiteX3-935" fmla="*/ 117524 w 355557"/>
                <a:gd name="connsiteY3-936" fmla="*/ 442180 h 1210832"/>
                <a:gd name="connsiteX4-937" fmla="*/ 266372 w 355557"/>
                <a:gd name="connsiteY4-938" fmla="*/ 855208 h 1210832"/>
                <a:gd name="connsiteX5-939" fmla="*/ 355557 w 355557"/>
                <a:gd name="connsiteY5-940" fmla="*/ 813191 h 1210832"/>
                <a:gd name="connsiteX6-941" fmla="*/ 326756 w 355557"/>
                <a:gd name="connsiteY6-942" fmla="*/ 1210832 h 1210832"/>
                <a:gd name="connsiteX7-943" fmla="*/ 9187 w 355557"/>
                <a:gd name="connsiteY7-944" fmla="*/ 980980 h 1210832"/>
                <a:gd name="connsiteX0-945" fmla="*/ 9187 w 355557"/>
                <a:gd name="connsiteY0-946" fmla="*/ 980980 h 1210832"/>
                <a:gd name="connsiteX1-947" fmla="*/ 75029 w 355557"/>
                <a:gd name="connsiteY1-948" fmla="*/ 949415 h 1210832"/>
                <a:gd name="connsiteX2-949" fmla="*/ 133797 w 355557"/>
                <a:gd name="connsiteY2-950" fmla="*/ 0 h 1210832"/>
                <a:gd name="connsiteX3-951" fmla="*/ 117524 w 355557"/>
                <a:gd name="connsiteY3-952" fmla="*/ 442180 h 1210832"/>
                <a:gd name="connsiteX4-953" fmla="*/ 266372 w 355557"/>
                <a:gd name="connsiteY4-954" fmla="*/ 855208 h 1210832"/>
                <a:gd name="connsiteX5-955" fmla="*/ 355557 w 355557"/>
                <a:gd name="connsiteY5-956" fmla="*/ 813191 h 1210832"/>
                <a:gd name="connsiteX6-957" fmla="*/ 326756 w 355557"/>
                <a:gd name="connsiteY6-958" fmla="*/ 1210832 h 1210832"/>
                <a:gd name="connsiteX7-959" fmla="*/ 9187 w 355557"/>
                <a:gd name="connsiteY7-960" fmla="*/ 980980 h 1210832"/>
                <a:gd name="connsiteX0-961" fmla="*/ 9187 w 355557"/>
                <a:gd name="connsiteY0-962" fmla="*/ 980980 h 1210832"/>
                <a:gd name="connsiteX1-963" fmla="*/ 75029 w 355557"/>
                <a:gd name="connsiteY1-964" fmla="*/ 949415 h 1210832"/>
                <a:gd name="connsiteX2-965" fmla="*/ 133797 w 355557"/>
                <a:gd name="connsiteY2-966" fmla="*/ 0 h 1210832"/>
                <a:gd name="connsiteX3-967" fmla="*/ 117524 w 355557"/>
                <a:gd name="connsiteY3-968" fmla="*/ 442180 h 1210832"/>
                <a:gd name="connsiteX4-969" fmla="*/ 266372 w 355557"/>
                <a:gd name="connsiteY4-970" fmla="*/ 855208 h 1210832"/>
                <a:gd name="connsiteX5-971" fmla="*/ 355557 w 355557"/>
                <a:gd name="connsiteY5-972" fmla="*/ 813191 h 1210832"/>
                <a:gd name="connsiteX6-973" fmla="*/ 326756 w 355557"/>
                <a:gd name="connsiteY6-974" fmla="*/ 1210832 h 1210832"/>
                <a:gd name="connsiteX7-975" fmla="*/ 9187 w 355557"/>
                <a:gd name="connsiteY7-976" fmla="*/ 980980 h 1210832"/>
                <a:gd name="connsiteX0-977" fmla="*/ 9187 w 355557"/>
                <a:gd name="connsiteY0-978" fmla="*/ 980980 h 1210832"/>
                <a:gd name="connsiteX1-979" fmla="*/ 75029 w 355557"/>
                <a:gd name="connsiteY1-980" fmla="*/ 949415 h 1210832"/>
                <a:gd name="connsiteX2-981" fmla="*/ 133797 w 355557"/>
                <a:gd name="connsiteY2-982" fmla="*/ 0 h 1210832"/>
                <a:gd name="connsiteX3-983" fmla="*/ 117524 w 355557"/>
                <a:gd name="connsiteY3-984" fmla="*/ 442180 h 1210832"/>
                <a:gd name="connsiteX4-985" fmla="*/ 266372 w 355557"/>
                <a:gd name="connsiteY4-986" fmla="*/ 855208 h 1210832"/>
                <a:gd name="connsiteX5-987" fmla="*/ 355557 w 355557"/>
                <a:gd name="connsiteY5-988" fmla="*/ 813191 h 1210832"/>
                <a:gd name="connsiteX6-989" fmla="*/ 326756 w 355557"/>
                <a:gd name="connsiteY6-990" fmla="*/ 1210832 h 1210832"/>
                <a:gd name="connsiteX7-991" fmla="*/ 9187 w 355557"/>
                <a:gd name="connsiteY7-992" fmla="*/ 980980 h 1210832"/>
                <a:gd name="connsiteX0-993" fmla="*/ 9187 w 355557"/>
                <a:gd name="connsiteY0-994" fmla="*/ 980980 h 1210832"/>
                <a:gd name="connsiteX1-995" fmla="*/ 75029 w 355557"/>
                <a:gd name="connsiteY1-996" fmla="*/ 949415 h 1210832"/>
                <a:gd name="connsiteX2-997" fmla="*/ 133797 w 355557"/>
                <a:gd name="connsiteY2-998" fmla="*/ 0 h 1210832"/>
                <a:gd name="connsiteX3-999" fmla="*/ 117524 w 355557"/>
                <a:gd name="connsiteY3-1000" fmla="*/ 442180 h 1210832"/>
                <a:gd name="connsiteX4-1001" fmla="*/ 266372 w 355557"/>
                <a:gd name="connsiteY4-1002" fmla="*/ 855208 h 1210832"/>
                <a:gd name="connsiteX5-1003" fmla="*/ 355557 w 355557"/>
                <a:gd name="connsiteY5-1004" fmla="*/ 813191 h 1210832"/>
                <a:gd name="connsiteX6-1005" fmla="*/ 326756 w 355557"/>
                <a:gd name="connsiteY6-1006" fmla="*/ 1210832 h 1210832"/>
                <a:gd name="connsiteX7-1007" fmla="*/ 9187 w 355557"/>
                <a:gd name="connsiteY7-1008" fmla="*/ 980980 h 1210832"/>
                <a:gd name="connsiteX0-1009" fmla="*/ 9187 w 355557"/>
                <a:gd name="connsiteY0-1010" fmla="*/ 980980 h 1210832"/>
                <a:gd name="connsiteX1-1011" fmla="*/ 75029 w 355557"/>
                <a:gd name="connsiteY1-1012" fmla="*/ 949415 h 1210832"/>
                <a:gd name="connsiteX2-1013" fmla="*/ 133797 w 355557"/>
                <a:gd name="connsiteY2-1014" fmla="*/ 0 h 1210832"/>
                <a:gd name="connsiteX3-1015" fmla="*/ 117524 w 355557"/>
                <a:gd name="connsiteY3-1016" fmla="*/ 442180 h 1210832"/>
                <a:gd name="connsiteX4-1017" fmla="*/ 266372 w 355557"/>
                <a:gd name="connsiteY4-1018" fmla="*/ 855208 h 1210832"/>
                <a:gd name="connsiteX5-1019" fmla="*/ 355557 w 355557"/>
                <a:gd name="connsiteY5-1020" fmla="*/ 813191 h 1210832"/>
                <a:gd name="connsiteX6-1021" fmla="*/ 326756 w 355557"/>
                <a:gd name="connsiteY6-1022" fmla="*/ 1210832 h 1210832"/>
                <a:gd name="connsiteX7-1023" fmla="*/ 9187 w 355557"/>
                <a:gd name="connsiteY7-1024" fmla="*/ 980980 h 1210832"/>
                <a:gd name="connsiteX0-1025" fmla="*/ 3944 w 350314"/>
                <a:gd name="connsiteY0-1026" fmla="*/ 980980 h 1210832"/>
                <a:gd name="connsiteX1-1027" fmla="*/ 76521 w 350314"/>
                <a:gd name="connsiteY1-1028" fmla="*/ 942680 h 1210832"/>
                <a:gd name="connsiteX2-1029" fmla="*/ 128554 w 350314"/>
                <a:gd name="connsiteY2-1030" fmla="*/ 0 h 1210832"/>
                <a:gd name="connsiteX3-1031" fmla="*/ 112281 w 350314"/>
                <a:gd name="connsiteY3-1032" fmla="*/ 442180 h 1210832"/>
                <a:gd name="connsiteX4-1033" fmla="*/ 261129 w 350314"/>
                <a:gd name="connsiteY4-1034" fmla="*/ 855208 h 1210832"/>
                <a:gd name="connsiteX5-1035" fmla="*/ 350314 w 350314"/>
                <a:gd name="connsiteY5-1036" fmla="*/ 813191 h 1210832"/>
                <a:gd name="connsiteX6-1037" fmla="*/ 321513 w 350314"/>
                <a:gd name="connsiteY6-1038" fmla="*/ 1210832 h 1210832"/>
                <a:gd name="connsiteX7-1039" fmla="*/ 3944 w 350314"/>
                <a:gd name="connsiteY7-1040" fmla="*/ 980980 h 1210832"/>
                <a:gd name="connsiteX0-1041" fmla="*/ 0 w 346370"/>
                <a:gd name="connsiteY0-1042" fmla="*/ 980980 h 1210832"/>
                <a:gd name="connsiteX1-1043" fmla="*/ 79312 w 346370"/>
                <a:gd name="connsiteY1-1044" fmla="*/ 949415 h 1210832"/>
                <a:gd name="connsiteX2-1045" fmla="*/ 124610 w 346370"/>
                <a:gd name="connsiteY2-1046" fmla="*/ 0 h 1210832"/>
                <a:gd name="connsiteX3-1047" fmla="*/ 108337 w 346370"/>
                <a:gd name="connsiteY3-1048" fmla="*/ 442180 h 1210832"/>
                <a:gd name="connsiteX4-1049" fmla="*/ 257185 w 346370"/>
                <a:gd name="connsiteY4-1050" fmla="*/ 855208 h 1210832"/>
                <a:gd name="connsiteX5-1051" fmla="*/ 346370 w 346370"/>
                <a:gd name="connsiteY5-1052" fmla="*/ 813191 h 1210832"/>
                <a:gd name="connsiteX6-1053" fmla="*/ 317569 w 346370"/>
                <a:gd name="connsiteY6-1054" fmla="*/ 1210832 h 1210832"/>
                <a:gd name="connsiteX7-1055" fmla="*/ 0 w 346370"/>
                <a:gd name="connsiteY7-1056" fmla="*/ 980980 h 1210832"/>
                <a:gd name="connsiteX0-1057" fmla="*/ 4917 w 351287"/>
                <a:gd name="connsiteY0-1058" fmla="*/ 980980 h 1210832"/>
                <a:gd name="connsiteX1-1059" fmla="*/ 84229 w 351287"/>
                <a:gd name="connsiteY1-1060" fmla="*/ 949415 h 1210832"/>
                <a:gd name="connsiteX2-1061" fmla="*/ 129527 w 351287"/>
                <a:gd name="connsiteY2-1062" fmla="*/ 0 h 1210832"/>
                <a:gd name="connsiteX3-1063" fmla="*/ 113254 w 351287"/>
                <a:gd name="connsiteY3-1064" fmla="*/ 442180 h 1210832"/>
                <a:gd name="connsiteX4-1065" fmla="*/ 262102 w 351287"/>
                <a:gd name="connsiteY4-1066" fmla="*/ 855208 h 1210832"/>
                <a:gd name="connsiteX5-1067" fmla="*/ 351287 w 351287"/>
                <a:gd name="connsiteY5-1068" fmla="*/ 813191 h 1210832"/>
                <a:gd name="connsiteX6-1069" fmla="*/ 322486 w 351287"/>
                <a:gd name="connsiteY6-1070" fmla="*/ 1210832 h 1210832"/>
                <a:gd name="connsiteX7-1071" fmla="*/ 4917 w 351287"/>
                <a:gd name="connsiteY7-1072" fmla="*/ 980980 h 1210832"/>
                <a:gd name="connsiteX0-1073" fmla="*/ 8160 w 354530"/>
                <a:gd name="connsiteY0-1074" fmla="*/ 908576 h 1138428"/>
                <a:gd name="connsiteX1-1075" fmla="*/ 87472 w 354530"/>
                <a:gd name="connsiteY1-1076" fmla="*/ 877011 h 1138428"/>
                <a:gd name="connsiteX2-1077" fmla="*/ 120984 w 354530"/>
                <a:gd name="connsiteY2-1078" fmla="*/ 0 h 1138428"/>
                <a:gd name="connsiteX3-1079" fmla="*/ 116497 w 354530"/>
                <a:gd name="connsiteY3-1080" fmla="*/ 369776 h 1138428"/>
                <a:gd name="connsiteX4-1081" fmla="*/ 265345 w 354530"/>
                <a:gd name="connsiteY4-1082" fmla="*/ 782804 h 1138428"/>
                <a:gd name="connsiteX5-1083" fmla="*/ 354530 w 354530"/>
                <a:gd name="connsiteY5-1084" fmla="*/ 740787 h 1138428"/>
                <a:gd name="connsiteX6-1085" fmla="*/ 325729 w 354530"/>
                <a:gd name="connsiteY6-1086" fmla="*/ 1138428 h 1138428"/>
                <a:gd name="connsiteX7-1087" fmla="*/ 8160 w 354530"/>
                <a:gd name="connsiteY7-1088" fmla="*/ 908576 h 1138428"/>
                <a:gd name="connsiteX0-1089" fmla="*/ 6743 w 353113"/>
                <a:gd name="connsiteY0-1090" fmla="*/ 910260 h 1140112"/>
                <a:gd name="connsiteX1-1091" fmla="*/ 86055 w 353113"/>
                <a:gd name="connsiteY1-1092" fmla="*/ 878695 h 1140112"/>
                <a:gd name="connsiteX2-1093" fmla="*/ 124619 w 353113"/>
                <a:gd name="connsiteY2-1094" fmla="*/ 0 h 1140112"/>
                <a:gd name="connsiteX3-1095" fmla="*/ 115080 w 353113"/>
                <a:gd name="connsiteY3-1096" fmla="*/ 371460 h 1140112"/>
                <a:gd name="connsiteX4-1097" fmla="*/ 263928 w 353113"/>
                <a:gd name="connsiteY4-1098" fmla="*/ 784488 h 1140112"/>
                <a:gd name="connsiteX5-1099" fmla="*/ 353113 w 353113"/>
                <a:gd name="connsiteY5-1100" fmla="*/ 742471 h 1140112"/>
                <a:gd name="connsiteX6-1101" fmla="*/ 324312 w 353113"/>
                <a:gd name="connsiteY6-1102" fmla="*/ 1140112 h 1140112"/>
                <a:gd name="connsiteX7-1103" fmla="*/ 6743 w 353113"/>
                <a:gd name="connsiteY7-1104" fmla="*/ 910260 h 1140112"/>
                <a:gd name="connsiteX0-1105" fmla="*/ 6743 w 346378"/>
                <a:gd name="connsiteY0-1106" fmla="*/ 910260 h 1140112"/>
                <a:gd name="connsiteX1-1107" fmla="*/ 86055 w 346378"/>
                <a:gd name="connsiteY1-1108" fmla="*/ 878695 h 1140112"/>
                <a:gd name="connsiteX2-1109" fmla="*/ 124619 w 346378"/>
                <a:gd name="connsiteY2-1110" fmla="*/ 0 h 1140112"/>
                <a:gd name="connsiteX3-1111" fmla="*/ 115080 w 346378"/>
                <a:gd name="connsiteY3-1112" fmla="*/ 371460 h 1140112"/>
                <a:gd name="connsiteX4-1113" fmla="*/ 263928 w 346378"/>
                <a:gd name="connsiteY4-1114" fmla="*/ 784488 h 1140112"/>
                <a:gd name="connsiteX5-1115" fmla="*/ 346378 w 346378"/>
                <a:gd name="connsiteY5-1116" fmla="*/ 722265 h 1140112"/>
                <a:gd name="connsiteX6-1117" fmla="*/ 324312 w 346378"/>
                <a:gd name="connsiteY6-1118" fmla="*/ 1140112 h 1140112"/>
                <a:gd name="connsiteX7-1119" fmla="*/ 6743 w 346378"/>
                <a:gd name="connsiteY7-1120" fmla="*/ 910260 h 1140112"/>
                <a:gd name="connsiteX0-1121" fmla="*/ 1691 w 346378"/>
                <a:gd name="connsiteY0-1122" fmla="*/ 928782 h 1140112"/>
                <a:gd name="connsiteX1-1123" fmla="*/ 86055 w 346378"/>
                <a:gd name="connsiteY1-1124" fmla="*/ 878695 h 1140112"/>
                <a:gd name="connsiteX2-1125" fmla="*/ 124619 w 346378"/>
                <a:gd name="connsiteY2-1126" fmla="*/ 0 h 1140112"/>
                <a:gd name="connsiteX3-1127" fmla="*/ 115080 w 346378"/>
                <a:gd name="connsiteY3-1128" fmla="*/ 371460 h 1140112"/>
                <a:gd name="connsiteX4-1129" fmla="*/ 263928 w 346378"/>
                <a:gd name="connsiteY4-1130" fmla="*/ 784488 h 1140112"/>
                <a:gd name="connsiteX5-1131" fmla="*/ 346378 w 346378"/>
                <a:gd name="connsiteY5-1132" fmla="*/ 722265 h 1140112"/>
                <a:gd name="connsiteX6-1133" fmla="*/ 324312 w 346378"/>
                <a:gd name="connsiteY6-1134" fmla="*/ 1140112 h 1140112"/>
                <a:gd name="connsiteX7-1135" fmla="*/ 1691 w 346378"/>
                <a:gd name="connsiteY7-1136" fmla="*/ 928782 h 1140112"/>
                <a:gd name="connsiteX0-1137" fmla="*/ 1691 w 346378"/>
                <a:gd name="connsiteY0-1138" fmla="*/ 928782 h 1140112"/>
                <a:gd name="connsiteX1-1139" fmla="*/ 86055 w 346378"/>
                <a:gd name="connsiteY1-1140" fmla="*/ 878695 h 1140112"/>
                <a:gd name="connsiteX2-1141" fmla="*/ 124619 w 346378"/>
                <a:gd name="connsiteY2-1142" fmla="*/ 0 h 1140112"/>
                <a:gd name="connsiteX3-1143" fmla="*/ 115080 w 346378"/>
                <a:gd name="connsiteY3-1144" fmla="*/ 371460 h 1140112"/>
                <a:gd name="connsiteX4-1145" fmla="*/ 258875 w 346378"/>
                <a:gd name="connsiteY4-1146" fmla="*/ 782804 h 1140112"/>
                <a:gd name="connsiteX5-1147" fmla="*/ 346378 w 346378"/>
                <a:gd name="connsiteY5-1148" fmla="*/ 722265 h 1140112"/>
                <a:gd name="connsiteX6-1149" fmla="*/ 324312 w 346378"/>
                <a:gd name="connsiteY6-1150" fmla="*/ 1140112 h 1140112"/>
                <a:gd name="connsiteX7-1151" fmla="*/ 1691 w 346378"/>
                <a:gd name="connsiteY7-1152" fmla="*/ 928782 h 1140112"/>
                <a:gd name="connsiteX0-1153" fmla="*/ 1691 w 346378"/>
                <a:gd name="connsiteY0-1154" fmla="*/ 928782 h 1140112"/>
                <a:gd name="connsiteX1-1155" fmla="*/ 86055 w 346378"/>
                <a:gd name="connsiteY1-1156" fmla="*/ 878695 h 1140112"/>
                <a:gd name="connsiteX2-1157" fmla="*/ 124619 w 346378"/>
                <a:gd name="connsiteY2-1158" fmla="*/ 0 h 1140112"/>
                <a:gd name="connsiteX3-1159" fmla="*/ 115080 w 346378"/>
                <a:gd name="connsiteY3-1160" fmla="*/ 371460 h 1140112"/>
                <a:gd name="connsiteX4-1161" fmla="*/ 255508 w 346378"/>
                <a:gd name="connsiteY4-1162" fmla="*/ 779437 h 1140112"/>
                <a:gd name="connsiteX5-1163" fmla="*/ 346378 w 346378"/>
                <a:gd name="connsiteY5-1164" fmla="*/ 722265 h 1140112"/>
                <a:gd name="connsiteX6-1165" fmla="*/ 324312 w 346378"/>
                <a:gd name="connsiteY6-1166" fmla="*/ 1140112 h 1140112"/>
                <a:gd name="connsiteX7-1167" fmla="*/ 1691 w 346378"/>
                <a:gd name="connsiteY7-1168" fmla="*/ 928782 h 1140112"/>
                <a:gd name="connsiteX0-1169" fmla="*/ 0 w 344687"/>
                <a:gd name="connsiteY0-1170" fmla="*/ 1044964 h 1256294"/>
                <a:gd name="connsiteX1-1171" fmla="*/ 84364 w 344687"/>
                <a:gd name="connsiteY1-1172" fmla="*/ 994877 h 1256294"/>
                <a:gd name="connsiteX2-1173" fmla="*/ 154920 w 344687"/>
                <a:gd name="connsiteY2-1174" fmla="*/ 0 h 1256294"/>
                <a:gd name="connsiteX3-1175" fmla="*/ 113389 w 344687"/>
                <a:gd name="connsiteY3-1176" fmla="*/ 487642 h 1256294"/>
                <a:gd name="connsiteX4-1177" fmla="*/ 253817 w 344687"/>
                <a:gd name="connsiteY4-1178" fmla="*/ 895619 h 1256294"/>
                <a:gd name="connsiteX5-1179" fmla="*/ 344687 w 344687"/>
                <a:gd name="connsiteY5-1180" fmla="*/ 838447 h 1256294"/>
                <a:gd name="connsiteX6-1181" fmla="*/ 322621 w 344687"/>
                <a:gd name="connsiteY6-1182" fmla="*/ 1256294 h 1256294"/>
                <a:gd name="connsiteX7-1183" fmla="*/ 0 w 344687"/>
                <a:gd name="connsiteY7-1184" fmla="*/ 1044964 h 12562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4687" h="1256294">
                  <a:moveTo>
                    <a:pt x="0" y="1044964"/>
                  </a:moveTo>
                  <a:cubicBezTo>
                    <a:pt x="32050" y="1028830"/>
                    <a:pt x="48884" y="1007708"/>
                    <a:pt x="84364" y="994877"/>
                  </a:cubicBezTo>
                  <a:cubicBezTo>
                    <a:pt x="-98460" y="447547"/>
                    <a:pt x="88751" y="163497"/>
                    <a:pt x="154920" y="0"/>
                  </a:cubicBezTo>
                  <a:cubicBezTo>
                    <a:pt x="133624" y="161804"/>
                    <a:pt x="94152" y="319868"/>
                    <a:pt x="113389" y="487642"/>
                  </a:cubicBezTo>
                  <a:cubicBezTo>
                    <a:pt x="134239" y="621709"/>
                    <a:pt x="141514" y="692225"/>
                    <a:pt x="253817" y="895619"/>
                  </a:cubicBezTo>
                  <a:lnTo>
                    <a:pt x="344687" y="838447"/>
                  </a:lnTo>
                  <a:lnTo>
                    <a:pt x="322621" y="1256294"/>
                  </a:lnTo>
                  <a:lnTo>
                    <a:pt x="0" y="1044964"/>
                  </a:lnTo>
                  <a:close/>
                </a:path>
              </a:pathLst>
            </a:custGeom>
            <a:gradFill>
              <a:gsLst>
                <a:gs pos="30000">
                  <a:srgbClr val="FB7D7E">
                    <a:alpha val="80000"/>
                  </a:srgbClr>
                </a:gs>
                <a:gs pos="0">
                  <a:schemeClr val="accent1">
                    <a:lumMod val="5000"/>
                    <a:lumOff val="95000"/>
                    <a:alpha val="30000"/>
                  </a:schemeClr>
                </a:gs>
                <a:gs pos="80000">
                  <a:srgbClr val="FF0000"/>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1417" tIns="25713" rIns="51417" bIns="25713"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514350" eaLnBrk="0" fontAlgn="base" hangingPunct="0">
                <a:spcBef>
                  <a:spcPct val="0"/>
                </a:spcBef>
                <a:spcAft>
                  <a:spcPct val="0"/>
                </a:spcAft>
                <a:defRPr/>
              </a:pPr>
              <a:endParaRPr lang="zh-CN" altLang="en-US" sz="525" dirty="0">
                <a:solidFill>
                  <a:prstClr val="white"/>
                </a:solidFill>
                <a:latin typeface="微软雅黑" panose="020B0503020204020204" pitchFamily="34" charset="-122"/>
                <a:ea typeface="微软雅黑" panose="020B0503020204020204" pitchFamily="34" charset="-122"/>
                <a:cs typeface="+mn-ea"/>
                <a:sym typeface="+mn-lt"/>
              </a:endParaRPr>
            </a:p>
          </p:txBody>
        </p:sp>
      </p:grpSp>
      <p:sp>
        <p:nvSpPr>
          <p:cNvPr id="18" name="圆角矩形 17"/>
          <p:cNvSpPr/>
          <p:nvPr>
            <p:custDataLst>
              <p:tags r:id="rId23"/>
            </p:custDataLst>
          </p:nvPr>
        </p:nvSpPr>
        <p:spPr>
          <a:xfrm>
            <a:off x="7369810" y="1884680"/>
            <a:ext cx="4551045" cy="2241550"/>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078153" y="1705610"/>
            <a:ext cx="3134360" cy="306705"/>
          </a:xfrm>
          <a:prstGeom prst="rect">
            <a:avLst/>
          </a:prstGeom>
          <a:solidFill>
            <a:srgbClr val="1184CF"/>
          </a:solidFill>
        </p:spPr>
        <p:txBody>
          <a:bodyPr wrap="square" rtlCol="0">
            <a:spAutoFit/>
          </a:bodyPr>
          <a:p>
            <a:pPr lvl="0" indent="0" algn="ctr" fontAlgn="auto">
              <a:buClrTx/>
              <a:buSzTx/>
              <a:buFontTx/>
            </a:pP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对通服增量贡献及占比稳步增长</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23" name="组合 22"/>
          <p:cNvGrpSpPr/>
          <p:nvPr/>
        </p:nvGrpSpPr>
        <p:grpSpPr>
          <a:xfrm>
            <a:off x="344805" y="4652010"/>
            <a:ext cx="2329815" cy="1983740"/>
            <a:chOff x="1300" y="7343"/>
            <a:chExt cx="4397" cy="3124"/>
          </a:xfrm>
        </p:grpSpPr>
        <p:graphicFrame>
          <p:nvGraphicFramePr>
            <p:cNvPr id="13" name="图表 12"/>
            <p:cNvGraphicFramePr/>
            <p:nvPr>
              <p:custDataLst>
                <p:tags r:id="rId24"/>
              </p:custDataLst>
            </p:nvPr>
          </p:nvGraphicFramePr>
          <p:xfrm>
            <a:off x="1300" y="7343"/>
            <a:ext cx="4397" cy="3124"/>
          </p:xfrm>
          <a:graphic>
            <a:graphicData uri="http://schemas.openxmlformats.org/drawingml/2006/chart">
              <c:chart xmlns:c="http://schemas.openxmlformats.org/drawingml/2006/chart" xmlns:r="http://schemas.openxmlformats.org/officeDocument/2006/relationships" r:id="rId5"/>
            </a:graphicData>
          </a:graphic>
        </p:graphicFrame>
        <p:sp>
          <p:nvSpPr>
            <p:cNvPr id="14" name="文本框 13"/>
            <p:cNvSpPr txBox="1"/>
            <p:nvPr>
              <p:custDataLst>
                <p:tags r:id="rId25"/>
              </p:custDataLst>
            </p:nvPr>
          </p:nvSpPr>
          <p:spPr>
            <a:xfrm>
              <a:off x="2798" y="8519"/>
              <a:ext cx="1530" cy="628"/>
            </a:xfrm>
            <a:prstGeom prst="rect">
              <a:avLst/>
            </a:prstGeom>
            <a:noFill/>
          </p:spPr>
          <p:txBody>
            <a:bodyPr wrap="square" rtlCol="0">
              <a:spAutoFit/>
            </a:bodyPr>
            <a:lstStyle/>
            <a:p>
              <a:pPr algn="ctr"/>
              <a:r>
                <a:rPr lang="zh-CN" altLang="en-US" sz="1000"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同比下降</a:t>
              </a:r>
              <a:endParaRPr lang="zh-CN" altLang="en-US" sz="1000"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0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0.3PP</a:t>
              </a:r>
              <a:endParaRPr lang="en-US" altLang="zh-CN" sz="10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下箭头 15"/>
            <p:cNvSpPr/>
            <p:nvPr>
              <p:custDataLst>
                <p:tags r:id="rId26"/>
              </p:custDataLst>
            </p:nvPr>
          </p:nvSpPr>
          <p:spPr>
            <a:xfrm rot="10800000" flipH="1" flipV="1">
              <a:off x="3321" y="9119"/>
              <a:ext cx="409" cy="450"/>
            </a:xfrm>
            <a:custGeom>
              <a:avLst/>
              <a:gdLst>
                <a:gd name="connsiteX0" fmla="*/ 0 w 448873"/>
                <a:gd name="connsiteY0" fmla="*/ 907747 h 1368152"/>
                <a:gd name="connsiteX1" fmla="*/ 112218 w 448873"/>
                <a:gd name="connsiteY1" fmla="*/ 907747 h 1368152"/>
                <a:gd name="connsiteX2" fmla="*/ 112218 w 448873"/>
                <a:gd name="connsiteY2" fmla="*/ 0 h 1368152"/>
                <a:gd name="connsiteX3" fmla="*/ 336655 w 448873"/>
                <a:gd name="connsiteY3" fmla="*/ 0 h 1368152"/>
                <a:gd name="connsiteX4" fmla="*/ 336655 w 448873"/>
                <a:gd name="connsiteY4" fmla="*/ 907747 h 1368152"/>
                <a:gd name="connsiteX5" fmla="*/ 448873 w 448873"/>
                <a:gd name="connsiteY5" fmla="*/ 907747 h 1368152"/>
                <a:gd name="connsiteX6" fmla="*/ 224437 w 448873"/>
                <a:gd name="connsiteY6" fmla="*/ 1368152 h 1368152"/>
                <a:gd name="connsiteX7" fmla="*/ 0 w 448873"/>
                <a:gd name="connsiteY7" fmla="*/ 907747 h 1368152"/>
                <a:gd name="connsiteX0-1" fmla="*/ 0 w 448873"/>
                <a:gd name="connsiteY0-2" fmla="*/ 907747 h 1368152"/>
                <a:gd name="connsiteX1-3" fmla="*/ 112218 w 448873"/>
                <a:gd name="connsiteY1-4" fmla="*/ 907747 h 1368152"/>
                <a:gd name="connsiteX2-5" fmla="*/ 112218 w 448873"/>
                <a:gd name="connsiteY2-6" fmla="*/ 0 h 1368152"/>
                <a:gd name="connsiteX3-7" fmla="*/ 101576 w 448873"/>
                <a:gd name="connsiteY3-8" fmla="*/ 4434 h 1368152"/>
                <a:gd name="connsiteX4-9" fmla="*/ 336655 w 448873"/>
                <a:gd name="connsiteY4-10" fmla="*/ 907747 h 1368152"/>
                <a:gd name="connsiteX5-11" fmla="*/ 448873 w 448873"/>
                <a:gd name="connsiteY5-12" fmla="*/ 907747 h 1368152"/>
                <a:gd name="connsiteX6-13" fmla="*/ 224437 w 448873"/>
                <a:gd name="connsiteY6-14" fmla="*/ 1368152 h 1368152"/>
                <a:gd name="connsiteX7-15" fmla="*/ 0 w 448873"/>
                <a:gd name="connsiteY7-16" fmla="*/ 907747 h 1368152"/>
                <a:gd name="connsiteX0-17" fmla="*/ 0 w 448873"/>
                <a:gd name="connsiteY0-18" fmla="*/ 907747 h 1368152"/>
                <a:gd name="connsiteX1-19" fmla="*/ 112218 w 448873"/>
                <a:gd name="connsiteY1-20" fmla="*/ 907747 h 1368152"/>
                <a:gd name="connsiteX2-21" fmla="*/ 112218 w 448873"/>
                <a:gd name="connsiteY2-22" fmla="*/ 0 h 1368152"/>
                <a:gd name="connsiteX3-23" fmla="*/ 101576 w 448873"/>
                <a:gd name="connsiteY3-24" fmla="*/ 4434 h 1368152"/>
                <a:gd name="connsiteX4-25" fmla="*/ 336655 w 448873"/>
                <a:gd name="connsiteY4-26" fmla="*/ 907747 h 1368152"/>
                <a:gd name="connsiteX5-27" fmla="*/ 448873 w 448873"/>
                <a:gd name="connsiteY5-28" fmla="*/ 907747 h 1368152"/>
                <a:gd name="connsiteX6-29" fmla="*/ 224437 w 448873"/>
                <a:gd name="connsiteY6-30" fmla="*/ 1368152 h 1368152"/>
                <a:gd name="connsiteX7-31" fmla="*/ 0 w 448873"/>
                <a:gd name="connsiteY7-32" fmla="*/ 907747 h 1368152"/>
                <a:gd name="connsiteX0-33" fmla="*/ 0 w 448873"/>
                <a:gd name="connsiteY0-34" fmla="*/ 907747 h 1368152"/>
                <a:gd name="connsiteX1-35" fmla="*/ 112218 w 448873"/>
                <a:gd name="connsiteY1-36" fmla="*/ 907747 h 1368152"/>
                <a:gd name="connsiteX2-37" fmla="*/ 112218 w 448873"/>
                <a:gd name="connsiteY2-38" fmla="*/ 0 h 1368152"/>
                <a:gd name="connsiteX3-39" fmla="*/ 101576 w 448873"/>
                <a:gd name="connsiteY3-40" fmla="*/ 4434 h 1368152"/>
                <a:gd name="connsiteX4-41" fmla="*/ 336655 w 448873"/>
                <a:gd name="connsiteY4-42" fmla="*/ 907747 h 1368152"/>
                <a:gd name="connsiteX5-43" fmla="*/ 448873 w 448873"/>
                <a:gd name="connsiteY5-44" fmla="*/ 907747 h 1368152"/>
                <a:gd name="connsiteX6-45" fmla="*/ 224437 w 448873"/>
                <a:gd name="connsiteY6-46" fmla="*/ 1368152 h 1368152"/>
                <a:gd name="connsiteX7-47" fmla="*/ 0 w 448873"/>
                <a:gd name="connsiteY7-48" fmla="*/ 907747 h 1368152"/>
                <a:gd name="connsiteX0-49" fmla="*/ 0 w 448873"/>
                <a:gd name="connsiteY0-50" fmla="*/ 907747 h 1366568"/>
                <a:gd name="connsiteX1-51" fmla="*/ 112218 w 448873"/>
                <a:gd name="connsiteY1-52" fmla="*/ 907747 h 1366568"/>
                <a:gd name="connsiteX2-53" fmla="*/ 112218 w 448873"/>
                <a:gd name="connsiteY2-54" fmla="*/ 0 h 1366568"/>
                <a:gd name="connsiteX3-55" fmla="*/ 101576 w 448873"/>
                <a:gd name="connsiteY3-56" fmla="*/ 4434 h 1366568"/>
                <a:gd name="connsiteX4-57" fmla="*/ 336655 w 448873"/>
                <a:gd name="connsiteY4-58" fmla="*/ 907747 h 1366568"/>
                <a:gd name="connsiteX5-59" fmla="*/ 448873 w 448873"/>
                <a:gd name="connsiteY5-60" fmla="*/ 907747 h 1366568"/>
                <a:gd name="connsiteX6-61" fmla="*/ 308393 w 448873"/>
                <a:gd name="connsiteY6-62" fmla="*/ 1366568 h 1366568"/>
                <a:gd name="connsiteX7-63" fmla="*/ 0 w 448873"/>
                <a:gd name="connsiteY7-64" fmla="*/ 907747 h 1366568"/>
                <a:gd name="connsiteX0-65" fmla="*/ 0 w 447923"/>
                <a:gd name="connsiteY0-66" fmla="*/ 907747 h 1366568"/>
                <a:gd name="connsiteX1-67" fmla="*/ 112218 w 447923"/>
                <a:gd name="connsiteY1-68" fmla="*/ 907747 h 1366568"/>
                <a:gd name="connsiteX2-69" fmla="*/ 112218 w 447923"/>
                <a:gd name="connsiteY2-70" fmla="*/ 0 h 1366568"/>
                <a:gd name="connsiteX3-71" fmla="*/ 101576 w 447923"/>
                <a:gd name="connsiteY3-72" fmla="*/ 4434 h 1366568"/>
                <a:gd name="connsiteX4-73" fmla="*/ 336655 w 447923"/>
                <a:gd name="connsiteY4-74" fmla="*/ 907747 h 1366568"/>
                <a:gd name="connsiteX5-75" fmla="*/ 447923 w 447923"/>
                <a:gd name="connsiteY5-76" fmla="*/ 857373 h 1366568"/>
                <a:gd name="connsiteX6-77" fmla="*/ 308393 w 447923"/>
                <a:gd name="connsiteY6-78" fmla="*/ 1366568 h 1366568"/>
                <a:gd name="connsiteX7-79" fmla="*/ 0 w 447923"/>
                <a:gd name="connsiteY7-80" fmla="*/ 907747 h 1366568"/>
                <a:gd name="connsiteX0-81" fmla="*/ 0 w 437786"/>
                <a:gd name="connsiteY0-82" fmla="*/ 999941 h 1366568"/>
                <a:gd name="connsiteX1-83" fmla="*/ 102081 w 437786"/>
                <a:gd name="connsiteY1-84" fmla="*/ 907747 h 1366568"/>
                <a:gd name="connsiteX2-85" fmla="*/ 102081 w 437786"/>
                <a:gd name="connsiteY2-86" fmla="*/ 0 h 1366568"/>
                <a:gd name="connsiteX3-87" fmla="*/ 91439 w 437786"/>
                <a:gd name="connsiteY3-88" fmla="*/ 4434 h 1366568"/>
                <a:gd name="connsiteX4-89" fmla="*/ 326518 w 437786"/>
                <a:gd name="connsiteY4-90" fmla="*/ 907747 h 1366568"/>
                <a:gd name="connsiteX5-91" fmla="*/ 437786 w 437786"/>
                <a:gd name="connsiteY5-92" fmla="*/ 857373 h 1366568"/>
                <a:gd name="connsiteX6-93" fmla="*/ 298256 w 437786"/>
                <a:gd name="connsiteY6-94" fmla="*/ 1366568 h 1366568"/>
                <a:gd name="connsiteX7-95" fmla="*/ 0 w 437786"/>
                <a:gd name="connsiteY7-96" fmla="*/ 999941 h 1366568"/>
                <a:gd name="connsiteX0-97" fmla="*/ 0 w 437786"/>
                <a:gd name="connsiteY0-98" fmla="*/ 999941 h 1366568"/>
                <a:gd name="connsiteX1-99" fmla="*/ 111268 w 437786"/>
                <a:gd name="connsiteY1-100" fmla="*/ 949567 h 1366568"/>
                <a:gd name="connsiteX2-101" fmla="*/ 102081 w 437786"/>
                <a:gd name="connsiteY2-102" fmla="*/ 0 h 1366568"/>
                <a:gd name="connsiteX3-103" fmla="*/ 91439 w 437786"/>
                <a:gd name="connsiteY3-104" fmla="*/ 4434 h 1366568"/>
                <a:gd name="connsiteX4-105" fmla="*/ 326518 w 437786"/>
                <a:gd name="connsiteY4-106" fmla="*/ 907747 h 1366568"/>
                <a:gd name="connsiteX5-107" fmla="*/ 437786 w 437786"/>
                <a:gd name="connsiteY5-108" fmla="*/ 857373 h 1366568"/>
                <a:gd name="connsiteX6-109" fmla="*/ 298256 w 437786"/>
                <a:gd name="connsiteY6-110" fmla="*/ 1366568 h 1366568"/>
                <a:gd name="connsiteX7-111" fmla="*/ 0 w 437786"/>
                <a:gd name="connsiteY7-112" fmla="*/ 999941 h 1366568"/>
                <a:gd name="connsiteX0-113" fmla="*/ 0 w 437786"/>
                <a:gd name="connsiteY0-114" fmla="*/ 999941 h 1366568"/>
                <a:gd name="connsiteX1-115" fmla="*/ 111268 w 437786"/>
                <a:gd name="connsiteY1-116" fmla="*/ 949567 h 1366568"/>
                <a:gd name="connsiteX2-117" fmla="*/ 102081 w 437786"/>
                <a:gd name="connsiteY2-118" fmla="*/ 0 h 1366568"/>
                <a:gd name="connsiteX3-119" fmla="*/ 91439 w 437786"/>
                <a:gd name="connsiteY3-120" fmla="*/ 4434 h 1366568"/>
                <a:gd name="connsiteX4-121" fmla="*/ 316227 w 437786"/>
                <a:gd name="connsiteY4-122" fmla="*/ 897837 h 1366568"/>
                <a:gd name="connsiteX5-123" fmla="*/ 437786 w 437786"/>
                <a:gd name="connsiteY5-124" fmla="*/ 857373 h 1366568"/>
                <a:gd name="connsiteX6-125" fmla="*/ 298256 w 437786"/>
                <a:gd name="connsiteY6-126" fmla="*/ 1366568 h 1366568"/>
                <a:gd name="connsiteX7-127" fmla="*/ 0 w 437786"/>
                <a:gd name="connsiteY7-128" fmla="*/ 999941 h 1366568"/>
                <a:gd name="connsiteX0-129" fmla="*/ 0 w 437786"/>
                <a:gd name="connsiteY0-130" fmla="*/ 999941 h 1366568"/>
                <a:gd name="connsiteX1-131" fmla="*/ 111268 w 437786"/>
                <a:gd name="connsiteY1-132" fmla="*/ 949567 h 1366568"/>
                <a:gd name="connsiteX2-133" fmla="*/ 102081 w 437786"/>
                <a:gd name="connsiteY2-134" fmla="*/ 0 h 1366568"/>
                <a:gd name="connsiteX3-135" fmla="*/ 91439 w 437786"/>
                <a:gd name="connsiteY3-136" fmla="*/ 4434 h 1366568"/>
                <a:gd name="connsiteX4-137" fmla="*/ 316227 w 437786"/>
                <a:gd name="connsiteY4-138" fmla="*/ 897837 h 1366568"/>
                <a:gd name="connsiteX5-139" fmla="*/ 437786 w 437786"/>
                <a:gd name="connsiteY5-140" fmla="*/ 857373 h 1366568"/>
                <a:gd name="connsiteX6-141" fmla="*/ 298256 w 437786"/>
                <a:gd name="connsiteY6-142" fmla="*/ 1366568 h 1366568"/>
                <a:gd name="connsiteX7-143" fmla="*/ 0 w 437786"/>
                <a:gd name="connsiteY7-144" fmla="*/ 999941 h 1366568"/>
                <a:gd name="connsiteX0-145" fmla="*/ 0 w 437786"/>
                <a:gd name="connsiteY0-146" fmla="*/ 999941 h 1313395"/>
                <a:gd name="connsiteX1-147" fmla="*/ 111268 w 437786"/>
                <a:gd name="connsiteY1-148" fmla="*/ 949567 h 1313395"/>
                <a:gd name="connsiteX2-149" fmla="*/ 102081 w 437786"/>
                <a:gd name="connsiteY2-150" fmla="*/ 0 h 1313395"/>
                <a:gd name="connsiteX3-151" fmla="*/ 91439 w 437786"/>
                <a:gd name="connsiteY3-152" fmla="*/ 4434 h 1313395"/>
                <a:gd name="connsiteX4-153" fmla="*/ 316227 w 437786"/>
                <a:gd name="connsiteY4-154" fmla="*/ 897837 h 1313395"/>
                <a:gd name="connsiteX5-155" fmla="*/ 437786 w 437786"/>
                <a:gd name="connsiteY5-156" fmla="*/ 857373 h 1313395"/>
                <a:gd name="connsiteX6-157" fmla="*/ 349459 w 437786"/>
                <a:gd name="connsiteY6-158" fmla="*/ 1313395 h 1313395"/>
                <a:gd name="connsiteX7-159" fmla="*/ 0 w 437786"/>
                <a:gd name="connsiteY7-160" fmla="*/ 999941 h 1313395"/>
                <a:gd name="connsiteX0-161" fmla="*/ 0 w 437786"/>
                <a:gd name="connsiteY0-162" fmla="*/ 999941 h 1313395"/>
                <a:gd name="connsiteX1-163" fmla="*/ 111268 w 437786"/>
                <a:gd name="connsiteY1-164" fmla="*/ 949567 h 1313395"/>
                <a:gd name="connsiteX2-165" fmla="*/ 102081 w 437786"/>
                <a:gd name="connsiteY2-166" fmla="*/ 0 h 1313395"/>
                <a:gd name="connsiteX3-167" fmla="*/ 106622 w 437786"/>
                <a:gd name="connsiteY3-168" fmla="*/ 5832 h 1313395"/>
                <a:gd name="connsiteX4-169" fmla="*/ 316227 w 437786"/>
                <a:gd name="connsiteY4-170" fmla="*/ 897837 h 1313395"/>
                <a:gd name="connsiteX5-171" fmla="*/ 437786 w 437786"/>
                <a:gd name="connsiteY5-172" fmla="*/ 857373 h 1313395"/>
                <a:gd name="connsiteX6-173" fmla="*/ 349459 w 437786"/>
                <a:gd name="connsiteY6-174" fmla="*/ 1313395 h 1313395"/>
                <a:gd name="connsiteX7-175" fmla="*/ 0 w 437786"/>
                <a:gd name="connsiteY7-176" fmla="*/ 999941 h 1313395"/>
                <a:gd name="connsiteX0-177" fmla="*/ 0 w 437786"/>
                <a:gd name="connsiteY0-178" fmla="*/ 999941 h 1313395"/>
                <a:gd name="connsiteX1-179" fmla="*/ 111268 w 437786"/>
                <a:gd name="connsiteY1-180" fmla="*/ 949567 h 1313395"/>
                <a:gd name="connsiteX2-181" fmla="*/ 102081 w 437786"/>
                <a:gd name="connsiteY2-182" fmla="*/ 0 h 1313395"/>
                <a:gd name="connsiteX3-183" fmla="*/ 106622 w 437786"/>
                <a:gd name="connsiteY3-184" fmla="*/ 5832 h 1313395"/>
                <a:gd name="connsiteX4-185" fmla="*/ 316227 w 437786"/>
                <a:gd name="connsiteY4-186" fmla="*/ 897837 h 1313395"/>
                <a:gd name="connsiteX5-187" fmla="*/ 437786 w 437786"/>
                <a:gd name="connsiteY5-188" fmla="*/ 857373 h 1313395"/>
                <a:gd name="connsiteX6-189" fmla="*/ 349459 w 437786"/>
                <a:gd name="connsiteY6-190" fmla="*/ 1313395 h 1313395"/>
                <a:gd name="connsiteX7-191" fmla="*/ 0 w 437786"/>
                <a:gd name="connsiteY7-192" fmla="*/ 999941 h 1313395"/>
                <a:gd name="connsiteX0-193" fmla="*/ 0 w 443885"/>
                <a:gd name="connsiteY0-194" fmla="*/ 999941 h 1313395"/>
                <a:gd name="connsiteX1-195" fmla="*/ 111268 w 443885"/>
                <a:gd name="connsiteY1-196" fmla="*/ 949567 h 1313395"/>
                <a:gd name="connsiteX2-197" fmla="*/ 102081 w 443885"/>
                <a:gd name="connsiteY2-198" fmla="*/ 0 h 1313395"/>
                <a:gd name="connsiteX3-199" fmla="*/ 106622 w 443885"/>
                <a:gd name="connsiteY3-200" fmla="*/ 5832 h 1313395"/>
                <a:gd name="connsiteX4-201" fmla="*/ 316227 w 443885"/>
                <a:gd name="connsiteY4-202" fmla="*/ 897837 h 1313395"/>
                <a:gd name="connsiteX5-203" fmla="*/ 443885 w 443885"/>
                <a:gd name="connsiteY5-204" fmla="*/ 823576 h 1313395"/>
                <a:gd name="connsiteX6-205" fmla="*/ 349459 w 443885"/>
                <a:gd name="connsiteY6-206" fmla="*/ 1313395 h 1313395"/>
                <a:gd name="connsiteX7-207" fmla="*/ 0 w 443885"/>
                <a:gd name="connsiteY7-208" fmla="*/ 999941 h 1313395"/>
                <a:gd name="connsiteX0-209" fmla="*/ 0 w 443885"/>
                <a:gd name="connsiteY0-210" fmla="*/ 999941 h 1313395"/>
                <a:gd name="connsiteX1-211" fmla="*/ 111268 w 443885"/>
                <a:gd name="connsiteY1-212" fmla="*/ 949567 h 1313395"/>
                <a:gd name="connsiteX2-213" fmla="*/ 102081 w 443885"/>
                <a:gd name="connsiteY2-214" fmla="*/ 0 h 1313395"/>
                <a:gd name="connsiteX3-215" fmla="*/ 106622 w 443885"/>
                <a:gd name="connsiteY3-216" fmla="*/ 5832 h 1313395"/>
                <a:gd name="connsiteX4-217" fmla="*/ 302569 w 443885"/>
                <a:gd name="connsiteY4-218" fmla="*/ 887989 h 1313395"/>
                <a:gd name="connsiteX5-219" fmla="*/ 443885 w 443885"/>
                <a:gd name="connsiteY5-220" fmla="*/ 823576 h 1313395"/>
                <a:gd name="connsiteX6-221" fmla="*/ 349459 w 443885"/>
                <a:gd name="connsiteY6-222" fmla="*/ 1313395 h 1313395"/>
                <a:gd name="connsiteX7-223" fmla="*/ 0 w 443885"/>
                <a:gd name="connsiteY7-224" fmla="*/ 999941 h 1313395"/>
                <a:gd name="connsiteX0-225" fmla="*/ 0 w 443885"/>
                <a:gd name="connsiteY0-226" fmla="*/ 999941 h 1313395"/>
                <a:gd name="connsiteX1-227" fmla="*/ 111268 w 443885"/>
                <a:gd name="connsiteY1-228" fmla="*/ 949567 h 1313395"/>
                <a:gd name="connsiteX2-229" fmla="*/ 102081 w 443885"/>
                <a:gd name="connsiteY2-230" fmla="*/ 0 h 1313395"/>
                <a:gd name="connsiteX3-231" fmla="*/ 106622 w 443885"/>
                <a:gd name="connsiteY3-232" fmla="*/ 5832 h 1313395"/>
                <a:gd name="connsiteX4-233" fmla="*/ 302569 w 443885"/>
                <a:gd name="connsiteY4-234" fmla="*/ 887989 h 1313395"/>
                <a:gd name="connsiteX5-235" fmla="*/ 443885 w 443885"/>
                <a:gd name="connsiteY5-236" fmla="*/ 823576 h 1313395"/>
                <a:gd name="connsiteX6-237" fmla="*/ 349459 w 443885"/>
                <a:gd name="connsiteY6-238" fmla="*/ 1313395 h 1313395"/>
                <a:gd name="connsiteX7-239" fmla="*/ 0 w 443885"/>
                <a:gd name="connsiteY7-240" fmla="*/ 999941 h 1313395"/>
                <a:gd name="connsiteX0-241" fmla="*/ 0 w 443885"/>
                <a:gd name="connsiteY0-242" fmla="*/ 999941 h 1313395"/>
                <a:gd name="connsiteX1-243" fmla="*/ 128421 w 443885"/>
                <a:gd name="connsiteY1-244" fmla="*/ 966086 h 1313395"/>
                <a:gd name="connsiteX2-245" fmla="*/ 102081 w 443885"/>
                <a:gd name="connsiteY2-246" fmla="*/ 0 h 1313395"/>
                <a:gd name="connsiteX3-247" fmla="*/ 106622 w 443885"/>
                <a:gd name="connsiteY3-248" fmla="*/ 5832 h 1313395"/>
                <a:gd name="connsiteX4-249" fmla="*/ 302569 w 443885"/>
                <a:gd name="connsiteY4-250" fmla="*/ 887989 h 1313395"/>
                <a:gd name="connsiteX5-251" fmla="*/ 443885 w 443885"/>
                <a:gd name="connsiteY5-252" fmla="*/ 823576 h 1313395"/>
                <a:gd name="connsiteX6-253" fmla="*/ 349459 w 443885"/>
                <a:gd name="connsiteY6-254" fmla="*/ 1313395 h 1313395"/>
                <a:gd name="connsiteX7-255" fmla="*/ 0 w 443885"/>
                <a:gd name="connsiteY7-256" fmla="*/ 999941 h 1313395"/>
                <a:gd name="connsiteX0-257" fmla="*/ 0 w 443885"/>
                <a:gd name="connsiteY0-258" fmla="*/ 999941 h 1313395"/>
                <a:gd name="connsiteX1-259" fmla="*/ 128421 w 443885"/>
                <a:gd name="connsiteY1-260" fmla="*/ 966086 h 1313395"/>
                <a:gd name="connsiteX2-261" fmla="*/ 102081 w 443885"/>
                <a:gd name="connsiteY2-262" fmla="*/ 0 h 1313395"/>
                <a:gd name="connsiteX3-263" fmla="*/ 106622 w 443885"/>
                <a:gd name="connsiteY3-264" fmla="*/ 5832 h 1313395"/>
                <a:gd name="connsiteX4-265" fmla="*/ 302569 w 443885"/>
                <a:gd name="connsiteY4-266" fmla="*/ 887989 h 1313395"/>
                <a:gd name="connsiteX5-267" fmla="*/ 443885 w 443885"/>
                <a:gd name="connsiteY5-268" fmla="*/ 823576 h 1313395"/>
                <a:gd name="connsiteX6-269" fmla="*/ 349459 w 443885"/>
                <a:gd name="connsiteY6-270" fmla="*/ 1313395 h 1313395"/>
                <a:gd name="connsiteX7-271" fmla="*/ 0 w 443885"/>
                <a:gd name="connsiteY7-272" fmla="*/ 999941 h 1313395"/>
                <a:gd name="connsiteX0-273" fmla="*/ 0 w 440200"/>
                <a:gd name="connsiteY0-274" fmla="*/ 1016712 h 1313395"/>
                <a:gd name="connsiteX1-275" fmla="*/ 124736 w 440200"/>
                <a:gd name="connsiteY1-276" fmla="*/ 966086 h 1313395"/>
                <a:gd name="connsiteX2-277" fmla="*/ 98396 w 440200"/>
                <a:gd name="connsiteY2-278" fmla="*/ 0 h 1313395"/>
                <a:gd name="connsiteX3-279" fmla="*/ 102937 w 440200"/>
                <a:gd name="connsiteY3-280" fmla="*/ 5832 h 1313395"/>
                <a:gd name="connsiteX4-281" fmla="*/ 298884 w 440200"/>
                <a:gd name="connsiteY4-282" fmla="*/ 887989 h 1313395"/>
                <a:gd name="connsiteX5-283" fmla="*/ 440200 w 440200"/>
                <a:gd name="connsiteY5-284" fmla="*/ 823576 h 1313395"/>
                <a:gd name="connsiteX6-285" fmla="*/ 345774 w 440200"/>
                <a:gd name="connsiteY6-286" fmla="*/ 1313395 h 1313395"/>
                <a:gd name="connsiteX7-287" fmla="*/ 0 w 440200"/>
                <a:gd name="connsiteY7-288" fmla="*/ 1016712 h 1313395"/>
                <a:gd name="connsiteX0-289" fmla="*/ 0 w 440200"/>
                <a:gd name="connsiteY0-290" fmla="*/ 1016712 h 1347828"/>
                <a:gd name="connsiteX1-291" fmla="*/ 124736 w 440200"/>
                <a:gd name="connsiteY1-292" fmla="*/ 966086 h 1347828"/>
                <a:gd name="connsiteX2-293" fmla="*/ 98396 w 440200"/>
                <a:gd name="connsiteY2-294" fmla="*/ 0 h 1347828"/>
                <a:gd name="connsiteX3-295" fmla="*/ 102937 w 440200"/>
                <a:gd name="connsiteY3-296" fmla="*/ 5832 h 1347828"/>
                <a:gd name="connsiteX4-297" fmla="*/ 298884 w 440200"/>
                <a:gd name="connsiteY4-298" fmla="*/ 887989 h 1347828"/>
                <a:gd name="connsiteX5-299" fmla="*/ 440200 w 440200"/>
                <a:gd name="connsiteY5-300" fmla="*/ 823576 h 1347828"/>
                <a:gd name="connsiteX6-301" fmla="*/ 395262 w 440200"/>
                <a:gd name="connsiteY6-302" fmla="*/ 1347828 h 1347828"/>
                <a:gd name="connsiteX7-303" fmla="*/ 0 w 440200"/>
                <a:gd name="connsiteY7-304" fmla="*/ 1016712 h 1347828"/>
                <a:gd name="connsiteX0-305" fmla="*/ 0 w 395262"/>
                <a:gd name="connsiteY0-306" fmla="*/ 1016712 h 1347828"/>
                <a:gd name="connsiteX1-307" fmla="*/ 124736 w 395262"/>
                <a:gd name="connsiteY1-308" fmla="*/ 966086 h 1347828"/>
                <a:gd name="connsiteX2-309" fmla="*/ 98396 w 395262"/>
                <a:gd name="connsiteY2-310" fmla="*/ 0 h 1347828"/>
                <a:gd name="connsiteX3-311" fmla="*/ 102937 w 395262"/>
                <a:gd name="connsiteY3-312" fmla="*/ 5832 h 1347828"/>
                <a:gd name="connsiteX4-313" fmla="*/ 298884 w 395262"/>
                <a:gd name="connsiteY4-314" fmla="*/ 887989 h 1347828"/>
                <a:gd name="connsiteX5-315" fmla="*/ 386646 w 395262"/>
                <a:gd name="connsiteY5-316" fmla="*/ 841427 h 1347828"/>
                <a:gd name="connsiteX6-317" fmla="*/ 395262 w 395262"/>
                <a:gd name="connsiteY6-318" fmla="*/ 1347828 h 1347828"/>
                <a:gd name="connsiteX7-319" fmla="*/ 0 w 395262"/>
                <a:gd name="connsiteY7-320" fmla="*/ 1016712 h 1347828"/>
                <a:gd name="connsiteX0-321" fmla="*/ 6355 w 361341"/>
                <a:gd name="connsiteY0-322" fmla="*/ 1009216 h 1347828"/>
                <a:gd name="connsiteX1-323" fmla="*/ 90815 w 361341"/>
                <a:gd name="connsiteY1-324" fmla="*/ 966086 h 1347828"/>
                <a:gd name="connsiteX2-325" fmla="*/ 64475 w 361341"/>
                <a:gd name="connsiteY2-326" fmla="*/ 0 h 1347828"/>
                <a:gd name="connsiteX3-327" fmla="*/ 69016 w 361341"/>
                <a:gd name="connsiteY3-328" fmla="*/ 5832 h 1347828"/>
                <a:gd name="connsiteX4-329" fmla="*/ 264963 w 361341"/>
                <a:gd name="connsiteY4-330" fmla="*/ 887989 h 1347828"/>
                <a:gd name="connsiteX5-331" fmla="*/ 352725 w 361341"/>
                <a:gd name="connsiteY5-332" fmla="*/ 841427 h 1347828"/>
                <a:gd name="connsiteX6-333" fmla="*/ 361341 w 361341"/>
                <a:gd name="connsiteY6-334" fmla="*/ 1347828 h 1347828"/>
                <a:gd name="connsiteX7-335" fmla="*/ 6355 w 361341"/>
                <a:gd name="connsiteY7-336" fmla="*/ 1009216 h 1347828"/>
                <a:gd name="connsiteX0-337" fmla="*/ 6355 w 352725"/>
                <a:gd name="connsiteY0-338" fmla="*/ 1009216 h 1239068"/>
                <a:gd name="connsiteX1-339" fmla="*/ 90815 w 352725"/>
                <a:gd name="connsiteY1-340" fmla="*/ 966086 h 1239068"/>
                <a:gd name="connsiteX2-341" fmla="*/ 64475 w 352725"/>
                <a:gd name="connsiteY2-342" fmla="*/ 0 h 1239068"/>
                <a:gd name="connsiteX3-343" fmla="*/ 69016 w 352725"/>
                <a:gd name="connsiteY3-344" fmla="*/ 5832 h 1239068"/>
                <a:gd name="connsiteX4-345" fmla="*/ 264963 w 352725"/>
                <a:gd name="connsiteY4-346" fmla="*/ 887989 h 1239068"/>
                <a:gd name="connsiteX5-347" fmla="*/ 352725 w 352725"/>
                <a:gd name="connsiteY5-348" fmla="*/ 841427 h 1239068"/>
                <a:gd name="connsiteX6-349" fmla="*/ 323924 w 352725"/>
                <a:gd name="connsiteY6-350" fmla="*/ 1239068 h 1239068"/>
                <a:gd name="connsiteX7-351" fmla="*/ 6355 w 352725"/>
                <a:gd name="connsiteY7-352" fmla="*/ 1009216 h 1239068"/>
                <a:gd name="connsiteX0-353" fmla="*/ 6355 w 352725"/>
                <a:gd name="connsiteY0-354" fmla="*/ 1009216 h 1239068"/>
                <a:gd name="connsiteX1-355" fmla="*/ 90815 w 352725"/>
                <a:gd name="connsiteY1-356" fmla="*/ 966086 h 1239068"/>
                <a:gd name="connsiteX2-357" fmla="*/ 64475 w 352725"/>
                <a:gd name="connsiteY2-358" fmla="*/ 0 h 1239068"/>
                <a:gd name="connsiteX3-359" fmla="*/ 69016 w 352725"/>
                <a:gd name="connsiteY3-360" fmla="*/ 5832 h 1239068"/>
                <a:gd name="connsiteX4-361" fmla="*/ 258294 w 352725"/>
                <a:gd name="connsiteY4-362" fmla="*/ 891483 h 1239068"/>
                <a:gd name="connsiteX5-363" fmla="*/ 352725 w 352725"/>
                <a:gd name="connsiteY5-364" fmla="*/ 841427 h 1239068"/>
                <a:gd name="connsiteX6-365" fmla="*/ 323924 w 352725"/>
                <a:gd name="connsiteY6-366" fmla="*/ 1239068 h 1239068"/>
                <a:gd name="connsiteX7-367" fmla="*/ 6355 w 352725"/>
                <a:gd name="connsiteY7-368" fmla="*/ 1009216 h 1239068"/>
                <a:gd name="connsiteX0-369" fmla="*/ 0 w 346370"/>
                <a:gd name="connsiteY0-370" fmla="*/ 1009216 h 1239068"/>
                <a:gd name="connsiteX1-371" fmla="*/ 96150 w 346370"/>
                <a:gd name="connsiteY1-372" fmla="*/ 960813 h 1239068"/>
                <a:gd name="connsiteX2-373" fmla="*/ 58120 w 346370"/>
                <a:gd name="connsiteY2-374" fmla="*/ 0 h 1239068"/>
                <a:gd name="connsiteX3-375" fmla="*/ 62661 w 346370"/>
                <a:gd name="connsiteY3-376" fmla="*/ 5832 h 1239068"/>
                <a:gd name="connsiteX4-377" fmla="*/ 251939 w 346370"/>
                <a:gd name="connsiteY4-378" fmla="*/ 891483 h 1239068"/>
                <a:gd name="connsiteX5-379" fmla="*/ 346370 w 346370"/>
                <a:gd name="connsiteY5-380" fmla="*/ 841427 h 1239068"/>
                <a:gd name="connsiteX6-381" fmla="*/ 317569 w 346370"/>
                <a:gd name="connsiteY6-382" fmla="*/ 1239068 h 1239068"/>
                <a:gd name="connsiteX7-383" fmla="*/ 0 w 346370"/>
                <a:gd name="connsiteY7-384" fmla="*/ 1009216 h 1239068"/>
                <a:gd name="connsiteX0-385" fmla="*/ 19649 w 366019"/>
                <a:gd name="connsiteY0-386" fmla="*/ 1009216 h 1239068"/>
                <a:gd name="connsiteX1-387" fmla="*/ 115799 w 366019"/>
                <a:gd name="connsiteY1-388" fmla="*/ 960813 h 1239068"/>
                <a:gd name="connsiteX2-389" fmla="*/ 77769 w 366019"/>
                <a:gd name="connsiteY2-390" fmla="*/ 0 h 1239068"/>
                <a:gd name="connsiteX3-391" fmla="*/ 82310 w 366019"/>
                <a:gd name="connsiteY3-392" fmla="*/ 5832 h 1239068"/>
                <a:gd name="connsiteX4-393" fmla="*/ 271588 w 366019"/>
                <a:gd name="connsiteY4-394" fmla="*/ 891483 h 1239068"/>
                <a:gd name="connsiteX5-395" fmla="*/ 366019 w 366019"/>
                <a:gd name="connsiteY5-396" fmla="*/ 841427 h 1239068"/>
                <a:gd name="connsiteX6-397" fmla="*/ 337218 w 366019"/>
                <a:gd name="connsiteY6-398" fmla="*/ 1239068 h 1239068"/>
                <a:gd name="connsiteX7-399" fmla="*/ 19649 w 366019"/>
                <a:gd name="connsiteY7-400" fmla="*/ 1009216 h 1239068"/>
                <a:gd name="connsiteX0-401" fmla="*/ 0 w 346370"/>
                <a:gd name="connsiteY0-402" fmla="*/ 1009216 h 1239068"/>
                <a:gd name="connsiteX1-403" fmla="*/ 96150 w 346370"/>
                <a:gd name="connsiteY1-404" fmla="*/ 960813 h 1239068"/>
                <a:gd name="connsiteX2-405" fmla="*/ 58120 w 346370"/>
                <a:gd name="connsiteY2-406" fmla="*/ 0 h 1239068"/>
                <a:gd name="connsiteX3-407" fmla="*/ 62661 w 346370"/>
                <a:gd name="connsiteY3-408" fmla="*/ 5832 h 1239068"/>
                <a:gd name="connsiteX4-409" fmla="*/ 251939 w 346370"/>
                <a:gd name="connsiteY4-410" fmla="*/ 891483 h 1239068"/>
                <a:gd name="connsiteX5-411" fmla="*/ 346370 w 346370"/>
                <a:gd name="connsiteY5-412" fmla="*/ 841427 h 1239068"/>
                <a:gd name="connsiteX6-413" fmla="*/ 317569 w 346370"/>
                <a:gd name="connsiteY6-414" fmla="*/ 1239068 h 1239068"/>
                <a:gd name="connsiteX7-415" fmla="*/ 0 w 346370"/>
                <a:gd name="connsiteY7-416" fmla="*/ 1009216 h 1239068"/>
                <a:gd name="connsiteX0-417" fmla="*/ 0 w 346370"/>
                <a:gd name="connsiteY0-418" fmla="*/ 1012785 h 1242637"/>
                <a:gd name="connsiteX1-419" fmla="*/ 96150 w 346370"/>
                <a:gd name="connsiteY1-420" fmla="*/ 964382 h 1242637"/>
                <a:gd name="connsiteX2-421" fmla="*/ 58120 w 346370"/>
                <a:gd name="connsiteY2-422" fmla="*/ 3569 h 1242637"/>
                <a:gd name="connsiteX3-423" fmla="*/ 114690 w 346370"/>
                <a:gd name="connsiteY3-424" fmla="*/ 0 h 1242637"/>
                <a:gd name="connsiteX4-425" fmla="*/ 251939 w 346370"/>
                <a:gd name="connsiteY4-426" fmla="*/ 895052 h 1242637"/>
                <a:gd name="connsiteX5-427" fmla="*/ 346370 w 346370"/>
                <a:gd name="connsiteY5-428" fmla="*/ 844996 h 1242637"/>
                <a:gd name="connsiteX6-429" fmla="*/ 317569 w 346370"/>
                <a:gd name="connsiteY6-430" fmla="*/ 1242637 h 1242637"/>
                <a:gd name="connsiteX7-431" fmla="*/ 0 w 346370"/>
                <a:gd name="connsiteY7-432" fmla="*/ 1012785 h 1242637"/>
                <a:gd name="connsiteX0-433" fmla="*/ 0 w 346370"/>
                <a:gd name="connsiteY0-434" fmla="*/ 1012785 h 1242637"/>
                <a:gd name="connsiteX1-435" fmla="*/ 96150 w 346370"/>
                <a:gd name="connsiteY1-436" fmla="*/ 964382 h 1242637"/>
                <a:gd name="connsiteX2-437" fmla="*/ 58120 w 346370"/>
                <a:gd name="connsiteY2-438" fmla="*/ 3569 h 1242637"/>
                <a:gd name="connsiteX3-439" fmla="*/ 114690 w 346370"/>
                <a:gd name="connsiteY3-440" fmla="*/ 0 h 1242637"/>
                <a:gd name="connsiteX4-441" fmla="*/ 251939 w 346370"/>
                <a:gd name="connsiteY4-442" fmla="*/ 895052 h 1242637"/>
                <a:gd name="connsiteX5-443" fmla="*/ 346370 w 346370"/>
                <a:gd name="connsiteY5-444" fmla="*/ 844996 h 1242637"/>
                <a:gd name="connsiteX6-445" fmla="*/ 317569 w 346370"/>
                <a:gd name="connsiteY6-446" fmla="*/ 1242637 h 1242637"/>
                <a:gd name="connsiteX7-447" fmla="*/ 0 w 346370"/>
                <a:gd name="connsiteY7-448" fmla="*/ 1012785 h 1242637"/>
                <a:gd name="connsiteX0-449" fmla="*/ 0 w 346370"/>
                <a:gd name="connsiteY0-450" fmla="*/ 1009216 h 1239068"/>
                <a:gd name="connsiteX1-451" fmla="*/ 96150 w 346370"/>
                <a:gd name="connsiteY1-452" fmla="*/ 960813 h 1239068"/>
                <a:gd name="connsiteX2-453" fmla="*/ 58120 w 346370"/>
                <a:gd name="connsiteY2-454" fmla="*/ 0 h 1239068"/>
                <a:gd name="connsiteX3-455" fmla="*/ 69331 w 346370"/>
                <a:gd name="connsiteY3-456" fmla="*/ 2339 h 1239068"/>
                <a:gd name="connsiteX4-457" fmla="*/ 251939 w 346370"/>
                <a:gd name="connsiteY4-458" fmla="*/ 891483 h 1239068"/>
                <a:gd name="connsiteX5-459" fmla="*/ 346370 w 346370"/>
                <a:gd name="connsiteY5-460" fmla="*/ 841427 h 1239068"/>
                <a:gd name="connsiteX6-461" fmla="*/ 317569 w 346370"/>
                <a:gd name="connsiteY6-462" fmla="*/ 1239068 h 1239068"/>
                <a:gd name="connsiteX7-463" fmla="*/ 0 w 346370"/>
                <a:gd name="connsiteY7-464" fmla="*/ 1009216 h 1239068"/>
                <a:gd name="connsiteX0-465" fmla="*/ 0 w 346370"/>
                <a:gd name="connsiteY0-466" fmla="*/ 1009216 h 1239068"/>
                <a:gd name="connsiteX1-467" fmla="*/ 96150 w 346370"/>
                <a:gd name="connsiteY1-468" fmla="*/ 960813 h 1239068"/>
                <a:gd name="connsiteX2-469" fmla="*/ 58120 w 346370"/>
                <a:gd name="connsiteY2-470" fmla="*/ 0 h 1239068"/>
                <a:gd name="connsiteX3-471" fmla="*/ 69331 w 346370"/>
                <a:gd name="connsiteY3-472" fmla="*/ 2339 h 1239068"/>
                <a:gd name="connsiteX4-473" fmla="*/ 251939 w 346370"/>
                <a:gd name="connsiteY4-474" fmla="*/ 891483 h 1239068"/>
                <a:gd name="connsiteX5-475" fmla="*/ 346370 w 346370"/>
                <a:gd name="connsiteY5-476" fmla="*/ 841427 h 1239068"/>
                <a:gd name="connsiteX6-477" fmla="*/ 317569 w 346370"/>
                <a:gd name="connsiteY6-478" fmla="*/ 1239068 h 1239068"/>
                <a:gd name="connsiteX7-479" fmla="*/ 0 w 346370"/>
                <a:gd name="connsiteY7-480" fmla="*/ 1009216 h 1239068"/>
                <a:gd name="connsiteX0-481" fmla="*/ 0 w 346370"/>
                <a:gd name="connsiteY0-482" fmla="*/ 1009216 h 1239068"/>
                <a:gd name="connsiteX1-483" fmla="*/ 96150 w 346370"/>
                <a:gd name="connsiteY1-484" fmla="*/ 960813 h 1239068"/>
                <a:gd name="connsiteX2-485" fmla="*/ 58120 w 346370"/>
                <a:gd name="connsiteY2-486" fmla="*/ 0 h 1239068"/>
                <a:gd name="connsiteX3-487" fmla="*/ 69331 w 346370"/>
                <a:gd name="connsiteY3-488" fmla="*/ 2339 h 1239068"/>
                <a:gd name="connsiteX4-489" fmla="*/ 251939 w 346370"/>
                <a:gd name="connsiteY4-490" fmla="*/ 891483 h 1239068"/>
                <a:gd name="connsiteX5-491" fmla="*/ 346370 w 346370"/>
                <a:gd name="connsiteY5-492" fmla="*/ 841427 h 1239068"/>
                <a:gd name="connsiteX6-493" fmla="*/ 317569 w 346370"/>
                <a:gd name="connsiteY6-494" fmla="*/ 1239068 h 1239068"/>
                <a:gd name="connsiteX7-495" fmla="*/ 0 w 346370"/>
                <a:gd name="connsiteY7-496" fmla="*/ 1009216 h 1239068"/>
                <a:gd name="connsiteX0-497" fmla="*/ 0 w 346370"/>
                <a:gd name="connsiteY0-498" fmla="*/ 1009216 h 1239068"/>
                <a:gd name="connsiteX1-499" fmla="*/ 96150 w 346370"/>
                <a:gd name="connsiteY1-500" fmla="*/ 960813 h 1239068"/>
                <a:gd name="connsiteX2-501" fmla="*/ 58120 w 346370"/>
                <a:gd name="connsiteY2-502" fmla="*/ 0 h 1239068"/>
                <a:gd name="connsiteX3-503" fmla="*/ 69331 w 346370"/>
                <a:gd name="connsiteY3-504" fmla="*/ 2339 h 1239068"/>
                <a:gd name="connsiteX4-505" fmla="*/ 251939 w 346370"/>
                <a:gd name="connsiteY4-506" fmla="*/ 891483 h 1239068"/>
                <a:gd name="connsiteX5-507" fmla="*/ 346370 w 346370"/>
                <a:gd name="connsiteY5-508" fmla="*/ 841427 h 1239068"/>
                <a:gd name="connsiteX6-509" fmla="*/ 317569 w 346370"/>
                <a:gd name="connsiteY6-510" fmla="*/ 1239068 h 1239068"/>
                <a:gd name="connsiteX7-511" fmla="*/ 0 w 346370"/>
                <a:gd name="connsiteY7-512" fmla="*/ 1009216 h 1239068"/>
                <a:gd name="connsiteX0-513" fmla="*/ 0 w 346370"/>
                <a:gd name="connsiteY0-514" fmla="*/ 1009216 h 1239068"/>
                <a:gd name="connsiteX1-515" fmla="*/ 96150 w 346370"/>
                <a:gd name="connsiteY1-516" fmla="*/ 960813 h 1239068"/>
                <a:gd name="connsiteX2-517" fmla="*/ 58120 w 346370"/>
                <a:gd name="connsiteY2-518" fmla="*/ 0 h 1239068"/>
                <a:gd name="connsiteX3-519" fmla="*/ 69331 w 346370"/>
                <a:gd name="connsiteY3-520" fmla="*/ 2339 h 1239068"/>
                <a:gd name="connsiteX4-521" fmla="*/ 251939 w 346370"/>
                <a:gd name="connsiteY4-522" fmla="*/ 891483 h 1239068"/>
                <a:gd name="connsiteX5-523" fmla="*/ 346370 w 346370"/>
                <a:gd name="connsiteY5-524" fmla="*/ 841427 h 1239068"/>
                <a:gd name="connsiteX6-525" fmla="*/ 317569 w 346370"/>
                <a:gd name="connsiteY6-526" fmla="*/ 1239068 h 1239068"/>
                <a:gd name="connsiteX7-527" fmla="*/ 0 w 346370"/>
                <a:gd name="connsiteY7-528" fmla="*/ 1009216 h 1239068"/>
                <a:gd name="connsiteX0-529" fmla="*/ 0 w 346370"/>
                <a:gd name="connsiteY0-530" fmla="*/ 1009216 h 1239068"/>
                <a:gd name="connsiteX1-531" fmla="*/ 96150 w 346370"/>
                <a:gd name="connsiteY1-532" fmla="*/ 960813 h 1239068"/>
                <a:gd name="connsiteX2-533" fmla="*/ 58120 w 346370"/>
                <a:gd name="connsiteY2-534" fmla="*/ 0 h 1239068"/>
                <a:gd name="connsiteX3-535" fmla="*/ 69331 w 346370"/>
                <a:gd name="connsiteY3-536" fmla="*/ 2339 h 1239068"/>
                <a:gd name="connsiteX4-537" fmla="*/ 251939 w 346370"/>
                <a:gd name="connsiteY4-538" fmla="*/ 891483 h 1239068"/>
                <a:gd name="connsiteX5-539" fmla="*/ 346370 w 346370"/>
                <a:gd name="connsiteY5-540" fmla="*/ 841427 h 1239068"/>
                <a:gd name="connsiteX6-541" fmla="*/ 317569 w 346370"/>
                <a:gd name="connsiteY6-542" fmla="*/ 1239068 h 1239068"/>
                <a:gd name="connsiteX7-543" fmla="*/ 0 w 346370"/>
                <a:gd name="connsiteY7-544" fmla="*/ 1009216 h 1239068"/>
                <a:gd name="connsiteX0-545" fmla="*/ 1210 w 347580"/>
                <a:gd name="connsiteY0-546" fmla="*/ 1009216 h 1239068"/>
                <a:gd name="connsiteX1-547" fmla="*/ 97360 w 347580"/>
                <a:gd name="connsiteY1-548" fmla="*/ 960813 h 1239068"/>
                <a:gd name="connsiteX2-549" fmla="*/ 59330 w 347580"/>
                <a:gd name="connsiteY2-550" fmla="*/ 0 h 1239068"/>
                <a:gd name="connsiteX3-551" fmla="*/ 70541 w 347580"/>
                <a:gd name="connsiteY3-552" fmla="*/ 2339 h 1239068"/>
                <a:gd name="connsiteX4-553" fmla="*/ 253149 w 347580"/>
                <a:gd name="connsiteY4-554" fmla="*/ 891483 h 1239068"/>
                <a:gd name="connsiteX5-555" fmla="*/ 347580 w 347580"/>
                <a:gd name="connsiteY5-556" fmla="*/ 841427 h 1239068"/>
                <a:gd name="connsiteX6-557" fmla="*/ 318779 w 347580"/>
                <a:gd name="connsiteY6-558" fmla="*/ 1239068 h 1239068"/>
                <a:gd name="connsiteX7-559" fmla="*/ 1210 w 347580"/>
                <a:gd name="connsiteY7-560" fmla="*/ 1009216 h 1239068"/>
                <a:gd name="connsiteX0-561" fmla="*/ 1210 w 347580"/>
                <a:gd name="connsiteY0-562" fmla="*/ 1009216 h 1239068"/>
                <a:gd name="connsiteX1-563" fmla="*/ 97360 w 347580"/>
                <a:gd name="connsiteY1-564" fmla="*/ 960813 h 1239068"/>
                <a:gd name="connsiteX2-565" fmla="*/ 59330 w 347580"/>
                <a:gd name="connsiteY2-566" fmla="*/ 0 h 1239068"/>
                <a:gd name="connsiteX3-567" fmla="*/ 70541 w 347580"/>
                <a:gd name="connsiteY3-568" fmla="*/ 2339 h 1239068"/>
                <a:gd name="connsiteX4-569" fmla="*/ 253149 w 347580"/>
                <a:gd name="connsiteY4-570" fmla="*/ 891483 h 1239068"/>
                <a:gd name="connsiteX5-571" fmla="*/ 347580 w 347580"/>
                <a:gd name="connsiteY5-572" fmla="*/ 841427 h 1239068"/>
                <a:gd name="connsiteX6-573" fmla="*/ 318779 w 347580"/>
                <a:gd name="connsiteY6-574" fmla="*/ 1239068 h 1239068"/>
                <a:gd name="connsiteX7-575" fmla="*/ 1210 w 347580"/>
                <a:gd name="connsiteY7-576" fmla="*/ 1009216 h 1239068"/>
                <a:gd name="connsiteX0-577" fmla="*/ 1210 w 347580"/>
                <a:gd name="connsiteY0-578" fmla="*/ 1009216 h 1239068"/>
                <a:gd name="connsiteX1-579" fmla="*/ 97360 w 347580"/>
                <a:gd name="connsiteY1-580" fmla="*/ 960813 h 1239068"/>
                <a:gd name="connsiteX2-581" fmla="*/ 59330 w 347580"/>
                <a:gd name="connsiteY2-582" fmla="*/ 0 h 1239068"/>
                <a:gd name="connsiteX3-583" fmla="*/ 70541 w 347580"/>
                <a:gd name="connsiteY3-584" fmla="*/ 2339 h 1239068"/>
                <a:gd name="connsiteX4-585" fmla="*/ 239554 w 347580"/>
                <a:gd name="connsiteY4-586" fmla="*/ 885002 h 1239068"/>
                <a:gd name="connsiteX5-587" fmla="*/ 347580 w 347580"/>
                <a:gd name="connsiteY5-588" fmla="*/ 841427 h 1239068"/>
                <a:gd name="connsiteX6-589" fmla="*/ 318779 w 347580"/>
                <a:gd name="connsiteY6-590" fmla="*/ 1239068 h 1239068"/>
                <a:gd name="connsiteX7-591" fmla="*/ 1210 w 347580"/>
                <a:gd name="connsiteY7-592" fmla="*/ 1009216 h 1239068"/>
                <a:gd name="connsiteX0-593" fmla="*/ 1210 w 347580"/>
                <a:gd name="connsiteY0-594" fmla="*/ 1009216 h 1239068"/>
                <a:gd name="connsiteX1-595" fmla="*/ 97360 w 347580"/>
                <a:gd name="connsiteY1-596" fmla="*/ 960813 h 1239068"/>
                <a:gd name="connsiteX2-597" fmla="*/ 59330 w 347580"/>
                <a:gd name="connsiteY2-598" fmla="*/ 0 h 1239068"/>
                <a:gd name="connsiteX3-599" fmla="*/ 70541 w 347580"/>
                <a:gd name="connsiteY3-600" fmla="*/ 2339 h 1239068"/>
                <a:gd name="connsiteX4-601" fmla="*/ 236504 w 347580"/>
                <a:gd name="connsiteY4-602" fmla="*/ 901901 h 1239068"/>
                <a:gd name="connsiteX5-603" fmla="*/ 347580 w 347580"/>
                <a:gd name="connsiteY5-604" fmla="*/ 841427 h 1239068"/>
                <a:gd name="connsiteX6-605" fmla="*/ 318779 w 347580"/>
                <a:gd name="connsiteY6-606" fmla="*/ 1239068 h 1239068"/>
                <a:gd name="connsiteX7-607" fmla="*/ 1210 w 347580"/>
                <a:gd name="connsiteY7-608" fmla="*/ 1009216 h 1239068"/>
                <a:gd name="connsiteX0-609" fmla="*/ 9832 w 356202"/>
                <a:gd name="connsiteY0-610" fmla="*/ 1009216 h 1239068"/>
                <a:gd name="connsiteX1-611" fmla="*/ 105982 w 356202"/>
                <a:gd name="connsiteY1-612" fmla="*/ 960813 h 1239068"/>
                <a:gd name="connsiteX2-613" fmla="*/ 67952 w 356202"/>
                <a:gd name="connsiteY2-614" fmla="*/ 0 h 1239068"/>
                <a:gd name="connsiteX3-615" fmla="*/ 79163 w 356202"/>
                <a:gd name="connsiteY3-616" fmla="*/ 2339 h 1239068"/>
                <a:gd name="connsiteX4-617" fmla="*/ 245126 w 356202"/>
                <a:gd name="connsiteY4-618" fmla="*/ 901901 h 1239068"/>
                <a:gd name="connsiteX5-619" fmla="*/ 356202 w 356202"/>
                <a:gd name="connsiteY5-620" fmla="*/ 841427 h 1239068"/>
                <a:gd name="connsiteX6-621" fmla="*/ 327401 w 356202"/>
                <a:gd name="connsiteY6-622" fmla="*/ 1239068 h 1239068"/>
                <a:gd name="connsiteX7-623" fmla="*/ 9832 w 356202"/>
                <a:gd name="connsiteY7-624" fmla="*/ 1009216 h 1239068"/>
                <a:gd name="connsiteX0-625" fmla="*/ 9832 w 356202"/>
                <a:gd name="connsiteY0-626" fmla="*/ 1009216 h 1239068"/>
                <a:gd name="connsiteX1-627" fmla="*/ 105982 w 356202"/>
                <a:gd name="connsiteY1-628" fmla="*/ 960813 h 1239068"/>
                <a:gd name="connsiteX2-629" fmla="*/ 67952 w 356202"/>
                <a:gd name="connsiteY2-630" fmla="*/ 0 h 1239068"/>
                <a:gd name="connsiteX3-631" fmla="*/ 81002 w 356202"/>
                <a:gd name="connsiteY3-632" fmla="*/ 278496 h 1239068"/>
                <a:gd name="connsiteX4-633" fmla="*/ 245126 w 356202"/>
                <a:gd name="connsiteY4-634" fmla="*/ 901901 h 1239068"/>
                <a:gd name="connsiteX5-635" fmla="*/ 356202 w 356202"/>
                <a:gd name="connsiteY5-636" fmla="*/ 841427 h 1239068"/>
                <a:gd name="connsiteX6-637" fmla="*/ 327401 w 356202"/>
                <a:gd name="connsiteY6-638" fmla="*/ 1239068 h 1239068"/>
                <a:gd name="connsiteX7-639" fmla="*/ 9832 w 356202"/>
                <a:gd name="connsiteY7-640" fmla="*/ 1009216 h 1239068"/>
                <a:gd name="connsiteX0-641" fmla="*/ 9832 w 356202"/>
                <a:gd name="connsiteY0-642" fmla="*/ 1009216 h 1239068"/>
                <a:gd name="connsiteX1-643" fmla="*/ 105982 w 356202"/>
                <a:gd name="connsiteY1-644" fmla="*/ 960813 h 1239068"/>
                <a:gd name="connsiteX2-645" fmla="*/ 67952 w 356202"/>
                <a:gd name="connsiteY2-646" fmla="*/ 0 h 1239068"/>
                <a:gd name="connsiteX3-647" fmla="*/ 85894 w 356202"/>
                <a:gd name="connsiteY3-648" fmla="*/ 269984 h 1239068"/>
                <a:gd name="connsiteX4-649" fmla="*/ 245126 w 356202"/>
                <a:gd name="connsiteY4-650" fmla="*/ 901901 h 1239068"/>
                <a:gd name="connsiteX5-651" fmla="*/ 356202 w 356202"/>
                <a:gd name="connsiteY5-652" fmla="*/ 841427 h 1239068"/>
                <a:gd name="connsiteX6-653" fmla="*/ 327401 w 356202"/>
                <a:gd name="connsiteY6-654" fmla="*/ 1239068 h 1239068"/>
                <a:gd name="connsiteX7-655" fmla="*/ 9832 w 356202"/>
                <a:gd name="connsiteY7-656" fmla="*/ 1009216 h 1239068"/>
                <a:gd name="connsiteX0-657" fmla="*/ 9832 w 356202"/>
                <a:gd name="connsiteY0-658" fmla="*/ 1009216 h 1239068"/>
                <a:gd name="connsiteX1-659" fmla="*/ 105982 w 356202"/>
                <a:gd name="connsiteY1-660" fmla="*/ 960813 h 1239068"/>
                <a:gd name="connsiteX2-661" fmla="*/ 67952 w 356202"/>
                <a:gd name="connsiteY2-662" fmla="*/ 0 h 1239068"/>
                <a:gd name="connsiteX3-663" fmla="*/ 85894 w 356202"/>
                <a:gd name="connsiteY3-664" fmla="*/ 269984 h 1239068"/>
                <a:gd name="connsiteX4-665" fmla="*/ 245126 w 356202"/>
                <a:gd name="connsiteY4-666" fmla="*/ 901901 h 1239068"/>
                <a:gd name="connsiteX5-667" fmla="*/ 356202 w 356202"/>
                <a:gd name="connsiteY5-668" fmla="*/ 841427 h 1239068"/>
                <a:gd name="connsiteX6-669" fmla="*/ 327401 w 356202"/>
                <a:gd name="connsiteY6-670" fmla="*/ 1239068 h 1239068"/>
                <a:gd name="connsiteX7-671" fmla="*/ 9832 w 356202"/>
                <a:gd name="connsiteY7-672" fmla="*/ 1009216 h 1239068"/>
                <a:gd name="connsiteX0-673" fmla="*/ 1827 w 348197"/>
                <a:gd name="connsiteY0-674" fmla="*/ 965826 h 1195678"/>
                <a:gd name="connsiteX1-675" fmla="*/ 97977 w 348197"/>
                <a:gd name="connsiteY1-676" fmla="*/ 917423 h 1195678"/>
                <a:gd name="connsiteX2-677" fmla="*/ 80974 w 348197"/>
                <a:gd name="connsiteY2-678" fmla="*/ 0 h 1195678"/>
                <a:gd name="connsiteX3-679" fmla="*/ 77889 w 348197"/>
                <a:gd name="connsiteY3-680" fmla="*/ 226594 h 1195678"/>
                <a:gd name="connsiteX4-681" fmla="*/ 237121 w 348197"/>
                <a:gd name="connsiteY4-682" fmla="*/ 858511 h 1195678"/>
                <a:gd name="connsiteX5-683" fmla="*/ 348197 w 348197"/>
                <a:gd name="connsiteY5-684" fmla="*/ 798037 h 1195678"/>
                <a:gd name="connsiteX6-685" fmla="*/ 319396 w 348197"/>
                <a:gd name="connsiteY6-686" fmla="*/ 1195678 h 1195678"/>
                <a:gd name="connsiteX7-687" fmla="*/ 1827 w 348197"/>
                <a:gd name="connsiteY7-688" fmla="*/ 965826 h 1195678"/>
                <a:gd name="connsiteX0-689" fmla="*/ 1827 w 348197"/>
                <a:gd name="connsiteY0-690" fmla="*/ 965826 h 1195678"/>
                <a:gd name="connsiteX1-691" fmla="*/ 97977 w 348197"/>
                <a:gd name="connsiteY1-692" fmla="*/ 917423 h 1195678"/>
                <a:gd name="connsiteX2-693" fmla="*/ 80974 w 348197"/>
                <a:gd name="connsiteY2-694" fmla="*/ 0 h 1195678"/>
                <a:gd name="connsiteX3-695" fmla="*/ 77889 w 348197"/>
                <a:gd name="connsiteY3-696" fmla="*/ 226594 h 1195678"/>
                <a:gd name="connsiteX4-697" fmla="*/ 237121 w 348197"/>
                <a:gd name="connsiteY4-698" fmla="*/ 858511 h 1195678"/>
                <a:gd name="connsiteX5-699" fmla="*/ 348197 w 348197"/>
                <a:gd name="connsiteY5-700" fmla="*/ 798037 h 1195678"/>
                <a:gd name="connsiteX6-701" fmla="*/ 319396 w 348197"/>
                <a:gd name="connsiteY6-702" fmla="*/ 1195678 h 1195678"/>
                <a:gd name="connsiteX7-703" fmla="*/ 1827 w 348197"/>
                <a:gd name="connsiteY7-704" fmla="*/ 965826 h 1195678"/>
                <a:gd name="connsiteX0-705" fmla="*/ 1827 w 348197"/>
                <a:gd name="connsiteY0-706" fmla="*/ 965826 h 1195678"/>
                <a:gd name="connsiteX1-707" fmla="*/ 97977 w 348197"/>
                <a:gd name="connsiteY1-708" fmla="*/ 917423 h 1195678"/>
                <a:gd name="connsiteX2-709" fmla="*/ 80974 w 348197"/>
                <a:gd name="connsiteY2-710" fmla="*/ 0 h 1195678"/>
                <a:gd name="connsiteX3-711" fmla="*/ 77889 w 348197"/>
                <a:gd name="connsiteY3-712" fmla="*/ 226594 h 1195678"/>
                <a:gd name="connsiteX4-713" fmla="*/ 237121 w 348197"/>
                <a:gd name="connsiteY4-714" fmla="*/ 858511 h 1195678"/>
                <a:gd name="connsiteX5-715" fmla="*/ 348197 w 348197"/>
                <a:gd name="connsiteY5-716" fmla="*/ 798037 h 1195678"/>
                <a:gd name="connsiteX6-717" fmla="*/ 319396 w 348197"/>
                <a:gd name="connsiteY6-718" fmla="*/ 1195678 h 1195678"/>
                <a:gd name="connsiteX7-719" fmla="*/ 1827 w 348197"/>
                <a:gd name="connsiteY7-720" fmla="*/ 965826 h 1195678"/>
                <a:gd name="connsiteX0-721" fmla="*/ 0 w 346370"/>
                <a:gd name="connsiteY0-722" fmla="*/ 965826 h 1195678"/>
                <a:gd name="connsiteX1-723" fmla="*/ 96150 w 346370"/>
                <a:gd name="connsiteY1-724" fmla="*/ 917423 h 1195678"/>
                <a:gd name="connsiteX2-725" fmla="*/ 79147 w 346370"/>
                <a:gd name="connsiteY2-726" fmla="*/ 0 h 1195678"/>
                <a:gd name="connsiteX3-727" fmla="*/ 76062 w 346370"/>
                <a:gd name="connsiteY3-728" fmla="*/ 226594 h 1195678"/>
                <a:gd name="connsiteX4-729" fmla="*/ 235294 w 346370"/>
                <a:gd name="connsiteY4-730" fmla="*/ 858511 h 1195678"/>
                <a:gd name="connsiteX5-731" fmla="*/ 346370 w 346370"/>
                <a:gd name="connsiteY5-732" fmla="*/ 798037 h 1195678"/>
                <a:gd name="connsiteX6-733" fmla="*/ 317569 w 346370"/>
                <a:gd name="connsiteY6-734" fmla="*/ 1195678 h 1195678"/>
                <a:gd name="connsiteX7-735" fmla="*/ 0 w 346370"/>
                <a:gd name="connsiteY7-736" fmla="*/ 965826 h 1195678"/>
                <a:gd name="connsiteX0-737" fmla="*/ 0 w 346370"/>
                <a:gd name="connsiteY0-738" fmla="*/ 965826 h 1195678"/>
                <a:gd name="connsiteX1-739" fmla="*/ 96150 w 346370"/>
                <a:gd name="connsiteY1-740" fmla="*/ 917423 h 1195678"/>
                <a:gd name="connsiteX2-741" fmla="*/ 79147 w 346370"/>
                <a:gd name="connsiteY2-742" fmla="*/ 0 h 1195678"/>
                <a:gd name="connsiteX3-743" fmla="*/ 76062 w 346370"/>
                <a:gd name="connsiteY3-744" fmla="*/ 226594 h 1195678"/>
                <a:gd name="connsiteX4-745" fmla="*/ 235294 w 346370"/>
                <a:gd name="connsiteY4-746" fmla="*/ 858511 h 1195678"/>
                <a:gd name="connsiteX5-747" fmla="*/ 346370 w 346370"/>
                <a:gd name="connsiteY5-748" fmla="*/ 798037 h 1195678"/>
                <a:gd name="connsiteX6-749" fmla="*/ 317569 w 346370"/>
                <a:gd name="connsiteY6-750" fmla="*/ 1195678 h 1195678"/>
                <a:gd name="connsiteX7-751" fmla="*/ 0 w 346370"/>
                <a:gd name="connsiteY7-752" fmla="*/ 965826 h 1195678"/>
                <a:gd name="connsiteX0-753" fmla="*/ 0 w 346370"/>
                <a:gd name="connsiteY0-754" fmla="*/ 965826 h 1195678"/>
                <a:gd name="connsiteX1-755" fmla="*/ 96150 w 346370"/>
                <a:gd name="connsiteY1-756" fmla="*/ 917423 h 1195678"/>
                <a:gd name="connsiteX2-757" fmla="*/ 79147 w 346370"/>
                <a:gd name="connsiteY2-758" fmla="*/ 0 h 1195678"/>
                <a:gd name="connsiteX3-759" fmla="*/ 66468 w 346370"/>
                <a:gd name="connsiteY3-760" fmla="*/ 342978 h 1195678"/>
                <a:gd name="connsiteX4-761" fmla="*/ 235294 w 346370"/>
                <a:gd name="connsiteY4-762" fmla="*/ 858511 h 1195678"/>
                <a:gd name="connsiteX5-763" fmla="*/ 346370 w 346370"/>
                <a:gd name="connsiteY5-764" fmla="*/ 798037 h 1195678"/>
                <a:gd name="connsiteX6-765" fmla="*/ 317569 w 346370"/>
                <a:gd name="connsiteY6-766" fmla="*/ 1195678 h 1195678"/>
                <a:gd name="connsiteX7-767" fmla="*/ 0 w 346370"/>
                <a:gd name="connsiteY7-768" fmla="*/ 965826 h 1195678"/>
                <a:gd name="connsiteX0-769" fmla="*/ 0 w 346370"/>
                <a:gd name="connsiteY0-770" fmla="*/ 965826 h 1195678"/>
                <a:gd name="connsiteX1-771" fmla="*/ 96150 w 346370"/>
                <a:gd name="connsiteY1-772" fmla="*/ 917423 h 1195678"/>
                <a:gd name="connsiteX2-773" fmla="*/ 79147 w 346370"/>
                <a:gd name="connsiteY2-774" fmla="*/ 0 h 1195678"/>
                <a:gd name="connsiteX3-775" fmla="*/ 66468 w 346370"/>
                <a:gd name="connsiteY3-776" fmla="*/ 342978 h 1195678"/>
                <a:gd name="connsiteX4-777" fmla="*/ 235294 w 346370"/>
                <a:gd name="connsiteY4-778" fmla="*/ 858511 h 1195678"/>
                <a:gd name="connsiteX5-779" fmla="*/ 346370 w 346370"/>
                <a:gd name="connsiteY5-780" fmla="*/ 798037 h 1195678"/>
                <a:gd name="connsiteX6-781" fmla="*/ 317569 w 346370"/>
                <a:gd name="connsiteY6-782" fmla="*/ 1195678 h 1195678"/>
                <a:gd name="connsiteX7-783" fmla="*/ 0 w 346370"/>
                <a:gd name="connsiteY7-784" fmla="*/ 965826 h 1195678"/>
                <a:gd name="connsiteX0-785" fmla="*/ 0 w 346370"/>
                <a:gd name="connsiteY0-786" fmla="*/ 965826 h 1195678"/>
                <a:gd name="connsiteX1-787" fmla="*/ 96150 w 346370"/>
                <a:gd name="connsiteY1-788" fmla="*/ 917423 h 1195678"/>
                <a:gd name="connsiteX2-789" fmla="*/ 79147 w 346370"/>
                <a:gd name="connsiteY2-790" fmla="*/ 0 h 1195678"/>
                <a:gd name="connsiteX3-791" fmla="*/ 67992 w 346370"/>
                <a:gd name="connsiteY3-792" fmla="*/ 423786 h 1195678"/>
                <a:gd name="connsiteX4-793" fmla="*/ 235294 w 346370"/>
                <a:gd name="connsiteY4-794" fmla="*/ 858511 h 1195678"/>
                <a:gd name="connsiteX5-795" fmla="*/ 346370 w 346370"/>
                <a:gd name="connsiteY5-796" fmla="*/ 798037 h 1195678"/>
                <a:gd name="connsiteX6-797" fmla="*/ 317569 w 346370"/>
                <a:gd name="connsiteY6-798" fmla="*/ 1195678 h 1195678"/>
                <a:gd name="connsiteX7-799" fmla="*/ 0 w 346370"/>
                <a:gd name="connsiteY7-800" fmla="*/ 965826 h 1195678"/>
                <a:gd name="connsiteX0-801" fmla="*/ 0 w 346370"/>
                <a:gd name="connsiteY0-802" fmla="*/ 965826 h 1195678"/>
                <a:gd name="connsiteX1-803" fmla="*/ 96150 w 346370"/>
                <a:gd name="connsiteY1-804" fmla="*/ 917423 h 1195678"/>
                <a:gd name="connsiteX2-805" fmla="*/ 79147 w 346370"/>
                <a:gd name="connsiteY2-806" fmla="*/ 0 h 1195678"/>
                <a:gd name="connsiteX3-807" fmla="*/ 67992 w 346370"/>
                <a:gd name="connsiteY3-808" fmla="*/ 423786 h 1195678"/>
                <a:gd name="connsiteX4-809" fmla="*/ 235294 w 346370"/>
                <a:gd name="connsiteY4-810" fmla="*/ 858511 h 1195678"/>
                <a:gd name="connsiteX5-811" fmla="*/ 346370 w 346370"/>
                <a:gd name="connsiteY5-812" fmla="*/ 798037 h 1195678"/>
                <a:gd name="connsiteX6-813" fmla="*/ 317569 w 346370"/>
                <a:gd name="connsiteY6-814" fmla="*/ 1195678 h 1195678"/>
                <a:gd name="connsiteX7-815" fmla="*/ 0 w 346370"/>
                <a:gd name="connsiteY7-816" fmla="*/ 965826 h 1195678"/>
                <a:gd name="connsiteX0-817" fmla="*/ 0 w 346370"/>
                <a:gd name="connsiteY0-818" fmla="*/ 965826 h 1195678"/>
                <a:gd name="connsiteX1-819" fmla="*/ 96150 w 346370"/>
                <a:gd name="connsiteY1-820" fmla="*/ 917423 h 1195678"/>
                <a:gd name="connsiteX2-821" fmla="*/ 79147 w 346370"/>
                <a:gd name="connsiteY2-822" fmla="*/ 0 h 1195678"/>
                <a:gd name="connsiteX3-823" fmla="*/ 74662 w 346370"/>
                <a:gd name="connsiteY3-824" fmla="*/ 420291 h 1195678"/>
                <a:gd name="connsiteX4-825" fmla="*/ 235294 w 346370"/>
                <a:gd name="connsiteY4-826" fmla="*/ 858511 h 1195678"/>
                <a:gd name="connsiteX5-827" fmla="*/ 346370 w 346370"/>
                <a:gd name="connsiteY5-828" fmla="*/ 798037 h 1195678"/>
                <a:gd name="connsiteX6-829" fmla="*/ 317569 w 346370"/>
                <a:gd name="connsiteY6-830" fmla="*/ 1195678 h 1195678"/>
                <a:gd name="connsiteX7-831" fmla="*/ 0 w 346370"/>
                <a:gd name="connsiteY7-832" fmla="*/ 965826 h 1195678"/>
                <a:gd name="connsiteX0-833" fmla="*/ 0 w 346370"/>
                <a:gd name="connsiteY0-834" fmla="*/ 965826 h 1195678"/>
                <a:gd name="connsiteX1-835" fmla="*/ 96150 w 346370"/>
                <a:gd name="connsiteY1-836" fmla="*/ 917423 h 1195678"/>
                <a:gd name="connsiteX2-837" fmla="*/ 79147 w 346370"/>
                <a:gd name="connsiteY2-838" fmla="*/ 0 h 1195678"/>
                <a:gd name="connsiteX3-839" fmla="*/ 74662 w 346370"/>
                <a:gd name="connsiteY3-840" fmla="*/ 420291 h 1195678"/>
                <a:gd name="connsiteX4-841" fmla="*/ 235294 w 346370"/>
                <a:gd name="connsiteY4-842" fmla="*/ 858511 h 1195678"/>
                <a:gd name="connsiteX5-843" fmla="*/ 346370 w 346370"/>
                <a:gd name="connsiteY5-844" fmla="*/ 798037 h 1195678"/>
                <a:gd name="connsiteX6-845" fmla="*/ 317569 w 346370"/>
                <a:gd name="connsiteY6-846" fmla="*/ 1195678 h 1195678"/>
                <a:gd name="connsiteX7-847" fmla="*/ 0 w 346370"/>
                <a:gd name="connsiteY7-848" fmla="*/ 965826 h 1195678"/>
                <a:gd name="connsiteX0-849" fmla="*/ 0 w 346370"/>
                <a:gd name="connsiteY0-850" fmla="*/ 965826 h 1195678"/>
                <a:gd name="connsiteX1-851" fmla="*/ 96150 w 346370"/>
                <a:gd name="connsiteY1-852" fmla="*/ 917423 h 1195678"/>
                <a:gd name="connsiteX2-853" fmla="*/ 79147 w 346370"/>
                <a:gd name="connsiteY2-854" fmla="*/ 0 h 1195678"/>
                <a:gd name="connsiteX3-855" fmla="*/ 74662 w 346370"/>
                <a:gd name="connsiteY3-856" fmla="*/ 420291 h 1195678"/>
                <a:gd name="connsiteX4-857" fmla="*/ 235294 w 346370"/>
                <a:gd name="connsiteY4-858" fmla="*/ 858511 h 1195678"/>
                <a:gd name="connsiteX5-859" fmla="*/ 346370 w 346370"/>
                <a:gd name="connsiteY5-860" fmla="*/ 798037 h 1195678"/>
                <a:gd name="connsiteX6-861" fmla="*/ 317569 w 346370"/>
                <a:gd name="connsiteY6-862" fmla="*/ 1195678 h 1195678"/>
                <a:gd name="connsiteX7-863" fmla="*/ 0 w 346370"/>
                <a:gd name="connsiteY7-864" fmla="*/ 965826 h 1195678"/>
                <a:gd name="connsiteX0-865" fmla="*/ 0 w 346370"/>
                <a:gd name="connsiteY0-866" fmla="*/ 965826 h 1195678"/>
                <a:gd name="connsiteX1-867" fmla="*/ 96150 w 346370"/>
                <a:gd name="connsiteY1-868" fmla="*/ 917423 h 1195678"/>
                <a:gd name="connsiteX2-869" fmla="*/ 79147 w 346370"/>
                <a:gd name="connsiteY2-870" fmla="*/ 0 h 1195678"/>
                <a:gd name="connsiteX3-871" fmla="*/ 74662 w 346370"/>
                <a:gd name="connsiteY3-872" fmla="*/ 420291 h 1195678"/>
                <a:gd name="connsiteX4-873" fmla="*/ 231927 w 346370"/>
                <a:gd name="connsiteY4-874" fmla="*/ 858576 h 1195678"/>
                <a:gd name="connsiteX5-875" fmla="*/ 346370 w 346370"/>
                <a:gd name="connsiteY5-876" fmla="*/ 798037 h 1195678"/>
                <a:gd name="connsiteX6-877" fmla="*/ 317569 w 346370"/>
                <a:gd name="connsiteY6-878" fmla="*/ 1195678 h 1195678"/>
                <a:gd name="connsiteX7-879" fmla="*/ 0 w 346370"/>
                <a:gd name="connsiteY7-880" fmla="*/ 965826 h 1195678"/>
                <a:gd name="connsiteX0-881" fmla="*/ 0 w 346370"/>
                <a:gd name="connsiteY0-882" fmla="*/ 965826 h 1195678"/>
                <a:gd name="connsiteX1-883" fmla="*/ 96150 w 346370"/>
                <a:gd name="connsiteY1-884" fmla="*/ 917423 h 1195678"/>
                <a:gd name="connsiteX2-885" fmla="*/ 79147 w 346370"/>
                <a:gd name="connsiteY2-886" fmla="*/ 0 h 1195678"/>
                <a:gd name="connsiteX3-887" fmla="*/ 74662 w 346370"/>
                <a:gd name="connsiteY3-888" fmla="*/ 420291 h 1195678"/>
                <a:gd name="connsiteX4-889" fmla="*/ 257185 w 346370"/>
                <a:gd name="connsiteY4-890" fmla="*/ 840054 h 1195678"/>
                <a:gd name="connsiteX5-891" fmla="*/ 346370 w 346370"/>
                <a:gd name="connsiteY5-892" fmla="*/ 798037 h 1195678"/>
                <a:gd name="connsiteX6-893" fmla="*/ 317569 w 346370"/>
                <a:gd name="connsiteY6-894" fmla="*/ 1195678 h 1195678"/>
                <a:gd name="connsiteX7-895" fmla="*/ 0 w 346370"/>
                <a:gd name="connsiteY7-896" fmla="*/ 965826 h 1195678"/>
                <a:gd name="connsiteX0-897" fmla="*/ 20484 w 366854"/>
                <a:gd name="connsiteY0-898" fmla="*/ 965826 h 1195678"/>
                <a:gd name="connsiteX1-899" fmla="*/ 86326 w 366854"/>
                <a:gd name="connsiteY1-900" fmla="*/ 934261 h 1195678"/>
                <a:gd name="connsiteX2-901" fmla="*/ 99631 w 366854"/>
                <a:gd name="connsiteY2-902" fmla="*/ 0 h 1195678"/>
                <a:gd name="connsiteX3-903" fmla="*/ 95146 w 366854"/>
                <a:gd name="connsiteY3-904" fmla="*/ 420291 h 1195678"/>
                <a:gd name="connsiteX4-905" fmla="*/ 277669 w 366854"/>
                <a:gd name="connsiteY4-906" fmla="*/ 840054 h 1195678"/>
                <a:gd name="connsiteX5-907" fmla="*/ 366854 w 366854"/>
                <a:gd name="connsiteY5-908" fmla="*/ 798037 h 1195678"/>
                <a:gd name="connsiteX6-909" fmla="*/ 338053 w 366854"/>
                <a:gd name="connsiteY6-910" fmla="*/ 1195678 h 1195678"/>
                <a:gd name="connsiteX7-911" fmla="*/ 20484 w 366854"/>
                <a:gd name="connsiteY7-912" fmla="*/ 965826 h 1195678"/>
                <a:gd name="connsiteX0-913" fmla="*/ 20484 w 366854"/>
                <a:gd name="connsiteY0-914" fmla="*/ 965826 h 1195678"/>
                <a:gd name="connsiteX1-915" fmla="*/ 86326 w 366854"/>
                <a:gd name="connsiteY1-916" fmla="*/ 934261 h 1195678"/>
                <a:gd name="connsiteX2-917" fmla="*/ 99631 w 366854"/>
                <a:gd name="connsiteY2-918" fmla="*/ 0 h 1195678"/>
                <a:gd name="connsiteX3-919" fmla="*/ 128821 w 366854"/>
                <a:gd name="connsiteY3-920" fmla="*/ 427026 h 1195678"/>
                <a:gd name="connsiteX4-921" fmla="*/ 277669 w 366854"/>
                <a:gd name="connsiteY4-922" fmla="*/ 840054 h 1195678"/>
                <a:gd name="connsiteX5-923" fmla="*/ 366854 w 366854"/>
                <a:gd name="connsiteY5-924" fmla="*/ 798037 h 1195678"/>
                <a:gd name="connsiteX6-925" fmla="*/ 338053 w 366854"/>
                <a:gd name="connsiteY6-926" fmla="*/ 1195678 h 1195678"/>
                <a:gd name="connsiteX7-927" fmla="*/ 20484 w 366854"/>
                <a:gd name="connsiteY7-928" fmla="*/ 965826 h 1195678"/>
                <a:gd name="connsiteX0-929" fmla="*/ 9187 w 355557"/>
                <a:gd name="connsiteY0-930" fmla="*/ 980980 h 1210832"/>
                <a:gd name="connsiteX1-931" fmla="*/ 75029 w 355557"/>
                <a:gd name="connsiteY1-932" fmla="*/ 949415 h 1210832"/>
                <a:gd name="connsiteX2-933" fmla="*/ 133797 w 355557"/>
                <a:gd name="connsiteY2-934" fmla="*/ 0 h 1210832"/>
                <a:gd name="connsiteX3-935" fmla="*/ 117524 w 355557"/>
                <a:gd name="connsiteY3-936" fmla="*/ 442180 h 1210832"/>
                <a:gd name="connsiteX4-937" fmla="*/ 266372 w 355557"/>
                <a:gd name="connsiteY4-938" fmla="*/ 855208 h 1210832"/>
                <a:gd name="connsiteX5-939" fmla="*/ 355557 w 355557"/>
                <a:gd name="connsiteY5-940" fmla="*/ 813191 h 1210832"/>
                <a:gd name="connsiteX6-941" fmla="*/ 326756 w 355557"/>
                <a:gd name="connsiteY6-942" fmla="*/ 1210832 h 1210832"/>
                <a:gd name="connsiteX7-943" fmla="*/ 9187 w 355557"/>
                <a:gd name="connsiteY7-944" fmla="*/ 980980 h 1210832"/>
                <a:gd name="connsiteX0-945" fmla="*/ 9187 w 355557"/>
                <a:gd name="connsiteY0-946" fmla="*/ 980980 h 1210832"/>
                <a:gd name="connsiteX1-947" fmla="*/ 75029 w 355557"/>
                <a:gd name="connsiteY1-948" fmla="*/ 949415 h 1210832"/>
                <a:gd name="connsiteX2-949" fmla="*/ 133797 w 355557"/>
                <a:gd name="connsiteY2-950" fmla="*/ 0 h 1210832"/>
                <a:gd name="connsiteX3-951" fmla="*/ 117524 w 355557"/>
                <a:gd name="connsiteY3-952" fmla="*/ 442180 h 1210832"/>
                <a:gd name="connsiteX4-953" fmla="*/ 266372 w 355557"/>
                <a:gd name="connsiteY4-954" fmla="*/ 855208 h 1210832"/>
                <a:gd name="connsiteX5-955" fmla="*/ 355557 w 355557"/>
                <a:gd name="connsiteY5-956" fmla="*/ 813191 h 1210832"/>
                <a:gd name="connsiteX6-957" fmla="*/ 326756 w 355557"/>
                <a:gd name="connsiteY6-958" fmla="*/ 1210832 h 1210832"/>
                <a:gd name="connsiteX7-959" fmla="*/ 9187 w 355557"/>
                <a:gd name="connsiteY7-960" fmla="*/ 980980 h 1210832"/>
                <a:gd name="connsiteX0-961" fmla="*/ 9187 w 355557"/>
                <a:gd name="connsiteY0-962" fmla="*/ 980980 h 1210832"/>
                <a:gd name="connsiteX1-963" fmla="*/ 75029 w 355557"/>
                <a:gd name="connsiteY1-964" fmla="*/ 949415 h 1210832"/>
                <a:gd name="connsiteX2-965" fmla="*/ 133797 w 355557"/>
                <a:gd name="connsiteY2-966" fmla="*/ 0 h 1210832"/>
                <a:gd name="connsiteX3-967" fmla="*/ 117524 w 355557"/>
                <a:gd name="connsiteY3-968" fmla="*/ 442180 h 1210832"/>
                <a:gd name="connsiteX4-969" fmla="*/ 266372 w 355557"/>
                <a:gd name="connsiteY4-970" fmla="*/ 855208 h 1210832"/>
                <a:gd name="connsiteX5-971" fmla="*/ 355557 w 355557"/>
                <a:gd name="connsiteY5-972" fmla="*/ 813191 h 1210832"/>
                <a:gd name="connsiteX6-973" fmla="*/ 326756 w 355557"/>
                <a:gd name="connsiteY6-974" fmla="*/ 1210832 h 1210832"/>
                <a:gd name="connsiteX7-975" fmla="*/ 9187 w 355557"/>
                <a:gd name="connsiteY7-976" fmla="*/ 980980 h 1210832"/>
                <a:gd name="connsiteX0-977" fmla="*/ 9187 w 355557"/>
                <a:gd name="connsiteY0-978" fmla="*/ 980980 h 1210832"/>
                <a:gd name="connsiteX1-979" fmla="*/ 75029 w 355557"/>
                <a:gd name="connsiteY1-980" fmla="*/ 949415 h 1210832"/>
                <a:gd name="connsiteX2-981" fmla="*/ 133797 w 355557"/>
                <a:gd name="connsiteY2-982" fmla="*/ 0 h 1210832"/>
                <a:gd name="connsiteX3-983" fmla="*/ 117524 w 355557"/>
                <a:gd name="connsiteY3-984" fmla="*/ 442180 h 1210832"/>
                <a:gd name="connsiteX4-985" fmla="*/ 266372 w 355557"/>
                <a:gd name="connsiteY4-986" fmla="*/ 855208 h 1210832"/>
                <a:gd name="connsiteX5-987" fmla="*/ 355557 w 355557"/>
                <a:gd name="connsiteY5-988" fmla="*/ 813191 h 1210832"/>
                <a:gd name="connsiteX6-989" fmla="*/ 326756 w 355557"/>
                <a:gd name="connsiteY6-990" fmla="*/ 1210832 h 1210832"/>
                <a:gd name="connsiteX7-991" fmla="*/ 9187 w 355557"/>
                <a:gd name="connsiteY7-992" fmla="*/ 980980 h 1210832"/>
                <a:gd name="connsiteX0-993" fmla="*/ 9187 w 355557"/>
                <a:gd name="connsiteY0-994" fmla="*/ 980980 h 1210832"/>
                <a:gd name="connsiteX1-995" fmla="*/ 75029 w 355557"/>
                <a:gd name="connsiteY1-996" fmla="*/ 949415 h 1210832"/>
                <a:gd name="connsiteX2-997" fmla="*/ 133797 w 355557"/>
                <a:gd name="connsiteY2-998" fmla="*/ 0 h 1210832"/>
                <a:gd name="connsiteX3-999" fmla="*/ 117524 w 355557"/>
                <a:gd name="connsiteY3-1000" fmla="*/ 442180 h 1210832"/>
                <a:gd name="connsiteX4-1001" fmla="*/ 266372 w 355557"/>
                <a:gd name="connsiteY4-1002" fmla="*/ 855208 h 1210832"/>
                <a:gd name="connsiteX5-1003" fmla="*/ 355557 w 355557"/>
                <a:gd name="connsiteY5-1004" fmla="*/ 813191 h 1210832"/>
                <a:gd name="connsiteX6-1005" fmla="*/ 326756 w 355557"/>
                <a:gd name="connsiteY6-1006" fmla="*/ 1210832 h 1210832"/>
                <a:gd name="connsiteX7-1007" fmla="*/ 9187 w 355557"/>
                <a:gd name="connsiteY7-1008" fmla="*/ 980980 h 1210832"/>
                <a:gd name="connsiteX0-1009" fmla="*/ 9187 w 355557"/>
                <a:gd name="connsiteY0-1010" fmla="*/ 980980 h 1210832"/>
                <a:gd name="connsiteX1-1011" fmla="*/ 75029 w 355557"/>
                <a:gd name="connsiteY1-1012" fmla="*/ 949415 h 1210832"/>
                <a:gd name="connsiteX2-1013" fmla="*/ 133797 w 355557"/>
                <a:gd name="connsiteY2-1014" fmla="*/ 0 h 1210832"/>
                <a:gd name="connsiteX3-1015" fmla="*/ 117524 w 355557"/>
                <a:gd name="connsiteY3-1016" fmla="*/ 442180 h 1210832"/>
                <a:gd name="connsiteX4-1017" fmla="*/ 266372 w 355557"/>
                <a:gd name="connsiteY4-1018" fmla="*/ 855208 h 1210832"/>
                <a:gd name="connsiteX5-1019" fmla="*/ 355557 w 355557"/>
                <a:gd name="connsiteY5-1020" fmla="*/ 813191 h 1210832"/>
                <a:gd name="connsiteX6-1021" fmla="*/ 326756 w 355557"/>
                <a:gd name="connsiteY6-1022" fmla="*/ 1210832 h 1210832"/>
                <a:gd name="connsiteX7-1023" fmla="*/ 9187 w 355557"/>
                <a:gd name="connsiteY7-1024" fmla="*/ 980980 h 1210832"/>
                <a:gd name="connsiteX0-1025" fmla="*/ 3944 w 350314"/>
                <a:gd name="connsiteY0-1026" fmla="*/ 980980 h 1210832"/>
                <a:gd name="connsiteX1-1027" fmla="*/ 76521 w 350314"/>
                <a:gd name="connsiteY1-1028" fmla="*/ 942680 h 1210832"/>
                <a:gd name="connsiteX2-1029" fmla="*/ 128554 w 350314"/>
                <a:gd name="connsiteY2-1030" fmla="*/ 0 h 1210832"/>
                <a:gd name="connsiteX3-1031" fmla="*/ 112281 w 350314"/>
                <a:gd name="connsiteY3-1032" fmla="*/ 442180 h 1210832"/>
                <a:gd name="connsiteX4-1033" fmla="*/ 261129 w 350314"/>
                <a:gd name="connsiteY4-1034" fmla="*/ 855208 h 1210832"/>
                <a:gd name="connsiteX5-1035" fmla="*/ 350314 w 350314"/>
                <a:gd name="connsiteY5-1036" fmla="*/ 813191 h 1210832"/>
                <a:gd name="connsiteX6-1037" fmla="*/ 321513 w 350314"/>
                <a:gd name="connsiteY6-1038" fmla="*/ 1210832 h 1210832"/>
                <a:gd name="connsiteX7-1039" fmla="*/ 3944 w 350314"/>
                <a:gd name="connsiteY7-1040" fmla="*/ 980980 h 1210832"/>
                <a:gd name="connsiteX0-1041" fmla="*/ 0 w 346370"/>
                <a:gd name="connsiteY0-1042" fmla="*/ 980980 h 1210832"/>
                <a:gd name="connsiteX1-1043" fmla="*/ 79312 w 346370"/>
                <a:gd name="connsiteY1-1044" fmla="*/ 949415 h 1210832"/>
                <a:gd name="connsiteX2-1045" fmla="*/ 124610 w 346370"/>
                <a:gd name="connsiteY2-1046" fmla="*/ 0 h 1210832"/>
                <a:gd name="connsiteX3-1047" fmla="*/ 108337 w 346370"/>
                <a:gd name="connsiteY3-1048" fmla="*/ 442180 h 1210832"/>
                <a:gd name="connsiteX4-1049" fmla="*/ 257185 w 346370"/>
                <a:gd name="connsiteY4-1050" fmla="*/ 855208 h 1210832"/>
                <a:gd name="connsiteX5-1051" fmla="*/ 346370 w 346370"/>
                <a:gd name="connsiteY5-1052" fmla="*/ 813191 h 1210832"/>
                <a:gd name="connsiteX6-1053" fmla="*/ 317569 w 346370"/>
                <a:gd name="connsiteY6-1054" fmla="*/ 1210832 h 1210832"/>
                <a:gd name="connsiteX7-1055" fmla="*/ 0 w 346370"/>
                <a:gd name="connsiteY7-1056" fmla="*/ 980980 h 1210832"/>
                <a:gd name="connsiteX0-1057" fmla="*/ 4917 w 351287"/>
                <a:gd name="connsiteY0-1058" fmla="*/ 980980 h 1210832"/>
                <a:gd name="connsiteX1-1059" fmla="*/ 84229 w 351287"/>
                <a:gd name="connsiteY1-1060" fmla="*/ 949415 h 1210832"/>
                <a:gd name="connsiteX2-1061" fmla="*/ 129527 w 351287"/>
                <a:gd name="connsiteY2-1062" fmla="*/ 0 h 1210832"/>
                <a:gd name="connsiteX3-1063" fmla="*/ 113254 w 351287"/>
                <a:gd name="connsiteY3-1064" fmla="*/ 442180 h 1210832"/>
                <a:gd name="connsiteX4-1065" fmla="*/ 262102 w 351287"/>
                <a:gd name="connsiteY4-1066" fmla="*/ 855208 h 1210832"/>
                <a:gd name="connsiteX5-1067" fmla="*/ 351287 w 351287"/>
                <a:gd name="connsiteY5-1068" fmla="*/ 813191 h 1210832"/>
                <a:gd name="connsiteX6-1069" fmla="*/ 322486 w 351287"/>
                <a:gd name="connsiteY6-1070" fmla="*/ 1210832 h 1210832"/>
                <a:gd name="connsiteX7-1071" fmla="*/ 4917 w 351287"/>
                <a:gd name="connsiteY7-1072" fmla="*/ 980980 h 1210832"/>
                <a:gd name="connsiteX0-1073" fmla="*/ 8160 w 354530"/>
                <a:gd name="connsiteY0-1074" fmla="*/ 908576 h 1138428"/>
                <a:gd name="connsiteX1-1075" fmla="*/ 87472 w 354530"/>
                <a:gd name="connsiteY1-1076" fmla="*/ 877011 h 1138428"/>
                <a:gd name="connsiteX2-1077" fmla="*/ 120984 w 354530"/>
                <a:gd name="connsiteY2-1078" fmla="*/ 0 h 1138428"/>
                <a:gd name="connsiteX3-1079" fmla="*/ 116497 w 354530"/>
                <a:gd name="connsiteY3-1080" fmla="*/ 369776 h 1138428"/>
                <a:gd name="connsiteX4-1081" fmla="*/ 265345 w 354530"/>
                <a:gd name="connsiteY4-1082" fmla="*/ 782804 h 1138428"/>
                <a:gd name="connsiteX5-1083" fmla="*/ 354530 w 354530"/>
                <a:gd name="connsiteY5-1084" fmla="*/ 740787 h 1138428"/>
                <a:gd name="connsiteX6-1085" fmla="*/ 325729 w 354530"/>
                <a:gd name="connsiteY6-1086" fmla="*/ 1138428 h 1138428"/>
                <a:gd name="connsiteX7-1087" fmla="*/ 8160 w 354530"/>
                <a:gd name="connsiteY7-1088" fmla="*/ 908576 h 1138428"/>
                <a:gd name="connsiteX0-1089" fmla="*/ 6743 w 353113"/>
                <a:gd name="connsiteY0-1090" fmla="*/ 910260 h 1140112"/>
                <a:gd name="connsiteX1-1091" fmla="*/ 86055 w 353113"/>
                <a:gd name="connsiteY1-1092" fmla="*/ 878695 h 1140112"/>
                <a:gd name="connsiteX2-1093" fmla="*/ 124619 w 353113"/>
                <a:gd name="connsiteY2-1094" fmla="*/ 0 h 1140112"/>
                <a:gd name="connsiteX3-1095" fmla="*/ 115080 w 353113"/>
                <a:gd name="connsiteY3-1096" fmla="*/ 371460 h 1140112"/>
                <a:gd name="connsiteX4-1097" fmla="*/ 263928 w 353113"/>
                <a:gd name="connsiteY4-1098" fmla="*/ 784488 h 1140112"/>
                <a:gd name="connsiteX5-1099" fmla="*/ 353113 w 353113"/>
                <a:gd name="connsiteY5-1100" fmla="*/ 742471 h 1140112"/>
                <a:gd name="connsiteX6-1101" fmla="*/ 324312 w 353113"/>
                <a:gd name="connsiteY6-1102" fmla="*/ 1140112 h 1140112"/>
                <a:gd name="connsiteX7-1103" fmla="*/ 6743 w 353113"/>
                <a:gd name="connsiteY7-1104" fmla="*/ 910260 h 1140112"/>
                <a:gd name="connsiteX0-1105" fmla="*/ 6743 w 346378"/>
                <a:gd name="connsiteY0-1106" fmla="*/ 910260 h 1140112"/>
                <a:gd name="connsiteX1-1107" fmla="*/ 86055 w 346378"/>
                <a:gd name="connsiteY1-1108" fmla="*/ 878695 h 1140112"/>
                <a:gd name="connsiteX2-1109" fmla="*/ 124619 w 346378"/>
                <a:gd name="connsiteY2-1110" fmla="*/ 0 h 1140112"/>
                <a:gd name="connsiteX3-1111" fmla="*/ 115080 w 346378"/>
                <a:gd name="connsiteY3-1112" fmla="*/ 371460 h 1140112"/>
                <a:gd name="connsiteX4-1113" fmla="*/ 263928 w 346378"/>
                <a:gd name="connsiteY4-1114" fmla="*/ 784488 h 1140112"/>
                <a:gd name="connsiteX5-1115" fmla="*/ 346378 w 346378"/>
                <a:gd name="connsiteY5-1116" fmla="*/ 722265 h 1140112"/>
                <a:gd name="connsiteX6-1117" fmla="*/ 324312 w 346378"/>
                <a:gd name="connsiteY6-1118" fmla="*/ 1140112 h 1140112"/>
                <a:gd name="connsiteX7-1119" fmla="*/ 6743 w 346378"/>
                <a:gd name="connsiteY7-1120" fmla="*/ 910260 h 1140112"/>
                <a:gd name="connsiteX0-1121" fmla="*/ 1691 w 346378"/>
                <a:gd name="connsiteY0-1122" fmla="*/ 928782 h 1140112"/>
                <a:gd name="connsiteX1-1123" fmla="*/ 86055 w 346378"/>
                <a:gd name="connsiteY1-1124" fmla="*/ 878695 h 1140112"/>
                <a:gd name="connsiteX2-1125" fmla="*/ 124619 w 346378"/>
                <a:gd name="connsiteY2-1126" fmla="*/ 0 h 1140112"/>
                <a:gd name="connsiteX3-1127" fmla="*/ 115080 w 346378"/>
                <a:gd name="connsiteY3-1128" fmla="*/ 371460 h 1140112"/>
                <a:gd name="connsiteX4-1129" fmla="*/ 263928 w 346378"/>
                <a:gd name="connsiteY4-1130" fmla="*/ 784488 h 1140112"/>
                <a:gd name="connsiteX5-1131" fmla="*/ 346378 w 346378"/>
                <a:gd name="connsiteY5-1132" fmla="*/ 722265 h 1140112"/>
                <a:gd name="connsiteX6-1133" fmla="*/ 324312 w 346378"/>
                <a:gd name="connsiteY6-1134" fmla="*/ 1140112 h 1140112"/>
                <a:gd name="connsiteX7-1135" fmla="*/ 1691 w 346378"/>
                <a:gd name="connsiteY7-1136" fmla="*/ 928782 h 1140112"/>
                <a:gd name="connsiteX0-1137" fmla="*/ 1691 w 346378"/>
                <a:gd name="connsiteY0-1138" fmla="*/ 928782 h 1140112"/>
                <a:gd name="connsiteX1-1139" fmla="*/ 86055 w 346378"/>
                <a:gd name="connsiteY1-1140" fmla="*/ 878695 h 1140112"/>
                <a:gd name="connsiteX2-1141" fmla="*/ 124619 w 346378"/>
                <a:gd name="connsiteY2-1142" fmla="*/ 0 h 1140112"/>
                <a:gd name="connsiteX3-1143" fmla="*/ 115080 w 346378"/>
                <a:gd name="connsiteY3-1144" fmla="*/ 371460 h 1140112"/>
                <a:gd name="connsiteX4-1145" fmla="*/ 258875 w 346378"/>
                <a:gd name="connsiteY4-1146" fmla="*/ 782804 h 1140112"/>
                <a:gd name="connsiteX5-1147" fmla="*/ 346378 w 346378"/>
                <a:gd name="connsiteY5-1148" fmla="*/ 722265 h 1140112"/>
                <a:gd name="connsiteX6-1149" fmla="*/ 324312 w 346378"/>
                <a:gd name="connsiteY6-1150" fmla="*/ 1140112 h 1140112"/>
                <a:gd name="connsiteX7-1151" fmla="*/ 1691 w 346378"/>
                <a:gd name="connsiteY7-1152" fmla="*/ 928782 h 1140112"/>
                <a:gd name="connsiteX0-1153" fmla="*/ 1691 w 346378"/>
                <a:gd name="connsiteY0-1154" fmla="*/ 928782 h 1140112"/>
                <a:gd name="connsiteX1-1155" fmla="*/ 86055 w 346378"/>
                <a:gd name="connsiteY1-1156" fmla="*/ 878695 h 1140112"/>
                <a:gd name="connsiteX2-1157" fmla="*/ 124619 w 346378"/>
                <a:gd name="connsiteY2-1158" fmla="*/ 0 h 1140112"/>
                <a:gd name="connsiteX3-1159" fmla="*/ 115080 w 346378"/>
                <a:gd name="connsiteY3-1160" fmla="*/ 371460 h 1140112"/>
                <a:gd name="connsiteX4-1161" fmla="*/ 255508 w 346378"/>
                <a:gd name="connsiteY4-1162" fmla="*/ 779437 h 1140112"/>
                <a:gd name="connsiteX5-1163" fmla="*/ 346378 w 346378"/>
                <a:gd name="connsiteY5-1164" fmla="*/ 722265 h 1140112"/>
                <a:gd name="connsiteX6-1165" fmla="*/ 324312 w 346378"/>
                <a:gd name="connsiteY6-1166" fmla="*/ 1140112 h 1140112"/>
                <a:gd name="connsiteX7-1167" fmla="*/ 1691 w 346378"/>
                <a:gd name="connsiteY7-1168" fmla="*/ 928782 h 1140112"/>
                <a:gd name="connsiteX0-1169" fmla="*/ 0 w 344687"/>
                <a:gd name="connsiteY0-1170" fmla="*/ 1044964 h 1256294"/>
                <a:gd name="connsiteX1-1171" fmla="*/ 84364 w 344687"/>
                <a:gd name="connsiteY1-1172" fmla="*/ 994877 h 1256294"/>
                <a:gd name="connsiteX2-1173" fmla="*/ 154920 w 344687"/>
                <a:gd name="connsiteY2-1174" fmla="*/ 0 h 1256294"/>
                <a:gd name="connsiteX3-1175" fmla="*/ 113389 w 344687"/>
                <a:gd name="connsiteY3-1176" fmla="*/ 487642 h 1256294"/>
                <a:gd name="connsiteX4-1177" fmla="*/ 253817 w 344687"/>
                <a:gd name="connsiteY4-1178" fmla="*/ 895619 h 1256294"/>
                <a:gd name="connsiteX5-1179" fmla="*/ 344687 w 344687"/>
                <a:gd name="connsiteY5-1180" fmla="*/ 838447 h 1256294"/>
                <a:gd name="connsiteX6-1181" fmla="*/ 322621 w 344687"/>
                <a:gd name="connsiteY6-1182" fmla="*/ 1256294 h 1256294"/>
                <a:gd name="connsiteX7-1183" fmla="*/ 0 w 344687"/>
                <a:gd name="connsiteY7-1184" fmla="*/ 1044964 h 12562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4687" h="1256294">
                  <a:moveTo>
                    <a:pt x="0" y="1044964"/>
                  </a:moveTo>
                  <a:cubicBezTo>
                    <a:pt x="32050" y="1028830"/>
                    <a:pt x="48884" y="1007708"/>
                    <a:pt x="84364" y="994877"/>
                  </a:cubicBezTo>
                  <a:cubicBezTo>
                    <a:pt x="-98460" y="447547"/>
                    <a:pt x="88751" y="163497"/>
                    <a:pt x="154920" y="0"/>
                  </a:cubicBezTo>
                  <a:cubicBezTo>
                    <a:pt x="133624" y="161804"/>
                    <a:pt x="94152" y="319868"/>
                    <a:pt x="113389" y="487642"/>
                  </a:cubicBezTo>
                  <a:cubicBezTo>
                    <a:pt x="134239" y="621709"/>
                    <a:pt x="141514" y="692225"/>
                    <a:pt x="253817" y="895619"/>
                  </a:cubicBezTo>
                  <a:lnTo>
                    <a:pt x="344687" y="838447"/>
                  </a:lnTo>
                  <a:lnTo>
                    <a:pt x="322621" y="1256294"/>
                  </a:lnTo>
                  <a:lnTo>
                    <a:pt x="0" y="1044964"/>
                  </a:lnTo>
                  <a:close/>
                </a:path>
              </a:pathLst>
            </a:custGeom>
            <a:gradFill>
              <a:gsLst>
                <a:gs pos="30000">
                  <a:srgbClr val="FB7D7E">
                    <a:alpha val="80000"/>
                  </a:srgbClr>
                </a:gs>
                <a:gs pos="0">
                  <a:schemeClr val="accent1">
                    <a:lumMod val="5000"/>
                    <a:lumOff val="95000"/>
                    <a:alpha val="30000"/>
                  </a:schemeClr>
                </a:gs>
                <a:gs pos="80000">
                  <a:srgbClr val="FF0000"/>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1417" tIns="25713" rIns="51417" bIns="25713"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514350" eaLnBrk="0" fontAlgn="base" hangingPunct="0">
                <a:spcBef>
                  <a:spcPct val="0"/>
                </a:spcBef>
                <a:spcAft>
                  <a:spcPct val="0"/>
                </a:spcAft>
                <a:defRPr/>
              </a:pPr>
              <a:endParaRPr lang="zh-CN" altLang="en-US" sz="525" dirty="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33" name="组合 32"/>
          <p:cNvGrpSpPr/>
          <p:nvPr/>
        </p:nvGrpSpPr>
        <p:grpSpPr>
          <a:xfrm>
            <a:off x="4143591" y="4600575"/>
            <a:ext cx="3226523" cy="2226445"/>
            <a:chOff x="11203" y="7471"/>
            <a:chExt cx="7959" cy="3374"/>
          </a:xfrm>
        </p:grpSpPr>
        <p:grpSp>
          <p:nvGrpSpPr>
            <p:cNvPr id="3" name="组合 2"/>
            <p:cNvGrpSpPr/>
            <p:nvPr/>
          </p:nvGrpSpPr>
          <p:grpSpPr>
            <a:xfrm rot="0">
              <a:off x="11203" y="7471"/>
              <a:ext cx="6696" cy="3374"/>
              <a:chOff x="4875" y="7358"/>
              <a:chExt cx="6696" cy="3374"/>
            </a:xfrm>
          </p:grpSpPr>
          <p:graphicFrame>
            <p:nvGraphicFramePr>
              <p:cNvPr id="75" name="图表 74"/>
              <p:cNvGraphicFramePr/>
              <p:nvPr/>
            </p:nvGraphicFramePr>
            <p:xfrm>
              <a:off x="4875" y="7358"/>
              <a:ext cx="6696" cy="3374"/>
            </p:xfrm>
            <a:graphic>
              <a:graphicData uri="http://schemas.openxmlformats.org/drawingml/2006/chart">
                <c:chart xmlns:c="http://schemas.openxmlformats.org/drawingml/2006/chart" xmlns:r="http://schemas.openxmlformats.org/officeDocument/2006/relationships" r:id="rId6"/>
              </a:graphicData>
            </a:graphic>
          </p:graphicFrame>
          <p:cxnSp>
            <p:nvCxnSpPr>
              <p:cNvPr id="34" name="直接连接符 33"/>
              <p:cNvCxnSpPr/>
              <p:nvPr/>
            </p:nvCxnSpPr>
            <p:spPr>
              <a:xfrm flipV="1">
                <a:off x="5881" y="8236"/>
                <a:ext cx="4876" cy="1"/>
              </a:xfrm>
              <a:prstGeom prst="line">
                <a:avLst/>
              </a:prstGeom>
              <a:ln w="9525" cap="flat" cmpd="sng" algn="ctr">
                <a:solidFill>
                  <a:srgbClr val="FF0000"/>
                </a:solidFill>
                <a:prstDash val="dash"/>
              </a:ln>
            </p:spPr>
            <p:style>
              <a:lnRef idx="0">
                <a:schemeClr val="accent1"/>
              </a:lnRef>
              <a:fillRef idx="0">
                <a:srgbClr val="FFFFFF"/>
              </a:fillRef>
              <a:effectRef idx="0">
                <a:srgbClr val="FFFFFF"/>
              </a:effectRef>
              <a:fontRef idx="minor">
                <a:schemeClr val="tx1"/>
              </a:fontRef>
            </p:style>
          </p:cxnSp>
        </p:grpSp>
        <p:sp>
          <p:nvSpPr>
            <p:cNvPr id="35" name="矩形 34"/>
            <p:cNvSpPr/>
            <p:nvPr/>
          </p:nvSpPr>
          <p:spPr>
            <a:xfrm>
              <a:off x="16560" y="8250"/>
              <a:ext cx="2602" cy="380"/>
            </a:xfrm>
            <a:prstGeom prst="rect">
              <a:avLst/>
            </a:prstGeom>
            <a:noFill/>
            <a:ln>
              <a:no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buNone/>
              </a:pPr>
              <a:r>
                <a:rPr lang="zh-CN" altLang="en-US" sz="10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行业增幅</a:t>
              </a:r>
              <a:endParaRPr lang="zh-CN" altLang="en-US" sz="10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fontAlgn="auto">
                <a:lnSpc>
                  <a:spcPct val="100000"/>
                </a:lnSpc>
                <a:buNone/>
              </a:pPr>
              <a:r>
                <a:rPr lang="en-US" altLang="zh-CN" sz="10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6.4%</a:t>
              </a:r>
              <a:endParaRPr lang="en-US" altLang="zh-CN" sz="10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27" name="组合 26"/>
          <p:cNvGrpSpPr/>
          <p:nvPr/>
        </p:nvGrpSpPr>
        <p:grpSpPr>
          <a:xfrm>
            <a:off x="2354580" y="4642485"/>
            <a:ext cx="2351405" cy="1993265"/>
            <a:chOff x="6273" y="7328"/>
            <a:chExt cx="4392" cy="3139"/>
          </a:xfrm>
        </p:grpSpPr>
        <p:graphicFrame>
          <p:nvGraphicFramePr>
            <p:cNvPr id="63" name="图表 62"/>
            <p:cNvGraphicFramePr/>
            <p:nvPr>
              <p:custDataLst>
                <p:tags r:id="rId27"/>
              </p:custDataLst>
            </p:nvPr>
          </p:nvGraphicFramePr>
          <p:xfrm>
            <a:off x="6273" y="7328"/>
            <a:ext cx="4392" cy="3139"/>
          </p:xfrm>
          <a:graphic>
            <a:graphicData uri="http://schemas.openxmlformats.org/drawingml/2006/chart">
              <c:chart xmlns:c="http://schemas.openxmlformats.org/drawingml/2006/chart" xmlns:r="http://schemas.openxmlformats.org/officeDocument/2006/relationships" r:id="rId7"/>
            </a:graphicData>
          </a:graphic>
        </p:graphicFrame>
        <p:sp>
          <p:nvSpPr>
            <p:cNvPr id="5" name="文本框 4"/>
            <p:cNvSpPr txBox="1"/>
            <p:nvPr>
              <p:custDataLst>
                <p:tags r:id="rId28"/>
              </p:custDataLst>
            </p:nvPr>
          </p:nvSpPr>
          <p:spPr>
            <a:xfrm>
              <a:off x="7874" y="8519"/>
              <a:ext cx="1313" cy="628"/>
            </a:xfrm>
            <a:prstGeom prst="rect">
              <a:avLst/>
            </a:prstGeom>
            <a:noFill/>
          </p:spPr>
          <p:txBody>
            <a:bodyPr wrap="square" rtlCol="0">
              <a:spAutoFit/>
            </a:bodyPr>
            <a:lstStyle/>
            <a:p>
              <a:pPr algn="ctr"/>
              <a:r>
                <a:rPr lang="zh-CN" altLang="en-US" sz="10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同比提升</a:t>
              </a:r>
              <a:endParaRPr lang="zh-CN" altLang="en-US" sz="10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1.4PP</a:t>
              </a:r>
              <a:endParaRPr lang="en-US" altLang="zh-CN" sz="1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下箭头 15"/>
            <p:cNvSpPr/>
            <p:nvPr>
              <p:custDataLst>
                <p:tags r:id="rId29"/>
              </p:custDataLst>
            </p:nvPr>
          </p:nvSpPr>
          <p:spPr>
            <a:xfrm rot="5124045" flipH="1" flipV="1">
              <a:off x="8207" y="9225"/>
              <a:ext cx="405" cy="450"/>
            </a:xfrm>
            <a:custGeom>
              <a:avLst/>
              <a:gdLst>
                <a:gd name="connsiteX0" fmla="*/ 0 w 448873"/>
                <a:gd name="connsiteY0" fmla="*/ 907747 h 1368152"/>
                <a:gd name="connsiteX1" fmla="*/ 112218 w 448873"/>
                <a:gd name="connsiteY1" fmla="*/ 907747 h 1368152"/>
                <a:gd name="connsiteX2" fmla="*/ 112218 w 448873"/>
                <a:gd name="connsiteY2" fmla="*/ 0 h 1368152"/>
                <a:gd name="connsiteX3" fmla="*/ 336655 w 448873"/>
                <a:gd name="connsiteY3" fmla="*/ 0 h 1368152"/>
                <a:gd name="connsiteX4" fmla="*/ 336655 w 448873"/>
                <a:gd name="connsiteY4" fmla="*/ 907747 h 1368152"/>
                <a:gd name="connsiteX5" fmla="*/ 448873 w 448873"/>
                <a:gd name="connsiteY5" fmla="*/ 907747 h 1368152"/>
                <a:gd name="connsiteX6" fmla="*/ 224437 w 448873"/>
                <a:gd name="connsiteY6" fmla="*/ 1368152 h 1368152"/>
                <a:gd name="connsiteX7" fmla="*/ 0 w 448873"/>
                <a:gd name="connsiteY7" fmla="*/ 907747 h 1368152"/>
                <a:gd name="connsiteX0-1" fmla="*/ 0 w 448873"/>
                <a:gd name="connsiteY0-2" fmla="*/ 907747 h 1368152"/>
                <a:gd name="connsiteX1-3" fmla="*/ 112218 w 448873"/>
                <a:gd name="connsiteY1-4" fmla="*/ 907747 h 1368152"/>
                <a:gd name="connsiteX2-5" fmla="*/ 112218 w 448873"/>
                <a:gd name="connsiteY2-6" fmla="*/ 0 h 1368152"/>
                <a:gd name="connsiteX3-7" fmla="*/ 101576 w 448873"/>
                <a:gd name="connsiteY3-8" fmla="*/ 4434 h 1368152"/>
                <a:gd name="connsiteX4-9" fmla="*/ 336655 w 448873"/>
                <a:gd name="connsiteY4-10" fmla="*/ 907747 h 1368152"/>
                <a:gd name="connsiteX5-11" fmla="*/ 448873 w 448873"/>
                <a:gd name="connsiteY5-12" fmla="*/ 907747 h 1368152"/>
                <a:gd name="connsiteX6-13" fmla="*/ 224437 w 448873"/>
                <a:gd name="connsiteY6-14" fmla="*/ 1368152 h 1368152"/>
                <a:gd name="connsiteX7-15" fmla="*/ 0 w 448873"/>
                <a:gd name="connsiteY7-16" fmla="*/ 907747 h 1368152"/>
                <a:gd name="connsiteX0-17" fmla="*/ 0 w 448873"/>
                <a:gd name="connsiteY0-18" fmla="*/ 907747 h 1368152"/>
                <a:gd name="connsiteX1-19" fmla="*/ 112218 w 448873"/>
                <a:gd name="connsiteY1-20" fmla="*/ 907747 h 1368152"/>
                <a:gd name="connsiteX2-21" fmla="*/ 112218 w 448873"/>
                <a:gd name="connsiteY2-22" fmla="*/ 0 h 1368152"/>
                <a:gd name="connsiteX3-23" fmla="*/ 101576 w 448873"/>
                <a:gd name="connsiteY3-24" fmla="*/ 4434 h 1368152"/>
                <a:gd name="connsiteX4-25" fmla="*/ 336655 w 448873"/>
                <a:gd name="connsiteY4-26" fmla="*/ 907747 h 1368152"/>
                <a:gd name="connsiteX5-27" fmla="*/ 448873 w 448873"/>
                <a:gd name="connsiteY5-28" fmla="*/ 907747 h 1368152"/>
                <a:gd name="connsiteX6-29" fmla="*/ 224437 w 448873"/>
                <a:gd name="connsiteY6-30" fmla="*/ 1368152 h 1368152"/>
                <a:gd name="connsiteX7-31" fmla="*/ 0 w 448873"/>
                <a:gd name="connsiteY7-32" fmla="*/ 907747 h 1368152"/>
                <a:gd name="connsiteX0-33" fmla="*/ 0 w 448873"/>
                <a:gd name="connsiteY0-34" fmla="*/ 907747 h 1368152"/>
                <a:gd name="connsiteX1-35" fmla="*/ 112218 w 448873"/>
                <a:gd name="connsiteY1-36" fmla="*/ 907747 h 1368152"/>
                <a:gd name="connsiteX2-37" fmla="*/ 112218 w 448873"/>
                <a:gd name="connsiteY2-38" fmla="*/ 0 h 1368152"/>
                <a:gd name="connsiteX3-39" fmla="*/ 101576 w 448873"/>
                <a:gd name="connsiteY3-40" fmla="*/ 4434 h 1368152"/>
                <a:gd name="connsiteX4-41" fmla="*/ 336655 w 448873"/>
                <a:gd name="connsiteY4-42" fmla="*/ 907747 h 1368152"/>
                <a:gd name="connsiteX5-43" fmla="*/ 448873 w 448873"/>
                <a:gd name="connsiteY5-44" fmla="*/ 907747 h 1368152"/>
                <a:gd name="connsiteX6-45" fmla="*/ 224437 w 448873"/>
                <a:gd name="connsiteY6-46" fmla="*/ 1368152 h 1368152"/>
                <a:gd name="connsiteX7-47" fmla="*/ 0 w 448873"/>
                <a:gd name="connsiteY7-48" fmla="*/ 907747 h 1368152"/>
                <a:gd name="connsiteX0-49" fmla="*/ 0 w 448873"/>
                <a:gd name="connsiteY0-50" fmla="*/ 907747 h 1366568"/>
                <a:gd name="connsiteX1-51" fmla="*/ 112218 w 448873"/>
                <a:gd name="connsiteY1-52" fmla="*/ 907747 h 1366568"/>
                <a:gd name="connsiteX2-53" fmla="*/ 112218 w 448873"/>
                <a:gd name="connsiteY2-54" fmla="*/ 0 h 1366568"/>
                <a:gd name="connsiteX3-55" fmla="*/ 101576 w 448873"/>
                <a:gd name="connsiteY3-56" fmla="*/ 4434 h 1366568"/>
                <a:gd name="connsiteX4-57" fmla="*/ 336655 w 448873"/>
                <a:gd name="connsiteY4-58" fmla="*/ 907747 h 1366568"/>
                <a:gd name="connsiteX5-59" fmla="*/ 448873 w 448873"/>
                <a:gd name="connsiteY5-60" fmla="*/ 907747 h 1366568"/>
                <a:gd name="connsiteX6-61" fmla="*/ 308393 w 448873"/>
                <a:gd name="connsiteY6-62" fmla="*/ 1366568 h 1366568"/>
                <a:gd name="connsiteX7-63" fmla="*/ 0 w 448873"/>
                <a:gd name="connsiteY7-64" fmla="*/ 907747 h 1366568"/>
                <a:gd name="connsiteX0-65" fmla="*/ 0 w 447923"/>
                <a:gd name="connsiteY0-66" fmla="*/ 907747 h 1366568"/>
                <a:gd name="connsiteX1-67" fmla="*/ 112218 w 447923"/>
                <a:gd name="connsiteY1-68" fmla="*/ 907747 h 1366568"/>
                <a:gd name="connsiteX2-69" fmla="*/ 112218 w 447923"/>
                <a:gd name="connsiteY2-70" fmla="*/ 0 h 1366568"/>
                <a:gd name="connsiteX3-71" fmla="*/ 101576 w 447923"/>
                <a:gd name="connsiteY3-72" fmla="*/ 4434 h 1366568"/>
                <a:gd name="connsiteX4-73" fmla="*/ 336655 w 447923"/>
                <a:gd name="connsiteY4-74" fmla="*/ 907747 h 1366568"/>
                <a:gd name="connsiteX5-75" fmla="*/ 447923 w 447923"/>
                <a:gd name="connsiteY5-76" fmla="*/ 857373 h 1366568"/>
                <a:gd name="connsiteX6-77" fmla="*/ 308393 w 447923"/>
                <a:gd name="connsiteY6-78" fmla="*/ 1366568 h 1366568"/>
                <a:gd name="connsiteX7-79" fmla="*/ 0 w 447923"/>
                <a:gd name="connsiteY7-80" fmla="*/ 907747 h 1366568"/>
                <a:gd name="connsiteX0-81" fmla="*/ 0 w 437786"/>
                <a:gd name="connsiteY0-82" fmla="*/ 999941 h 1366568"/>
                <a:gd name="connsiteX1-83" fmla="*/ 102081 w 437786"/>
                <a:gd name="connsiteY1-84" fmla="*/ 907747 h 1366568"/>
                <a:gd name="connsiteX2-85" fmla="*/ 102081 w 437786"/>
                <a:gd name="connsiteY2-86" fmla="*/ 0 h 1366568"/>
                <a:gd name="connsiteX3-87" fmla="*/ 91439 w 437786"/>
                <a:gd name="connsiteY3-88" fmla="*/ 4434 h 1366568"/>
                <a:gd name="connsiteX4-89" fmla="*/ 326518 w 437786"/>
                <a:gd name="connsiteY4-90" fmla="*/ 907747 h 1366568"/>
                <a:gd name="connsiteX5-91" fmla="*/ 437786 w 437786"/>
                <a:gd name="connsiteY5-92" fmla="*/ 857373 h 1366568"/>
                <a:gd name="connsiteX6-93" fmla="*/ 298256 w 437786"/>
                <a:gd name="connsiteY6-94" fmla="*/ 1366568 h 1366568"/>
                <a:gd name="connsiteX7-95" fmla="*/ 0 w 437786"/>
                <a:gd name="connsiteY7-96" fmla="*/ 999941 h 1366568"/>
                <a:gd name="connsiteX0-97" fmla="*/ 0 w 437786"/>
                <a:gd name="connsiteY0-98" fmla="*/ 999941 h 1366568"/>
                <a:gd name="connsiteX1-99" fmla="*/ 111268 w 437786"/>
                <a:gd name="connsiteY1-100" fmla="*/ 949567 h 1366568"/>
                <a:gd name="connsiteX2-101" fmla="*/ 102081 w 437786"/>
                <a:gd name="connsiteY2-102" fmla="*/ 0 h 1366568"/>
                <a:gd name="connsiteX3-103" fmla="*/ 91439 w 437786"/>
                <a:gd name="connsiteY3-104" fmla="*/ 4434 h 1366568"/>
                <a:gd name="connsiteX4-105" fmla="*/ 326518 w 437786"/>
                <a:gd name="connsiteY4-106" fmla="*/ 907747 h 1366568"/>
                <a:gd name="connsiteX5-107" fmla="*/ 437786 w 437786"/>
                <a:gd name="connsiteY5-108" fmla="*/ 857373 h 1366568"/>
                <a:gd name="connsiteX6-109" fmla="*/ 298256 w 437786"/>
                <a:gd name="connsiteY6-110" fmla="*/ 1366568 h 1366568"/>
                <a:gd name="connsiteX7-111" fmla="*/ 0 w 437786"/>
                <a:gd name="connsiteY7-112" fmla="*/ 999941 h 1366568"/>
                <a:gd name="connsiteX0-113" fmla="*/ 0 w 437786"/>
                <a:gd name="connsiteY0-114" fmla="*/ 999941 h 1366568"/>
                <a:gd name="connsiteX1-115" fmla="*/ 111268 w 437786"/>
                <a:gd name="connsiteY1-116" fmla="*/ 949567 h 1366568"/>
                <a:gd name="connsiteX2-117" fmla="*/ 102081 w 437786"/>
                <a:gd name="connsiteY2-118" fmla="*/ 0 h 1366568"/>
                <a:gd name="connsiteX3-119" fmla="*/ 91439 w 437786"/>
                <a:gd name="connsiteY3-120" fmla="*/ 4434 h 1366568"/>
                <a:gd name="connsiteX4-121" fmla="*/ 316227 w 437786"/>
                <a:gd name="connsiteY4-122" fmla="*/ 897837 h 1366568"/>
                <a:gd name="connsiteX5-123" fmla="*/ 437786 w 437786"/>
                <a:gd name="connsiteY5-124" fmla="*/ 857373 h 1366568"/>
                <a:gd name="connsiteX6-125" fmla="*/ 298256 w 437786"/>
                <a:gd name="connsiteY6-126" fmla="*/ 1366568 h 1366568"/>
                <a:gd name="connsiteX7-127" fmla="*/ 0 w 437786"/>
                <a:gd name="connsiteY7-128" fmla="*/ 999941 h 1366568"/>
                <a:gd name="connsiteX0-129" fmla="*/ 0 w 437786"/>
                <a:gd name="connsiteY0-130" fmla="*/ 999941 h 1366568"/>
                <a:gd name="connsiteX1-131" fmla="*/ 111268 w 437786"/>
                <a:gd name="connsiteY1-132" fmla="*/ 949567 h 1366568"/>
                <a:gd name="connsiteX2-133" fmla="*/ 102081 w 437786"/>
                <a:gd name="connsiteY2-134" fmla="*/ 0 h 1366568"/>
                <a:gd name="connsiteX3-135" fmla="*/ 91439 w 437786"/>
                <a:gd name="connsiteY3-136" fmla="*/ 4434 h 1366568"/>
                <a:gd name="connsiteX4-137" fmla="*/ 316227 w 437786"/>
                <a:gd name="connsiteY4-138" fmla="*/ 897837 h 1366568"/>
                <a:gd name="connsiteX5-139" fmla="*/ 437786 w 437786"/>
                <a:gd name="connsiteY5-140" fmla="*/ 857373 h 1366568"/>
                <a:gd name="connsiteX6-141" fmla="*/ 298256 w 437786"/>
                <a:gd name="connsiteY6-142" fmla="*/ 1366568 h 1366568"/>
                <a:gd name="connsiteX7-143" fmla="*/ 0 w 437786"/>
                <a:gd name="connsiteY7-144" fmla="*/ 999941 h 1366568"/>
                <a:gd name="connsiteX0-145" fmla="*/ 0 w 437786"/>
                <a:gd name="connsiteY0-146" fmla="*/ 999941 h 1313395"/>
                <a:gd name="connsiteX1-147" fmla="*/ 111268 w 437786"/>
                <a:gd name="connsiteY1-148" fmla="*/ 949567 h 1313395"/>
                <a:gd name="connsiteX2-149" fmla="*/ 102081 w 437786"/>
                <a:gd name="connsiteY2-150" fmla="*/ 0 h 1313395"/>
                <a:gd name="connsiteX3-151" fmla="*/ 91439 w 437786"/>
                <a:gd name="connsiteY3-152" fmla="*/ 4434 h 1313395"/>
                <a:gd name="connsiteX4-153" fmla="*/ 316227 w 437786"/>
                <a:gd name="connsiteY4-154" fmla="*/ 897837 h 1313395"/>
                <a:gd name="connsiteX5-155" fmla="*/ 437786 w 437786"/>
                <a:gd name="connsiteY5-156" fmla="*/ 857373 h 1313395"/>
                <a:gd name="connsiteX6-157" fmla="*/ 349459 w 437786"/>
                <a:gd name="connsiteY6-158" fmla="*/ 1313395 h 1313395"/>
                <a:gd name="connsiteX7-159" fmla="*/ 0 w 437786"/>
                <a:gd name="connsiteY7-160" fmla="*/ 999941 h 1313395"/>
                <a:gd name="connsiteX0-161" fmla="*/ 0 w 437786"/>
                <a:gd name="connsiteY0-162" fmla="*/ 999941 h 1313395"/>
                <a:gd name="connsiteX1-163" fmla="*/ 111268 w 437786"/>
                <a:gd name="connsiteY1-164" fmla="*/ 949567 h 1313395"/>
                <a:gd name="connsiteX2-165" fmla="*/ 102081 w 437786"/>
                <a:gd name="connsiteY2-166" fmla="*/ 0 h 1313395"/>
                <a:gd name="connsiteX3-167" fmla="*/ 106622 w 437786"/>
                <a:gd name="connsiteY3-168" fmla="*/ 5832 h 1313395"/>
                <a:gd name="connsiteX4-169" fmla="*/ 316227 w 437786"/>
                <a:gd name="connsiteY4-170" fmla="*/ 897837 h 1313395"/>
                <a:gd name="connsiteX5-171" fmla="*/ 437786 w 437786"/>
                <a:gd name="connsiteY5-172" fmla="*/ 857373 h 1313395"/>
                <a:gd name="connsiteX6-173" fmla="*/ 349459 w 437786"/>
                <a:gd name="connsiteY6-174" fmla="*/ 1313395 h 1313395"/>
                <a:gd name="connsiteX7-175" fmla="*/ 0 w 437786"/>
                <a:gd name="connsiteY7-176" fmla="*/ 999941 h 1313395"/>
                <a:gd name="connsiteX0-177" fmla="*/ 0 w 437786"/>
                <a:gd name="connsiteY0-178" fmla="*/ 999941 h 1313395"/>
                <a:gd name="connsiteX1-179" fmla="*/ 111268 w 437786"/>
                <a:gd name="connsiteY1-180" fmla="*/ 949567 h 1313395"/>
                <a:gd name="connsiteX2-181" fmla="*/ 102081 w 437786"/>
                <a:gd name="connsiteY2-182" fmla="*/ 0 h 1313395"/>
                <a:gd name="connsiteX3-183" fmla="*/ 106622 w 437786"/>
                <a:gd name="connsiteY3-184" fmla="*/ 5832 h 1313395"/>
                <a:gd name="connsiteX4-185" fmla="*/ 316227 w 437786"/>
                <a:gd name="connsiteY4-186" fmla="*/ 897837 h 1313395"/>
                <a:gd name="connsiteX5-187" fmla="*/ 437786 w 437786"/>
                <a:gd name="connsiteY5-188" fmla="*/ 857373 h 1313395"/>
                <a:gd name="connsiteX6-189" fmla="*/ 349459 w 437786"/>
                <a:gd name="connsiteY6-190" fmla="*/ 1313395 h 1313395"/>
                <a:gd name="connsiteX7-191" fmla="*/ 0 w 437786"/>
                <a:gd name="connsiteY7-192" fmla="*/ 999941 h 1313395"/>
                <a:gd name="connsiteX0-193" fmla="*/ 0 w 443885"/>
                <a:gd name="connsiteY0-194" fmla="*/ 999941 h 1313395"/>
                <a:gd name="connsiteX1-195" fmla="*/ 111268 w 443885"/>
                <a:gd name="connsiteY1-196" fmla="*/ 949567 h 1313395"/>
                <a:gd name="connsiteX2-197" fmla="*/ 102081 w 443885"/>
                <a:gd name="connsiteY2-198" fmla="*/ 0 h 1313395"/>
                <a:gd name="connsiteX3-199" fmla="*/ 106622 w 443885"/>
                <a:gd name="connsiteY3-200" fmla="*/ 5832 h 1313395"/>
                <a:gd name="connsiteX4-201" fmla="*/ 316227 w 443885"/>
                <a:gd name="connsiteY4-202" fmla="*/ 897837 h 1313395"/>
                <a:gd name="connsiteX5-203" fmla="*/ 443885 w 443885"/>
                <a:gd name="connsiteY5-204" fmla="*/ 823576 h 1313395"/>
                <a:gd name="connsiteX6-205" fmla="*/ 349459 w 443885"/>
                <a:gd name="connsiteY6-206" fmla="*/ 1313395 h 1313395"/>
                <a:gd name="connsiteX7-207" fmla="*/ 0 w 443885"/>
                <a:gd name="connsiteY7-208" fmla="*/ 999941 h 1313395"/>
                <a:gd name="connsiteX0-209" fmla="*/ 0 w 443885"/>
                <a:gd name="connsiteY0-210" fmla="*/ 999941 h 1313395"/>
                <a:gd name="connsiteX1-211" fmla="*/ 111268 w 443885"/>
                <a:gd name="connsiteY1-212" fmla="*/ 949567 h 1313395"/>
                <a:gd name="connsiteX2-213" fmla="*/ 102081 w 443885"/>
                <a:gd name="connsiteY2-214" fmla="*/ 0 h 1313395"/>
                <a:gd name="connsiteX3-215" fmla="*/ 106622 w 443885"/>
                <a:gd name="connsiteY3-216" fmla="*/ 5832 h 1313395"/>
                <a:gd name="connsiteX4-217" fmla="*/ 302569 w 443885"/>
                <a:gd name="connsiteY4-218" fmla="*/ 887989 h 1313395"/>
                <a:gd name="connsiteX5-219" fmla="*/ 443885 w 443885"/>
                <a:gd name="connsiteY5-220" fmla="*/ 823576 h 1313395"/>
                <a:gd name="connsiteX6-221" fmla="*/ 349459 w 443885"/>
                <a:gd name="connsiteY6-222" fmla="*/ 1313395 h 1313395"/>
                <a:gd name="connsiteX7-223" fmla="*/ 0 w 443885"/>
                <a:gd name="connsiteY7-224" fmla="*/ 999941 h 1313395"/>
                <a:gd name="connsiteX0-225" fmla="*/ 0 w 443885"/>
                <a:gd name="connsiteY0-226" fmla="*/ 999941 h 1313395"/>
                <a:gd name="connsiteX1-227" fmla="*/ 111268 w 443885"/>
                <a:gd name="connsiteY1-228" fmla="*/ 949567 h 1313395"/>
                <a:gd name="connsiteX2-229" fmla="*/ 102081 w 443885"/>
                <a:gd name="connsiteY2-230" fmla="*/ 0 h 1313395"/>
                <a:gd name="connsiteX3-231" fmla="*/ 106622 w 443885"/>
                <a:gd name="connsiteY3-232" fmla="*/ 5832 h 1313395"/>
                <a:gd name="connsiteX4-233" fmla="*/ 302569 w 443885"/>
                <a:gd name="connsiteY4-234" fmla="*/ 887989 h 1313395"/>
                <a:gd name="connsiteX5-235" fmla="*/ 443885 w 443885"/>
                <a:gd name="connsiteY5-236" fmla="*/ 823576 h 1313395"/>
                <a:gd name="connsiteX6-237" fmla="*/ 349459 w 443885"/>
                <a:gd name="connsiteY6-238" fmla="*/ 1313395 h 1313395"/>
                <a:gd name="connsiteX7-239" fmla="*/ 0 w 443885"/>
                <a:gd name="connsiteY7-240" fmla="*/ 999941 h 1313395"/>
                <a:gd name="connsiteX0-241" fmla="*/ 0 w 443885"/>
                <a:gd name="connsiteY0-242" fmla="*/ 999941 h 1313395"/>
                <a:gd name="connsiteX1-243" fmla="*/ 128421 w 443885"/>
                <a:gd name="connsiteY1-244" fmla="*/ 966086 h 1313395"/>
                <a:gd name="connsiteX2-245" fmla="*/ 102081 w 443885"/>
                <a:gd name="connsiteY2-246" fmla="*/ 0 h 1313395"/>
                <a:gd name="connsiteX3-247" fmla="*/ 106622 w 443885"/>
                <a:gd name="connsiteY3-248" fmla="*/ 5832 h 1313395"/>
                <a:gd name="connsiteX4-249" fmla="*/ 302569 w 443885"/>
                <a:gd name="connsiteY4-250" fmla="*/ 887989 h 1313395"/>
                <a:gd name="connsiteX5-251" fmla="*/ 443885 w 443885"/>
                <a:gd name="connsiteY5-252" fmla="*/ 823576 h 1313395"/>
                <a:gd name="connsiteX6-253" fmla="*/ 349459 w 443885"/>
                <a:gd name="connsiteY6-254" fmla="*/ 1313395 h 1313395"/>
                <a:gd name="connsiteX7-255" fmla="*/ 0 w 443885"/>
                <a:gd name="connsiteY7-256" fmla="*/ 999941 h 1313395"/>
                <a:gd name="connsiteX0-257" fmla="*/ 0 w 443885"/>
                <a:gd name="connsiteY0-258" fmla="*/ 999941 h 1313395"/>
                <a:gd name="connsiteX1-259" fmla="*/ 128421 w 443885"/>
                <a:gd name="connsiteY1-260" fmla="*/ 966086 h 1313395"/>
                <a:gd name="connsiteX2-261" fmla="*/ 102081 w 443885"/>
                <a:gd name="connsiteY2-262" fmla="*/ 0 h 1313395"/>
                <a:gd name="connsiteX3-263" fmla="*/ 106622 w 443885"/>
                <a:gd name="connsiteY3-264" fmla="*/ 5832 h 1313395"/>
                <a:gd name="connsiteX4-265" fmla="*/ 302569 w 443885"/>
                <a:gd name="connsiteY4-266" fmla="*/ 887989 h 1313395"/>
                <a:gd name="connsiteX5-267" fmla="*/ 443885 w 443885"/>
                <a:gd name="connsiteY5-268" fmla="*/ 823576 h 1313395"/>
                <a:gd name="connsiteX6-269" fmla="*/ 349459 w 443885"/>
                <a:gd name="connsiteY6-270" fmla="*/ 1313395 h 1313395"/>
                <a:gd name="connsiteX7-271" fmla="*/ 0 w 443885"/>
                <a:gd name="connsiteY7-272" fmla="*/ 999941 h 1313395"/>
                <a:gd name="connsiteX0-273" fmla="*/ 0 w 440200"/>
                <a:gd name="connsiteY0-274" fmla="*/ 1016712 h 1313395"/>
                <a:gd name="connsiteX1-275" fmla="*/ 124736 w 440200"/>
                <a:gd name="connsiteY1-276" fmla="*/ 966086 h 1313395"/>
                <a:gd name="connsiteX2-277" fmla="*/ 98396 w 440200"/>
                <a:gd name="connsiteY2-278" fmla="*/ 0 h 1313395"/>
                <a:gd name="connsiteX3-279" fmla="*/ 102937 w 440200"/>
                <a:gd name="connsiteY3-280" fmla="*/ 5832 h 1313395"/>
                <a:gd name="connsiteX4-281" fmla="*/ 298884 w 440200"/>
                <a:gd name="connsiteY4-282" fmla="*/ 887989 h 1313395"/>
                <a:gd name="connsiteX5-283" fmla="*/ 440200 w 440200"/>
                <a:gd name="connsiteY5-284" fmla="*/ 823576 h 1313395"/>
                <a:gd name="connsiteX6-285" fmla="*/ 345774 w 440200"/>
                <a:gd name="connsiteY6-286" fmla="*/ 1313395 h 1313395"/>
                <a:gd name="connsiteX7-287" fmla="*/ 0 w 440200"/>
                <a:gd name="connsiteY7-288" fmla="*/ 1016712 h 1313395"/>
                <a:gd name="connsiteX0-289" fmla="*/ 0 w 440200"/>
                <a:gd name="connsiteY0-290" fmla="*/ 1016712 h 1347828"/>
                <a:gd name="connsiteX1-291" fmla="*/ 124736 w 440200"/>
                <a:gd name="connsiteY1-292" fmla="*/ 966086 h 1347828"/>
                <a:gd name="connsiteX2-293" fmla="*/ 98396 w 440200"/>
                <a:gd name="connsiteY2-294" fmla="*/ 0 h 1347828"/>
                <a:gd name="connsiteX3-295" fmla="*/ 102937 w 440200"/>
                <a:gd name="connsiteY3-296" fmla="*/ 5832 h 1347828"/>
                <a:gd name="connsiteX4-297" fmla="*/ 298884 w 440200"/>
                <a:gd name="connsiteY4-298" fmla="*/ 887989 h 1347828"/>
                <a:gd name="connsiteX5-299" fmla="*/ 440200 w 440200"/>
                <a:gd name="connsiteY5-300" fmla="*/ 823576 h 1347828"/>
                <a:gd name="connsiteX6-301" fmla="*/ 395262 w 440200"/>
                <a:gd name="connsiteY6-302" fmla="*/ 1347828 h 1347828"/>
                <a:gd name="connsiteX7-303" fmla="*/ 0 w 440200"/>
                <a:gd name="connsiteY7-304" fmla="*/ 1016712 h 1347828"/>
                <a:gd name="connsiteX0-305" fmla="*/ 0 w 395262"/>
                <a:gd name="connsiteY0-306" fmla="*/ 1016712 h 1347828"/>
                <a:gd name="connsiteX1-307" fmla="*/ 124736 w 395262"/>
                <a:gd name="connsiteY1-308" fmla="*/ 966086 h 1347828"/>
                <a:gd name="connsiteX2-309" fmla="*/ 98396 w 395262"/>
                <a:gd name="connsiteY2-310" fmla="*/ 0 h 1347828"/>
                <a:gd name="connsiteX3-311" fmla="*/ 102937 w 395262"/>
                <a:gd name="connsiteY3-312" fmla="*/ 5832 h 1347828"/>
                <a:gd name="connsiteX4-313" fmla="*/ 298884 w 395262"/>
                <a:gd name="connsiteY4-314" fmla="*/ 887989 h 1347828"/>
                <a:gd name="connsiteX5-315" fmla="*/ 386646 w 395262"/>
                <a:gd name="connsiteY5-316" fmla="*/ 841427 h 1347828"/>
                <a:gd name="connsiteX6-317" fmla="*/ 395262 w 395262"/>
                <a:gd name="connsiteY6-318" fmla="*/ 1347828 h 1347828"/>
                <a:gd name="connsiteX7-319" fmla="*/ 0 w 395262"/>
                <a:gd name="connsiteY7-320" fmla="*/ 1016712 h 1347828"/>
                <a:gd name="connsiteX0-321" fmla="*/ 6355 w 361341"/>
                <a:gd name="connsiteY0-322" fmla="*/ 1009216 h 1347828"/>
                <a:gd name="connsiteX1-323" fmla="*/ 90815 w 361341"/>
                <a:gd name="connsiteY1-324" fmla="*/ 966086 h 1347828"/>
                <a:gd name="connsiteX2-325" fmla="*/ 64475 w 361341"/>
                <a:gd name="connsiteY2-326" fmla="*/ 0 h 1347828"/>
                <a:gd name="connsiteX3-327" fmla="*/ 69016 w 361341"/>
                <a:gd name="connsiteY3-328" fmla="*/ 5832 h 1347828"/>
                <a:gd name="connsiteX4-329" fmla="*/ 264963 w 361341"/>
                <a:gd name="connsiteY4-330" fmla="*/ 887989 h 1347828"/>
                <a:gd name="connsiteX5-331" fmla="*/ 352725 w 361341"/>
                <a:gd name="connsiteY5-332" fmla="*/ 841427 h 1347828"/>
                <a:gd name="connsiteX6-333" fmla="*/ 361341 w 361341"/>
                <a:gd name="connsiteY6-334" fmla="*/ 1347828 h 1347828"/>
                <a:gd name="connsiteX7-335" fmla="*/ 6355 w 361341"/>
                <a:gd name="connsiteY7-336" fmla="*/ 1009216 h 1347828"/>
                <a:gd name="connsiteX0-337" fmla="*/ 6355 w 352725"/>
                <a:gd name="connsiteY0-338" fmla="*/ 1009216 h 1239068"/>
                <a:gd name="connsiteX1-339" fmla="*/ 90815 w 352725"/>
                <a:gd name="connsiteY1-340" fmla="*/ 966086 h 1239068"/>
                <a:gd name="connsiteX2-341" fmla="*/ 64475 w 352725"/>
                <a:gd name="connsiteY2-342" fmla="*/ 0 h 1239068"/>
                <a:gd name="connsiteX3-343" fmla="*/ 69016 w 352725"/>
                <a:gd name="connsiteY3-344" fmla="*/ 5832 h 1239068"/>
                <a:gd name="connsiteX4-345" fmla="*/ 264963 w 352725"/>
                <a:gd name="connsiteY4-346" fmla="*/ 887989 h 1239068"/>
                <a:gd name="connsiteX5-347" fmla="*/ 352725 w 352725"/>
                <a:gd name="connsiteY5-348" fmla="*/ 841427 h 1239068"/>
                <a:gd name="connsiteX6-349" fmla="*/ 323924 w 352725"/>
                <a:gd name="connsiteY6-350" fmla="*/ 1239068 h 1239068"/>
                <a:gd name="connsiteX7-351" fmla="*/ 6355 w 352725"/>
                <a:gd name="connsiteY7-352" fmla="*/ 1009216 h 1239068"/>
                <a:gd name="connsiteX0-353" fmla="*/ 6355 w 352725"/>
                <a:gd name="connsiteY0-354" fmla="*/ 1009216 h 1239068"/>
                <a:gd name="connsiteX1-355" fmla="*/ 90815 w 352725"/>
                <a:gd name="connsiteY1-356" fmla="*/ 966086 h 1239068"/>
                <a:gd name="connsiteX2-357" fmla="*/ 64475 w 352725"/>
                <a:gd name="connsiteY2-358" fmla="*/ 0 h 1239068"/>
                <a:gd name="connsiteX3-359" fmla="*/ 69016 w 352725"/>
                <a:gd name="connsiteY3-360" fmla="*/ 5832 h 1239068"/>
                <a:gd name="connsiteX4-361" fmla="*/ 258294 w 352725"/>
                <a:gd name="connsiteY4-362" fmla="*/ 891483 h 1239068"/>
                <a:gd name="connsiteX5-363" fmla="*/ 352725 w 352725"/>
                <a:gd name="connsiteY5-364" fmla="*/ 841427 h 1239068"/>
                <a:gd name="connsiteX6-365" fmla="*/ 323924 w 352725"/>
                <a:gd name="connsiteY6-366" fmla="*/ 1239068 h 1239068"/>
                <a:gd name="connsiteX7-367" fmla="*/ 6355 w 352725"/>
                <a:gd name="connsiteY7-368" fmla="*/ 1009216 h 1239068"/>
                <a:gd name="connsiteX0-369" fmla="*/ 0 w 346370"/>
                <a:gd name="connsiteY0-370" fmla="*/ 1009216 h 1239068"/>
                <a:gd name="connsiteX1-371" fmla="*/ 96150 w 346370"/>
                <a:gd name="connsiteY1-372" fmla="*/ 960813 h 1239068"/>
                <a:gd name="connsiteX2-373" fmla="*/ 58120 w 346370"/>
                <a:gd name="connsiteY2-374" fmla="*/ 0 h 1239068"/>
                <a:gd name="connsiteX3-375" fmla="*/ 62661 w 346370"/>
                <a:gd name="connsiteY3-376" fmla="*/ 5832 h 1239068"/>
                <a:gd name="connsiteX4-377" fmla="*/ 251939 w 346370"/>
                <a:gd name="connsiteY4-378" fmla="*/ 891483 h 1239068"/>
                <a:gd name="connsiteX5-379" fmla="*/ 346370 w 346370"/>
                <a:gd name="connsiteY5-380" fmla="*/ 841427 h 1239068"/>
                <a:gd name="connsiteX6-381" fmla="*/ 317569 w 346370"/>
                <a:gd name="connsiteY6-382" fmla="*/ 1239068 h 1239068"/>
                <a:gd name="connsiteX7-383" fmla="*/ 0 w 346370"/>
                <a:gd name="connsiteY7-384" fmla="*/ 1009216 h 1239068"/>
                <a:gd name="connsiteX0-385" fmla="*/ 19649 w 366019"/>
                <a:gd name="connsiteY0-386" fmla="*/ 1009216 h 1239068"/>
                <a:gd name="connsiteX1-387" fmla="*/ 115799 w 366019"/>
                <a:gd name="connsiteY1-388" fmla="*/ 960813 h 1239068"/>
                <a:gd name="connsiteX2-389" fmla="*/ 77769 w 366019"/>
                <a:gd name="connsiteY2-390" fmla="*/ 0 h 1239068"/>
                <a:gd name="connsiteX3-391" fmla="*/ 82310 w 366019"/>
                <a:gd name="connsiteY3-392" fmla="*/ 5832 h 1239068"/>
                <a:gd name="connsiteX4-393" fmla="*/ 271588 w 366019"/>
                <a:gd name="connsiteY4-394" fmla="*/ 891483 h 1239068"/>
                <a:gd name="connsiteX5-395" fmla="*/ 366019 w 366019"/>
                <a:gd name="connsiteY5-396" fmla="*/ 841427 h 1239068"/>
                <a:gd name="connsiteX6-397" fmla="*/ 337218 w 366019"/>
                <a:gd name="connsiteY6-398" fmla="*/ 1239068 h 1239068"/>
                <a:gd name="connsiteX7-399" fmla="*/ 19649 w 366019"/>
                <a:gd name="connsiteY7-400" fmla="*/ 1009216 h 1239068"/>
                <a:gd name="connsiteX0-401" fmla="*/ 0 w 346370"/>
                <a:gd name="connsiteY0-402" fmla="*/ 1009216 h 1239068"/>
                <a:gd name="connsiteX1-403" fmla="*/ 96150 w 346370"/>
                <a:gd name="connsiteY1-404" fmla="*/ 960813 h 1239068"/>
                <a:gd name="connsiteX2-405" fmla="*/ 58120 w 346370"/>
                <a:gd name="connsiteY2-406" fmla="*/ 0 h 1239068"/>
                <a:gd name="connsiteX3-407" fmla="*/ 62661 w 346370"/>
                <a:gd name="connsiteY3-408" fmla="*/ 5832 h 1239068"/>
                <a:gd name="connsiteX4-409" fmla="*/ 251939 w 346370"/>
                <a:gd name="connsiteY4-410" fmla="*/ 891483 h 1239068"/>
                <a:gd name="connsiteX5-411" fmla="*/ 346370 w 346370"/>
                <a:gd name="connsiteY5-412" fmla="*/ 841427 h 1239068"/>
                <a:gd name="connsiteX6-413" fmla="*/ 317569 w 346370"/>
                <a:gd name="connsiteY6-414" fmla="*/ 1239068 h 1239068"/>
                <a:gd name="connsiteX7-415" fmla="*/ 0 w 346370"/>
                <a:gd name="connsiteY7-416" fmla="*/ 1009216 h 1239068"/>
                <a:gd name="connsiteX0-417" fmla="*/ 0 w 346370"/>
                <a:gd name="connsiteY0-418" fmla="*/ 1012785 h 1242637"/>
                <a:gd name="connsiteX1-419" fmla="*/ 96150 w 346370"/>
                <a:gd name="connsiteY1-420" fmla="*/ 964382 h 1242637"/>
                <a:gd name="connsiteX2-421" fmla="*/ 58120 w 346370"/>
                <a:gd name="connsiteY2-422" fmla="*/ 3569 h 1242637"/>
                <a:gd name="connsiteX3-423" fmla="*/ 114690 w 346370"/>
                <a:gd name="connsiteY3-424" fmla="*/ 0 h 1242637"/>
                <a:gd name="connsiteX4-425" fmla="*/ 251939 w 346370"/>
                <a:gd name="connsiteY4-426" fmla="*/ 895052 h 1242637"/>
                <a:gd name="connsiteX5-427" fmla="*/ 346370 w 346370"/>
                <a:gd name="connsiteY5-428" fmla="*/ 844996 h 1242637"/>
                <a:gd name="connsiteX6-429" fmla="*/ 317569 w 346370"/>
                <a:gd name="connsiteY6-430" fmla="*/ 1242637 h 1242637"/>
                <a:gd name="connsiteX7-431" fmla="*/ 0 w 346370"/>
                <a:gd name="connsiteY7-432" fmla="*/ 1012785 h 1242637"/>
                <a:gd name="connsiteX0-433" fmla="*/ 0 w 346370"/>
                <a:gd name="connsiteY0-434" fmla="*/ 1012785 h 1242637"/>
                <a:gd name="connsiteX1-435" fmla="*/ 96150 w 346370"/>
                <a:gd name="connsiteY1-436" fmla="*/ 964382 h 1242637"/>
                <a:gd name="connsiteX2-437" fmla="*/ 58120 w 346370"/>
                <a:gd name="connsiteY2-438" fmla="*/ 3569 h 1242637"/>
                <a:gd name="connsiteX3-439" fmla="*/ 114690 w 346370"/>
                <a:gd name="connsiteY3-440" fmla="*/ 0 h 1242637"/>
                <a:gd name="connsiteX4-441" fmla="*/ 251939 w 346370"/>
                <a:gd name="connsiteY4-442" fmla="*/ 895052 h 1242637"/>
                <a:gd name="connsiteX5-443" fmla="*/ 346370 w 346370"/>
                <a:gd name="connsiteY5-444" fmla="*/ 844996 h 1242637"/>
                <a:gd name="connsiteX6-445" fmla="*/ 317569 w 346370"/>
                <a:gd name="connsiteY6-446" fmla="*/ 1242637 h 1242637"/>
                <a:gd name="connsiteX7-447" fmla="*/ 0 w 346370"/>
                <a:gd name="connsiteY7-448" fmla="*/ 1012785 h 1242637"/>
                <a:gd name="connsiteX0-449" fmla="*/ 0 w 346370"/>
                <a:gd name="connsiteY0-450" fmla="*/ 1009216 h 1239068"/>
                <a:gd name="connsiteX1-451" fmla="*/ 96150 w 346370"/>
                <a:gd name="connsiteY1-452" fmla="*/ 960813 h 1239068"/>
                <a:gd name="connsiteX2-453" fmla="*/ 58120 w 346370"/>
                <a:gd name="connsiteY2-454" fmla="*/ 0 h 1239068"/>
                <a:gd name="connsiteX3-455" fmla="*/ 69331 w 346370"/>
                <a:gd name="connsiteY3-456" fmla="*/ 2339 h 1239068"/>
                <a:gd name="connsiteX4-457" fmla="*/ 251939 w 346370"/>
                <a:gd name="connsiteY4-458" fmla="*/ 891483 h 1239068"/>
                <a:gd name="connsiteX5-459" fmla="*/ 346370 w 346370"/>
                <a:gd name="connsiteY5-460" fmla="*/ 841427 h 1239068"/>
                <a:gd name="connsiteX6-461" fmla="*/ 317569 w 346370"/>
                <a:gd name="connsiteY6-462" fmla="*/ 1239068 h 1239068"/>
                <a:gd name="connsiteX7-463" fmla="*/ 0 w 346370"/>
                <a:gd name="connsiteY7-464" fmla="*/ 1009216 h 1239068"/>
                <a:gd name="connsiteX0-465" fmla="*/ 0 w 346370"/>
                <a:gd name="connsiteY0-466" fmla="*/ 1009216 h 1239068"/>
                <a:gd name="connsiteX1-467" fmla="*/ 96150 w 346370"/>
                <a:gd name="connsiteY1-468" fmla="*/ 960813 h 1239068"/>
                <a:gd name="connsiteX2-469" fmla="*/ 58120 w 346370"/>
                <a:gd name="connsiteY2-470" fmla="*/ 0 h 1239068"/>
                <a:gd name="connsiteX3-471" fmla="*/ 69331 w 346370"/>
                <a:gd name="connsiteY3-472" fmla="*/ 2339 h 1239068"/>
                <a:gd name="connsiteX4-473" fmla="*/ 251939 w 346370"/>
                <a:gd name="connsiteY4-474" fmla="*/ 891483 h 1239068"/>
                <a:gd name="connsiteX5-475" fmla="*/ 346370 w 346370"/>
                <a:gd name="connsiteY5-476" fmla="*/ 841427 h 1239068"/>
                <a:gd name="connsiteX6-477" fmla="*/ 317569 w 346370"/>
                <a:gd name="connsiteY6-478" fmla="*/ 1239068 h 1239068"/>
                <a:gd name="connsiteX7-479" fmla="*/ 0 w 346370"/>
                <a:gd name="connsiteY7-480" fmla="*/ 1009216 h 1239068"/>
                <a:gd name="connsiteX0-481" fmla="*/ 0 w 346370"/>
                <a:gd name="connsiteY0-482" fmla="*/ 1009216 h 1239068"/>
                <a:gd name="connsiteX1-483" fmla="*/ 96150 w 346370"/>
                <a:gd name="connsiteY1-484" fmla="*/ 960813 h 1239068"/>
                <a:gd name="connsiteX2-485" fmla="*/ 58120 w 346370"/>
                <a:gd name="connsiteY2-486" fmla="*/ 0 h 1239068"/>
                <a:gd name="connsiteX3-487" fmla="*/ 69331 w 346370"/>
                <a:gd name="connsiteY3-488" fmla="*/ 2339 h 1239068"/>
                <a:gd name="connsiteX4-489" fmla="*/ 251939 w 346370"/>
                <a:gd name="connsiteY4-490" fmla="*/ 891483 h 1239068"/>
                <a:gd name="connsiteX5-491" fmla="*/ 346370 w 346370"/>
                <a:gd name="connsiteY5-492" fmla="*/ 841427 h 1239068"/>
                <a:gd name="connsiteX6-493" fmla="*/ 317569 w 346370"/>
                <a:gd name="connsiteY6-494" fmla="*/ 1239068 h 1239068"/>
                <a:gd name="connsiteX7-495" fmla="*/ 0 w 346370"/>
                <a:gd name="connsiteY7-496" fmla="*/ 1009216 h 1239068"/>
                <a:gd name="connsiteX0-497" fmla="*/ 0 w 346370"/>
                <a:gd name="connsiteY0-498" fmla="*/ 1009216 h 1239068"/>
                <a:gd name="connsiteX1-499" fmla="*/ 96150 w 346370"/>
                <a:gd name="connsiteY1-500" fmla="*/ 960813 h 1239068"/>
                <a:gd name="connsiteX2-501" fmla="*/ 58120 w 346370"/>
                <a:gd name="connsiteY2-502" fmla="*/ 0 h 1239068"/>
                <a:gd name="connsiteX3-503" fmla="*/ 69331 w 346370"/>
                <a:gd name="connsiteY3-504" fmla="*/ 2339 h 1239068"/>
                <a:gd name="connsiteX4-505" fmla="*/ 251939 w 346370"/>
                <a:gd name="connsiteY4-506" fmla="*/ 891483 h 1239068"/>
                <a:gd name="connsiteX5-507" fmla="*/ 346370 w 346370"/>
                <a:gd name="connsiteY5-508" fmla="*/ 841427 h 1239068"/>
                <a:gd name="connsiteX6-509" fmla="*/ 317569 w 346370"/>
                <a:gd name="connsiteY6-510" fmla="*/ 1239068 h 1239068"/>
                <a:gd name="connsiteX7-511" fmla="*/ 0 w 346370"/>
                <a:gd name="connsiteY7-512" fmla="*/ 1009216 h 1239068"/>
                <a:gd name="connsiteX0-513" fmla="*/ 0 w 346370"/>
                <a:gd name="connsiteY0-514" fmla="*/ 1009216 h 1239068"/>
                <a:gd name="connsiteX1-515" fmla="*/ 96150 w 346370"/>
                <a:gd name="connsiteY1-516" fmla="*/ 960813 h 1239068"/>
                <a:gd name="connsiteX2-517" fmla="*/ 58120 w 346370"/>
                <a:gd name="connsiteY2-518" fmla="*/ 0 h 1239068"/>
                <a:gd name="connsiteX3-519" fmla="*/ 69331 w 346370"/>
                <a:gd name="connsiteY3-520" fmla="*/ 2339 h 1239068"/>
                <a:gd name="connsiteX4-521" fmla="*/ 251939 w 346370"/>
                <a:gd name="connsiteY4-522" fmla="*/ 891483 h 1239068"/>
                <a:gd name="connsiteX5-523" fmla="*/ 346370 w 346370"/>
                <a:gd name="connsiteY5-524" fmla="*/ 841427 h 1239068"/>
                <a:gd name="connsiteX6-525" fmla="*/ 317569 w 346370"/>
                <a:gd name="connsiteY6-526" fmla="*/ 1239068 h 1239068"/>
                <a:gd name="connsiteX7-527" fmla="*/ 0 w 346370"/>
                <a:gd name="connsiteY7-528" fmla="*/ 1009216 h 1239068"/>
                <a:gd name="connsiteX0-529" fmla="*/ 0 w 346370"/>
                <a:gd name="connsiteY0-530" fmla="*/ 1009216 h 1239068"/>
                <a:gd name="connsiteX1-531" fmla="*/ 96150 w 346370"/>
                <a:gd name="connsiteY1-532" fmla="*/ 960813 h 1239068"/>
                <a:gd name="connsiteX2-533" fmla="*/ 58120 w 346370"/>
                <a:gd name="connsiteY2-534" fmla="*/ 0 h 1239068"/>
                <a:gd name="connsiteX3-535" fmla="*/ 69331 w 346370"/>
                <a:gd name="connsiteY3-536" fmla="*/ 2339 h 1239068"/>
                <a:gd name="connsiteX4-537" fmla="*/ 251939 w 346370"/>
                <a:gd name="connsiteY4-538" fmla="*/ 891483 h 1239068"/>
                <a:gd name="connsiteX5-539" fmla="*/ 346370 w 346370"/>
                <a:gd name="connsiteY5-540" fmla="*/ 841427 h 1239068"/>
                <a:gd name="connsiteX6-541" fmla="*/ 317569 w 346370"/>
                <a:gd name="connsiteY6-542" fmla="*/ 1239068 h 1239068"/>
                <a:gd name="connsiteX7-543" fmla="*/ 0 w 346370"/>
                <a:gd name="connsiteY7-544" fmla="*/ 1009216 h 1239068"/>
                <a:gd name="connsiteX0-545" fmla="*/ 1210 w 347580"/>
                <a:gd name="connsiteY0-546" fmla="*/ 1009216 h 1239068"/>
                <a:gd name="connsiteX1-547" fmla="*/ 97360 w 347580"/>
                <a:gd name="connsiteY1-548" fmla="*/ 960813 h 1239068"/>
                <a:gd name="connsiteX2-549" fmla="*/ 59330 w 347580"/>
                <a:gd name="connsiteY2-550" fmla="*/ 0 h 1239068"/>
                <a:gd name="connsiteX3-551" fmla="*/ 70541 w 347580"/>
                <a:gd name="connsiteY3-552" fmla="*/ 2339 h 1239068"/>
                <a:gd name="connsiteX4-553" fmla="*/ 253149 w 347580"/>
                <a:gd name="connsiteY4-554" fmla="*/ 891483 h 1239068"/>
                <a:gd name="connsiteX5-555" fmla="*/ 347580 w 347580"/>
                <a:gd name="connsiteY5-556" fmla="*/ 841427 h 1239068"/>
                <a:gd name="connsiteX6-557" fmla="*/ 318779 w 347580"/>
                <a:gd name="connsiteY6-558" fmla="*/ 1239068 h 1239068"/>
                <a:gd name="connsiteX7-559" fmla="*/ 1210 w 347580"/>
                <a:gd name="connsiteY7-560" fmla="*/ 1009216 h 1239068"/>
                <a:gd name="connsiteX0-561" fmla="*/ 1210 w 347580"/>
                <a:gd name="connsiteY0-562" fmla="*/ 1009216 h 1239068"/>
                <a:gd name="connsiteX1-563" fmla="*/ 97360 w 347580"/>
                <a:gd name="connsiteY1-564" fmla="*/ 960813 h 1239068"/>
                <a:gd name="connsiteX2-565" fmla="*/ 59330 w 347580"/>
                <a:gd name="connsiteY2-566" fmla="*/ 0 h 1239068"/>
                <a:gd name="connsiteX3-567" fmla="*/ 70541 w 347580"/>
                <a:gd name="connsiteY3-568" fmla="*/ 2339 h 1239068"/>
                <a:gd name="connsiteX4-569" fmla="*/ 253149 w 347580"/>
                <a:gd name="connsiteY4-570" fmla="*/ 891483 h 1239068"/>
                <a:gd name="connsiteX5-571" fmla="*/ 347580 w 347580"/>
                <a:gd name="connsiteY5-572" fmla="*/ 841427 h 1239068"/>
                <a:gd name="connsiteX6-573" fmla="*/ 318779 w 347580"/>
                <a:gd name="connsiteY6-574" fmla="*/ 1239068 h 1239068"/>
                <a:gd name="connsiteX7-575" fmla="*/ 1210 w 347580"/>
                <a:gd name="connsiteY7-576" fmla="*/ 1009216 h 1239068"/>
                <a:gd name="connsiteX0-577" fmla="*/ 1210 w 347580"/>
                <a:gd name="connsiteY0-578" fmla="*/ 1009216 h 1239068"/>
                <a:gd name="connsiteX1-579" fmla="*/ 97360 w 347580"/>
                <a:gd name="connsiteY1-580" fmla="*/ 960813 h 1239068"/>
                <a:gd name="connsiteX2-581" fmla="*/ 59330 w 347580"/>
                <a:gd name="connsiteY2-582" fmla="*/ 0 h 1239068"/>
                <a:gd name="connsiteX3-583" fmla="*/ 70541 w 347580"/>
                <a:gd name="connsiteY3-584" fmla="*/ 2339 h 1239068"/>
                <a:gd name="connsiteX4-585" fmla="*/ 239554 w 347580"/>
                <a:gd name="connsiteY4-586" fmla="*/ 885002 h 1239068"/>
                <a:gd name="connsiteX5-587" fmla="*/ 347580 w 347580"/>
                <a:gd name="connsiteY5-588" fmla="*/ 841427 h 1239068"/>
                <a:gd name="connsiteX6-589" fmla="*/ 318779 w 347580"/>
                <a:gd name="connsiteY6-590" fmla="*/ 1239068 h 1239068"/>
                <a:gd name="connsiteX7-591" fmla="*/ 1210 w 347580"/>
                <a:gd name="connsiteY7-592" fmla="*/ 1009216 h 1239068"/>
                <a:gd name="connsiteX0-593" fmla="*/ 1210 w 347580"/>
                <a:gd name="connsiteY0-594" fmla="*/ 1009216 h 1239068"/>
                <a:gd name="connsiteX1-595" fmla="*/ 97360 w 347580"/>
                <a:gd name="connsiteY1-596" fmla="*/ 960813 h 1239068"/>
                <a:gd name="connsiteX2-597" fmla="*/ 59330 w 347580"/>
                <a:gd name="connsiteY2-598" fmla="*/ 0 h 1239068"/>
                <a:gd name="connsiteX3-599" fmla="*/ 70541 w 347580"/>
                <a:gd name="connsiteY3-600" fmla="*/ 2339 h 1239068"/>
                <a:gd name="connsiteX4-601" fmla="*/ 236504 w 347580"/>
                <a:gd name="connsiteY4-602" fmla="*/ 901901 h 1239068"/>
                <a:gd name="connsiteX5-603" fmla="*/ 347580 w 347580"/>
                <a:gd name="connsiteY5-604" fmla="*/ 841427 h 1239068"/>
                <a:gd name="connsiteX6-605" fmla="*/ 318779 w 347580"/>
                <a:gd name="connsiteY6-606" fmla="*/ 1239068 h 1239068"/>
                <a:gd name="connsiteX7-607" fmla="*/ 1210 w 347580"/>
                <a:gd name="connsiteY7-608" fmla="*/ 1009216 h 1239068"/>
                <a:gd name="connsiteX0-609" fmla="*/ 9832 w 356202"/>
                <a:gd name="connsiteY0-610" fmla="*/ 1009216 h 1239068"/>
                <a:gd name="connsiteX1-611" fmla="*/ 105982 w 356202"/>
                <a:gd name="connsiteY1-612" fmla="*/ 960813 h 1239068"/>
                <a:gd name="connsiteX2-613" fmla="*/ 67952 w 356202"/>
                <a:gd name="connsiteY2-614" fmla="*/ 0 h 1239068"/>
                <a:gd name="connsiteX3-615" fmla="*/ 79163 w 356202"/>
                <a:gd name="connsiteY3-616" fmla="*/ 2339 h 1239068"/>
                <a:gd name="connsiteX4-617" fmla="*/ 245126 w 356202"/>
                <a:gd name="connsiteY4-618" fmla="*/ 901901 h 1239068"/>
                <a:gd name="connsiteX5-619" fmla="*/ 356202 w 356202"/>
                <a:gd name="connsiteY5-620" fmla="*/ 841427 h 1239068"/>
                <a:gd name="connsiteX6-621" fmla="*/ 327401 w 356202"/>
                <a:gd name="connsiteY6-622" fmla="*/ 1239068 h 1239068"/>
                <a:gd name="connsiteX7-623" fmla="*/ 9832 w 356202"/>
                <a:gd name="connsiteY7-624" fmla="*/ 1009216 h 1239068"/>
                <a:gd name="connsiteX0-625" fmla="*/ 9832 w 356202"/>
                <a:gd name="connsiteY0-626" fmla="*/ 1009216 h 1239068"/>
                <a:gd name="connsiteX1-627" fmla="*/ 105982 w 356202"/>
                <a:gd name="connsiteY1-628" fmla="*/ 960813 h 1239068"/>
                <a:gd name="connsiteX2-629" fmla="*/ 67952 w 356202"/>
                <a:gd name="connsiteY2-630" fmla="*/ 0 h 1239068"/>
                <a:gd name="connsiteX3-631" fmla="*/ 81002 w 356202"/>
                <a:gd name="connsiteY3-632" fmla="*/ 278496 h 1239068"/>
                <a:gd name="connsiteX4-633" fmla="*/ 245126 w 356202"/>
                <a:gd name="connsiteY4-634" fmla="*/ 901901 h 1239068"/>
                <a:gd name="connsiteX5-635" fmla="*/ 356202 w 356202"/>
                <a:gd name="connsiteY5-636" fmla="*/ 841427 h 1239068"/>
                <a:gd name="connsiteX6-637" fmla="*/ 327401 w 356202"/>
                <a:gd name="connsiteY6-638" fmla="*/ 1239068 h 1239068"/>
                <a:gd name="connsiteX7-639" fmla="*/ 9832 w 356202"/>
                <a:gd name="connsiteY7-640" fmla="*/ 1009216 h 1239068"/>
                <a:gd name="connsiteX0-641" fmla="*/ 9832 w 356202"/>
                <a:gd name="connsiteY0-642" fmla="*/ 1009216 h 1239068"/>
                <a:gd name="connsiteX1-643" fmla="*/ 105982 w 356202"/>
                <a:gd name="connsiteY1-644" fmla="*/ 960813 h 1239068"/>
                <a:gd name="connsiteX2-645" fmla="*/ 67952 w 356202"/>
                <a:gd name="connsiteY2-646" fmla="*/ 0 h 1239068"/>
                <a:gd name="connsiteX3-647" fmla="*/ 85894 w 356202"/>
                <a:gd name="connsiteY3-648" fmla="*/ 269984 h 1239068"/>
                <a:gd name="connsiteX4-649" fmla="*/ 245126 w 356202"/>
                <a:gd name="connsiteY4-650" fmla="*/ 901901 h 1239068"/>
                <a:gd name="connsiteX5-651" fmla="*/ 356202 w 356202"/>
                <a:gd name="connsiteY5-652" fmla="*/ 841427 h 1239068"/>
                <a:gd name="connsiteX6-653" fmla="*/ 327401 w 356202"/>
                <a:gd name="connsiteY6-654" fmla="*/ 1239068 h 1239068"/>
                <a:gd name="connsiteX7-655" fmla="*/ 9832 w 356202"/>
                <a:gd name="connsiteY7-656" fmla="*/ 1009216 h 1239068"/>
                <a:gd name="connsiteX0-657" fmla="*/ 9832 w 356202"/>
                <a:gd name="connsiteY0-658" fmla="*/ 1009216 h 1239068"/>
                <a:gd name="connsiteX1-659" fmla="*/ 105982 w 356202"/>
                <a:gd name="connsiteY1-660" fmla="*/ 960813 h 1239068"/>
                <a:gd name="connsiteX2-661" fmla="*/ 67952 w 356202"/>
                <a:gd name="connsiteY2-662" fmla="*/ 0 h 1239068"/>
                <a:gd name="connsiteX3-663" fmla="*/ 85894 w 356202"/>
                <a:gd name="connsiteY3-664" fmla="*/ 269984 h 1239068"/>
                <a:gd name="connsiteX4-665" fmla="*/ 245126 w 356202"/>
                <a:gd name="connsiteY4-666" fmla="*/ 901901 h 1239068"/>
                <a:gd name="connsiteX5-667" fmla="*/ 356202 w 356202"/>
                <a:gd name="connsiteY5-668" fmla="*/ 841427 h 1239068"/>
                <a:gd name="connsiteX6-669" fmla="*/ 327401 w 356202"/>
                <a:gd name="connsiteY6-670" fmla="*/ 1239068 h 1239068"/>
                <a:gd name="connsiteX7-671" fmla="*/ 9832 w 356202"/>
                <a:gd name="connsiteY7-672" fmla="*/ 1009216 h 1239068"/>
                <a:gd name="connsiteX0-673" fmla="*/ 1827 w 348197"/>
                <a:gd name="connsiteY0-674" fmla="*/ 965826 h 1195678"/>
                <a:gd name="connsiteX1-675" fmla="*/ 97977 w 348197"/>
                <a:gd name="connsiteY1-676" fmla="*/ 917423 h 1195678"/>
                <a:gd name="connsiteX2-677" fmla="*/ 80974 w 348197"/>
                <a:gd name="connsiteY2-678" fmla="*/ 0 h 1195678"/>
                <a:gd name="connsiteX3-679" fmla="*/ 77889 w 348197"/>
                <a:gd name="connsiteY3-680" fmla="*/ 226594 h 1195678"/>
                <a:gd name="connsiteX4-681" fmla="*/ 237121 w 348197"/>
                <a:gd name="connsiteY4-682" fmla="*/ 858511 h 1195678"/>
                <a:gd name="connsiteX5-683" fmla="*/ 348197 w 348197"/>
                <a:gd name="connsiteY5-684" fmla="*/ 798037 h 1195678"/>
                <a:gd name="connsiteX6-685" fmla="*/ 319396 w 348197"/>
                <a:gd name="connsiteY6-686" fmla="*/ 1195678 h 1195678"/>
                <a:gd name="connsiteX7-687" fmla="*/ 1827 w 348197"/>
                <a:gd name="connsiteY7-688" fmla="*/ 965826 h 1195678"/>
                <a:gd name="connsiteX0-689" fmla="*/ 1827 w 348197"/>
                <a:gd name="connsiteY0-690" fmla="*/ 965826 h 1195678"/>
                <a:gd name="connsiteX1-691" fmla="*/ 97977 w 348197"/>
                <a:gd name="connsiteY1-692" fmla="*/ 917423 h 1195678"/>
                <a:gd name="connsiteX2-693" fmla="*/ 80974 w 348197"/>
                <a:gd name="connsiteY2-694" fmla="*/ 0 h 1195678"/>
                <a:gd name="connsiteX3-695" fmla="*/ 77889 w 348197"/>
                <a:gd name="connsiteY3-696" fmla="*/ 226594 h 1195678"/>
                <a:gd name="connsiteX4-697" fmla="*/ 237121 w 348197"/>
                <a:gd name="connsiteY4-698" fmla="*/ 858511 h 1195678"/>
                <a:gd name="connsiteX5-699" fmla="*/ 348197 w 348197"/>
                <a:gd name="connsiteY5-700" fmla="*/ 798037 h 1195678"/>
                <a:gd name="connsiteX6-701" fmla="*/ 319396 w 348197"/>
                <a:gd name="connsiteY6-702" fmla="*/ 1195678 h 1195678"/>
                <a:gd name="connsiteX7-703" fmla="*/ 1827 w 348197"/>
                <a:gd name="connsiteY7-704" fmla="*/ 965826 h 1195678"/>
                <a:gd name="connsiteX0-705" fmla="*/ 1827 w 348197"/>
                <a:gd name="connsiteY0-706" fmla="*/ 965826 h 1195678"/>
                <a:gd name="connsiteX1-707" fmla="*/ 97977 w 348197"/>
                <a:gd name="connsiteY1-708" fmla="*/ 917423 h 1195678"/>
                <a:gd name="connsiteX2-709" fmla="*/ 80974 w 348197"/>
                <a:gd name="connsiteY2-710" fmla="*/ 0 h 1195678"/>
                <a:gd name="connsiteX3-711" fmla="*/ 77889 w 348197"/>
                <a:gd name="connsiteY3-712" fmla="*/ 226594 h 1195678"/>
                <a:gd name="connsiteX4-713" fmla="*/ 237121 w 348197"/>
                <a:gd name="connsiteY4-714" fmla="*/ 858511 h 1195678"/>
                <a:gd name="connsiteX5-715" fmla="*/ 348197 w 348197"/>
                <a:gd name="connsiteY5-716" fmla="*/ 798037 h 1195678"/>
                <a:gd name="connsiteX6-717" fmla="*/ 319396 w 348197"/>
                <a:gd name="connsiteY6-718" fmla="*/ 1195678 h 1195678"/>
                <a:gd name="connsiteX7-719" fmla="*/ 1827 w 348197"/>
                <a:gd name="connsiteY7-720" fmla="*/ 965826 h 1195678"/>
                <a:gd name="connsiteX0-721" fmla="*/ 0 w 346370"/>
                <a:gd name="connsiteY0-722" fmla="*/ 965826 h 1195678"/>
                <a:gd name="connsiteX1-723" fmla="*/ 96150 w 346370"/>
                <a:gd name="connsiteY1-724" fmla="*/ 917423 h 1195678"/>
                <a:gd name="connsiteX2-725" fmla="*/ 79147 w 346370"/>
                <a:gd name="connsiteY2-726" fmla="*/ 0 h 1195678"/>
                <a:gd name="connsiteX3-727" fmla="*/ 76062 w 346370"/>
                <a:gd name="connsiteY3-728" fmla="*/ 226594 h 1195678"/>
                <a:gd name="connsiteX4-729" fmla="*/ 235294 w 346370"/>
                <a:gd name="connsiteY4-730" fmla="*/ 858511 h 1195678"/>
                <a:gd name="connsiteX5-731" fmla="*/ 346370 w 346370"/>
                <a:gd name="connsiteY5-732" fmla="*/ 798037 h 1195678"/>
                <a:gd name="connsiteX6-733" fmla="*/ 317569 w 346370"/>
                <a:gd name="connsiteY6-734" fmla="*/ 1195678 h 1195678"/>
                <a:gd name="connsiteX7-735" fmla="*/ 0 w 346370"/>
                <a:gd name="connsiteY7-736" fmla="*/ 965826 h 1195678"/>
                <a:gd name="connsiteX0-737" fmla="*/ 0 w 346370"/>
                <a:gd name="connsiteY0-738" fmla="*/ 965826 h 1195678"/>
                <a:gd name="connsiteX1-739" fmla="*/ 96150 w 346370"/>
                <a:gd name="connsiteY1-740" fmla="*/ 917423 h 1195678"/>
                <a:gd name="connsiteX2-741" fmla="*/ 79147 w 346370"/>
                <a:gd name="connsiteY2-742" fmla="*/ 0 h 1195678"/>
                <a:gd name="connsiteX3-743" fmla="*/ 76062 w 346370"/>
                <a:gd name="connsiteY3-744" fmla="*/ 226594 h 1195678"/>
                <a:gd name="connsiteX4-745" fmla="*/ 235294 w 346370"/>
                <a:gd name="connsiteY4-746" fmla="*/ 858511 h 1195678"/>
                <a:gd name="connsiteX5-747" fmla="*/ 346370 w 346370"/>
                <a:gd name="connsiteY5-748" fmla="*/ 798037 h 1195678"/>
                <a:gd name="connsiteX6-749" fmla="*/ 317569 w 346370"/>
                <a:gd name="connsiteY6-750" fmla="*/ 1195678 h 1195678"/>
                <a:gd name="connsiteX7-751" fmla="*/ 0 w 346370"/>
                <a:gd name="connsiteY7-752" fmla="*/ 965826 h 1195678"/>
                <a:gd name="connsiteX0-753" fmla="*/ 0 w 346370"/>
                <a:gd name="connsiteY0-754" fmla="*/ 965826 h 1195678"/>
                <a:gd name="connsiteX1-755" fmla="*/ 96150 w 346370"/>
                <a:gd name="connsiteY1-756" fmla="*/ 917423 h 1195678"/>
                <a:gd name="connsiteX2-757" fmla="*/ 79147 w 346370"/>
                <a:gd name="connsiteY2-758" fmla="*/ 0 h 1195678"/>
                <a:gd name="connsiteX3-759" fmla="*/ 66468 w 346370"/>
                <a:gd name="connsiteY3-760" fmla="*/ 342978 h 1195678"/>
                <a:gd name="connsiteX4-761" fmla="*/ 235294 w 346370"/>
                <a:gd name="connsiteY4-762" fmla="*/ 858511 h 1195678"/>
                <a:gd name="connsiteX5-763" fmla="*/ 346370 w 346370"/>
                <a:gd name="connsiteY5-764" fmla="*/ 798037 h 1195678"/>
                <a:gd name="connsiteX6-765" fmla="*/ 317569 w 346370"/>
                <a:gd name="connsiteY6-766" fmla="*/ 1195678 h 1195678"/>
                <a:gd name="connsiteX7-767" fmla="*/ 0 w 346370"/>
                <a:gd name="connsiteY7-768" fmla="*/ 965826 h 1195678"/>
                <a:gd name="connsiteX0-769" fmla="*/ 0 w 346370"/>
                <a:gd name="connsiteY0-770" fmla="*/ 965826 h 1195678"/>
                <a:gd name="connsiteX1-771" fmla="*/ 96150 w 346370"/>
                <a:gd name="connsiteY1-772" fmla="*/ 917423 h 1195678"/>
                <a:gd name="connsiteX2-773" fmla="*/ 79147 w 346370"/>
                <a:gd name="connsiteY2-774" fmla="*/ 0 h 1195678"/>
                <a:gd name="connsiteX3-775" fmla="*/ 66468 w 346370"/>
                <a:gd name="connsiteY3-776" fmla="*/ 342978 h 1195678"/>
                <a:gd name="connsiteX4-777" fmla="*/ 235294 w 346370"/>
                <a:gd name="connsiteY4-778" fmla="*/ 858511 h 1195678"/>
                <a:gd name="connsiteX5-779" fmla="*/ 346370 w 346370"/>
                <a:gd name="connsiteY5-780" fmla="*/ 798037 h 1195678"/>
                <a:gd name="connsiteX6-781" fmla="*/ 317569 w 346370"/>
                <a:gd name="connsiteY6-782" fmla="*/ 1195678 h 1195678"/>
                <a:gd name="connsiteX7-783" fmla="*/ 0 w 346370"/>
                <a:gd name="connsiteY7-784" fmla="*/ 965826 h 1195678"/>
                <a:gd name="connsiteX0-785" fmla="*/ 0 w 346370"/>
                <a:gd name="connsiteY0-786" fmla="*/ 965826 h 1195678"/>
                <a:gd name="connsiteX1-787" fmla="*/ 96150 w 346370"/>
                <a:gd name="connsiteY1-788" fmla="*/ 917423 h 1195678"/>
                <a:gd name="connsiteX2-789" fmla="*/ 79147 w 346370"/>
                <a:gd name="connsiteY2-790" fmla="*/ 0 h 1195678"/>
                <a:gd name="connsiteX3-791" fmla="*/ 67992 w 346370"/>
                <a:gd name="connsiteY3-792" fmla="*/ 423786 h 1195678"/>
                <a:gd name="connsiteX4-793" fmla="*/ 235294 w 346370"/>
                <a:gd name="connsiteY4-794" fmla="*/ 858511 h 1195678"/>
                <a:gd name="connsiteX5-795" fmla="*/ 346370 w 346370"/>
                <a:gd name="connsiteY5-796" fmla="*/ 798037 h 1195678"/>
                <a:gd name="connsiteX6-797" fmla="*/ 317569 w 346370"/>
                <a:gd name="connsiteY6-798" fmla="*/ 1195678 h 1195678"/>
                <a:gd name="connsiteX7-799" fmla="*/ 0 w 346370"/>
                <a:gd name="connsiteY7-800" fmla="*/ 965826 h 1195678"/>
                <a:gd name="connsiteX0-801" fmla="*/ 0 w 346370"/>
                <a:gd name="connsiteY0-802" fmla="*/ 965826 h 1195678"/>
                <a:gd name="connsiteX1-803" fmla="*/ 96150 w 346370"/>
                <a:gd name="connsiteY1-804" fmla="*/ 917423 h 1195678"/>
                <a:gd name="connsiteX2-805" fmla="*/ 79147 w 346370"/>
                <a:gd name="connsiteY2-806" fmla="*/ 0 h 1195678"/>
                <a:gd name="connsiteX3-807" fmla="*/ 67992 w 346370"/>
                <a:gd name="connsiteY3-808" fmla="*/ 423786 h 1195678"/>
                <a:gd name="connsiteX4-809" fmla="*/ 235294 w 346370"/>
                <a:gd name="connsiteY4-810" fmla="*/ 858511 h 1195678"/>
                <a:gd name="connsiteX5-811" fmla="*/ 346370 w 346370"/>
                <a:gd name="connsiteY5-812" fmla="*/ 798037 h 1195678"/>
                <a:gd name="connsiteX6-813" fmla="*/ 317569 w 346370"/>
                <a:gd name="connsiteY6-814" fmla="*/ 1195678 h 1195678"/>
                <a:gd name="connsiteX7-815" fmla="*/ 0 w 346370"/>
                <a:gd name="connsiteY7-816" fmla="*/ 965826 h 1195678"/>
                <a:gd name="connsiteX0-817" fmla="*/ 0 w 346370"/>
                <a:gd name="connsiteY0-818" fmla="*/ 965826 h 1195678"/>
                <a:gd name="connsiteX1-819" fmla="*/ 96150 w 346370"/>
                <a:gd name="connsiteY1-820" fmla="*/ 917423 h 1195678"/>
                <a:gd name="connsiteX2-821" fmla="*/ 79147 w 346370"/>
                <a:gd name="connsiteY2-822" fmla="*/ 0 h 1195678"/>
                <a:gd name="connsiteX3-823" fmla="*/ 74662 w 346370"/>
                <a:gd name="connsiteY3-824" fmla="*/ 420291 h 1195678"/>
                <a:gd name="connsiteX4-825" fmla="*/ 235294 w 346370"/>
                <a:gd name="connsiteY4-826" fmla="*/ 858511 h 1195678"/>
                <a:gd name="connsiteX5-827" fmla="*/ 346370 w 346370"/>
                <a:gd name="connsiteY5-828" fmla="*/ 798037 h 1195678"/>
                <a:gd name="connsiteX6-829" fmla="*/ 317569 w 346370"/>
                <a:gd name="connsiteY6-830" fmla="*/ 1195678 h 1195678"/>
                <a:gd name="connsiteX7-831" fmla="*/ 0 w 346370"/>
                <a:gd name="connsiteY7-832" fmla="*/ 965826 h 1195678"/>
                <a:gd name="connsiteX0-833" fmla="*/ 0 w 346370"/>
                <a:gd name="connsiteY0-834" fmla="*/ 965826 h 1195678"/>
                <a:gd name="connsiteX1-835" fmla="*/ 96150 w 346370"/>
                <a:gd name="connsiteY1-836" fmla="*/ 917423 h 1195678"/>
                <a:gd name="connsiteX2-837" fmla="*/ 79147 w 346370"/>
                <a:gd name="connsiteY2-838" fmla="*/ 0 h 1195678"/>
                <a:gd name="connsiteX3-839" fmla="*/ 74662 w 346370"/>
                <a:gd name="connsiteY3-840" fmla="*/ 420291 h 1195678"/>
                <a:gd name="connsiteX4-841" fmla="*/ 235294 w 346370"/>
                <a:gd name="connsiteY4-842" fmla="*/ 858511 h 1195678"/>
                <a:gd name="connsiteX5-843" fmla="*/ 346370 w 346370"/>
                <a:gd name="connsiteY5-844" fmla="*/ 798037 h 1195678"/>
                <a:gd name="connsiteX6-845" fmla="*/ 317569 w 346370"/>
                <a:gd name="connsiteY6-846" fmla="*/ 1195678 h 1195678"/>
                <a:gd name="connsiteX7-847" fmla="*/ 0 w 346370"/>
                <a:gd name="connsiteY7-848" fmla="*/ 965826 h 1195678"/>
                <a:gd name="connsiteX0-849" fmla="*/ 0 w 346370"/>
                <a:gd name="connsiteY0-850" fmla="*/ 965826 h 1195678"/>
                <a:gd name="connsiteX1-851" fmla="*/ 96150 w 346370"/>
                <a:gd name="connsiteY1-852" fmla="*/ 917423 h 1195678"/>
                <a:gd name="connsiteX2-853" fmla="*/ 79147 w 346370"/>
                <a:gd name="connsiteY2-854" fmla="*/ 0 h 1195678"/>
                <a:gd name="connsiteX3-855" fmla="*/ 74662 w 346370"/>
                <a:gd name="connsiteY3-856" fmla="*/ 420291 h 1195678"/>
                <a:gd name="connsiteX4-857" fmla="*/ 235294 w 346370"/>
                <a:gd name="connsiteY4-858" fmla="*/ 858511 h 1195678"/>
                <a:gd name="connsiteX5-859" fmla="*/ 346370 w 346370"/>
                <a:gd name="connsiteY5-860" fmla="*/ 798037 h 1195678"/>
                <a:gd name="connsiteX6-861" fmla="*/ 317569 w 346370"/>
                <a:gd name="connsiteY6-862" fmla="*/ 1195678 h 1195678"/>
                <a:gd name="connsiteX7-863" fmla="*/ 0 w 346370"/>
                <a:gd name="connsiteY7-864" fmla="*/ 965826 h 1195678"/>
                <a:gd name="connsiteX0-865" fmla="*/ 0 w 346370"/>
                <a:gd name="connsiteY0-866" fmla="*/ 965826 h 1195678"/>
                <a:gd name="connsiteX1-867" fmla="*/ 96150 w 346370"/>
                <a:gd name="connsiteY1-868" fmla="*/ 917423 h 1195678"/>
                <a:gd name="connsiteX2-869" fmla="*/ 79147 w 346370"/>
                <a:gd name="connsiteY2-870" fmla="*/ 0 h 1195678"/>
                <a:gd name="connsiteX3-871" fmla="*/ 74662 w 346370"/>
                <a:gd name="connsiteY3-872" fmla="*/ 420291 h 1195678"/>
                <a:gd name="connsiteX4-873" fmla="*/ 231927 w 346370"/>
                <a:gd name="connsiteY4-874" fmla="*/ 858576 h 1195678"/>
                <a:gd name="connsiteX5-875" fmla="*/ 346370 w 346370"/>
                <a:gd name="connsiteY5-876" fmla="*/ 798037 h 1195678"/>
                <a:gd name="connsiteX6-877" fmla="*/ 317569 w 346370"/>
                <a:gd name="connsiteY6-878" fmla="*/ 1195678 h 1195678"/>
                <a:gd name="connsiteX7-879" fmla="*/ 0 w 346370"/>
                <a:gd name="connsiteY7-880" fmla="*/ 965826 h 1195678"/>
                <a:gd name="connsiteX0-881" fmla="*/ 0 w 346370"/>
                <a:gd name="connsiteY0-882" fmla="*/ 965826 h 1195678"/>
                <a:gd name="connsiteX1-883" fmla="*/ 96150 w 346370"/>
                <a:gd name="connsiteY1-884" fmla="*/ 917423 h 1195678"/>
                <a:gd name="connsiteX2-885" fmla="*/ 79147 w 346370"/>
                <a:gd name="connsiteY2-886" fmla="*/ 0 h 1195678"/>
                <a:gd name="connsiteX3-887" fmla="*/ 74662 w 346370"/>
                <a:gd name="connsiteY3-888" fmla="*/ 420291 h 1195678"/>
                <a:gd name="connsiteX4-889" fmla="*/ 257185 w 346370"/>
                <a:gd name="connsiteY4-890" fmla="*/ 840054 h 1195678"/>
                <a:gd name="connsiteX5-891" fmla="*/ 346370 w 346370"/>
                <a:gd name="connsiteY5-892" fmla="*/ 798037 h 1195678"/>
                <a:gd name="connsiteX6-893" fmla="*/ 317569 w 346370"/>
                <a:gd name="connsiteY6-894" fmla="*/ 1195678 h 1195678"/>
                <a:gd name="connsiteX7-895" fmla="*/ 0 w 346370"/>
                <a:gd name="connsiteY7-896" fmla="*/ 965826 h 1195678"/>
                <a:gd name="connsiteX0-897" fmla="*/ 20484 w 366854"/>
                <a:gd name="connsiteY0-898" fmla="*/ 965826 h 1195678"/>
                <a:gd name="connsiteX1-899" fmla="*/ 86326 w 366854"/>
                <a:gd name="connsiteY1-900" fmla="*/ 934261 h 1195678"/>
                <a:gd name="connsiteX2-901" fmla="*/ 99631 w 366854"/>
                <a:gd name="connsiteY2-902" fmla="*/ 0 h 1195678"/>
                <a:gd name="connsiteX3-903" fmla="*/ 95146 w 366854"/>
                <a:gd name="connsiteY3-904" fmla="*/ 420291 h 1195678"/>
                <a:gd name="connsiteX4-905" fmla="*/ 277669 w 366854"/>
                <a:gd name="connsiteY4-906" fmla="*/ 840054 h 1195678"/>
                <a:gd name="connsiteX5-907" fmla="*/ 366854 w 366854"/>
                <a:gd name="connsiteY5-908" fmla="*/ 798037 h 1195678"/>
                <a:gd name="connsiteX6-909" fmla="*/ 338053 w 366854"/>
                <a:gd name="connsiteY6-910" fmla="*/ 1195678 h 1195678"/>
                <a:gd name="connsiteX7-911" fmla="*/ 20484 w 366854"/>
                <a:gd name="connsiteY7-912" fmla="*/ 965826 h 1195678"/>
                <a:gd name="connsiteX0-913" fmla="*/ 20484 w 366854"/>
                <a:gd name="connsiteY0-914" fmla="*/ 965826 h 1195678"/>
                <a:gd name="connsiteX1-915" fmla="*/ 86326 w 366854"/>
                <a:gd name="connsiteY1-916" fmla="*/ 934261 h 1195678"/>
                <a:gd name="connsiteX2-917" fmla="*/ 99631 w 366854"/>
                <a:gd name="connsiteY2-918" fmla="*/ 0 h 1195678"/>
                <a:gd name="connsiteX3-919" fmla="*/ 128821 w 366854"/>
                <a:gd name="connsiteY3-920" fmla="*/ 427026 h 1195678"/>
                <a:gd name="connsiteX4-921" fmla="*/ 277669 w 366854"/>
                <a:gd name="connsiteY4-922" fmla="*/ 840054 h 1195678"/>
                <a:gd name="connsiteX5-923" fmla="*/ 366854 w 366854"/>
                <a:gd name="connsiteY5-924" fmla="*/ 798037 h 1195678"/>
                <a:gd name="connsiteX6-925" fmla="*/ 338053 w 366854"/>
                <a:gd name="connsiteY6-926" fmla="*/ 1195678 h 1195678"/>
                <a:gd name="connsiteX7-927" fmla="*/ 20484 w 366854"/>
                <a:gd name="connsiteY7-928" fmla="*/ 965826 h 1195678"/>
                <a:gd name="connsiteX0-929" fmla="*/ 9187 w 355557"/>
                <a:gd name="connsiteY0-930" fmla="*/ 980980 h 1210832"/>
                <a:gd name="connsiteX1-931" fmla="*/ 75029 w 355557"/>
                <a:gd name="connsiteY1-932" fmla="*/ 949415 h 1210832"/>
                <a:gd name="connsiteX2-933" fmla="*/ 133797 w 355557"/>
                <a:gd name="connsiteY2-934" fmla="*/ 0 h 1210832"/>
                <a:gd name="connsiteX3-935" fmla="*/ 117524 w 355557"/>
                <a:gd name="connsiteY3-936" fmla="*/ 442180 h 1210832"/>
                <a:gd name="connsiteX4-937" fmla="*/ 266372 w 355557"/>
                <a:gd name="connsiteY4-938" fmla="*/ 855208 h 1210832"/>
                <a:gd name="connsiteX5-939" fmla="*/ 355557 w 355557"/>
                <a:gd name="connsiteY5-940" fmla="*/ 813191 h 1210832"/>
                <a:gd name="connsiteX6-941" fmla="*/ 326756 w 355557"/>
                <a:gd name="connsiteY6-942" fmla="*/ 1210832 h 1210832"/>
                <a:gd name="connsiteX7-943" fmla="*/ 9187 w 355557"/>
                <a:gd name="connsiteY7-944" fmla="*/ 980980 h 1210832"/>
                <a:gd name="connsiteX0-945" fmla="*/ 9187 w 355557"/>
                <a:gd name="connsiteY0-946" fmla="*/ 980980 h 1210832"/>
                <a:gd name="connsiteX1-947" fmla="*/ 75029 w 355557"/>
                <a:gd name="connsiteY1-948" fmla="*/ 949415 h 1210832"/>
                <a:gd name="connsiteX2-949" fmla="*/ 133797 w 355557"/>
                <a:gd name="connsiteY2-950" fmla="*/ 0 h 1210832"/>
                <a:gd name="connsiteX3-951" fmla="*/ 117524 w 355557"/>
                <a:gd name="connsiteY3-952" fmla="*/ 442180 h 1210832"/>
                <a:gd name="connsiteX4-953" fmla="*/ 266372 w 355557"/>
                <a:gd name="connsiteY4-954" fmla="*/ 855208 h 1210832"/>
                <a:gd name="connsiteX5-955" fmla="*/ 355557 w 355557"/>
                <a:gd name="connsiteY5-956" fmla="*/ 813191 h 1210832"/>
                <a:gd name="connsiteX6-957" fmla="*/ 326756 w 355557"/>
                <a:gd name="connsiteY6-958" fmla="*/ 1210832 h 1210832"/>
                <a:gd name="connsiteX7-959" fmla="*/ 9187 w 355557"/>
                <a:gd name="connsiteY7-960" fmla="*/ 980980 h 1210832"/>
                <a:gd name="connsiteX0-961" fmla="*/ 9187 w 355557"/>
                <a:gd name="connsiteY0-962" fmla="*/ 980980 h 1210832"/>
                <a:gd name="connsiteX1-963" fmla="*/ 75029 w 355557"/>
                <a:gd name="connsiteY1-964" fmla="*/ 949415 h 1210832"/>
                <a:gd name="connsiteX2-965" fmla="*/ 133797 w 355557"/>
                <a:gd name="connsiteY2-966" fmla="*/ 0 h 1210832"/>
                <a:gd name="connsiteX3-967" fmla="*/ 117524 w 355557"/>
                <a:gd name="connsiteY3-968" fmla="*/ 442180 h 1210832"/>
                <a:gd name="connsiteX4-969" fmla="*/ 266372 w 355557"/>
                <a:gd name="connsiteY4-970" fmla="*/ 855208 h 1210832"/>
                <a:gd name="connsiteX5-971" fmla="*/ 355557 w 355557"/>
                <a:gd name="connsiteY5-972" fmla="*/ 813191 h 1210832"/>
                <a:gd name="connsiteX6-973" fmla="*/ 326756 w 355557"/>
                <a:gd name="connsiteY6-974" fmla="*/ 1210832 h 1210832"/>
                <a:gd name="connsiteX7-975" fmla="*/ 9187 w 355557"/>
                <a:gd name="connsiteY7-976" fmla="*/ 980980 h 1210832"/>
                <a:gd name="connsiteX0-977" fmla="*/ 9187 w 355557"/>
                <a:gd name="connsiteY0-978" fmla="*/ 980980 h 1210832"/>
                <a:gd name="connsiteX1-979" fmla="*/ 75029 w 355557"/>
                <a:gd name="connsiteY1-980" fmla="*/ 949415 h 1210832"/>
                <a:gd name="connsiteX2-981" fmla="*/ 133797 w 355557"/>
                <a:gd name="connsiteY2-982" fmla="*/ 0 h 1210832"/>
                <a:gd name="connsiteX3-983" fmla="*/ 117524 w 355557"/>
                <a:gd name="connsiteY3-984" fmla="*/ 442180 h 1210832"/>
                <a:gd name="connsiteX4-985" fmla="*/ 266372 w 355557"/>
                <a:gd name="connsiteY4-986" fmla="*/ 855208 h 1210832"/>
                <a:gd name="connsiteX5-987" fmla="*/ 355557 w 355557"/>
                <a:gd name="connsiteY5-988" fmla="*/ 813191 h 1210832"/>
                <a:gd name="connsiteX6-989" fmla="*/ 326756 w 355557"/>
                <a:gd name="connsiteY6-990" fmla="*/ 1210832 h 1210832"/>
                <a:gd name="connsiteX7-991" fmla="*/ 9187 w 355557"/>
                <a:gd name="connsiteY7-992" fmla="*/ 980980 h 1210832"/>
                <a:gd name="connsiteX0-993" fmla="*/ 9187 w 355557"/>
                <a:gd name="connsiteY0-994" fmla="*/ 980980 h 1210832"/>
                <a:gd name="connsiteX1-995" fmla="*/ 75029 w 355557"/>
                <a:gd name="connsiteY1-996" fmla="*/ 949415 h 1210832"/>
                <a:gd name="connsiteX2-997" fmla="*/ 133797 w 355557"/>
                <a:gd name="connsiteY2-998" fmla="*/ 0 h 1210832"/>
                <a:gd name="connsiteX3-999" fmla="*/ 117524 w 355557"/>
                <a:gd name="connsiteY3-1000" fmla="*/ 442180 h 1210832"/>
                <a:gd name="connsiteX4-1001" fmla="*/ 266372 w 355557"/>
                <a:gd name="connsiteY4-1002" fmla="*/ 855208 h 1210832"/>
                <a:gd name="connsiteX5-1003" fmla="*/ 355557 w 355557"/>
                <a:gd name="connsiteY5-1004" fmla="*/ 813191 h 1210832"/>
                <a:gd name="connsiteX6-1005" fmla="*/ 326756 w 355557"/>
                <a:gd name="connsiteY6-1006" fmla="*/ 1210832 h 1210832"/>
                <a:gd name="connsiteX7-1007" fmla="*/ 9187 w 355557"/>
                <a:gd name="connsiteY7-1008" fmla="*/ 980980 h 1210832"/>
                <a:gd name="connsiteX0-1009" fmla="*/ 9187 w 355557"/>
                <a:gd name="connsiteY0-1010" fmla="*/ 980980 h 1210832"/>
                <a:gd name="connsiteX1-1011" fmla="*/ 75029 w 355557"/>
                <a:gd name="connsiteY1-1012" fmla="*/ 949415 h 1210832"/>
                <a:gd name="connsiteX2-1013" fmla="*/ 133797 w 355557"/>
                <a:gd name="connsiteY2-1014" fmla="*/ 0 h 1210832"/>
                <a:gd name="connsiteX3-1015" fmla="*/ 117524 w 355557"/>
                <a:gd name="connsiteY3-1016" fmla="*/ 442180 h 1210832"/>
                <a:gd name="connsiteX4-1017" fmla="*/ 266372 w 355557"/>
                <a:gd name="connsiteY4-1018" fmla="*/ 855208 h 1210832"/>
                <a:gd name="connsiteX5-1019" fmla="*/ 355557 w 355557"/>
                <a:gd name="connsiteY5-1020" fmla="*/ 813191 h 1210832"/>
                <a:gd name="connsiteX6-1021" fmla="*/ 326756 w 355557"/>
                <a:gd name="connsiteY6-1022" fmla="*/ 1210832 h 1210832"/>
                <a:gd name="connsiteX7-1023" fmla="*/ 9187 w 355557"/>
                <a:gd name="connsiteY7-1024" fmla="*/ 980980 h 1210832"/>
                <a:gd name="connsiteX0-1025" fmla="*/ 3944 w 350314"/>
                <a:gd name="connsiteY0-1026" fmla="*/ 980980 h 1210832"/>
                <a:gd name="connsiteX1-1027" fmla="*/ 76521 w 350314"/>
                <a:gd name="connsiteY1-1028" fmla="*/ 942680 h 1210832"/>
                <a:gd name="connsiteX2-1029" fmla="*/ 128554 w 350314"/>
                <a:gd name="connsiteY2-1030" fmla="*/ 0 h 1210832"/>
                <a:gd name="connsiteX3-1031" fmla="*/ 112281 w 350314"/>
                <a:gd name="connsiteY3-1032" fmla="*/ 442180 h 1210832"/>
                <a:gd name="connsiteX4-1033" fmla="*/ 261129 w 350314"/>
                <a:gd name="connsiteY4-1034" fmla="*/ 855208 h 1210832"/>
                <a:gd name="connsiteX5-1035" fmla="*/ 350314 w 350314"/>
                <a:gd name="connsiteY5-1036" fmla="*/ 813191 h 1210832"/>
                <a:gd name="connsiteX6-1037" fmla="*/ 321513 w 350314"/>
                <a:gd name="connsiteY6-1038" fmla="*/ 1210832 h 1210832"/>
                <a:gd name="connsiteX7-1039" fmla="*/ 3944 w 350314"/>
                <a:gd name="connsiteY7-1040" fmla="*/ 980980 h 1210832"/>
                <a:gd name="connsiteX0-1041" fmla="*/ 0 w 346370"/>
                <a:gd name="connsiteY0-1042" fmla="*/ 980980 h 1210832"/>
                <a:gd name="connsiteX1-1043" fmla="*/ 79312 w 346370"/>
                <a:gd name="connsiteY1-1044" fmla="*/ 949415 h 1210832"/>
                <a:gd name="connsiteX2-1045" fmla="*/ 124610 w 346370"/>
                <a:gd name="connsiteY2-1046" fmla="*/ 0 h 1210832"/>
                <a:gd name="connsiteX3-1047" fmla="*/ 108337 w 346370"/>
                <a:gd name="connsiteY3-1048" fmla="*/ 442180 h 1210832"/>
                <a:gd name="connsiteX4-1049" fmla="*/ 257185 w 346370"/>
                <a:gd name="connsiteY4-1050" fmla="*/ 855208 h 1210832"/>
                <a:gd name="connsiteX5-1051" fmla="*/ 346370 w 346370"/>
                <a:gd name="connsiteY5-1052" fmla="*/ 813191 h 1210832"/>
                <a:gd name="connsiteX6-1053" fmla="*/ 317569 w 346370"/>
                <a:gd name="connsiteY6-1054" fmla="*/ 1210832 h 1210832"/>
                <a:gd name="connsiteX7-1055" fmla="*/ 0 w 346370"/>
                <a:gd name="connsiteY7-1056" fmla="*/ 980980 h 1210832"/>
                <a:gd name="connsiteX0-1057" fmla="*/ 4917 w 351287"/>
                <a:gd name="connsiteY0-1058" fmla="*/ 980980 h 1210832"/>
                <a:gd name="connsiteX1-1059" fmla="*/ 84229 w 351287"/>
                <a:gd name="connsiteY1-1060" fmla="*/ 949415 h 1210832"/>
                <a:gd name="connsiteX2-1061" fmla="*/ 129527 w 351287"/>
                <a:gd name="connsiteY2-1062" fmla="*/ 0 h 1210832"/>
                <a:gd name="connsiteX3-1063" fmla="*/ 113254 w 351287"/>
                <a:gd name="connsiteY3-1064" fmla="*/ 442180 h 1210832"/>
                <a:gd name="connsiteX4-1065" fmla="*/ 262102 w 351287"/>
                <a:gd name="connsiteY4-1066" fmla="*/ 855208 h 1210832"/>
                <a:gd name="connsiteX5-1067" fmla="*/ 351287 w 351287"/>
                <a:gd name="connsiteY5-1068" fmla="*/ 813191 h 1210832"/>
                <a:gd name="connsiteX6-1069" fmla="*/ 322486 w 351287"/>
                <a:gd name="connsiteY6-1070" fmla="*/ 1210832 h 1210832"/>
                <a:gd name="connsiteX7-1071" fmla="*/ 4917 w 351287"/>
                <a:gd name="connsiteY7-1072" fmla="*/ 980980 h 1210832"/>
                <a:gd name="connsiteX0-1073" fmla="*/ 8160 w 354530"/>
                <a:gd name="connsiteY0-1074" fmla="*/ 908576 h 1138428"/>
                <a:gd name="connsiteX1-1075" fmla="*/ 87472 w 354530"/>
                <a:gd name="connsiteY1-1076" fmla="*/ 877011 h 1138428"/>
                <a:gd name="connsiteX2-1077" fmla="*/ 120984 w 354530"/>
                <a:gd name="connsiteY2-1078" fmla="*/ 0 h 1138428"/>
                <a:gd name="connsiteX3-1079" fmla="*/ 116497 w 354530"/>
                <a:gd name="connsiteY3-1080" fmla="*/ 369776 h 1138428"/>
                <a:gd name="connsiteX4-1081" fmla="*/ 265345 w 354530"/>
                <a:gd name="connsiteY4-1082" fmla="*/ 782804 h 1138428"/>
                <a:gd name="connsiteX5-1083" fmla="*/ 354530 w 354530"/>
                <a:gd name="connsiteY5-1084" fmla="*/ 740787 h 1138428"/>
                <a:gd name="connsiteX6-1085" fmla="*/ 325729 w 354530"/>
                <a:gd name="connsiteY6-1086" fmla="*/ 1138428 h 1138428"/>
                <a:gd name="connsiteX7-1087" fmla="*/ 8160 w 354530"/>
                <a:gd name="connsiteY7-1088" fmla="*/ 908576 h 1138428"/>
                <a:gd name="connsiteX0-1089" fmla="*/ 6743 w 353113"/>
                <a:gd name="connsiteY0-1090" fmla="*/ 910260 h 1140112"/>
                <a:gd name="connsiteX1-1091" fmla="*/ 86055 w 353113"/>
                <a:gd name="connsiteY1-1092" fmla="*/ 878695 h 1140112"/>
                <a:gd name="connsiteX2-1093" fmla="*/ 124619 w 353113"/>
                <a:gd name="connsiteY2-1094" fmla="*/ 0 h 1140112"/>
                <a:gd name="connsiteX3-1095" fmla="*/ 115080 w 353113"/>
                <a:gd name="connsiteY3-1096" fmla="*/ 371460 h 1140112"/>
                <a:gd name="connsiteX4-1097" fmla="*/ 263928 w 353113"/>
                <a:gd name="connsiteY4-1098" fmla="*/ 784488 h 1140112"/>
                <a:gd name="connsiteX5-1099" fmla="*/ 353113 w 353113"/>
                <a:gd name="connsiteY5-1100" fmla="*/ 742471 h 1140112"/>
                <a:gd name="connsiteX6-1101" fmla="*/ 324312 w 353113"/>
                <a:gd name="connsiteY6-1102" fmla="*/ 1140112 h 1140112"/>
                <a:gd name="connsiteX7-1103" fmla="*/ 6743 w 353113"/>
                <a:gd name="connsiteY7-1104" fmla="*/ 910260 h 1140112"/>
                <a:gd name="connsiteX0-1105" fmla="*/ 6743 w 346378"/>
                <a:gd name="connsiteY0-1106" fmla="*/ 910260 h 1140112"/>
                <a:gd name="connsiteX1-1107" fmla="*/ 86055 w 346378"/>
                <a:gd name="connsiteY1-1108" fmla="*/ 878695 h 1140112"/>
                <a:gd name="connsiteX2-1109" fmla="*/ 124619 w 346378"/>
                <a:gd name="connsiteY2-1110" fmla="*/ 0 h 1140112"/>
                <a:gd name="connsiteX3-1111" fmla="*/ 115080 w 346378"/>
                <a:gd name="connsiteY3-1112" fmla="*/ 371460 h 1140112"/>
                <a:gd name="connsiteX4-1113" fmla="*/ 263928 w 346378"/>
                <a:gd name="connsiteY4-1114" fmla="*/ 784488 h 1140112"/>
                <a:gd name="connsiteX5-1115" fmla="*/ 346378 w 346378"/>
                <a:gd name="connsiteY5-1116" fmla="*/ 722265 h 1140112"/>
                <a:gd name="connsiteX6-1117" fmla="*/ 324312 w 346378"/>
                <a:gd name="connsiteY6-1118" fmla="*/ 1140112 h 1140112"/>
                <a:gd name="connsiteX7-1119" fmla="*/ 6743 w 346378"/>
                <a:gd name="connsiteY7-1120" fmla="*/ 910260 h 1140112"/>
                <a:gd name="connsiteX0-1121" fmla="*/ 1691 w 346378"/>
                <a:gd name="connsiteY0-1122" fmla="*/ 928782 h 1140112"/>
                <a:gd name="connsiteX1-1123" fmla="*/ 86055 w 346378"/>
                <a:gd name="connsiteY1-1124" fmla="*/ 878695 h 1140112"/>
                <a:gd name="connsiteX2-1125" fmla="*/ 124619 w 346378"/>
                <a:gd name="connsiteY2-1126" fmla="*/ 0 h 1140112"/>
                <a:gd name="connsiteX3-1127" fmla="*/ 115080 w 346378"/>
                <a:gd name="connsiteY3-1128" fmla="*/ 371460 h 1140112"/>
                <a:gd name="connsiteX4-1129" fmla="*/ 263928 w 346378"/>
                <a:gd name="connsiteY4-1130" fmla="*/ 784488 h 1140112"/>
                <a:gd name="connsiteX5-1131" fmla="*/ 346378 w 346378"/>
                <a:gd name="connsiteY5-1132" fmla="*/ 722265 h 1140112"/>
                <a:gd name="connsiteX6-1133" fmla="*/ 324312 w 346378"/>
                <a:gd name="connsiteY6-1134" fmla="*/ 1140112 h 1140112"/>
                <a:gd name="connsiteX7-1135" fmla="*/ 1691 w 346378"/>
                <a:gd name="connsiteY7-1136" fmla="*/ 928782 h 1140112"/>
                <a:gd name="connsiteX0-1137" fmla="*/ 1691 w 346378"/>
                <a:gd name="connsiteY0-1138" fmla="*/ 928782 h 1140112"/>
                <a:gd name="connsiteX1-1139" fmla="*/ 86055 w 346378"/>
                <a:gd name="connsiteY1-1140" fmla="*/ 878695 h 1140112"/>
                <a:gd name="connsiteX2-1141" fmla="*/ 124619 w 346378"/>
                <a:gd name="connsiteY2-1142" fmla="*/ 0 h 1140112"/>
                <a:gd name="connsiteX3-1143" fmla="*/ 115080 w 346378"/>
                <a:gd name="connsiteY3-1144" fmla="*/ 371460 h 1140112"/>
                <a:gd name="connsiteX4-1145" fmla="*/ 258875 w 346378"/>
                <a:gd name="connsiteY4-1146" fmla="*/ 782804 h 1140112"/>
                <a:gd name="connsiteX5-1147" fmla="*/ 346378 w 346378"/>
                <a:gd name="connsiteY5-1148" fmla="*/ 722265 h 1140112"/>
                <a:gd name="connsiteX6-1149" fmla="*/ 324312 w 346378"/>
                <a:gd name="connsiteY6-1150" fmla="*/ 1140112 h 1140112"/>
                <a:gd name="connsiteX7-1151" fmla="*/ 1691 w 346378"/>
                <a:gd name="connsiteY7-1152" fmla="*/ 928782 h 1140112"/>
                <a:gd name="connsiteX0-1153" fmla="*/ 1691 w 346378"/>
                <a:gd name="connsiteY0-1154" fmla="*/ 928782 h 1140112"/>
                <a:gd name="connsiteX1-1155" fmla="*/ 86055 w 346378"/>
                <a:gd name="connsiteY1-1156" fmla="*/ 878695 h 1140112"/>
                <a:gd name="connsiteX2-1157" fmla="*/ 124619 w 346378"/>
                <a:gd name="connsiteY2-1158" fmla="*/ 0 h 1140112"/>
                <a:gd name="connsiteX3-1159" fmla="*/ 115080 w 346378"/>
                <a:gd name="connsiteY3-1160" fmla="*/ 371460 h 1140112"/>
                <a:gd name="connsiteX4-1161" fmla="*/ 255508 w 346378"/>
                <a:gd name="connsiteY4-1162" fmla="*/ 779437 h 1140112"/>
                <a:gd name="connsiteX5-1163" fmla="*/ 346378 w 346378"/>
                <a:gd name="connsiteY5-1164" fmla="*/ 722265 h 1140112"/>
                <a:gd name="connsiteX6-1165" fmla="*/ 324312 w 346378"/>
                <a:gd name="connsiteY6-1166" fmla="*/ 1140112 h 1140112"/>
                <a:gd name="connsiteX7-1167" fmla="*/ 1691 w 346378"/>
                <a:gd name="connsiteY7-1168" fmla="*/ 928782 h 1140112"/>
                <a:gd name="connsiteX0-1169" fmla="*/ 0 w 344687"/>
                <a:gd name="connsiteY0-1170" fmla="*/ 1044964 h 1256294"/>
                <a:gd name="connsiteX1-1171" fmla="*/ 84364 w 344687"/>
                <a:gd name="connsiteY1-1172" fmla="*/ 994877 h 1256294"/>
                <a:gd name="connsiteX2-1173" fmla="*/ 154920 w 344687"/>
                <a:gd name="connsiteY2-1174" fmla="*/ 0 h 1256294"/>
                <a:gd name="connsiteX3-1175" fmla="*/ 113389 w 344687"/>
                <a:gd name="connsiteY3-1176" fmla="*/ 487642 h 1256294"/>
                <a:gd name="connsiteX4-1177" fmla="*/ 253817 w 344687"/>
                <a:gd name="connsiteY4-1178" fmla="*/ 895619 h 1256294"/>
                <a:gd name="connsiteX5-1179" fmla="*/ 344687 w 344687"/>
                <a:gd name="connsiteY5-1180" fmla="*/ 838447 h 1256294"/>
                <a:gd name="connsiteX6-1181" fmla="*/ 322621 w 344687"/>
                <a:gd name="connsiteY6-1182" fmla="*/ 1256294 h 1256294"/>
                <a:gd name="connsiteX7-1183" fmla="*/ 0 w 344687"/>
                <a:gd name="connsiteY7-1184" fmla="*/ 1044964 h 12562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4687" h="1256294">
                  <a:moveTo>
                    <a:pt x="0" y="1044964"/>
                  </a:moveTo>
                  <a:cubicBezTo>
                    <a:pt x="32050" y="1028830"/>
                    <a:pt x="48884" y="1007708"/>
                    <a:pt x="84364" y="994877"/>
                  </a:cubicBezTo>
                  <a:cubicBezTo>
                    <a:pt x="-98460" y="447547"/>
                    <a:pt x="88751" y="163497"/>
                    <a:pt x="154920" y="0"/>
                  </a:cubicBezTo>
                  <a:cubicBezTo>
                    <a:pt x="133624" y="161804"/>
                    <a:pt x="94152" y="319868"/>
                    <a:pt x="113389" y="487642"/>
                  </a:cubicBezTo>
                  <a:cubicBezTo>
                    <a:pt x="134239" y="621709"/>
                    <a:pt x="141514" y="692225"/>
                    <a:pt x="253817" y="895619"/>
                  </a:cubicBezTo>
                  <a:lnTo>
                    <a:pt x="344687" y="838447"/>
                  </a:lnTo>
                  <a:lnTo>
                    <a:pt x="322621" y="1256294"/>
                  </a:lnTo>
                  <a:lnTo>
                    <a:pt x="0" y="1044964"/>
                  </a:lnTo>
                  <a:close/>
                </a:path>
              </a:pathLst>
            </a:custGeom>
            <a:gradFill>
              <a:gsLst>
                <a:gs pos="30000">
                  <a:srgbClr val="FB7D7E">
                    <a:alpha val="80000"/>
                  </a:srgbClr>
                </a:gs>
                <a:gs pos="0">
                  <a:schemeClr val="accent1">
                    <a:lumMod val="5000"/>
                    <a:lumOff val="95000"/>
                    <a:alpha val="30000"/>
                  </a:schemeClr>
                </a:gs>
                <a:gs pos="80000">
                  <a:srgbClr val="FF0000"/>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1417" tIns="25713" rIns="51417" bIns="25713"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514350" eaLnBrk="0" fontAlgn="base" hangingPunct="0">
                <a:spcBef>
                  <a:spcPct val="0"/>
                </a:spcBef>
                <a:spcAft>
                  <a:spcPct val="0"/>
                </a:spcAft>
                <a:defRPr/>
              </a:pPr>
              <a:endParaRPr lang="zh-CN" altLang="en-US" sz="525" dirty="0">
                <a:solidFill>
                  <a:prstClr val="white"/>
                </a:solidFill>
                <a:latin typeface="微软雅黑" panose="020B0503020204020204" pitchFamily="34" charset="-122"/>
                <a:ea typeface="微软雅黑" panose="020B0503020204020204" pitchFamily="34" charset="-122"/>
                <a:cs typeface="+mn-ea"/>
                <a:sym typeface="+mn-lt"/>
              </a:endParaRPr>
            </a:p>
          </p:txBody>
        </p:sp>
      </p:grpSp>
      <p:sp>
        <p:nvSpPr>
          <p:cNvPr id="19" name="圆角矩形 18"/>
          <p:cNvSpPr/>
          <p:nvPr>
            <p:custDataLst>
              <p:tags r:id="rId30"/>
            </p:custDataLst>
          </p:nvPr>
        </p:nvSpPr>
        <p:spPr>
          <a:xfrm>
            <a:off x="329565" y="4393565"/>
            <a:ext cx="6811645" cy="2371090"/>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8680" y="4254500"/>
            <a:ext cx="4069080" cy="306705"/>
          </a:xfrm>
          <a:prstGeom prst="rect">
            <a:avLst/>
          </a:prstGeom>
          <a:solidFill>
            <a:srgbClr val="1184CF"/>
          </a:solidFill>
        </p:spPr>
        <p:txBody>
          <a:bodyPr wrap="square" rtlCol="0">
            <a:spAutoFit/>
          </a:bodyPr>
          <a:p>
            <a:pPr lvl="0" indent="0" algn="ctr" fontAlgn="auto">
              <a:buClrTx/>
              <a:buSzTx/>
              <a:buFontTx/>
            </a:pP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1-6月收入份额同比下降0.3PP，行幅差-0.8PP</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80" name="组合 79"/>
          <p:cNvGrpSpPr/>
          <p:nvPr/>
        </p:nvGrpSpPr>
        <p:grpSpPr>
          <a:xfrm>
            <a:off x="7412355" y="4569460"/>
            <a:ext cx="2211070" cy="2040890"/>
            <a:chOff x="11898" y="7196"/>
            <a:chExt cx="3482" cy="3214"/>
          </a:xfrm>
        </p:grpSpPr>
        <p:graphicFrame>
          <p:nvGraphicFramePr>
            <p:cNvPr id="62" name="图表 61"/>
            <p:cNvGraphicFramePr/>
            <p:nvPr>
              <p:custDataLst>
                <p:tags r:id="rId31"/>
              </p:custDataLst>
            </p:nvPr>
          </p:nvGraphicFramePr>
          <p:xfrm>
            <a:off x="11898" y="7196"/>
            <a:ext cx="3483" cy="3214"/>
          </p:xfrm>
          <a:graphic>
            <a:graphicData uri="http://schemas.openxmlformats.org/drawingml/2006/chart">
              <c:chart xmlns:c="http://schemas.openxmlformats.org/drawingml/2006/chart" xmlns:r="http://schemas.openxmlformats.org/officeDocument/2006/relationships" r:id="rId8"/>
            </a:graphicData>
          </a:graphic>
        </p:graphicFrame>
        <p:sp>
          <p:nvSpPr>
            <p:cNvPr id="64" name="文本框 63"/>
            <p:cNvSpPr txBox="1"/>
            <p:nvPr>
              <p:custDataLst>
                <p:tags r:id="rId32"/>
              </p:custDataLst>
            </p:nvPr>
          </p:nvSpPr>
          <p:spPr>
            <a:xfrm>
              <a:off x="13019" y="8648"/>
              <a:ext cx="1242" cy="628"/>
            </a:xfrm>
            <a:prstGeom prst="rect">
              <a:avLst/>
            </a:prstGeom>
            <a:noFill/>
          </p:spPr>
          <p:txBody>
            <a:bodyPr wrap="square" rtlCol="0">
              <a:spAutoFit/>
            </a:bodyPr>
            <a:lstStyle/>
            <a:p>
              <a:pPr algn="ctr"/>
              <a:r>
                <a:rPr lang="zh-CN" altLang="en-US" sz="10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同比提升</a:t>
              </a:r>
              <a:endParaRPr lang="zh-CN" altLang="en-US" sz="10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15.5%</a:t>
              </a:r>
              <a:endParaRPr lang="en-US" altLang="zh-CN" sz="1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5" name="下箭头 15"/>
            <p:cNvSpPr/>
            <p:nvPr>
              <p:custDataLst>
                <p:tags r:id="rId33"/>
              </p:custDataLst>
            </p:nvPr>
          </p:nvSpPr>
          <p:spPr>
            <a:xfrm rot="5124045" flipH="1" flipV="1">
              <a:off x="13435" y="9227"/>
              <a:ext cx="409" cy="450"/>
            </a:xfrm>
            <a:custGeom>
              <a:avLst/>
              <a:gdLst>
                <a:gd name="connsiteX0" fmla="*/ 0 w 448873"/>
                <a:gd name="connsiteY0" fmla="*/ 907747 h 1368152"/>
                <a:gd name="connsiteX1" fmla="*/ 112218 w 448873"/>
                <a:gd name="connsiteY1" fmla="*/ 907747 h 1368152"/>
                <a:gd name="connsiteX2" fmla="*/ 112218 w 448873"/>
                <a:gd name="connsiteY2" fmla="*/ 0 h 1368152"/>
                <a:gd name="connsiteX3" fmla="*/ 336655 w 448873"/>
                <a:gd name="connsiteY3" fmla="*/ 0 h 1368152"/>
                <a:gd name="connsiteX4" fmla="*/ 336655 w 448873"/>
                <a:gd name="connsiteY4" fmla="*/ 907747 h 1368152"/>
                <a:gd name="connsiteX5" fmla="*/ 448873 w 448873"/>
                <a:gd name="connsiteY5" fmla="*/ 907747 h 1368152"/>
                <a:gd name="connsiteX6" fmla="*/ 224437 w 448873"/>
                <a:gd name="connsiteY6" fmla="*/ 1368152 h 1368152"/>
                <a:gd name="connsiteX7" fmla="*/ 0 w 448873"/>
                <a:gd name="connsiteY7" fmla="*/ 907747 h 1368152"/>
                <a:gd name="connsiteX0-1" fmla="*/ 0 w 448873"/>
                <a:gd name="connsiteY0-2" fmla="*/ 907747 h 1368152"/>
                <a:gd name="connsiteX1-3" fmla="*/ 112218 w 448873"/>
                <a:gd name="connsiteY1-4" fmla="*/ 907747 h 1368152"/>
                <a:gd name="connsiteX2-5" fmla="*/ 112218 w 448873"/>
                <a:gd name="connsiteY2-6" fmla="*/ 0 h 1368152"/>
                <a:gd name="connsiteX3-7" fmla="*/ 101576 w 448873"/>
                <a:gd name="connsiteY3-8" fmla="*/ 4434 h 1368152"/>
                <a:gd name="connsiteX4-9" fmla="*/ 336655 w 448873"/>
                <a:gd name="connsiteY4-10" fmla="*/ 907747 h 1368152"/>
                <a:gd name="connsiteX5-11" fmla="*/ 448873 w 448873"/>
                <a:gd name="connsiteY5-12" fmla="*/ 907747 h 1368152"/>
                <a:gd name="connsiteX6-13" fmla="*/ 224437 w 448873"/>
                <a:gd name="connsiteY6-14" fmla="*/ 1368152 h 1368152"/>
                <a:gd name="connsiteX7-15" fmla="*/ 0 w 448873"/>
                <a:gd name="connsiteY7-16" fmla="*/ 907747 h 1368152"/>
                <a:gd name="connsiteX0-17" fmla="*/ 0 w 448873"/>
                <a:gd name="connsiteY0-18" fmla="*/ 907747 h 1368152"/>
                <a:gd name="connsiteX1-19" fmla="*/ 112218 w 448873"/>
                <a:gd name="connsiteY1-20" fmla="*/ 907747 h 1368152"/>
                <a:gd name="connsiteX2-21" fmla="*/ 112218 w 448873"/>
                <a:gd name="connsiteY2-22" fmla="*/ 0 h 1368152"/>
                <a:gd name="connsiteX3-23" fmla="*/ 101576 w 448873"/>
                <a:gd name="connsiteY3-24" fmla="*/ 4434 h 1368152"/>
                <a:gd name="connsiteX4-25" fmla="*/ 336655 w 448873"/>
                <a:gd name="connsiteY4-26" fmla="*/ 907747 h 1368152"/>
                <a:gd name="connsiteX5-27" fmla="*/ 448873 w 448873"/>
                <a:gd name="connsiteY5-28" fmla="*/ 907747 h 1368152"/>
                <a:gd name="connsiteX6-29" fmla="*/ 224437 w 448873"/>
                <a:gd name="connsiteY6-30" fmla="*/ 1368152 h 1368152"/>
                <a:gd name="connsiteX7-31" fmla="*/ 0 w 448873"/>
                <a:gd name="connsiteY7-32" fmla="*/ 907747 h 1368152"/>
                <a:gd name="connsiteX0-33" fmla="*/ 0 w 448873"/>
                <a:gd name="connsiteY0-34" fmla="*/ 907747 h 1368152"/>
                <a:gd name="connsiteX1-35" fmla="*/ 112218 w 448873"/>
                <a:gd name="connsiteY1-36" fmla="*/ 907747 h 1368152"/>
                <a:gd name="connsiteX2-37" fmla="*/ 112218 w 448873"/>
                <a:gd name="connsiteY2-38" fmla="*/ 0 h 1368152"/>
                <a:gd name="connsiteX3-39" fmla="*/ 101576 w 448873"/>
                <a:gd name="connsiteY3-40" fmla="*/ 4434 h 1368152"/>
                <a:gd name="connsiteX4-41" fmla="*/ 336655 w 448873"/>
                <a:gd name="connsiteY4-42" fmla="*/ 907747 h 1368152"/>
                <a:gd name="connsiteX5-43" fmla="*/ 448873 w 448873"/>
                <a:gd name="connsiteY5-44" fmla="*/ 907747 h 1368152"/>
                <a:gd name="connsiteX6-45" fmla="*/ 224437 w 448873"/>
                <a:gd name="connsiteY6-46" fmla="*/ 1368152 h 1368152"/>
                <a:gd name="connsiteX7-47" fmla="*/ 0 w 448873"/>
                <a:gd name="connsiteY7-48" fmla="*/ 907747 h 1368152"/>
                <a:gd name="connsiteX0-49" fmla="*/ 0 w 448873"/>
                <a:gd name="connsiteY0-50" fmla="*/ 907747 h 1366568"/>
                <a:gd name="connsiteX1-51" fmla="*/ 112218 w 448873"/>
                <a:gd name="connsiteY1-52" fmla="*/ 907747 h 1366568"/>
                <a:gd name="connsiteX2-53" fmla="*/ 112218 w 448873"/>
                <a:gd name="connsiteY2-54" fmla="*/ 0 h 1366568"/>
                <a:gd name="connsiteX3-55" fmla="*/ 101576 w 448873"/>
                <a:gd name="connsiteY3-56" fmla="*/ 4434 h 1366568"/>
                <a:gd name="connsiteX4-57" fmla="*/ 336655 w 448873"/>
                <a:gd name="connsiteY4-58" fmla="*/ 907747 h 1366568"/>
                <a:gd name="connsiteX5-59" fmla="*/ 448873 w 448873"/>
                <a:gd name="connsiteY5-60" fmla="*/ 907747 h 1366568"/>
                <a:gd name="connsiteX6-61" fmla="*/ 308393 w 448873"/>
                <a:gd name="connsiteY6-62" fmla="*/ 1366568 h 1366568"/>
                <a:gd name="connsiteX7-63" fmla="*/ 0 w 448873"/>
                <a:gd name="connsiteY7-64" fmla="*/ 907747 h 1366568"/>
                <a:gd name="connsiteX0-65" fmla="*/ 0 w 447923"/>
                <a:gd name="connsiteY0-66" fmla="*/ 907747 h 1366568"/>
                <a:gd name="connsiteX1-67" fmla="*/ 112218 w 447923"/>
                <a:gd name="connsiteY1-68" fmla="*/ 907747 h 1366568"/>
                <a:gd name="connsiteX2-69" fmla="*/ 112218 w 447923"/>
                <a:gd name="connsiteY2-70" fmla="*/ 0 h 1366568"/>
                <a:gd name="connsiteX3-71" fmla="*/ 101576 w 447923"/>
                <a:gd name="connsiteY3-72" fmla="*/ 4434 h 1366568"/>
                <a:gd name="connsiteX4-73" fmla="*/ 336655 w 447923"/>
                <a:gd name="connsiteY4-74" fmla="*/ 907747 h 1366568"/>
                <a:gd name="connsiteX5-75" fmla="*/ 447923 w 447923"/>
                <a:gd name="connsiteY5-76" fmla="*/ 857373 h 1366568"/>
                <a:gd name="connsiteX6-77" fmla="*/ 308393 w 447923"/>
                <a:gd name="connsiteY6-78" fmla="*/ 1366568 h 1366568"/>
                <a:gd name="connsiteX7-79" fmla="*/ 0 w 447923"/>
                <a:gd name="connsiteY7-80" fmla="*/ 907747 h 1366568"/>
                <a:gd name="connsiteX0-81" fmla="*/ 0 w 437786"/>
                <a:gd name="connsiteY0-82" fmla="*/ 999941 h 1366568"/>
                <a:gd name="connsiteX1-83" fmla="*/ 102081 w 437786"/>
                <a:gd name="connsiteY1-84" fmla="*/ 907747 h 1366568"/>
                <a:gd name="connsiteX2-85" fmla="*/ 102081 w 437786"/>
                <a:gd name="connsiteY2-86" fmla="*/ 0 h 1366568"/>
                <a:gd name="connsiteX3-87" fmla="*/ 91439 w 437786"/>
                <a:gd name="connsiteY3-88" fmla="*/ 4434 h 1366568"/>
                <a:gd name="connsiteX4-89" fmla="*/ 326518 w 437786"/>
                <a:gd name="connsiteY4-90" fmla="*/ 907747 h 1366568"/>
                <a:gd name="connsiteX5-91" fmla="*/ 437786 w 437786"/>
                <a:gd name="connsiteY5-92" fmla="*/ 857373 h 1366568"/>
                <a:gd name="connsiteX6-93" fmla="*/ 298256 w 437786"/>
                <a:gd name="connsiteY6-94" fmla="*/ 1366568 h 1366568"/>
                <a:gd name="connsiteX7-95" fmla="*/ 0 w 437786"/>
                <a:gd name="connsiteY7-96" fmla="*/ 999941 h 1366568"/>
                <a:gd name="connsiteX0-97" fmla="*/ 0 w 437786"/>
                <a:gd name="connsiteY0-98" fmla="*/ 999941 h 1366568"/>
                <a:gd name="connsiteX1-99" fmla="*/ 111268 w 437786"/>
                <a:gd name="connsiteY1-100" fmla="*/ 949567 h 1366568"/>
                <a:gd name="connsiteX2-101" fmla="*/ 102081 w 437786"/>
                <a:gd name="connsiteY2-102" fmla="*/ 0 h 1366568"/>
                <a:gd name="connsiteX3-103" fmla="*/ 91439 w 437786"/>
                <a:gd name="connsiteY3-104" fmla="*/ 4434 h 1366568"/>
                <a:gd name="connsiteX4-105" fmla="*/ 326518 w 437786"/>
                <a:gd name="connsiteY4-106" fmla="*/ 907747 h 1366568"/>
                <a:gd name="connsiteX5-107" fmla="*/ 437786 w 437786"/>
                <a:gd name="connsiteY5-108" fmla="*/ 857373 h 1366568"/>
                <a:gd name="connsiteX6-109" fmla="*/ 298256 w 437786"/>
                <a:gd name="connsiteY6-110" fmla="*/ 1366568 h 1366568"/>
                <a:gd name="connsiteX7-111" fmla="*/ 0 w 437786"/>
                <a:gd name="connsiteY7-112" fmla="*/ 999941 h 1366568"/>
                <a:gd name="connsiteX0-113" fmla="*/ 0 w 437786"/>
                <a:gd name="connsiteY0-114" fmla="*/ 999941 h 1366568"/>
                <a:gd name="connsiteX1-115" fmla="*/ 111268 w 437786"/>
                <a:gd name="connsiteY1-116" fmla="*/ 949567 h 1366568"/>
                <a:gd name="connsiteX2-117" fmla="*/ 102081 w 437786"/>
                <a:gd name="connsiteY2-118" fmla="*/ 0 h 1366568"/>
                <a:gd name="connsiteX3-119" fmla="*/ 91439 w 437786"/>
                <a:gd name="connsiteY3-120" fmla="*/ 4434 h 1366568"/>
                <a:gd name="connsiteX4-121" fmla="*/ 316227 w 437786"/>
                <a:gd name="connsiteY4-122" fmla="*/ 897837 h 1366568"/>
                <a:gd name="connsiteX5-123" fmla="*/ 437786 w 437786"/>
                <a:gd name="connsiteY5-124" fmla="*/ 857373 h 1366568"/>
                <a:gd name="connsiteX6-125" fmla="*/ 298256 w 437786"/>
                <a:gd name="connsiteY6-126" fmla="*/ 1366568 h 1366568"/>
                <a:gd name="connsiteX7-127" fmla="*/ 0 w 437786"/>
                <a:gd name="connsiteY7-128" fmla="*/ 999941 h 1366568"/>
                <a:gd name="connsiteX0-129" fmla="*/ 0 w 437786"/>
                <a:gd name="connsiteY0-130" fmla="*/ 999941 h 1366568"/>
                <a:gd name="connsiteX1-131" fmla="*/ 111268 w 437786"/>
                <a:gd name="connsiteY1-132" fmla="*/ 949567 h 1366568"/>
                <a:gd name="connsiteX2-133" fmla="*/ 102081 w 437786"/>
                <a:gd name="connsiteY2-134" fmla="*/ 0 h 1366568"/>
                <a:gd name="connsiteX3-135" fmla="*/ 91439 w 437786"/>
                <a:gd name="connsiteY3-136" fmla="*/ 4434 h 1366568"/>
                <a:gd name="connsiteX4-137" fmla="*/ 316227 w 437786"/>
                <a:gd name="connsiteY4-138" fmla="*/ 897837 h 1366568"/>
                <a:gd name="connsiteX5-139" fmla="*/ 437786 w 437786"/>
                <a:gd name="connsiteY5-140" fmla="*/ 857373 h 1366568"/>
                <a:gd name="connsiteX6-141" fmla="*/ 298256 w 437786"/>
                <a:gd name="connsiteY6-142" fmla="*/ 1366568 h 1366568"/>
                <a:gd name="connsiteX7-143" fmla="*/ 0 w 437786"/>
                <a:gd name="connsiteY7-144" fmla="*/ 999941 h 1366568"/>
                <a:gd name="connsiteX0-145" fmla="*/ 0 w 437786"/>
                <a:gd name="connsiteY0-146" fmla="*/ 999941 h 1313395"/>
                <a:gd name="connsiteX1-147" fmla="*/ 111268 w 437786"/>
                <a:gd name="connsiteY1-148" fmla="*/ 949567 h 1313395"/>
                <a:gd name="connsiteX2-149" fmla="*/ 102081 w 437786"/>
                <a:gd name="connsiteY2-150" fmla="*/ 0 h 1313395"/>
                <a:gd name="connsiteX3-151" fmla="*/ 91439 w 437786"/>
                <a:gd name="connsiteY3-152" fmla="*/ 4434 h 1313395"/>
                <a:gd name="connsiteX4-153" fmla="*/ 316227 w 437786"/>
                <a:gd name="connsiteY4-154" fmla="*/ 897837 h 1313395"/>
                <a:gd name="connsiteX5-155" fmla="*/ 437786 w 437786"/>
                <a:gd name="connsiteY5-156" fmla="*/ 857373 h 1313395"/>
                <a:gd name="connsiteX6-157" fmla="*/ 349459 w 437786"/>
                <a:gd name="connsiteY6-158" fmla="*/ 1313395 h 1313395"/>
                <a:gd name="connsiteX7-159" fmla="*/ 0 w 437786"/>
                <a:gd name="connsiteY7-160" fmla="*/ 999941 h 1313395"/>
                <a:gd name="connsiteX0-161" fmla="*/ 0 w 437786"/>
                <a:gd name="connsiteY0-162" fmla="*/ 999941 h 1313395"/>
                <a:gd name="connsiteX1-163" fmla="*/ 111268 w 437786"/>
                <a:gd name="connsiteY1-164" fmla="*/ 949567 h 1313395"/>
                <a:gd name="connsiteX2-165" fmla="*/ 102081 w 437786"/>
                <a:gd name="connsiteY2-166" fmla="*/ 0 h 1313395"/>
                <a:gd name="connsiteX3-167" fmla="*/ 106622 w 437786"/>
                <a:gd name="connsiteY3-168" fmla="*/ 5832 h 1313395"/>
                <a:gd name="connsiteX4-169" fmla="*/ 316227 w 437786"/>
                <a:gd name="connsiteY4-170" fmla="*/ 897837 h 1313395"/>
                <a:gd name="connsiteX5-171" fmla="*/ 437786 w 437786"/>
                <a:gd name="connsiteY5-172" fmla="*/ 857373 h 1313395"/>
                <a:gd name="connsiteX6-173" fmla="*/ 349459 w 437786"/>
                <a:gd name="connsiteY6-174" fmla="*/ 1313395 h 1313395"/>
                <a:gd name="connsiteX7-175" fmla="*/ 0 w 437786"/>
                <a:gd name="connsiteY7-176" fmla="*/ 999941 h 1313395"/>
                <a:gd name="connsiteX0-177" fmla="*/ 0 w 437786"/>
                <a:gd name="connsiteY0-178" fmla="*/ 999941 h 1313395"/>
                <a:gd name="connsiteX1-179" fmla="*/ 111268 w 437786"/>
                <a:gd name="connsiteY1-180" fmla="*/ 949567 h 1313395"/>
                <a:gd name="connsiteX2-181" fmla="*/ 102081 w 437786"/>
                <a:gd name="connsiteY2-182" fmla="*/ 0 h 1313395"/>
                <a:gd name="connsiteX3-183" fmla="*/ 106622 w 437786"/>
                <a:gd name="connsiteY3-184" fmla="*/ 5832 h 1313395"/>
                <a:gd name="connsiteX4-185" fmla="*/ 316227 w 437786"/>
                <a:gd name="connsiteY4-186" fmla="*/ 897837 h 1313395"/>
                <a:gd name="connsiteX5-187" fmla="*/ 437786 w 437786"/>
                <a:gd name="connsiteY5-188" fmla="*/ 857373 h 1313395"/>
                <a:gd name="connsiteX6-189" fmla="*/ 349459 w 437786"/>
                <a:gd name="connsiteY6-190" fmla="*/ 1313395 h 1313395"/>
                <a:gd name="connsiteX7-191" fmla="*/ 0 w 437786"/>
                <a:gd name="connsiteY7-192" fmla="*/ 999941 h 1313395"/>
                <a:gd name="connsiteX0-193" fmla="*/ 0 w 443885"/>
                <a:gd name="connsiteY0-194" fmla="*/ 999941 h 1313395"/>
                <a:gd name="connsiteX1-195" fmla="*/ 111268 w 443885"/>
                <a:gd name="connsiteY1-196" fmla="*/ 949567 h 1313395"/>
                <a:gd name="connsiteX2-197" fmla="*/ 102081 w 443885"/>
                <a:gd name="connsiteY2-198" fmla="*/ 0 h 1313395"/>
                <a:gd name="connsiteX3-199" fmla="*/ 106622 w 443885"/>
                <a:gd name="connsiteY3-200" fmla="*/ 5832 h 1313395"/>
                <a:gd name="connsiteX4-201" fmla="*/ 316227 w 443885"/>
                <a:gd name="connsiteY4-202" fmla="*/ 897837 h 1313395"/>
                <a:gd name="connsiteX5-203" fmla="*/ 443885 w 443885"/>
                <a:gd name="connsiteY5-204" fmla="*/ 823576 h 1313395"/>
                <a:gd name="connsiteX6-205" fmla="*/ 349459 w 443885"/>
                <a:gd name="connsiteY6-206" fmla="*/ 1313395 h 1313395"/>
                <a:gd name="connsiteX7-207" fmla="*/ 0 w 443885"/>
                <a:gd name="connsiteY7-208" fmla="*/ 999941 h 1313395"/>
                <a:gd name="connsiteX0-209" fmla="*/ 0 w 443885"/>
                <a:gd name="connsiteY0-210" fmla="*/ 999941 h 1313395"/>
                <a:gd name="connsiteX1-211" fmla="*/ 111268 w 443885"/>
                <a:gd name="connsiteY1-212" fmla="*/ 949567 h 1313395"/>
                <a:gd name="connsiteX2-213" fmla="*/ 102081 w 443885"/>
                <a:gd name="connsiteY2-214" fmla="*/ 0 h 1313395"/>
                <a:gd name="connsiteX3-215" fmla="*/ 106622 w 443885"/>
                <a:gd name="connsiteY3-216" fmla="*/ 5832 h 1313395"/>
                <a:gd name="connsiteX4-217" fmla="*/ 302569 w 443885"/>
                <a:gd name="connsiteY4-218" fmla="*/ 887989 h 1313395"/>
                <a:gd name="connsiteX5-219" fmla="*/ 443885 w 443885"/>
                <a:gd name="connsiteY5-220" fmla="*/ 823576 h 1313395"/>
                <a:gd name="connsiteX6-221" fmla="*/ 349459 w 443885"/>
                <a:gd name="connsiteY6-222" fmla="*/ 1313395 h 1313395"/>
                <a:gd name="connsiteX7-223" fmla="*/ 0 w 443885"/>
                <a:gd name="connsiteY7-224" fmla="*/ 999941 h 1313395"/>
                <a:gd name="connsiteX0-225" fmla="*/ 0 w 443885"/>
                <a:gd name="connsiteY0-226" fmla="*/ 999941 h 1313395"/>
                <a:gd name="connsiteX1-227" fmla="*/ 111268 w 443885"/>
                <a:gd name="connsiteY1-228" fmla="*/ 949567 h 1313395"/>
                <a:gd name="connsiteX2-229" fmla="*/ 102081 w 443885"/>
                <a:gd name="connsiteY2-230" fmla="*/ 0 h 1313395"/>
                <a:gd name="connsiteX3-231" fmla="*/ 106622 w 443885"/>
                <a:gd name="connsiteY3-232" fmla="*/ 5832 h 1313395"/>
                <a:gd name="connsiteX4-233" fmla="*/ 302569 w 443885"/>
                <a:gd name="connsiteY4-234" fmla="*/ 887989 h 1313395"/>
                <a:gd name="connsiteX5-235" fmla="*/ 443885 w 443885"/>
                <a:gd name="connsiteY5-236" fmla="*/ 823576 h 1313395"/>
                <a:gd name="connsiteX6-237" fmla="*/ 349459 w 443885"/>
                <a:gd name="connsiteY6-238" fmla="*/ 1313395 h 1313395"/>
                <a:gd name="connsiteX7-239" fmla="*/ 0 w 443885"/>
                <a:gd name="connsiteY7-240" fmla="*/ 999941 h 1313395"/>
                <a:gd name="connsiteX0-241" fmla="*/ 0 w 443885"/>
                <a:gd name="connsiteY0-242" fmla="*/ 999941 h 1313395"/>
                <a:gd name="connsiteX1-243" fmla="*/ 128421 w 443885"/>
                <a:gd name="connsiteY1-244" fmla="*/ 966086 h 1313395"/>
                <a:gd name="connsiteX2-245" fmla="*/ 102081 w 443885"/>
                <a:gd name="connsiteY2-246" fmla="*/ 0 h 1313395"/>
                <a:gd name="connsiteX3-247" fmla="*/ 106622 w 443885"/>
                <a:gd name="connsiteY3-248" fmla="*/ 5832 h 1313395"/>
                <a:gd name="connsiteX4-249" fmla="*/ 302569 w 443885"/>
                <a:gd name="connsiteY4-250" fmla="*/ 887989 h 1313395"/>
                <a:gd name="connsiteX5-251" fmla="*/ 443885 w 443885"/>
                <a:gd name="connsiteY5-252" fmla="*/ 823576 h 1313395"/>
                <a:gd name="connsiteX6-253" fmla="*/ 349459 w 443885"/>
                <a:gd name="connsiteY6-254" fmla="*/ 1313395 h 1313395"/>
                <a:gd name="connsiteX7-255" fmla="*/ 0 w 443885"/>
                <a:gd name="connsiteY7-256" fmla="*/ 999941 h 1313395"/>
                <a:gd name="connsiteX0-257" fmla="*/ 0 w 443885"/>
                <a:gd name="connsiteY0-258" fmla="*/ 999941 h 1313395"/>
                <a:gd name="connsiteX1-259" fmla="*/ 128421 w 443885"/>
                <a:gd name="connsiteY1-260" fmla="*/ 966086 h 1313395"/>
                <a:gd name="connsiteX2-261" fmla="*/ 102081 w 443885"/>
                <a:gd name="connsiteY2-262" fmla="*/ 0 h 1313395"/>
                <a:gd name="connsiteX3-263" fmla="*/ 106622 w 443885"/>
                <a:gd name="connsiteY3-264" fmla="*/ 5832 h 1313395"/>
                <a:gd name="connsiteX4-265" fmla="*/ 302569 w 443885"/>
                <a:gd name="connsiteY4-266" fmla="*/ 887989 h 1313395"/>
                <a:gd name="connsiteX5-267" fmla="*/ 443885 w 443885"/>
                <a:gd name="connsiteY5-268" fmla="*/ 823576 h 1313395"/>
                <a:gd name="connsiteX6-269" fmla="*/ 349459 w 443885"/>
                <a:gd name="connsiteY6-270" fmla="*/ 1313395 h 1313395"/>
                <a:gd name="connsiteX7-271" fmla="*/ 0 w 443885"/>
                <a:gd name="connsiteY7-272" fmla="*/ 999941 h 1313395"/>
                <a:gd name="connsiteX0-273" fmla="*/ 0 w 440200"/>
                <a:gd name="connsiteY0-274" fmla="*/ 1016712 h 1313395"/>
                <a:gd name="connsiteX1-275" fmla="*/ 124736 w 440200"/>
                <a:gd name="connsiteY1-276" fmla="*/ 966086 h 1313395"/>
                <a:gd name="connsiteX2-277" fmla="*/ 98396 w 440200"/>
                <a:gd name="connsiteY2-278" fmla="*/ 0 h 1313395"/>
                <a:gd name="connsiteX3-279" fmla="*/ 102937 w 440200"/>
                <a:gd name="connsiteY3-280" fmla="*/ 5832 h 1313395"/>
                <a:gd name="connsiteX4-281" fmla="*/ 298884 w 440200"/>
                <a:gd name="connsiteY4-282" fmla="*/ 887989 h 1313395"/>
                <a:gd name="connsiteX5-283" fmla="*/ 440200 w 440200"/>
                <a:gd name="connsiteY5-284" fmla="*/ 823576 h 1313395"/>
                <a:gd name="connsiteX6-285" fmla="*/ 345774 w 440200"/>
                <a:gd name="connsiteY6-286" fmla="*/ 1313395 h 1313395"/>
                <a:gd name="connsiteX7-287" fmla="*/ 0 w 440200"/>
                <a:gd name="connsiteY7-288" fmla="*/ 1016712 h 1313395"/>
                <a:gd name="connsiteX0-289" fmla="*/ 0 w 440200"/>
                <a:gd name="connsiteY0-290" fmla="*/ 1016712 h 1347828"/>
                <a:gd name="connsiteX1-291" fmla="*/ 124736 w 440200"/>
                <a:gd name="connsiteY1-292" fmla="*/ 966086 h 1347828"/>
                <a:gd name="connsiteX2-293" fmla="*/ 98396 w 440200"/>
                <a:gd name="connsiteY2-294" fmla="*/ 0 h 1347828"/>
                <a:gd name="connsiteX3-295" fmla="*/ 102937 w 440200"/>
                <a:gd name="connsiteY3-296" fmla="*/ 5832 h 1347828"/>
                <a:gd name="connsiteX4-297" fmla="*/ 298884 w 440200"/>
                <a:gd name="connsiteY4-298" fmla="*/ 887989 h 1347828"/>
                <a:gd name="connsiteX5-299" fmla="*/ 440200 w 440200"/>
                <a:gd name="connsiteY5-300" fmla="*/ 823576 h 1347828"/>
                <a:gd name="connsiteX6-301" fmla="*/ 395262 w 440200"/>
                <a:gd name="connsiteY6-302" fmla="*/ 1347828 h 1347828"/>
                <a:gd name="connsiteX7-303" fmla="*/ 0 w 440200"/>
                <a:gd name="connsiteY7-304" fmla="*/ 1016712 h 1347828"/>
                <a:gd name="connsiteX0-305" fmla="*/ 0 w 395262"/>
                <a:gd name="connsiteY0-306" fmla="*/ 1016712 h 1347828"/>
                <a:gd name="connsiteX1-307" fmla="*/ 124736 w 395262"/>
                <a:gd name="connsiteY1-308" fmla="*/ 966086 h 1347828"/>
                <a:gd name="connsiteX2-309" fmla="*/ 98396 w 395262"/>
                <a:gd name="connsiteY2-310" fmla="*/ 0 h 1347828"/>
                <a:gd name="connsiteX3-311" fmla="*/ 102937 w 395262"/>
                <a:gd name="connsiteY3-312" fmla="*/ 5832 h 1347828"/>
                <a:gd name="connsiteX4-313" fmla="*/ 298884 w 395262"/>
                <a:gd name="connsiteY4-314" fmla="*/ 887989 h 1347828"/>
                <a:gd name="connsiteX5-315" fmla="*/ 386646 w 395262"/>
                <a:gd name="connsiteY5-316" fmla="*/ 841427 h 1347828"/>
                <a:gd name="connsiteX6-317" fmla="*/ 395262 w 395262"/>
                <a:gd name="connsiteY6-318" fmla="*/ 1347828 h 1347828"/>
                <a:gd name="connsiteX7-319" fmla="*/ 0 w 395262"/>
                <a:gd name="connsiteY7-320" fmla="*/ 1016712 h 1347828"/>
                <a:gd name="connsiteX0-321" fmla="*/ 6355 w 361341"/>
                <a:gd name="connsiteY0-322" fmla="*/ 1009216 h 1347828"/>
                <a:gd name="connsiteX1-323" fmla="*/ 90815 w 361341"/>
                <a:gd name="connsiteY1-324" fmla="*/ 966086 h 1347828"/>
                <a:gd name="connsiteX2-325" fmla="*/ 64475 w 361341"/>
                <a:gd name="connsiteY2-326" fmla="*/ 0 h 1347828"/>
                <a:gd name="connsiteX3-327" fmla="*/ 69016 w 361341"/>
                <a:gd name="connsiteY3-328" fmla="*/ 5832 h 1347828"/>
                <a:gd name="connsiteX4-329" fmla="*/ 264963 w 361341"/>
                <a:gd name="connsiteY4-330" fmla="*/ 887989 h 1347828"/>
                <a:gd name="connsiteX5-331" fmla="*/ 352725 w 361341"/>
                <a:gd name="connsiteY5-332" fmla="*/ 841427 h 1347828"/>
                <a:gd name="connsiteX6-333" fmla="*/ 361341 w 361341"/>
                <a:gd name="connsiteY6-334" fmla="*/ 1347828 h 1347828"/>
                <a:gd name="connsiteX7-335" fmla="*/ 6355 w 361341"/>
                <a:gd name="connsiteY7-336" fmla="*/ 1009216 h 1347828"/>
                <a:gd name="connsiteX0-337" fmla="*/ 6355 w 352725"/>
                <a:gd name="connsiteY0-338" fmla="*/ 1009216 h 1239068"/>
                <a:gd name="connsiteX1-339" fmla="*/ 90815 w 352725"/>
                <a:gd name="connsiteY1-340" fmla="*/ 966086 h 1239068"/>
                <a:gd name="connsiteX2-341" fmla="*/ 64475 w 352725"/>
                <a:gd name="connsiteY2-342" fmla="*/ 0 h 1239068"/>
                <a:gd name="connsiteX3-343" fmla="*/ 69016 w 352725"/>
                <a:gd name="connsiteY3-344" fmla="*/ 5832 h 1239068"/>
                <a:gd name="connsiteX4-345" fmla="*/ 264963 w 352725"/>
                <a:gd name="connsiteY4-346" fmla="*/ 887989 h 1239068"/>
                <a:gd name="connsiteX5-347" fmla="*/ 352725 w 352725"/>
                <a:gd name="connsiteY5-348" fmla="*/ 841427 h 1239068"/>
                <a:gd name="connsiteX6-349" fmla="*/ 323924 w 352725"/>
                <a:gd name="connsiteY6-350" fmla="*/ 1239068 h 1239068"/>
                <a:gd name="connsiteX7-351" fmla="*/ 6355 w 352725"/>
                <a:gd name="connsiteY7-352" fmla="*/ 1009216 h 1239068"/>
                <a:gd name="connsiteX0-353" fmla="*/ 6355 w 352725"/>
                <a:gd name="connsiteY0-354" fmla="*/ 1009216 h 1239068"/>
                <a:gd name="connsiteX1-355" fmla="*/ 90815 w 352725"/>
                <a:gd name="connsiteY1-356" fmla="*/ 966086 h 1239068"/>
                <a:gd name="connsiteX2-357" fmla="*/ 64475 w 352725"/>
                <a:gd name="connsiteY2-358" fmla="*/ 0 h 1239068"/>
                <a:gd name="connsiteX3-359" fmla="*/ 69016 w 352725"/>
                <a:gd name="connsiteY3-360" fmla="*/ 5832 h 1239068"/>
                <a:gd name="connsiteX4-361" fmla="*/ 258294 w 352725"/>
                <a:gd name="connsiteY4-362" fmla="*/ 891483 h 1239068"/>
                <a:gd name="connsiteX5-363" fmla="*/ 352725 w 352725"/>
                <a:gd name="connsiteY5-364" fmla="*/ 841427 h 1239068"/>
                <a:gd name="connsiteX6-365" fmla="*/ 323924 w 352725"/>
                <a:gd name="connsiteY6-366" fmla="*/ 1239068 h 1239068"/>
                <a:gd name="connsiteX7-367" fmla="*/ 6355 w 352725"/>
                <a:gd name="connsiteY7-368" fmla="*/ 1009216 h 1239068"/>
                <a:gd name="connsiteX0-369" fmla="*/ 0 w 346370"/>
                <a:gd name="connsiteY0-370" fmla="*/ 1009216 h 1239068"/>
                <a:gd name="connsiteX1-371" fmla="*/ 96150 w 346370"/>
                <a:gd name="connsiteY1-372" fmla="*/ 960813 h 1239068"/>
                <a:gd name="connsiteX2-373" fmla="*/ 58120 w 346370"/>
                <a:gd name="connsiteY2-374" fmla="*/ 0 h 1239068"/>
                <a:gd name="connsiteX3-375" fmla="*/ 62661 w 346370"/>
                <a:gd name="connsiteY3-376" fmla="*/ 5832 h 1239068"/>
                <a:gd name="connsiteX4-377" fmla="*/ 251939 w 346370"/>
                <a:gd name="connsiteY4-378" fmla="*/ 891483 h 1239068"/>
                <a:gd name="connsiteX5-379" fmla="*/ 346370 w 346370"/>
                <a:gd name="connsiteY5-380" fmla="*/ 841427 h 1239068"/>
                <a:gd name="connsiteX6-381" fmla="*/ 317569 w 346370"/>
                <a:gd name="connsiteY6-382" fmla="*/ 1239068 h 1239068"/>
                <a:gd name="connsiteX7-383" fmla="*/ 0 w 346370"/>
                <a:gd name="connsiteY7-384" fmla="*/ 1009216 h 1239068"/>
                <a:gd name="connsiteX0-385" fmla="*/ 19649 w 366019"/>
                <a:gd name="connsiteY0-386" fmla="*/ 1009216 h 1239068"/>
                <a:gd name="connsiteX1-387" fmla="*/ 115799 w 366019"/>
                <a:gd name="connsiteY1-388" fmla="*/ 960813 h 1239068"/>
                <a:gd name="connsiteX2-389" fmla="*/ 77769 w 366019"/>
                <a:gd name="connsiteY2-390" fmla="*/ 0 h 1239068"/>
                <a:gd name="connsiteX3-391" fmla="*/ 82310 w 366019"/>
                <a:gd name="connsiteY3-392" fmla="*/ 5832 h 1239068"/>
                <a:gd name="connsiteX4-393" fmla="*/ 271588 w 366019"/>
                <a:gd name="connsiteY4-394" fmla="*/ 891483 h 1239068"/>
                <a:gd name="connsiteX5-395" fmla="*/ 366019 w 366019"/>
                <a:gd name="connsiteY5-396" fmla="*/ 841427 h 1239068"/>
                <a:gd name="connsiteX6-397" fmla="*/ 337218 w 366019"/>
                <a:gd name="connsiteY6-398" fmla="*/ 1239068 h 1239068"/>
                <a:gd name="connsiteX7-399" fmla="*/ 19649 w 366019"/>
                <a:gd name="connsiteY7-400" fmla="*/ 1009216 h 1239068"/>
                <a:gd name="connsiteX0-401" fmla="*/ 0 w 346370"/>
                <a:gd name="connsiteY0-402" fmla="*/ 1009216 h 1239068"/>
                <a:gd name="connsiteX1-403" fmla="*/ 96150 w 346370"/>
                <a:gd name="connsiteY1-404" fmla="*/ 960813 h 1239068"/>
                <a:gd name="connsiteX2-405" fmla="*/ 58120 w 346370"/>
                <a:gd name="connsiteY2-406" fmla="*/ 0 h 1239068"/>
                <a:gd name="connsiteX3-407" fmla="*/ 62661 w 346370"/>
                <a:gd name="connsiteY3-408" fmla="*/ 5832 h 1239068"/>
                <a:gd name="connsiteX4-409" fmla="*/ 251939 w 346370"/>
                <a:gd name="connsiteY4-410" fmla="*/ 891483 h 1239068"/>
                <a:gd name="connsiteX5-411" fmla="*/ 346370 w 346370"/>
                <a:gd name="connsiteY5-412" fmla="*/ 841427 h 1239068"/>
                <a:gd name="connsiteX6-413" fmla="*/ 317569 w 346370"/>
                <a:gd name="connsiteY6-414" fmla="*/ 1239068 h 1239068"/>
                <a:gd name="connsiteX7-415" fmla="*/ 0 w 346370"/>
                <a:gd name="connsiteY7-416" fmla="*/ 1009216 h 1239068"/>
                <a:gd name="connsiteX0-417" fmla="*/ 0 w 346370"/>
                <a:gd name="connsiteY0-418" fmla="*/ 1012785 h 1242637"/>
                <a:gd name="connsiteX1-419" fmla="*/ 96150 w 346370"/>
                <a:gd name="connsiteY1-420" fmla="*/ 964382 h 1242637"/>
                <a:gd name="connsiteX2-421" fmla="*/ 58120 w 346370"/>
                <a:gd name="connsiteY2-422" fmla="*/ 3569 h 1242637"/>
                <a:gd name="connsiteX3-423" fmla="*/ 114690 w 346370"/>
                <a:gd name="connsiteY3-424" fmla="*/ 0 h 1242637"/>
                <a:gd name="connsiteX4-425" fmla="*/ 251939 w 346370"/>
                <a:gd name="connsiteY4-426" fmla="*/ 895052 h 1242637"/>
                <a:gd name="connsiteX5-427" fmla="*/ 346370 w 346370"/>
                <a:gd name="connsiteY5-428" fmla="*/ 844996 h 1242637"/>
                <a:gd name="connsiteX6-429" fmla="*/ 317569 w 346370"/>
                <a:gd name="connsiteY6-430" fmla="*/ 1242637 h 1242637"/>
                <a:gd name="connsiteX7-431" fmla="*/ 0 w 346370"/>
                <a:gd name="connsiteY7-432" fmla="*/ 1012785 h 1242637"/>
                <a:gd name="connsiteX0-433" fmla="*/ 0 w 346370"/>
                <a:gd name="connsiteY0-434" fmla="*/ 1012785 h 1242637"/>
                <a:gd name="connsiteX1-435" fmla="*/ 96150 w 346370"/>
                <a:gd name="connsiteY1-436" fmla="*/ 964382 h 1242637"/>
                <a:gd name="connsiteX2-437" fmla="*/ 58120 w 346370"/>
                <a:gd name="connsiteY2-438" fmla="*/ 3569 h 1242637"/>
                <a:gd name="connsiteX3-439" fmla="*/ 114690 w 346370"/>
                <a:gd name="connsiteY3-440" fmla="*/ 0 h 1242637"/>
                <a:gd name="connsiteX4-441" fmla="*/ 251939 w 346370"/>
                <a:gd name="connsiteY4-442" fmla="*/ 895052 h 1242637"/>
                <a:gd name="connsiteX5-443" fmla="*/ 346370 w 346370"/>
                <a:gd name="connsiteY5-444" fmla="*/ 844996 h 1242637"/>
                <a:gd name="connsiteX6-445" fmla="*/ 317569 w 346370"/>
                <a:gd name="connsiteY6-446" fmla="*/ 1242637 h 1242637"/>
                <a:gd name="connsiteX7-447" fmla="*/ 0 w 346370"/>
                <a:gd name="connsiteY7-448" fmla="*/ 1012785 h 1242637"/>
                <a:gd name="connsiteX0-449" fmla="*/ 0 w 346370"/>
                <a:gd name="connsiteY0-450" fmla="*/ 1009216 h 1239068"/>
                <a:gd name="connsiteX1-451" fmla="*/ 96150 w 346370"/>
                <a:gd name="connsiteY1-452" fmla="*/ 960813 h 1239068"/>
                <a:gd name="connsiteX2-453" fmla="*/ 58120 w 346370"/>
                <a:gd name="connsiteY2-454" fmla="*/ 0 h 1239068"/>
                <a:gd name="connsiteX3-455" fmla="*/ 69331 w 346370"/>
                <a:gd name="connsiteY3-456" fmla="*/ 2339 h 1239068"/>
                <a:gd name="connsiteX4-457" fmla="*/ 251939 w 346370"/>
                <a:gd name="connsiteY4-458" fmla="*/ 891483 h 1239068"/>
                <a:gd name="connsiteX5-459" fmla="*/ 346370 w 346370"/>
                <a:gd name="connsiteY5-460" fmla="*/ 841427 h 1239068"/>
                <a:gd name="connsiteX6-461" fmla="*/ 317569 w 346370"/>
                <a:gd name="connsiteY6-462" fmla="*/ 1239068 h 1239068"/>
                <a:gd name="connsiteX7-463" fmla="*/ 0 w 346370"/>
                <a:gd name="connsiteY7-464" fmla="*/ 1009216 h 1239068"/>
                <a:gd name="connsiteX0-465" fmla="*/ 0 w 346370"/>
                <a:gd name="connsiteY0-466" fmla="*/ 1009216 h 1239068"/>
                <a:gd name="connsiteX1-467" fmla="*/ 96150 w 346370"/>
                <a:gd name="connsiteY1-468" fmla="*/ 960813 h 1239068"/>
                <a:gd name="connsiteX2-469" fmla="*/ 58120 w 346370"/>
                <a:gd name="connsiteY2-470" fmla="*/ 0 h 1239068"/>
                <a:gd name="connsiteX3-471" fmla="*/ 69331 w 346370"/>
                <a:gd name="connsiteY3-472" fmla="*/ 2339 h 1239068"/>
                <a:gd name="connsiteX4-473" fmla="*/ 251939 w 346370"/>
                <a:gd name="connsiteY4-474" fmla="*/ 891483 h 1239068"/>
                <a:gd name="connsiteX5-475" fmla="*/ 346370 w 346370"/>
                <a:gd name="connsiteY5-476" fmla="*/ 841427 h 1239068"/>
                <a:gd name="connsiteX6-477" fmla="*/ 317569 w 346370"/>
                <a:gd name="connsiteY6-478" fmla="*/ 1239068 h 1239068"/>
                <a:gd name="connsiteX7-479" fmla="*/ 0 w 346370"/>
                <a:gd name="connsiteY7-480" fmla="*/ 1009216 h 1239068"/>
                <a:gd name="connsiteX0-481" fmla="*/ 0 w 346370"/>
                <a:gd name="connsiteY0-482" fmla="*/ 1009216 h 1239068"/>
                <a:gd name="connsiteX1-483" fmla="*/ 96150 w 346370"/>
                <a:gd name="connsiteY1-484" fmla="*/ 960813 h 1239068"/>
                <a:gd name="connsiteX2-485" fmla="*/ 58120 w 346370"/>
                <a:gd name="connsiteY2-486" fmla="*/ 0 h 1239068"/>
                <a:gd name="connsiteX3-487" fmla="*/ 69331 w 346370"/>
                <a:gd name="connsiteY3-488" fmla="*/ 2339 h 1239068"/>
                <a:gd name="connsiteX4-489" fmla="*/ 251939 w 346370"/>
                <a:gd name="connsiteY4-490" fmla="*/ 891483 h 1239068"/>
                <a:gd name="connsiteX5-491" fmla="*/ 346370 w 346370"/>
                <a:gd name="connsiteY5-492" fmla="*/ 841427 h 1239068"/>
                <a:gd name="connsiteX6-493" fmla="*/ 317569 w 346370"/>
                <a:gd name="connsiteY6-494" fmla="*/ 1239068 h 1239068"/>
                <a:gd name="connsiteX7-495" fmla="*/ 0 w 346370"/>
                <a:gd name="connsiteY7-496" fmla="*/ 1009216 h 1239068"/>
                <a:gd name="connsiteX0-497" fmla="*/ 0 w 346370"/>
                <a:gd name="connsiteY0-498" fmla="*/ 1009216 h 1239068"/>
                <a:gd name="connsiteX1-499" fmla="*/ 96150 w 346370"/>
                <a:gd name="connsiteY1-500" fmla="*/ 960813 h 1239068"/>
                <a:gd name="connsiteX2-501" fmla="*/ 58120 w 346370"/>
                <a:gd name="connsiteY2-502" fmla="*/ 0 h 1239068"/>
                <a:gd name="connsiteX3-503" fmla="*/ 69331 w 346370"/>
                <a:gd name="connsiteY3-504" fmla="*/ 2339 h 1239068"/>
                <a:gd name="connsiteX4-505" fmla="*/ 251939 w 346370"/>
                <a:gd name="connsiteY4-506" fmla="*/ 891483 h 1239068"/>
                <a:gd name="connsiteX5-507" fmla="*/ 346370 w 346370"/>
                <a:gd name="connsiteY5-508" fmla="*/ 841427 h 1239068"/>
                <a:gd name="connsiteX6-509" fmla="*/ 317569 w 346370"/>
                <a:gd name="connsiteY6-510" fmla="*/ 1239068 h 1239068"/>
                <a:gd name="connsiteX7-511" fmla="*/ 0 w 346370"/>
                <a:gd name="connsiteY7-512" fmla="*/ 1009216 h 1239068"/>
                <a:gd name="connsiteX0-513" fmla="*/ 0 w 346370"/>
                <a:gd name="connsiteY0-514" fmla="*/ 1009216 h 1239068"/>
                <a:gd name="connsiteX1-515" fmla="*/ 96150 w 346370"/>
                <a:gd name="connsiteY1-516" fmla="*/ 960813 h 1239068"/>
                <a:gd name="connsiteX2-517" fmla="*/ 58120 w 346370"/>
                <a:gd name="connsiteY2-518" fmla="*/ 0 h 1239068"/>
                <a:gd name="connsiteX3-519" fmla="*/ 69331 w 346370"/>
                <a:gd name="connsiteY3-520" fmla="*/ 2339 h 1239068"/>
                <a:gd name="connsiteX4-521" fmla="*/ 251939 w 346370"/>
                <a:gd name="connsiteY4-522" fmla="*/ 891483 h 1239068"/>
                <a:gd name="connsiteX5-523" fmla="*/ 346370 w 346370"/>
                <a:gd name="connsiteY5-524" fmla="*/ 841427 h 1239068"/>
                <a:gd name="connsiteX6-525" fmla="*/ 317569 w 346370"/>
                <a:gd name="connsiteY6-526" fmla="*/ 1239068 h 1239068"/>
                <a:gd name="connsiteX7-527" fmla="*/ 0 w 346370"/>
                <a:gd name="connsiteY7-528" fmla="*/ 1009216 h 1239068"/>
                <a:gd name="connsiteX0-529" fmla="*/ 0 w 346370"/>
                <a:gd name="connsiteY0-530" fmla="*/ 1009216 h 1239068"/>
                <a:gd name="connsiteX1-531" fmla="*/ 96150 w 346370"/>
                <a:gd name="connsiteY1-532" fmla="*/ 960813 h 1239068"/>
                <a:gd name="connsiteX2-533" fmla="*/ 58120 w 346370"/>
                <a:gd name="connsiteY2-534" fmla="*/ 0 h 1239068"/>
                <a:gd name="connsiteX3-535" fmla="*/ 69331 w 346370"/>
                <a:gd name="connsiteY3-536" fmla="*/ 2339 h 1239068"/>
                <a:gd name="connsiteX4-537" fmla="*/ 251939 w 346370"/>
                <a:gd name="connsiteY4-538" fmla="*/ 891483 h 1239068"/>
                <a:gd name="connsiteX5-539" fmla="*/ 346370 w 346370"/>
                <a:gd name="connsiteY5-540" fmla="*/ 841427 h 1239068"/>
                <a:gd name="connsiteX6-541" fmla="*/ 317569 w 346370"/>
                <a:gd name="connsiteY6-542" fmla="*/ 1239068 h 1239068"/>
                <a:gd name="connsiteX7-543" fmla="*/ 0 w 346370"/>
                <a:gd name="connsiteY7-544" fmla="*/ 1009216 h 1239068"/>
                <a:gd name="connsiteX0-545" fmla="*/ 1210 w 347580"/>
                <a:gd name="connsiteY0-546" fmla="*/ 1009216 h 1239068"/>
                <a:gd name="connsiteX1-547" fmla="*/ 97360 w 347580"/>
                <a:gd name="connsiteY1-548" fmla="*/ 960813 h 1239068"/>
                <a:gd name="connsiteX2-549" fmla="*/ 59330 w 347580"/>
                <a:gd name="connsiteY2-550" fmla="*/ 0 h 1239068"/>
                <a:gd name="connsiteX3-551" fmla="*/ 70541 w 347580"/>
                <a:gd name="connsiteY3-552" fmla="*/ 2339 h 1239068"/>
                <a:gd name="connsiteX4-553" fmla="*/ 253149 w 347580"/>
                <a:gd name="connsiteY4-554" fmla="*/ 891483 h 1239068"/>
                <a:gd name="connsiteX5-555" fmla="*/ 347580 w 347580"/>
                <a:gd name="connsiteY5-556" fmla="*/ 841427 h 1239068"/>
                <a:gd name="connsiteX6-557" fmla="*/ 318779 w 347580"/>
                <a:gd name="connsiteY6-558" fmla="*/ 1239068 h 1239068"/>
                <a:gd name="connsiteX7-559" fmla="*/ 1210 w 347580"/>
                <a:gd name="connsiteY7-560" fmla="*/ 1009216 h 1239068"/>
                <a:gd name="connsiteX0-561" fmla="*/ 1210 w 347580"/>
                <a:gd name="connsiteY0-562" fmla="*/ 1009216 h 1239068"/>
                <a:gd name="connsiteX1-563" fmla="*/ 97360 w 347580"/>
                <a:gd name="connsiteY1-564" fmla="*/ 960813 h 1239068"/>
                <a:gd name="connsiteX2-565" fmla="*/ 59330 w 347580"/>
                <a:gd name="connsiteY2-566" fmla="*/ 0 h 1239068"/>
                <a:gd name="connsiteX3-567" fmla="*/ 70541 w 347580"/>
                <a:gd name="connsiteY3-568" fmla="*/ 2339 h 1239068"/>
                <a:gd name="connsiteX4-569" fmla="*/ 253149 w 347580"/>
                <a:gd name="connsiteY4-570" fmla="*/ 891483 h 1239068"/>
                <a:gd name="connsiteX5-571" fmla="*/ 347580 w 347580"/>
                <a:gd name="connsiteY5-572" fmla="*/ 841427 h 1239068"/>
                <a:gd name="connsiteX6-573" fmla="*/ 318779 w 347580"/>
                <a:gd name="connsiteY6-574" fmla="*/ 1239068 h 1239068"/>
                <a:gd name="connsiteX7-575" fmla="*/ 1210 w 347580"/>
                <a:gd name="connsiteY7-576" fmla="*/ 1009216 h 1239068"/>
                <a:gd name="connsiteX0-577" fmla="*/ 1210 w 347580"/>
                <a:gd name="connsiteY0-578" fmla="*/ 1009216 h 1239068"/>
                <a:gd name="connsiteX1-579" fmla="*/ 97360 w 347580"/>
                <a:gd name="connsiteY1-580" fmla="*/ 960813 h 1239068"/>
                <a:gd name="connsiteX2-581" fmla="*/ 59330 w 347580"/>
                <a:gd name="connsiteY2-582" fmla="*/ 0 h 1239068"/>
                <a:gd name="connsiteX3-583" fmla="*/ 70541 w 347580"/>
                <a:gd name="connsiteY3-584" fmla="*/ 2339 h 1239068"/>
                <a:gd name="connsiteX4-585" fmla="*/ 239554 w 347580"/>
                <a:gd name="connsiteY4-586" fmla="*/ 885002 h 1239068"/>
                <a:gd name="connsiteX5-587" fmla="*/ 347580 w 347580"/>
                <a:gd name="connsiteY5-588" fmla="*/ 841427 h 1239068"/>
                <a:gd name="connsiteX6-589" fmla="*/ 318779 w 347580"/>
                <a:gd name="connsiteY6-590" fmla="*/ 1239068 h 1239068"/>
                <a:gd name="connsiteX7-591" fmla="*/ 1210 w 347580"/>
                <a:gd name="connsiteY7-592" fmla="*/ 1009216 h 1239068"/>
                <a:gd name="connsiteX0-593" fmla="*/ 1210 w 347580"/>
                <a:gd name="connsiteY0-594" fmla="*/ 1009216 h 1239068"/>
                <a:gd name="connsiteX1-595" fmla="*/ 97360 w 347580"/>
                <a:gd name="connsiteY1-596" fmla="*/ 960813 h 1239068"/>
                <a:gd name="connsiteX2-597" fmla="*/ 59330 w 347580"/>
                <a:gd name="connsiteY2-598" fmla="*/ 0 h 1239068"/>
                <a:gd name="connsiteX3-599" fmla="*/ 70541 w 347580"/>
                <a:gd name="connsiteY3-600" fmla="*/ 2339 h 1239068"/>
                <a:gd name="connsiteX4-601" fmla="*/ 236504 w 347580"/>
                <a:gd name="connsiteY4-602" fmla="*/ 901901 h 1239068"/>
                <a:gd name="connsiteX5-603" fmla="*/ 347580 w 347580"/>
                <a:gd name="connsiteY5-604" fmla="*/ 841427 h 1239068"/>
                <a:gd name="connsiteX6-605" fmla="*/ 318779 w 347580"/>
                <a:gd name="connsiteY6-606" fmla="*/ 1239068 h 1239068"/>
                <a:gd name="connsiteX7-607" fmla="*/ 1210 w 347580"/>
                <a:gd name="connsiteY7-608" fmla="*/ 1009216 h 1239068"/>
                <a:gd name="connsiteX0-609" fmla="*/ 9832 w 356202"/>
                <a:gd name="connsiteY0-610" fmla="*/ 1009216 h 1239068"/>
                <a:gd name="connsiteX1-611" fmla="*/ 105982 w 356202"/>
                <a:gd name="connsiteY1-612" fmla="*/ 960813 h 1239068"/>
                <a:gd name="connsiteX2-613" fmla="*/ 67952 w 356202"/>
                <a:gd name="connsiteY2-614" fmla="*/ 0 h 1239068"/>
                <a:gd name="connsiteX3-615" fmla="*/ 79163 w 356202"/>
                <a:gd name="connsiteY3-616" fmla="*/ 2339 h 1239068"/>
                <a:gd name="connsiteX4-617" fmla="*/ 245126 w 356202"/>
                <a:gd name="connsiteY4-618" fmla="*/ 901901 h 1239068"/>
                <a:gd name="connsiteX5-619" fmla="*/ 356202 w 356202"/>
                <a:gd name="connsiteY5-620" fmla="*/ 841427 h 1239068"/>
                <a:gd name="connsiteX6-621" fmla="*/ 327401 w 356202"/>
                <a:gd name="connsiteY6-622" fmla="*/ 1239068 h 1239068"/>
                <a:gd name="connsiteX7-623" fmla="*/ 9832 w 356202"/>
                <a:gd name="connsiteY7-624" fmla="*/ 1009216 h 1239068"/>
                <a:gd name="connsiteX0-625" fmla="*/ 9832 w 356202"/>
                <a:gd name="connsiteY0-626" fmla="*/ 1009216 h 1239068"/>
                <a:gd name="connsiteX1-627" fmla="*/ 105982 w 356202"/>
                <a:gd name="connsiteY1-628" fmla="*/ 960813 h 1239068"/>
                <a:gd name="connsiteX2-629" fmla="*/ 67952 w 356202"/>
                <a:gd name="connsiteY2-630" fmla="*/ 0 h 1239068"/>
                <a:gd name="connsiteX3-631" fmla="*/ 81002 w 356202"/>
                <a:gd name="connsiteY3-632" fmla="*/ 278496 h 1239068"/>
                <a:gd name="connsiteX4-633" fmla="*/ 245126 w 356202"/>
                <a:gd name="connsiteY4-634" fmla="*/ 901901 h 1239068"/>
                <a:gd name="connsiteX5-635" fmla="*/ 356202 w 356202"/>
                <a:gd name="connsiteY5-636" fmla="*/ 841427 h 1239068"/>
                <a:gd name="connsiteX6-637" fmla="*/ 327401 w 356202"/>
                <a:gd name="connsiteY6-638" fmla="*/ 1239068 h 1239068"/>
                <a:gd name="connsiteX7-639" fmla="*/ 9832 w 356202"/>
                <a:gd name="connsiteY7-640" fmla="*/ 1009216 h 1239068"/>
                <a:gd name="connsiteX0-641" fmla="*/ 9832 w 356202"/>
                <a:gd name="connsiteY0-642" fmla="*/ 1009216 h 1239068"/>
                <a:gd name="connsiteX1-643" fmla="*/ 105982 w 356202"/>
                <a:gd name="connsiteY1-644" fmla="*/ 960813 h 1239068"/>
                <a:gd name="connsiteX2-645" fmla="*/ 67952 w 356202"/>
                <a:gd name="connsiteY2-646" fmla="*/ 0 h 1239068"/>
                <a:gd name="connsiteX3-647" fmla="*/ 85894 w 356202"/>
                <a:gd name="connsiteY3-648" fmla="*/ 269984 h 1239068"/>
                <a:gd name="connsiteX4-649" fmla="*/ 245126 w 356202"/>
                <a:gd name="connsiteY4-650" fmla="*/ 901901 h 1239068"/>
                <a:gd name="connsiteX5-651" fmla="*/ 356202 w 356202"/>
                <a:gd name="connsiteY5-652" fmla="*/ 841427 h 1239068"/>
                <a:gd name="connsiteX6-653" fmla="*/ 327401 w 356202"/>
                <a:gd name="connsiteY6-654" fmla="*/ 1239068 h 1239068"/>
                <a:gd name="connsiteX7-655" fmla="*/ 9832 w 356202"/>
                <a:gd name="connsiteY7-656" fmla="*/ 1009216 h 1239068"/>
                <a:gd name="connsiteX0-657" fmla="*/ 9832 w 356202"/>
                <a:gd name="connsiteY0-658" fmla="*/ 1009216 h 1239068"/>
                <a:gd name="connsiteX1-659" fmla="*/ 105982 w 356202"/>
                <a:gd name="connsiteY1-660" fmla="*/ 960813 h 1239068"/>
                <a:gd name="connsiteX2-661" fmla="*/ 67952 w 356202"/>
                <a:gd name="connsiteY2-662" fmla="*/ 0 h 1239068"/>
                <a:gd name="connsiteX3-663" fmla="*/ 85894 w 356202"/>
                <a:gd name="connsiteY3-664" fmla="*/ 269984 h 1239068"/>
                <a:gd name="connsiteX4-665" fmla="*/ 245126 w 356202"/>
                <a:gd name="connsiteY4-666" fmla="*/ 901901 h 1239068"/>
                <a:gd name="connsiteX5-667" fmla="*/ 356202 w 356202"/>
                <a:gd name="connsiteY5-668" fmla="*/ 841427 h 1239068"/>
                <a:gd name="connsiteX6-669" fmla="*/ 327401 w 356202"/>
                <a:gd name="connsiteY6-670" fmla="*/ 1239068 h 1239068"/>
                <a:gd name="connsiteX7-671" fmla="*/ 9832 w 356202"/>
                <a:gd name="connsiteY7-672" fmla="*/ 1009216 h 1239068"/>
                <a:gd name="connsiteX0-673" fmla="*/ 1827 w 348197"/>
                <a:gd name="connsiteY0-674" fmla="*/ 965826 h 1195678"/>
                <a:gd name="connsiteX1-675" fmla="*/ 97977 w 348197"/>
                <a:gd name="connsiteY1-676" fmla="*/ 917423 h 1195678"/>
                <a:gd name="connsiteX2-677" fmla="*/ 80974 w 348197"/>
                <a:gd name="connsiteY2-678" fmla="*/ 0 h 1195678"/>
                <a:gd name="connsiteX3-679" fmla="*/ 77889 w 348197"/>
                <a:gd name="connsiteY3-680" fmla="*/ 226594 h 1195678"/>
                <a:gd name="connsiteX4-681" fmla="*/ 237121 w 348197"/>
                <a:gd name="connsiteY4-682" fmla="*/ 858511 h 1195678"/>
                <a:gd name="connsiteX5-683" fmla="*/ 348197 w 348197"/>
                <a:gd name="connsiteY5-684" fmla="*/ 798037 h 1195678"/>
                <a:gd name="connsiteX6-685" fmla="*/ 319396 w 348197"/>
                <a:gd name="connsiteY6-686" fmla="*/ 1195678 h 1195678"/>
                <a:gd name="connsiteX7-687" fmla="*/ 1827 w 348197"/>
                <a:gd name="connsiteY7-688" fmla="*/ 965826 h 1195678"/>
                <a:gd name="connsiteX0-689" fmla="*/ 1827 w 348197"/>
                <a:gd name="connsiteY0-690" fmla="*/ 965826 h 1195678"/>
                <a:gd name="connsiteX1-691" fmla="*/ 97977 w 348197"/>
                <a:gd name="connsiteY1-692" fmla="*/ 917423 h 1195678"/>
                <a:gd name="connsiteX2-693" fmla="*/ 80974 w 348197"/>
                <a:gd name="connsiteY2-694" fmla="*/ 0 h 1195678"/>
                <a:gd name="connsiteX3-695" fmla="*/ 77889 w 348197"/>
                <a:gd name="connsiteY3-696" fmla="*/ 226594 h 1195678"/>
                <a:gd name="connsiteX4-697" fmla="*/ 237121 w 348197"/>
                <a:gd name="connsiteY4-698" fmla="*/ 858511 h 1195678"/>
                <a:gd name="connsiteX5-699" fmla="*/ 348197 w 348197"/>
                <a:gd name="connsiteY5-700" fmla="*/ 798037 h 1195678"/>
                <a:gd name="connsiteX6-701" fmla="*/ 319396 w 348197"/>
                <a:gd name="connsiteY6-702" fmla="*/ 1195678 h 1195678"/>
                <a:gd name="connsiteX7-703" fmla="*/ 1827 w 348197"/>
                <a:gd name="connsiteY7-704" fmla="*/ 965826 h 1195678"/>
                <a:gd name="connsiteX0-705" fmla="*/ 1827 w 348197"/>
                <a:gd name="connsiteY0-706" fmla="*/ 965826 h 1195678"/>
                <a:gd name="connsiteX1-707" fmla="*/ 97977 w 348197"/>
                <a:gd name="connsiteY1-708" fmla="*/ 917423 h 1195678"/>
                <a:gd name="connsiteX2-709" fmla="*/ 80974 w 348197"/>
                <a:gd name="connsiteY2-710" fmla="*/ 0 h 1195678"/>
                <a:gd name="connsiteX3-711" fmla="*/ 77889 w 348197"/>
                <a:gd name="connsiteY3-712" fmla="*/ 226594 h 1195678"/>
                <a:gd name="connsiteX4-713" fmla="*/ 237121 w 348197"/>
                <a:gd name="connsiteY4-714" fmla="*/ 858511 h 1195678"/>
                <a:gd name="connsiteX5-715" fmla="*/ 348197 w 348197"/>
                <a:gd name="connsiteY5-716" fmla="*/ 798037 h 1195678"/>
                <a:gd name="connsiteX6-717" fmla="*/ 319396 w 348197"/>
                <a:gd name="connsiteY6-718" fmla="*/ 1195678 h 1195678"/>
                <a:gd name="connsiteX7-719" fmla="*/ 1827 w 348197"/>
                <a:gd name="connsiteY7-720" fmla="*/ 965826 h 1195678"/>
                <a:gd name="connsiteX0-721" fmla="*/ 0 w 346370"/>
                <a:gd name="connsiteY0-722" fmla="*/ 965826 h 1195678"/>
                <a:gd name="connsiteX1-723" fmla="*/ 96150 w 346370"/>
                <a:gd name="connsiteY1-724" fmla="*/ 917423 h 1195678"/>
                <a:gd name="connsiteX2-725" fmla="*/ 79147 w 346370"/>
                <a:gd name="connsiteY2-726" fmla="*/ 0 h 1195678"/>
                <a:gd name="connsiteX3-727" fmla="*/ 76062 w 346370"/>
                <a:gd name="connsiteY3-728" fmla="*/ 226594 h 1195678"/>
                <a:gd name="connsiteX4-729" fmla="*/ 235294 w 346370"/>
                <a:gd name="connsiteY4-730" fmla="*/ 858511 h 1195678"/>
                <a:gd name="connsiteX5-731" fmla="*/ 346370 w 346370"/>
                <a:gd name="connsiteY5-732" fmla="*/ 798037 h 1195678"/>
                <a:gd name="connsiteX6-733" fmla="*/ 317569 w 346370"/>
                <a:gd name="connsiteY6-734" fmla="*/ 1195678 h 1195678"/>
                <a:gd name="connsiteX7-735" fmla="*/ 0 w 346370"/>
                <a:gd name="connsiteY7-736" fmla="*/ 965826 h 1195678"/>
                <a:gd name="connsiteX0-737" fmla="*/ 0 w 346370"/>
                <a:gd name="connsiteY0-738" fmla="*/ 965826 h 1195678"/>
                <a:gd name="connsiteX1-739" fmla="*/ 96150 w 346370"/>
                <a:gd name="connsiteY1-740" fmla="*/ 917423 h 1195678"/>
                <a:gd name="connsiteX2-741" fmla="*/ 79147 w 346370"/>
                <a:gd name="connsiteY2-742" fmla="*/ 0 h 1195678"/>
                <a:gd name="connsiteX3-743" fmla="*/ 76062 w 346370"/>
                <a:gd name="connsiteY3-744" fmla="*/ 226594 h 1195678"/>
                <a:gd name="connsiteX4-745" fmla="*/ 235294 w 346370"/>
                <a:gd name="connsiteY4-746" fmla="*/ 858511 h 1195678"/>
                <a:gd name="connsiteX5-747" fmla="*/ 346370 w 346370"/>
                <a:gd name="connsiteY5-748" fmla="*/ 798037 h 1195678"/>
                <a:gd name="connsiteX6-749" fmla="*/ 317569 w 346370"/>
                <a:gd name="connsiteY6-750" fmla="*/ 1195678 h 1195678"/>
                <a:gd name="connsiteX7-751" fmla="*/ 0 w 346370"/>
                <a:gd name="connsiteY7-752" fmla="*/ 965826 h 1195678"/>
                <a:gd name="connsiteX0-753" fmla="*/ 0 w 346370"/>
                <a:gd name="connsiteY0-754" fmla="*/ 965826 h 1195678"/>
                <a:gd name="connsiteX1-755" fmla="*/ 96150 w 346370"/>
                <a:gd name="connsiteY1-756" fmla="*/ 917423 h 1195678"/>
                <a:gd name="connsiteX2-757" fmla="*/ 79147 w 346370"/>
                <a:gd name="connsiteY2-758" fmla="*/ 0 h 1195678"/>
                <a:gd name="connsiteX3-759" fmla="*/ 66468 w 346370"/>
                <a:gd name="connsiteY3-760" fmla="*/ 342978 h 1195678"/>
                <a:gd name="connsiteX4-761" fmla="*/ 235294 w 346370"/>
                <a:gd name="connsiteY4-762" fmla="*/ 858511 h 1195678"/>
                <a:gd name="connsiteX5-763" fmla="*/ 346370 w 346370"/>
                <a:gd name="connsiteY5-764" fmla="*/ 798037 h 1195678"/>
                <a:gd name="connsiteX6-765" fmla="*/ 317569 w 346370"/>
                <a:gd name="connsiteY6-766" fmla="*/ 1195678 h 1195678"/>
                <a:gd name="connsiteX7-767" fmla="*/ 0 w 346370"/>
                <a:gd name="connsiteY7-768" fmla="*/ 965826 h 1195678"/>
                <a:gd name="connsiteX0-769" fmla="*/ 0 w 346370"/>
                <a:gd name="connsiteY0-770" fmla="*/ 965826 h 1195678"/>
                <a:gd name="connsiteX1-771" fmla="*/ 96150 w 346370"/>
                <a:gd name="connsiteY1-772" fmla="*/ 917423 h 1195678"/>
                <a:gd name="connsiteX2-773" fmla="*/ 79147 w 346370"/>
                <a:gd name="connsiteY2-774" fmla="*/ 0 h 1195678"/>
                <a:gd name="connsiteX3-775" fmla="*/ 66468 w 346370"/>
                <a:gd name="connsiteY3-776" fmla="*/ 342978 h 1195678"/>
                <a:gd name="connsiteX4-777" fmla="*/ 235294 w 346370"/>
                <a:gd name="connsiteY4-778" fmla="*/ 858511 h 1195678"/>
                <a:gd name="connsiteX5-779" fmla="*/ 346370 w 346370"/>
                <a:gd name="connsiteY5-780" fmla="*/ 798037 h 1195678"/>
                <a:gd name="connsiteX6-781" fmla="*/ 317569 w 346370"/>
                <a:gd name="connsiteY6-782" fmla="*/ 1195678 h 1195678"/>
                <a:gd name="connsiteX7-783" fmla="*/ 0 w 346370"/>
                <a:gd name="connsiteY7-784" fmla="*/ 965826 h 1195678"/>
                <a:gd name="connsiteX0-785" fmla="*/ 0 w 346370"/>
                <a:gd name="connsiteY0-786" fmla="*/ 965826 h 1195678"/>
                <a:gd name="connsiteX1-787" fmla="*/ 96150 w 346370"/>
                <a:gd name="connsiteY1-788" fmla="*/ 917423 h 1195678"/>
                <a:gd name="connsiteX2-789" fmla="*/ 79147 w 346370"/>
                <a:gd name="connsiteY2-790" fmla="*/ 0 h 1195678"/>
                <a:gd name="connsiteX3-791" fmla="*/ 67992 w 346370"/>
                <a:gd name="connsiteY3-792" fmla="*/ 423786 h 1195678"/>
                <a:gd name="connsiteX4-793" fmla="*/ 235294 w 346370"/>
                <a:gd name="connsiteY4-794" fmla="*/ 858511 h 1195678"/>
                <a:gd name="connsiteX5-795" fmla="*/ 346370 w 346370"/>
                <a:gd name="connsiteY5-796" fmla="*/ 798037 h 1195678"/>
                <a:gd name="connsiteX6-797" fmla="*/ 317569 w 346370"/>
                <a:gd name="connsiteY6-798" fmla="*/ 1195678 h 1195678"/>
                <a:gd name="connsiteX7-799" fmla="*/ 0 w 346370"/>
                <a:gd name="connsiteY7-800" fmla="*/ 965826 h 1195678"/>
                <a:gd name="connsiteX0-801" fmla="*/ 0 w 346370"/>
                <a:gd name="connsiteY0-802" fmla="*/ 965826 h 1195678"/>
                <a:gd name="connsiteX1-803" fmla="*/ 96150 w 346370"/>
                <a:gd name="connsiteY1-804" fmla="*/ 917423 h 1195678"/>
                <a:gd name="connsiteX2-805" fmla="*/ 79147 w 346370"/>
                <a:gd name="connsiteY2-806" fmla="*/ 0 h 1195678"/>
                <a:gd name="connsiteX3-807" fmla="*/ 67992 w 346370"/>
                <a:gd name="connsiteY3-808" fmla="*/ 423786 h 1195678"/>
                <a:gd name="connsiteX4-809" fmla="*/ 235294 w 346370"/>
                <a:gd name="connsiteY4-810" fmla="*/ 858511 h 1195678"/>
                <a:gd name="connsiteX5-811" fmla="*/ 346370 w 346370"/>
                <a:gd name="connsiteY5-812" fmla="*/ 798037 h 1195678"/>
                <a:gd name="connsiteX6-813" fmla="*/ 317569 w 346370"/>
                <a:gd name="connsiteY6-814" fmla="*/ 1195678 h 1195678"/>
                <a:gd name="connsiteX7-815" fmla="*/ 0 w 346370"/>
                <a:gd name="connsiteY7-816" fmla="*/ 965826 h 1195678"/>
                <a:gd name="connsiteX0-817" fmla="*/ 0 w 346370"/>
                <a:gd name="connsiteY0-818" fmla="*/ 965826 h 1195678"/>
                <a:gd name="connsiteX1-819" fmla="*/ 96150 w 346370"/>
                <a:gd name="connsiteY1-820" fmla="*/ 917423 h 1195678"/>
                <a:gd name="connsiteX2-821" fmla="*/ 79147 w 346370"/>
                <a:gd name="connsiteY2-822" fmla="*/ 0 h 1195678"/>
                <a:gd name="connsiteX3-823" fmla="*/ 74662 w 346370"/>
                <a:gd name="connsiteY3-824" fmla="*/ 420291 h 1195678"/>
                <a:gd name="connsiteX4-825" fmla="*/ 235294 w 346370"/>
                <a:gd name="connsiteY4-826" fmla="*/ 858511 h 1195678"/>
                <a:gd name="connsiteX5-827" fmla="*/ 346370 w 346370"/>
                <a:gd name="connsiteY5-828" fmla="*/ 798037 h 1195678"/>
                <a:gd name="connsiteX6-829" fmla="*/ 317569 w 346370"/>
                <a:gd name="connsiteY6-830" fmla="*/ 1195678 h 1195678"/>
                <a:gd name="connsiteX7-831" fmla="*/ 0 w 346370"/>
                <a:gd name="connsiteY7-832" fmla="*/ 965826 h 1195678"/>
                <a:gd name="connsiteX0-833" fmla="*/ 0 w 346370"/>
                <a:gd name="connsiteY0-834" fmla="*/ 965826 h 1195678"/>
                <a:gd name="connsiteX1-835" fmla="*/ 96150 w 346370"/>
                <a:gd name="connsiteY1-836" fmla="*/ 917423 h 1195678"/>
                <a:gd name="connsiteX2-837" fmla="*/ 79147 w 346370"/>
                <a:gd name="connsiteY2-838" fmla="*/ 0 h 1195678"/>
                <a:gd name="connsiteX3-839" fmla="*/ 74662 w 346370"/>
                <a:gd name="connsiteY3-840" fmla="*/ 420291 h 1195678"/>
                <a:gd name="connsiteX4-841" fmla="*/ 235294 w 346370"/>
                <a:gd name="connsiteY4-842" fmla="*/ 858511 h 1195678"/>
                <a:gd name="connsiteX5-843" fmla="*/ 346370 w 346370"/>
                <a:gd name="connsiteY5-844" fmla="*/ 798037 h 1195678"/>
                <a:gd name="connsiteX6-845" fmla="*/ 317569 w 346370"/>
                <a:gd name="connsiteY6-846" fmla="*/ 1195678 h 1195678"/>
                <a:gd name="connsiteX7-847" fmla="*/ 0 w 346370"/>
                <a:gd name="connsiteY7-848" fmla="*/ 965826 h 1195678"/>
                <a:gd name="connsiteX0-849" fmla="*/ 0 w 346370"/>
                <a:gd name="connsiteY0-850" fmla="*/ 965826 h 1195678"/>
                <a:gd name="connsiteX1-851" fmla="*/ 96150 w 346370"/>
                <a:gd name="connsiteY1-852" fmla="*/ 917423 h 1195678"/>
                <a:gd name="connsiteX2-853" fmla="*/ 79147 w 346370"/>
                <a:gd name="connsiteY2-854" fmla="*/ 0 h 1195678"/>
                <a:gd name="connsiteX3-855" fmla="*/ 74662 w 346370"/>
                <a:gd name="connsiteY3-856" fmla="*/ 420291 h 1195678"/>
                <a:gd name="connsiteX4-857" fmla="*/ 235294 w 346370"/>
                <a:gd name="connsiteY4-858" fmla="*/ 858511 h 1195678"/>
                <a:gd name="connsiteX5-859" fmla="*/ 346370 w 346370"/>
                <a:gd name="connsiteY5-860" fmla="*/ 798037 h 1195678"/>
                <a:gd name="connsiteX6-861" fmla="*/ 317569 w 346370"/>
                <a:gd name="connsiteY6-862" fmla="*/ 1195678 h 1195678"/>
                <a:gd name="connsiteX7-863" fmla="*/ 0 w 346370"/>
                <a:gd name="connsiteY7-864" fmla="*/ 965826 h 1195678"/>
                <a:gd name="connsiteX0-865" fmla="*/ 0 w 346370"/>
                <a:gd name="connsiteY0-866" fmla="*/ 965826 h 1195678"/>
                <a:gd name="connsiteX1-867" fmla="*/ 96150 w 346370"/>
                <a:gd name="connsiteY1-868" fmla="*/ 917423 h 1195678"/>
                <a:gd name="connsiteX2-869" fmla="*/ 79147 w 346370"/>
                <a:gd name="connsiteY2-870" fmla="*/ 0 h 1195678"/>
                <a:gd name="connsiteX3-871" fmla="*/ 74662 w 346370"/>
                <a:gd name="connsiteY3-872" fmla="*/ 420291 h 1195678"/>
                <a:gd name="connsiteX4-873" fmla="*/ 231927 w 346370"/>
                <a:gd name="connsiteY4-874" fmla="*/ 858576 h 1195678"/>
                <a:gd name="connsiteX5-875" fmla="*/ 346370 w 346370"/>
                <a:gd name="connsiteY5-876" fmla="*/ 798037 h 1195678"/>
                <a:gd name="connsiteX6-877" fmla="*/ 317569 w 346370"/>
                <a:gd name="connsiteY6-878" fmla="*/ 1195678 h 1195678"/>
                <a:gd name="connsiteX7-879" fmla="*/ 0 w 346370"/>
                <a:gd name="connsiteY7-880" fmla="*/ 965826 h 1195678"/>
                <a:gd name="connsiteX0-881" fmla="*/ 0 w 346370"/>
                <a:gd name="connsiteY0-882" fmla="*/ 965826 h 1195678"/>
                <a:gd name="connsiteX1-883" fmla="*/ 96150 w 346370"/>
                <a:gd name="connsiteY1-884" fmla="*/ 917423 h 1195678"/>
                <a:gd name="connsiteX2-885" fmla="*/ 79147 w 346370"/>
                <a:gd name="connsiteY2-886" fmla="*/ 0 h 1195678"/>
                <a:gd name="connsiteX3-887" fmla="*/ 74662 w 346370"/>
                <a:gd name="connsiteY3-888" fmla="*/ 420291 h 1195678"/>
                <a:gd name="connsiteX4-889" fmla="*/ 257185 w 346370"/>
                <a:gd name="connsiteY4-890" fmla="*/ 840054 h 1195678"/>
                <a:gd name="connsiteX5-891" fmla="*/ 346370 w 346370"/>
                <a:gd name="connsiteY5-892" fmla="*/ 798037 h 1195678"/>
                <a:gd name="connsiteX6-893" fmla="*/ 317569 w 346370"/>
                <a:gd name="connsiteY6-894" fmla="*/ 1195678 h 1195678"/>
                <a:gd name="connsiteX7-895" fmla="*/ 0 w 346370"/>
                <a:gd name="connsiteY7-896" fmla="*/ 965826 h 1195678"/>
                <a:gd name="connsiteX0-897" fmla="*/ 20484 w 366854"/>
                <a:gd name="connsiteY0-898" fmla="*/ 965826 h 1195678"/>
                <a:gd name="connsiteX1-899" fmla="*/ 86326 w 366854"/>
                <a:gd name="connsiteY1-900" fmla="*/ 934261 h 1195678"/>
                <a:gd name="connsiteX2-901" fmla="*/ 99631 w 366854"/>
                <a:gd name="connsiteY2-902" fmla="*/ 0 h 1195678"/>
                <a:gd name="connsiteX3-903" fmla="*/ 95146 w 366854"/>
                <a:gd name="connsiteY3-904" fmla="*/ 420291 h 1195678"/>
                <a:gd name="connsiteX4-905" fmla="*/ 277669 w 366854"/>
                <a:gd name="connsiteY4-906" fmla="*/ 840054 h 1195678"/>
                <a:gd name="connsiteX5-907" fmla="*/ 366854 w 366854"/>
                <a:gd name="connsiteY5-908" fmla="*/ 798037 h 1195678"/>
                <a:gd name="connsiteX6-909" fmla="*/ 338053 w 366854"/>
                <a:gd name="connsiteY6-910" fmla="*/ 1195678 h 1195678"/>
                <a:gd name="connsiteX7-911" fmla="*/ 20484 w 366854"/>
                <a:gd name="connsiteY7-912" fmla="*/ 965826 h 1195678"/>
                <a:gd name="connsiteX0-913" fmla="*/ 20484 w 366854"/>
                <a:gd name="connsiteY0-914" fmla="*/ 965826 h 1195678"/>
                <a:gd name="connsiteX1-915" fmla="*/ 86326 w 366854"/>
                <a:gd name="connsiteY1-916" fmla="*/ 934261 h 1195678"/>
                <a:gd name="connsiteX2-917" fmla="*/ 99631 w 366854"/>
                <a:gd name="connsiteY2-918" fmla="*/ 0 h 1195678"/>
                <a:gd name="connsiteX3-919" fmla="*/ 128821 w 366854"/>
                <a:gd name="connsiteY3-920" fmla="*/ 427026 h 1195678"/>
                <a:gd name="connsiteX4-921" fmla="*/ 277669 w 366854"/>
                <a:gd name="connsiteY4-922" fmla="*/ 840054 h 1195678"/>
                <a:gd name="connsiteX5-923" fmla="*/ 366854 w 366854"/>
                <a:gd name="connsiteY5-924" fmla="*/ 798037 h 1195678"/>
                <a:gd name="connsiteX6-925" fmla="*/ 338053 w 366854"/>
                <a:gd name="connsiteY6-926" fmla="*/ 1195678 h 1195678"/>
                <a:gd name="connsiteX7-927" fmla="*/ 20484 w 366854"/>
                <a:gd name="connsiteY7-928" fmla="*/ 965826 h 1195678"/>
                <a:gd name="connsiteX0-929" fmla="*/ 9187 w 355557"/>
                <a:gd name="connsiteY0-930" fmla="*/ 980980 h 1210832"/>
                <a:gd name="connsiteX1-931" fmla="*/ 75029 w 355557"/>
                <a:gd name="connsiteY1-932" fmla="*/ 949415 h 1210832"/>
                <a:gd name="connsiteX2-933" fmla="*/ 133797 w 355557"/>
                <a:gd name="connsiteY2-934" fmla="*/ 0 h 1210832"/>
                <a:gd name="connsiteX3-935" fmla="*/ 117524 w 355557"/>
                <a:gd name="connsiteY3-936" fmla="*/ 442180 h 1210832"/>
                <a:gd name="connsiteX4-937" fmla="*/ 266372 w 355557"/>
                <a:gd name="connsiteY4-938" fmla="*/ 855208 h 1210832"/>
                <a:gd name="connsiteX5-939" fmla="*/ 355557 w 355557"/>
                <a:gd name="connsiteY5-940" fmla="*/ 813191 h 1210832"/>
                <a:gd name="connsiteX6-941" fmla="*/ 326756 w 355557"/>
                <a:gd name="connsiteY6-942" fmla="*/ 1210832 h 1210832"/>
                <a:gd name="connsiteX7-943" fmla="*/ 9187 w 355557"/>
                <a:gd name="connsiteY7-944" fmla="*/ 980980 h 1210832"/>
                <a:gd name="connsiteX0-945" fmla="*/ 9187 w 355557"/>
                <a:gd name="connsiteY0-946" fmla="*/ 980980 h 1210832"/>
                <a:gd name="connsiteX1-947" fmla="*/ 75029 w 355557"/>
                <a:gd name="connsiteY1-948" fmla="*/ 949415 h 1210832"/>
                <a:gd name="connsiteX2-949" fmla="*/ 133797 w 355557"/>
                <a:gd name="connsiteY2-950" fmla="*/ 0 h 1210832"/>
                <a:gd name="connsiteX3-951" fmla="*/ 117524 w 355557"/>
                <a:gd name="connsiteY3-952" fmla="*/ 442180 h 1210832"/>
                <a:gd name="connsiteX4-953" fmla="*/ 266372 w 355557"/>
                <a:gd name="connsiteY4-954" fmla="*/ 855208 h 1210832"/>
                <a:gd name="connsiteX5-955" fmla="*/ 355557 w 355557"/>
                <a:gd name="connsiteY5-956" fmla="*/ 813191 h 1210832"/>
                <a:gd name="connsiteX6-957" fmla="*/ 326756 w 355557"/>
                <a:gd name="connsiteY6-958" fmla="*/ 1210832 h 1210832"/>
                <a:gd name="connsiteX7-959" fmla="*/ 9187 w 355557"/>
                <a:gd name="connsiteY7-960" fmla="*/ 980980 h 1210832"/>
                <a:gd name="connsiteX0-961" fmla="*/ 9187 w 355557"/>
                <a:gd name="connsiteY0-962" fmla="*/ 980980 h 1210832"/>
                <a:gd name="connsiteX1-963" fmla="*/ 75029 w 355557"/>
                <a:gd name="connsiteY1-964" fmla="*/ 949415 h 1210832"/>
                <a:gd name="connsiteX2-965" fmla="*/ 133797 w 355557"/>
                <a:gd name="connsiteY2-966" fmla="*/ 0 h 1210832"/>
                <a:gd name="connsiteX3-967" fmla="*/ 117524 w 355557"/>
                <a:gd name="connsiteY3-968" fmla="*/ 442180 h 1210832"/>
                <a:gd name="connsiteX4-969" fmla="*/ 266372 w 355557"/>
                <a:gd name="connsiteY4-970" fmla="*/ 855208 h 1210832"/>
                <a:gd name="connsiteX5-971" fmla="*/ 355557 w 355557"/>
                <a:gd name="connsiteY5-972" fmla="*/ 813191 h 1210832"/>
                <a:gd name="connsiteX6-973" fmla="*/ 326756 w 355557"/>
                <a:gd name="connsiteY6-974" fmla="*/ 1210832 h 1210832"/>
                <a:gd name="connsiteX7-975" fmla="*/ 9187 w 355557"/>
                <a:gd name="connsiteY7-976" fmla="*/ 980980 h 1210832"/>
                <a:gd name="connsiteX0-977" fmla="*/ 9187 w 355557"/>
                <a:gd name="connsiteY0-978" fmla="*/ 980980 h 1210832"/>
                <a:gd name="connsiteX1-979" fmla="*/ 75029 w 355557"/>
                <a:gd name="connsiteY1-980" fmla="*/ 949415 h 1210832"/>
                <a:gd name="connsiteX2-981" fmla="*/ 133797 w 355557"/>
                <a:gd name="connsiteY2-982" fmla="*/ 0 h 1210832"/>
                <a:gd name="connsiteX3-983" fmla="*/ 117524 w 355557"/>
                <a:gd name="connsiteY3-984" fmla="*/ 442180 h 1210832"/>
                <a:gd name="connsiteX4-985" fmla="*/ 266372 w 355557"/>
                <a:gd name="connsiteY4-986" fmla="*/ 855208 h 1210832"/>
                <a:gd name="connsiteX5-987" fmla="*/ 355557 w 355557"/>
                <a:gd name="connsiteY5-988" fmla="*/ 813191 h 1210832"/>
                <a:gd name="connsiteX6-989" fmla="*/ 326756 w 355557"/>
                <a:gd name="connsiteY6-990" fmla="*/ 1210832 h 1210832"/>
                <a:gd name="connsiteX7-991" fmla="*/ 9187 w 355557"/>
                <a:gd name="connsiteY7-992" fmla="*/ 980980 h 1210832"/>
                <a:gd name="connsiteX0-993" fmla="*/ 9187 w 355557"/>
                <a:gd name="connsiteY0-994" fmla="*/ 980980 h 1210832"/>
                <a:gd name="connsiteX1-995" fmla="*/ 75029 w 355557"/>
                <a:gd name="connsiteY1-996" fmla="*/ 949415 h 1210832"/>
                <a:gd name="connsiteX2-997" fmla="*/ 133797 w 355557"/>
                <a:gd name="connsiteY2-998" fmla="*/ 0 h 1210832"/>
                <a:gd name="connsiteX3-999" fmla="*/ 117524 w 355557"/>
                <a:gd name="connsiteY3-1000" fmla="*/ 442180 h 1210832"/>
                <a:gd name="connsiteX4-1001" fmla="*/ 266372 w 355557"/>
                <a:gd name="connsiteY4-1002" fmla="*/ 855208 h 1210832"/>
                <a:gd name="connsiteX5-1003" fmla="*/ 355557 w 355557"/>
                <a:gd name="connsiteY5-1004" fmla="*/ 813191 h 1210832"/>
                <a:gd name="connsiteX6-1005" fmla="*/ 326756 w 355557"/>
                <a:gd name="connsiteY6-1006" fmla="*/ 1210832 h 1210832"/>
                <a:gd name="connsiteX7-1007" fmla="*/ 9187 w 355557"/>
                <a:gd name="connsiteY7-1008" fmla="*/ 980980 h 1210832"/>
                <a:gd name="connsiteX0-1009" fmla="*/ 9187 w 355557"/>
                <a:gd name="connsiteY0-1010" fmla="*/ 980980 h 1210832"/>
                <a:gd name="connsiteX1-1011" fmla="*/ 75029 w 355557"/>
                <a:gd name="connsiteY1-1012" fmla="*/ 949415 h 1210832"/>
                <a:gd name="connsiteX2-1013" fmla="*/ 133797 w 355557"/>
                <a:gd name="connsiteY2-1014" fmla="*/ 0 h 1210832"/>
                <a:gd name="connsiteX3-1015" fmla="*/ 117524 w 355557"/>
                <a:gd name="connsiteY3-1016" fmla="*/ 442180 h 1210832"/>
                <a:gd name="connsiteX4-1017" fmla="*/ 266372 w 355557"/>
                <a:gd name="connsiteY4-1018" fmla="*/ 855208 h 1210832"/>
                <a:gd name="connsiteX5-1019" fmla="*/ 355557 w 355557"/>
                <a:gd name="connsiteY5-1020" fmla="*/ 813191 h 1210832"/>
                <a:gd name="connsiteX6-1021" fmla="*/ 326756 w 355557"/>
                <a:gd name="connsiteY6-1022" fmla="*/ 1210832 h 1210832"/>
                <a:gd name="connsiteX7-1023" fmla="*/ 9187 w 355557"/>
                <a:gd name="connsiteY7-1024" fmla="*/ 980980 h 1210832"/>
                <a:gd name="connsiteX0-1025" fmla="*/ 3944 w 350314"/>
                <a:gd name="connsiteY0-1026" fmla="*/ 980980 h 1210832"/>
                <a:gd name="connsiteX1-1027" fmla="*/ 76521 w 350314"/>
                <a:gd name="connsiteY1-1028" fmla="*/ 942680 h 1210832"/>
                <a:gd name="connsiteX2-1029" fmla="*/ 128554 w 350314"/>
                <a:gd name="connsiteY2-1030" fmla="*/ 0 h 1210832"/>
                <a:gd name="connsiteX3-1031" fmla="*/ 112281 w 350314"/>
                <a:gd name="connsiteY3-1032" fmla="*/ 442180 h 1210832"/>
                <a:gd name="connsiteX4-1033" fmla="*/ 261129 w 350314"/>
                <a:gd name="connsiteY4-1034" fmla="*/ 855208 h 1210832"/>
                <a:gd name="connsiteX5-1035" fmla="*/ 350314 w 350314"/>
                <a:gd name="connsiteY5-1036" fmla="*/ 813191 h 1210832"/>
                <a:gd name="connsiteX6-1037" fmla="*/ 321513 w 350314"/>
                <a:gd name="connsiteY6-1038" fmla="*/ 1210832 h 1210832"/>
                <a:gd name="connsiteX7-1039" fmla="*/ 3944 w 350314"/>
                <a:gd name="connsiteY7-1040" fmla="*/ 980980 h 1210832"/>
                <a:gd name="connsiteX0-1041" fmla="*/ 0 w 346370"/>
                <a:gd name="connsiteY0-1042" fmla="*/ 980980 h 1210832"/>
                <a:gd name="connsiteX1-1043" fmla="*/ 79312 w 346370"/>
                <a:gd name="connsiteY1-1044" fmla="*/ 949415 h 1210832"/>
                <a:gd name="connsiteX2-1045" fmla="*/ 124610 w 346370"/>
                <a:gd name="connsiteY2-1046" fmla="*/ 0 h 1210832"/>
                <a:gd name="connsiteX3-1047" fmla="*/ 108337 w 346370"/>
                <a:gd name="connsiteY3-1048" fmla="*/ 442180 h 1210832"/>
                <a:gd name="connsiteX4-1049" fmla="*/ 257185 w 346370"/>
                <a:gd name="connsiteY4-1050" fmla="*/ 855208 h 1210832"/>
                <a:gd name="connsiteX5-1051" fmla="*/ 346370 w 346370"/>
                <a:gd name="connsiteY5-1052" fmla="*/ 813191 h 1210832"/>
                <a:gd name="connsiteX6-1053" fmla="*/ 317569 w 346370"/>
                <a:gd name="connsiteY6-1054" fmla="*/ 1210832 h 1210832"/>
                <a:gd name="connsiteX7-1055" fmla="*/ 0 w 346370"/>
                <a:gd name="connsiteY7-1056" fmla="*/ 980980 h 1210832"/>
                <a:gd name="connsiteX0-1057" fmla="*/ 4917 w 351287"/>
                <a:gd name="connsiteY0-1058" fmla="*/ 980980 h 1210832"/>
                <a:gd name="connsiteX1-1059" fmla="*/ 84229 w 351287"/>
                <a:gd name="connsiteY1-1060" fmla="*/ 949415 h 1210832"/>
                <a:gd name="connsiteX2-1061" fmla="*/ 129527 w 351287"/>
                <a:gd name="connsiteY2-1062" fmla="*/ 0 h 1210832"/>
                <a:gd name="connsiteX3-1063" fmla="*/ 113254 w 351287"/>
                <a:gd name="connsiteY3-1064" fmla="*/ 442180 h 1210832"/>
                <a:gd name="connsiteX4-1065" fmla="*/ 262102 w 351287"/>
                <a:gd name="connsiteY4-1066" fmla="*/ 855208 h 1210832"/>
                <a:gd name="connsiteX5-1067" fmla="*/ 351287 w 351287"/>
                <a:gd name="connsiteY5-1068" fmla="*/ 813191 h 1210832"/>
                <a:gd name="connsiteX6-1069" fmla="*/ 322486 w 351287"/>
                <a:gd name="connsiteY6-1070" fmla="*/ 1210832 h 1210832"/>
                <a:gd name="connsiteX7-1071" fmla="*/ 4917 w 351287"/>
                <a:gd name="connsiteY7-1072" fmla="*/ 980980 h 1210832"/>
                <a:gd name="connsiteX0-1073" fmla="*/ 8160 w 354530"/>
                <a:gd name="connsiteY0-1074" fmla="*/ 908576 h 1138428"/>
                <a:gd name="connsiteX1-1075" fmla="*/ 87472 w 354530"/>
                <a:gd name="connsiteY1-1076" fmla="*/ 877011 h 1138428"/>
                <a:gd name="connsiteX2-1077" fmla="*/ 120984 w 354530"/>
                <a:gd name="connsiteY2-1078" fmla="*/ 0 h 1138428"/>
                <a:gd name="connsiteX3-1079" fmla="*/ 116497 w 354530"/>
                <a:gd name="connsiteY3-1080" fmla="*/ 369776 h 1138428"/>
                <a:gd name="connsiteX4-1081" fmla="*/ 265345 w 354530"/>
                <a:gd name="connsiteY4-1082" fmla="*/ 782804 h 1138428"/>
                <a:gd name="connsiteX5-1083" fmla="*/ 354530 w 354530"/>
                <a:gd name="connsiteY5-1084" fmla="*/ 740787 h 1138428"/>
                <a:gd name="connsiteX6-1085" fmla="*/ 325729 w 354530"/>
                <a:gd name="connsiteY6-1086" fmla="*/ 1138428 h 1138428"/>
                <a:gd name="connsiteX7-1087" fmla="*/ 8160 w 354530"/>
                <a:gd name="connsiteY7-1088" fmla="*/ 908576 h 1138428"/>
                <a:gd name="connsiteX0-1089" fmla="*/ 6743 w 353113"/>
                <a:gd name="connsiteY0-1090" fmla="*/ 910260 h 1140112"/>
                <a:gd name="connsiteX1-1091" fmla="*/ 86055 w 353113"/>
                <a:gd name="connsiteY1-1092" fmla="*/ 878695 h 1140112"/>
                <a:gd name="connsiteX2-1093" fmla="*/ 124619 w 353113"/>
                <a:gd name="connsiteY2-1094" fmla="*/ 0 h 1140112"/>
                <a:gd name="connsiteX3-1095" fmla="*/ 115080 w 353113"/>
                <a:gd name="connsiteY3-1096" fmla="*/ 371460 h 1140112"/>
                <a:gd name="connsiteX4-1097" fmla="*/ 263928 w 353113"/>
                <a:gd name="connsiteY4-1098" fmla="*/ 784488 h 1140112"/>
                <a:gd name="connsiteX5-1099" fmla="*/ 353113 w 353113"/>
                <a:gd name="connsiteY5-1100" fmla="*/ 742471 h 1140112"/>
                <a:gd name="connsiteX6-1101" fmla="*/ 324312 w 353113"/>
                <a:gd name="connsiteY6-1102" fmla="*/ 1140112 h 1140112"/>
                <a:gd name="connsiteX7-1103" fmla="*/ 6743 w 353113"/>
                <a:gd name="connsiteY7-1104" fmla="*/ 910260 h 1140112"/>
                <a:gd name="connsiteX0-1105" fmla="*/ 6743 w 346378"/>
                <a:gd name="connsiteY0-1106" fmla="*/ 910260 h 1140112"/>
                <a:gd name="connsiteX1-1107" fmla="*/ 86055 w 346378"/>
                <a:gd name="connsiteY1-1108" fmla="*/ 878695 h 1140112"/>
                <a:gd name="connsiteX2-1109" fmla="*/ 124619 w 346378"/>
                <a:gd name="connsiteY2-1110" fmla="*/ 0 h 1140112"/>
                <a:gd name="connsiteX3-1111" fmla="*/ 115080 w 346378"/>
                <a:gd name="connsiteY3-1112" fmla="*/ 371460 h 1140112"/>
                <a:gd name="connsiteX4-1113" fmla="*/ 263928 w 346378"/>
                <a:gd name="connsiteY4-1114" fmla="*/ 784488 h 1140112"/>
                <a:gd name="connsiteX5-1115" fmla="*/ 346378 w 346378"/>
                <a:gd name="connsiteY5-1116" fmla="*/ 722265 h 1140112"/>
                <a:gd name="connsiteX6-1117" fmla="*/ 324312 w 346378"/>
                <a:gd name="connsiteY6-1118" fmla="*/ 1140112 h 1140112"/>
                <a:gd name="connsiteX7-1119" fmla="*/ 6743 w 346378"/>
                <a:gd name="connsiteY7-1120" fmla="*/ 910260 h 1140112"/>
                <a:gd name="connsiteX0-1121" fmla="*/ 1691 w 346378"/>
                <a:gd name="connsiteY0-1122" fmla="*/ 928782 h 1140112"/>
                <a:gd name="connsiteX1-1123" fmla="*/ 86055 w 346378"/>
                <a:gd name="connsiteY1-1124" fmla="*/ 878695 h 1140112"/>
                <a:gd name="connsiteX2-1125" fmla="*/ 124619 w 346378"/>
                <a:gd name="connsiteY2-1126" fmla="*/ 0 h 1140112"/>
                <a:gd name="connsiteX3-1127" fmla="*/ 115080 w 346378"/>
                <a:gd name="connsiteY3-1128" fmla="*/ 371460 h 1140112"/>
                <a:gd name="connsiteX4-1129" fmla="*/ 263928 w 346378"/>
                <a:gd name="connsiteY4-1130" fmla="*/ 784488 h 1140112"/>
                <a:gd name="connsiteX5-1131" fmla="*/ 346378 w 346378"/>
                <a:gd name="connsiteY5-1132" fmla="*/ 722265 h 1140112"/>
                <a:gd name="connsiteX6-1133" fmla="*/ 324312 w 346378"/>
                <a:gd name="connsiteY6-1134" fmla="*/ 1140112 h 1140112"/>
                <a:gd name="connsiteX7-1135" fmla="*/ 1691 w 346378"/>
                <a:gd name="connsiteY7-1136" fmla="*/ 928782 h 1140112"/>
                <a:gd name="connsiteX0-1137" fmla="*/ 1691 w 346378"/>
                <a:gd name="connsiteY0-1138" fmla="*/ 928782 h 1140112"/>
                <a:gd name="connsiteX1-1139" fmla="*/ 86055 w 346378"/>
                <a:gd name="connsiteY1-1140" fmla="*/ 878695 h 1140112"/>
                <a:gd name="connsiteX2-1141" fmla="*/ 124619 w 346378"/>
                <a:gd name="connsiteY2-1142" fmla="*/ 0 h 1140112"/>
                <a:gd name="connsiteX3-1143" fmla="*/ 115080 w 346378"/>
                <a:gd name="connsiteY3-1144" fmla="*/ 371460 h 1140112"/>
                <a:gd name="connsiteX4-1145" fmla="*/ 258875 w 346378"/>
                <a:gd name="connsiteY4-1146" fmla="*/ 782804 h 1140112"/>
                <a:gd name="connsiteX5-1147" fmla="*/ 346378 w 346378"/>
                <a:gd name="connsiteY5-1148" fmla="*/ 722265 h 1140112"/>
                <a:gd name="connsiteX6-1149" fmla="*/ 324312 w 346378"/>
                <a:gd name="connsiteY6-1150" fmla="*/ 1140112 h 1140112"/>
                <a:gd name="connsiteX7-1151" fmla="*/ 1691 w 346378"/>
                <a:gd name="connsiteY7-1152" fmla="*/ 928782 h 1140112"/>
                <a:gd name="connsiteX0-1153" fmla="*/ 1691 w 346378"/>
                <a:gd name="connsiteY0-1154" fmla="*/ 928782 h 1140112"/>
                <a:gd name="connsiteX1-1155" fmla="*/ 86055 w 346378"/>
                <a:gd name="connsiteY1-1156" fmla="*/ 878695 h 1140112"/>
                <a:gd name="connsiteX2-1157" fmla="*/ 124619 w 346378"/>
                <a:gd name="connsiteY2-1158" fmla="*/ 0 h 1140112"/>
                <a:gd name="connsiteX3-1159" fmla="*/ 115080 w 346378"/>
                <a:gd name="connsiteY3-1160" fmla="*/ 371460 h 1140112"/>
                <a:gd name="connsiteX4-1161" fmla="*/ 255508 w 346378"/>
                <a:gd name="connsiteY4-1162" fmla="*/ 779437 h 1140112"/>
                <a:gd name="connsiteX5-1163" fmla="*/ 346378 w 346378"/>
                <a:gd name="connsiteY5-1164" fmla="*/ 722265 h 1140112"/>
                <a:gd name="connsiteX6-1165" fmla="*/ 324312 w 346378"/>
                <a:gd name="connsiteY6-1166" fmla="*/ 1140112 h 1140112"/>
                <a:gd name="connsiteX7-1167" fmla="*/ 1691 w 346378"/>
                <a:gd name="connsiteY7-1168" fmla="*/ 928782 h 1140112"/>
                <a:gd name="connsiteX0-1169" fmla="*/ 0 w 344687"/>
                <a:gd name="connsiteY0-1170" fmla="*/ 1044964 h 1256294"/>
                <a:gd name="connsiteX1-1171" fmla="*/ 84364 w 344687"/>
                <a:gd name="connsiteY1-1172" fmla="*/ 994877 h 1256294"/>
                <a:gd name="connsiteX2-1173" fmla="*/ 154920 w 344687"/>
                <a:gd name="connsiteY2-1174" fmla="*/ 0 h 1256294"/>
                <a:gd name="connsiteX3-1175" fmla="*/ 113389 w 344687"/>
                <a:gd name="connsiteY3-1176" fmla="*/ 487642 h 1256294"/>
                <a:gd name="connsiteX4-1177" fmla="*/ 253817 w 344687"/>
                <a:gd name="connsiteY4-1178" fmla="*/ 895619 h 1256294"/>
                <a:gd name="connsiteX5-1179" fmla="*/ 344687 w 344687"/>
                <a:gd name="connsiteY5-1180" fmla="*/ 838447 h 1256294"/>
                <a:gd name="connsiteX6-1181" fmla="*/ 322621 w 344687"/>
                <a:gd name="connsiteY6-1182" fmla="*/ 1256294 h 1256294"/>
                <a:gd name="connsiteX7-1183" fmla="*/ 0 w 344687"/>
                <a:gd name="connsiteY7-1184" fmla="*/ 1044964 h 12562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4687" h="1256294">
                  <a:moveTo>
                    <a:pt x="0" y="1044964"/>
                  </a:moveTo>
                  <a:cubicBezTo>
                    <a:pt x="32050" y="1028830"/>
                    <a:pt x="48884" y="1007708"/>
                    <a:pt x="84364" y="994877"/>
                  </a:cubicBezTo>
                  <a:cubicBezTo>
                    <a:pt x="-98460" y="447547"/>
                    <a:pt x="88751" y="163497"/>
                    <a:pt x="154920" y="0"/>
                  </a:cubicBezTo>
                  <a:cubicBezTo>
                    <a:pt x="133624" y="161804"/>
                    <a:pt x="94152" y="319868"/>
                    <a:pt x="113389" y="487642"/>
                  </a:cubicBezTo>
                  <a:cubicBezTo>
                    <a:pt x="134239" y="621709"/>
                    <a:pt x="141514" y="692225"/>
                    <a:pt x="253817" y="895619"/>
                  </a:cubicBezTo>
                  <a:lnTo>
                    <a:pt x="344687" y="838447"/>
                  </a:lnTo>
                  <a:lnTo>
                    <a:pt x="322621" y="1256294"/>
                  </a:lnTo>
                  <a:lnTo>
                    <a:pt x="0" y="1044964"/>
                  </a:lnTo>
                  <a:close/>
                </a:path>
              </a:pathLst>
            </a:custGeom>
            <a:gradFill>
              <a:gsLst>
                <a:gs pos="30000">
                  <a:srgbClr val="FB7D7E">
                    <a:alpha val="80000"/>
                  </a:srgbClr>
                </a:gs>
                <a:gs pos="0">
                  <a:schemeClr val="accent1">
                    <a:lumMod val="5000"/>
                    <a:lumOff val="95000"/>
                    <a:alpha val="30000"/>
                  </a:schemeClr>
                </a:gs>
                <a:gs pos="80000">
                  <a:srgbClr val="FF0000"/>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1417" tIns="25713" rIns="51417" bIns="25713"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514350" eaLnBrk="0" fontAlgn="base" hangingPunct="0">
                <a:spcBef>
                  <a:spcPct val="0"/>
                </a:spcBef>
                <a:spcAft>
                  <a:spcPct val="0"/>
                </a:spcAft>
                <a:defRPr/>
              </a:pPr>
              <a:endParaRPr lang="zh-CN" altLang="en-US" sz="525" dirty="0">
                <a:solidFill>
                  <a:prstClr val="white"/>
                </a:solidFill>
                <a:latin typeface="微软雅黑" panose="020B0503020204020204" pitchFamily="34" charset="-122"/>
                <a:ea typeface="微软雅黑" panose="020B0503020204020204" pitchFamily="34" charset="-122"/>
                <a:cs typeface="+mn-ea"/>
                <a:sym typeface="+mn-lt"/>
              </a:endParaRPr>
            </a:p>
          </p:txBody>
        </p:sp>
      </p:grpSp>
      <p:sp>
        <p:nvSpPr>
          <p:cNvPr id="70" name="圆角矩形 69"/>
          <p:cNvSpPr/>
          <p:nvPr>
            <p:custDataLst>
              <p:tags r:id="rId34"/>
            </p:custDataLst>
          </p:nvPr>
        </p:nvSpPr>
        <p:spPr>
          <a:xfrm>
            <a:off x="7349808" y="4392930"/>
            <a:ext cx="4591050" cy="2371725"/>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8078153" y="4255770"/>
            <a:ext cx="3134360" cy="306705"/>
          </a:xfrm>
          <a:prstGeom prst="rect">
            <a:avLst/>
          </a:prstGeom>
          <a:solidFill>
            <a:srgbClr val="1184CF"/>
          </a:solidFill>
        </p:spPr>
        <p:txBody>
          <a:bodyPr wrap="square" rtlCol="0">
            <a:spAutoFit/>
          </a:bodyPr>
          <a:p>
            <a:pPr lvl="0" indent="0" algn="ctr" fontAlgn="auto">
              <a:buClrTx/>
              <a:buSzTx/>
              <a:buFontTx/>
            </a:pP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政企产品收入增幅全省前列</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2" name="文本框 71"/>
          <p:cNvSpPr txBox="1"/>
          <p:nvPr/>
        </p:nvSpPr>
        <p:spPr>
          <a:xfrm>
            <a:off x="7375843" y="4611370"/>
            <a:ext cx="2284095" cy="275590"/>
          </a:xfrm>
          <a:prstGeom prst="rect">
            <a:avLst/>
          </a:prstGeom>
          <a:noFill/>
        </p:spPr>
        <p:txBody>
          <a:bodyPr wrap="square" rtlCol="0" anchor="t">
            <a:spAutoFit/>
          </a:bodyPr>
          <a:p>
            <a:pPr indent="0">
              <a:buNone/>
            </a:pPr>
            <a:r>
              <a:rPr lang="zh-CN" altLang="en-US" sz="1200" b="1">
                <a:solidFill>
                  <a:schemeClr val="tx1"/>
                </a:solidFill>
                <a:latin typeface="微软雅黑" panose="020B0503020204020204" pitchFamily="34" charset="-122"/>
                <a:ea typeface="微软雅黑" panose="020B0503020204020204" pitchFamily="34" charset="-122"/>
                <a:sym typeface="+mn-ea"/>
              </a:rPr>
              <a:t>产品收入增幅</a:t>
            </a:r>
            <a:r>
              <a:rPr lang="en-US" altLang="zh-CN" sz="1200" b="1">
                <a:solidFill>
                  <a:schemeClr val="tx1"/>
                </a:solidFill>
                <a:latin typeface="微软雅黑" panose="020B0503020204020204" pitchFamily="34" charset="-122"/>
                <a:ea typeface="微软雅黑" panose="020B0503020204020204" pitchFamily="34" charset="-122"/>
                <a:sym typeface="+mn-ea"/>
              </a:rPr>
              <a:t>15.5%</a:t>
            </a:r>
            <a:r>
              <a:rPr lang="zh-CN" altLang="en-US" sz="1200" b="1">
                <a:solidFill>
                  <a:schemeClr val="tx1"/>
                </a:solidFill>
                <a:latin typeface="微软雅黑" panose="020B0503020204020204" pitchFamily="34" charset="-122"/>
                <a:ea typeface="微软雅黑" panose="020B0503020204020204" pitchFamily="34" charset="-122"/>
                <a:sym typeface="+mn-ea"/>
              </a:rPr>
              <a:t>，全省第</a:t>
            </a:r>
            <a:r>
              <a:rPr lang="en-US" altLang="zh-CN" sz="1200" b="1">
                <a:solidFill>
                  <a:schemeClr val="tx1"/>
                </a:solidFill>
                <a:latin typeface="微软雅黑" panose="020B0503020204020204" pitchFamily="34" charset="-122"/>
                <a:ea typeface="微软雅黑" panose="020B0503020204020204" pitchFamily="34" charset="-122"/>
                <a:sym typeface="+mn-ea"/>
              </a:rPr>
              <a:t>2</a:t>
            </a:r>
            <a:endParaRPr lang="en-US" altLang="zh-CN" sz="1200" b="1">
              <a:solidFill>
                <a:schemeClr val="tx1"/>
              </a:solidFill>
              <a:latin typeface="微软雅黑" panose="020B0503020204020204" pitchFamily="34" charset="-122"/>
              <a:ea typeface="微软雅黑" panose="020B0503020204020204" pitchFamily="34" charset="-122"/>
              <a:sym typeface="+mn-ea"/>
            </a:endParaRPr>
          </a:p>
        </p:txBody>
      </p:sp>
      <p:graphicFrame>
        <p:nvGraphicFramePr>
          <p:cNvPr id="76" name="图表 75"/>
          <p:cNvGraphicFramePr/>
          <p:nvPr>
            <p:custDataLst>
              <p:tags r:id="rId35"/>
            </p:custDataLst>
          </p:nvPr>
        </p:nvGraphicFramePr>
        <p:xfrm>
          <a:off x="9763125" y="4552950"/>
          <a:ext cx="2211705" cy="2040890"/>
        </p:xfrm>
        <a:graphic>
          <a:graphicData uri="http://schemas.openxmlformats.org/drawingml/2006/chart">
            <c:chart xmlns:c="http://schemas.openxmlformats.org/drawingml/2006/chart" xmlns:r="http://schemas.openxmlformats.org/officeDocument/2006/relationships" r:id="rId9"/>
          </a:graphicData>
        </a:graphic>
      </p:graphicFrame>
      <p:sp>
        <p:nvSpPr>
          <p:cNvPr id="77" name="文本框 76"/>
          <p:cNvSpPr txBox="1"/>
          <p:nvPr>
            <p:custDataLst>
              <p:tags r:id="rId36"/>
            </p:custDataLst>
          </p:nvPr>
        </p:nvSpPr>
        <p:spPr>
          <a:xfrm>
            <a:off x="10474960" y="5474970"/>
            <a:ext cx="788670" cy="398780"/>
          </a:xfrm>
          <a:prstGeom prst="rect">
            <a:avLst/>
          </a:prstGeom>
          <a:noFill/>
        </p:spPr>
        <p:txBody>
          <a:bodyPr wrap="square" rtlCol="0">
            <a:spAutoFit/>
          </a:bodyPr>
          <a:lstStyle/>
          <a:p>
            <a:pPr algn="ctr"/>
            <a:r>
              <a:rPr lang="zh-CN" altLang="en-US" sz="10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同比提升</a:t>
            </a:r>
            <a:endParaRPr lang="zh-CN" altLang="en-US" sz="10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7.2%</a:t>
            </a:r>
            <a:endParaRPr lang="en-US" altLang="zh-CN" sz="1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8" name="下箭头 15"/>
          <p:cNvSpPr/>
          <p:nvPr>
            <p:custDataLst>
              <p:tags r:id="rId37"/>
            </p:custDataLst>
          </p:nvPr>
        </p:nvSpPr>
        <p:spPr>
          <a:xfrm rot="5124045" flipH="1" flipV="1">
            <a:off x="10739120" y="5842635"/>
            <a:ext cx="259715" cy="285750"/>
          </a:xfrm>
          <a:custGeom>
            <a:avLst/>
            <a:gdLst>
              <a:gd name="connsiteX0" fmla="*/ 0 w 448873"/>
              <a:gd name="connsiteY0" fmla="*/ 907747 h 1368152"/>
              <a:gd name="connsiteX1" fmla="*/ 112218 w 448873"/>
              <a:gd name="connsiteY1" fmla="*/ 907747 h 1368152"/>
              <a:gd name="connsiteX2" fmla="*/ 112218 w 448873"/>
              <a:gd name="connsiteY2" fmla="*/ 0 h 1368152"/>
              <a:gd name="connsiteX3" fmla="*/ 336655 w 448873"/>
              <a:gd name="connsiteY3" fmla="*/ 0 h 1368152"/>
              <a:gd name="connsiteX4" fmla="*/ 336655 w 448873"/>
              <a:gd name="connsiteY4" fmla="*/ 907747 h 1368152"/>
              <a:gd name="connsiteX5" fmla="*/ 448873 w 448873"/>
              <a:gd name="connsiteY5" fmla="*/ 907747 h 1368152"/>
              <a:gd name="connsiteX6" fmla="*/ 224437 w 448873"/>
              <a:gd name="connsiteY6" fmla="*/ 1368152 h 1368152"/>
              <a:gd name="connsiteX7" fmla="*/ 0 w 448873"/>
              <a:gd name="connsiteY7" fmla="*/ 907747 h 1368152"/>
              <a:gd name="connsiteX0-1" fmla="*/ 0 w 448873"/>
              <a:gd name="connsiteY0-2" fmla="*/ 907747 h 1368152"/>
              <a:gd name="connsiteX1-3" fmla="*/ 112218 w 448873"/>
              <a:gd name="connsiteY1-4" fmla="*/ 907747 h 1368152"/>
              <a:gd name="connsiteX2-5" fmla="*/ 112218 w 448873"/>
              <a:gd name="connsiteY2-6" fmla="*/ 0 h 1368152"/>
              <a:gd name="connsiteX3-7" fmla="*/ 101576 w 448873"/>
              <a:gd name="connsiteY3-8" fmla="*/ 4434 h 1368152"/>
              <a:gd name="connsiteX4-9" fmla="*/ 336655 w 448873"/>
              <a:gd name="connsiteY4-10" fmla="*/ 907747 h 1368152"/>
              <a:gd name="connsiteX5-11" fmla="*/ 448873 w 448873"/>
              <a:gd name="connsiteY5-12" fmla="*/ 907747 h 1368152"/>
              <a:gd name="connsiteX6-13" fmla="*/ 224437 w 448873"/>
              <a:gd name="connsiteY6-14" fmla="*/ 1368152 h 1368152"/>
              <a:gd name="connsiteX7-15" fmla="*/ 0 w 448873"/>
              <a:gd name="connsiteY7-16" fmla="*/ 907747 h 1368152"/>
              <a:gd name="connsiteX0-17" fmla="*/ 0 w 448873"/>
              <a:gd name="connsiteY0-18" fmla="*/ 907747 h 1368152"/>
              <a:gd name="connsiteX1-19" fmla="*/ 112218 w 448873"/>
              <a:gd name="connsiteY1-20" fmla="*/ 907747 h 1368152"/>
              <a:gd name="connsiteX2-21" fmla="*/ 112218 w 448873"/>
              <a:gd name="connsiteY2-22" fmla="*/ 0 h 1368152"/>
              <a:gd name="connsiteX3-23" fmla="*/ 101576 w 448873"/>
              <a:gd name="connsiteY3-24" fmla="*/ 4434 h 1368152"/>
              <a:gd name="connsiteX4-25" fmla="*/ 336655 w 448873"/>
              <a:gd name="connsiteY4-26" fmla="*/ 907747 h 1368152"/>
              <a:gd name="connsiteX5-27" fmla="*/ 448873 w 448873"/>
              <a:gd name="connsiteY5-28" fmla="*/ 907747 h 1368152"/>
              <a:gd name="connsiteX6-29" fmla="*/ 224437 w 448873"/>
              <a:gd name="connsiteY6-30" fmla="*/ 1368152 h 1368152"/>
              <a:gd name="connsiteX7-31" fmla="*/ 0 w 448873"/>
              <a:gd name="connsiteY7-32" fmla="*/ 907747 h 1368152"/>
              <a:gd name="connsiteX0-33" fmla="*/ 0 w 448873"/>
              <a:gd name="connsiteY0-34" fmla="*/ 907747 h 1368152"/>
              <a:gd name="connsiteX1-35" fmla="*/ 112218 w 448873"/>
              <a:gd name="connsiteY1-36" fmla="*/ 907747 h 1368152"/>
              <a:gd name="connsiteX2-37" fmla="*/ 112218 w 448873"/>
              <a:gd name="connsiteY2-38" fmla="*/ 0 h 1368152"/>
              <a:gd name="connsiteX3-39" fmla="*/ 101576 w 448873"/>
              <a:gd name="connsiteY3-40" fmla="*/ 4434 h 1368152"/>
              <a:gd name="connsiteX4-41" fmla="*/ 336655 w 448873"/>
              <a:gd name="connsiteY4-42" fmla="*/ 907747 h 1368152"/>
              <a:gd name="connsiteX5-43" fmla="*/ 448873 w 448873"/>
              <a:gd name="connsiteY5-44" fmla="*/ 907747 h 1368152"/>
              <a:gd name="connsiteX6-45" fmla="*/ 224437 w 448873"/>
              <a:gd name="connsiteY6-46" fmla="*/ 1368152 h 1368152"/>
              <a:gd name="connsiteX7-47" fmla="*/ 0 w 448873"/>
              <a:gd name="connsiteY7-48" fmla="*/ 907747 h 1368152"/>
              <a:gd name="connsiteX0-49" fmla="*/ 0 w 448873"/>
              <a:gd name="connsiteY0-50" fmla="*/ 907747 h 1366568"/>
              <a:gd name="connsiteX1-51" fmla="*/ 112218 w 448873"/>
              <a:gd name="connsiteY1-52" fmla="*/ 907747 h 1366568"/>
              <a:gd name="connsiteX2-53" fmla="*/ 112218 w 448873"/>
              <a:gd name="connsiteY2-54" fmla="*/ 0 h 1366568"/>
              <a:gd name="connsiteX3-55" fmla="*/ 101576 w 448873"/>
              <a:gd name="connsiteY3-56" fmla="*/ 4434 h 1366568"/>
              <a:gd name="connsiteX4-57" fmla="*/ 336655 w 448873"/>
              <a:gd name="connsiteY4-58" fmla="*/ 907747 h 1366568"/>
              <a:gd name="connsiteX5-59" fmla="*/ 448873 w 448873"/>
              <a:gd name="connsiteY5-60" fmla="*/ 907747 h 1366568"/>
              <a:gd name="connsiteX6-61" fmla="*/ 308393 w 448873"/>
              <a:gd name="connsiteY6-62" fmla="*/ 1366568 h 1366568"/>
              <a:gd name="connsiteX7-63" fmla="*/ 0 w 448873"/>
              <a:gd name="connsiteY7-64" fmla="*/ 907747 h 1366568"/>
              <a:gd name="connsiteX0-65" fmla="*/ 0 w 447923"/>
              <a:gd name="connsiteY0-66" fmla="*/ 907747 h 1366568"/>
              <a:gd name="connsiteX1-67" fmla="*/ 112218 w 447923"/>
              <a:gd name="connsiteY1-68" fmla="*/ 907747 h 1366568"/>
              <a:gd name="connsiteX2-69" fmla="*/ 112218 w 447923"/>
              <a:gd name="connsiteY2-70" fmla="*/ 0 h 1366568"/>
              <a:gd name="connsiteX3-71" fmla="*/ 101576 w 447923"/>
              <a:gd name="connsiteY3-72" fmla="*/ 4434 h 1366568"/>
              <a:gd name="connsiteX4-73" fmla="*/ 336655 w 447923"/>
              <a:gd name="connsiteY4-74" fmla="*/ 907747 h 1366568"/>
              <a:gd name="connsiteX5-75" fmla="*/ 447923 w 447923"/>
              <a:gd name="connsiteY5-76" fmla="*/ 857373 h 1366568"/>
              <a:gd name="connsiteX6-77" fmla="*/ 308393 w 447923"/>
              <a:gd name="connsiteY6-78" fmla="*/ 1366568 h 1366568"/>
              <a:gd name="connsiteX7-79" fmla="*/ 0 w 447923"/>
              <a:gd name="connsiteY7-80" fmla="*/ 907747 h 1366568"/>
              <a:gd name="connsiteX0-81" fmla="*/ 0 w 437786"/>
              <a:gd name="connsiteY0-82" fmla="*/ 999941 h 1366568"/>
              <a:gd name="connsiteX1-83" fmla="*/ 102081 w 437786"/>
              <a:gd name="connsiteY1-84" fmla="*/ 907747 h 1366568"/>
              <a:gd name="connsiteX2-85" fmla="*/ 102081 w 437786"/>
              <a:gd name="connsiteY2-86" fmla="*/ 0 h 1366568"/>
              <a:gd name="connsiteX3-87" fmla="*/ 91439 w 437786"/>
              <a:gd name="connsiteY3-88" fmla="*/ 4434 h 1366568"/>
              <a:gd name="connsiteX4-89" fmla="*/ 326518 w 437786"/>
              <a:gd name="connsiteY4-90" fmla="*/ 907747 h 1366568"/>
              <a:gd name="connsiteX5-91" fmla="*/ 437786 w 437786"/>
              <a:gd name="connsiteY5-92" fmla="*/ 857373 h 1366568"/>
              <a:gd name="connsiteX6-93" fmla="*/ 298256 w 437786"/>
              <a:gd name="connsiteY6-94" fmla="*/ 1366568 h 1366568"/>
              <a:gd name="connsiteX7-95" fmla="*/ 0 w 437786"/>
              <a:gd name="connsiteY7-96" fmla="*/ 999941 h 1366568"/>
              <a:gd name="connsiteX0-97" fmla="*/ 0 w 437786"/>
              <a:gd name="connsiteY0-98" fmla="*/ 999941 h 1366568"/>
              <a:gd name="connsiteX1-99" fmla="*/ 111268 w 437786"/>
              <a:gd name="connsiteY1-100" fmla="*/ 949567 h 1366568"/>
              <a:gd name="connsiteX2-101" fmla="*/ 102081 w 437786"/>
              <a:gd name="connsiteY2-102" fmla="*/ 0 h 1366568"/>
              <a:gd name="connsiteX3-103" fmla="*/ 91439 w 437786"/>
              <a:gd name="connsiteY3-104" fmla="*/ 4434 h 1366568"/>
              <a:gd name="connsiteX4-105" fmla="*/ 326518 w 437786"/>
              <a:gd name="connsiteY4-106" fmla="*/ 907747 h 1366568"/>
              <a:gd name="connsiteX5-107" fmla="*/ 437786 w 437786"/>
              <a:gd name="connsiteY5-108" fmla="*/ 857373 h 1366568"/>
              <a:gd name="connsiteX6-109" fmla="*/ 298256 w 437786"/>
              <a:gd name="connsiteY6-110" fmla="*/ 1366568 h 1366568"/>
              <a:gd name="connsiteX7-111" fmla="*/ 0 w 437786"/>
              <a:gd name="connsiteY7-112" fmla="*/ 999941 h 1366568"/>
              <a:gd name="connsiteX0-113" fmla="*/ 0 w 437786"/>
              <a:gd name="connsiteY0-114" fmla="*/ 999941 h 1366568"/>
              <a:gd name="connsiteX1-115" fmla="*/ 111268 w 437786"/>
              <a:gd name="connsiteY1-116" fmla="*/ 949567 h 1366568"/>
              <a:gd name="connsiteX2-117" fmla="*/ 102081 w 437786"/>
              <a:gd name="connsiteY2-118" fmla="*/ 0 h 1366568"/>
              <a:gd name="connsiteX3-119" fmla="*/ 91439 w 437786"/>
              <a:gd name="connsiteY3-120" fmla="*/ 4434 h 1366568"/>
              <a:gd name="connsiteX4-121" fmla="*/ 316227 w 437786"/>
              <a:gd name="connsiteY4-122" fmla="*/ 897837 h 1366568"/>
              <a:gd name="connsiteX5-123" fmla="*/ 437786 w 437786"/>
              <a:gd name="connsiteY5-124" fmla="*/ 857373 h 1366568"/>
              <a:gd name="connsiteX6-125" fmla="*/ 298256 w 437786"/>
              <a:gd name="connsiteY6-126" fmla="*/ 1366568 h 1366568"/>
              <a:gd name="connsiteX7-127" fmla="*/ 0 w 437786"/>
              <a:gd name="connsiteY7-128" fmla="*/ 999941 h 1366568"/>
              <a:gd name="connsiteX0-129" fmla="*/ 0 w 437786"/>
              <a:gd name="connsiteY0-130" fmla="*/ 999941 h 1366568"/>
              <a:gd name="connsiteX1-131" fmla="*/ 111268 w 437786"/>
              <a:gd name="connsiteY1-132" fmla="*/ 949567 h 1366568"/>
              <a:gd name="connsiteX2-133" fmla="*/ 102081 w 437786"/>
              <a:gd name="connsiteY2-134" fmla="*/ 0 h 1366568"/>
              <a:gd name="connsiteX3-135" fmla="*/ 91439 w 437786"/>
              <a:gd name="connsiteY3-136" fmla="*/ 4434 h 1366568"/>
              <a:gd name="connsiteX4-137" fmla="*/ 316227 w 437786"/>
              <a:gd name="connsiteY4-138" fmla="*/ 897837 h 1366568"/>
              <a:gd name="connsiteX5-139" fmla="*/ 437786 w 437786"/>
              <a:gd name="connsiteY5-140" fmla="*/ 857373 h 1366568"/>
              <a:gd name="connsiteX6-141" fmla="*/ 298256 w 437786"/>
              <a:gd name="connsiteY6-142" fmla="*/ 1366568 h 1366568"/>
              <a:gd name="connsiteX7-143" fmla="*/ 0 w 437786"/>
              <a:gd name="connsiteY7-144" fmla="*/ 999941 h 1366568"/>
              <a:gd name="connsiteX0-145" fmla="*/ 0 w 437786"/>
              <a:gd name="connsiteY0-146" fmla="*/ 999941 h 1313395"/>
              <a:gd name="connsiteX1-147" fmla="*/ 111268 w 437786"/>
              <a:gd name="connsiteY1-148" fmla="*/ 949567 h 1313395"/>
              <a:gd name="connsiteX2-149" fmla="*/ 102081 w 437786"/>
              <a:gd name="connsiteY2-150" fmla="*/ 0 h 1313395"/>
              <a:gd name="connsiteX3-151" fmla="*/ 91439 w 437786"/>
              <a:gd name="connsiteY3-152" fmla="*/ 4434 h 1313395"/>
              <a:gd name="connsiteX4-153" fmla="*/ 316227 w 437786"/>
              <a:gd name="connsiteY4-154" fmla="*/ 897837 h 1313395"/>
              <a:gd name="connsiteX5-155" fmla="*/ 437786 w 437786"/>
              <a:gd name="connsiteY5-156" fmla="*/ 857373 h 1313395"/>
              <a:gd name="connsiteX6-157" fmla="*/ 349459 w 437786"/>
              <a:gd name="connsiteY6-158" fmla="*/ 1313395 h 1313395"/>
              <a:gd name="connsiteX7-159" fmla="*/ 0 w 437786"/>
              <a:gd name="connsiteY7-160" fmla="*/ 999941 h 1313395"/>
              <a:gd name="connsiteX0-161" fmla="*/ 0 w 437786"/>
              <a:gd name="connsiteY0-162" fmla="*/ 999941 h 1313395"/>
              <a:gd name="connsiteX1-163" fmla="*/ 111268 w 437786"/>
              <a:gd name="connsiteY1-164" fmla="*/ 949567 h 1313395"/>
              <a:gd name="connsiteX2-165" fmla="*/ 102081 w 437786"/>
              <a:gd name="connsiteY2-166" fmla="*/ 0 h 1313395"/>
              <a:gd name="connsiteX3-167" fmla="*/ 106622 w 437786"/>
              <a:gd name="connsiteY3-168" fmla="*/ 5832 h 1313395"/>
              <a:gd name="connsiteX4-169" fmla="*/ 316227 w 437786"/>
              <a:gd name="connsiteY4-170" fmla="*/ 897837 h 1313395"/>
              <a:gd name="connsiteX5-171" fmla="*/ 437786 w 437786"/>
              <a:gd name="connsiteY5-172" fmla="*/ 857373 h 1313395"/>
              <a:gd name="connsiteX6-173" fmla="*/ 349459 w 437786"/>
              <a:gd name="connsiteY6-174" fmla="*/ 1313395 h 1313395"/>
              <a:gd name="connsiteX7-175" fmla="*/ 0 w 437786"/>
              <a:gd name="connsiteY7-176" fmla="*/ 999941 h 1313395"/>
              <a:gd name="connsiteX0-177" fmla="*/ 0 w 437786"/>
              <a:gd name="connsiteY0-178" fmla="*/ 999941 h 1313395"/>
              <a:gd name="connsiteX1-179" fmla="*/ 111268 w 437786"/>
              <a:gd name="connsiteY1-180" fmla="*/ 949567 h 1313395"/>
              <a:gd name="connsiteX2-181" fmla="*/ 102081 w 437786"/>
              <a:gd name="connsiteY2-182" fmla="*/ 0 h 1313395"/>
              <a:gd name="connsiteX3-183" fmla="*/ 106622 w 437786"/>
              <a:gd name="connsiteY3-184" fmla="*/ 5832 h 1313395"/>
              <a:gd name="connsiteX4-185" fmla="*/ 316227 w 437786"/>
              <a:gd name="connsiteY4-186" fmla="*/ 897837 h 1313395"/>
              <a:gd name="connsiteX5-187" fmla="*/ 437786 w 437786"/>
              <a:gd name="connsiteY5-188" fmla="*/ 857373 h 1313395"/>
              <a:gd name="connsiteX6-189" fmla="*/ 349459 w 437786"/>
              <a:gd name="connsiteY6-190" fmla="*/ 1313395 h 1313395"/>
              <a:gd name="connsiteX7-191" fmla="*/ 0 w 437786"/>
              <a:gd name="connsiteY7-192" fmla="*/ 999941 h 1313395"/>
              <a:gd name="connsiteX0-193" fmla="*/ 0 w 443885"/>
              <a:gd name="connsiteY0-194" fmla="*/ 999941 h 1313395"/>
              <a:gd name="connsiteX1-195" fmla="*/ 111268 w 443885"/>
              <a:gd name="connsiteY1-196" fmla="*/ 949567 h 1313395"/>
              <a:gd name="connsiteX2-197" fmla="*/ 102081 w 443885"/>
              <a:gd name="connsiteY2-198" fmla="*/ 0 h 1313395"/>
              <a:gd name="connsiteX3-199" fmla="*/ 106622 w 443885"/>
              <a:gd name="connsiteY3-200" fmla="*/ 5832 h 1313395"/>
              <a:gd name="connsiteX4-201" fmla="*/ 316227 w 443885"/>
              <a:gd name="connsiteY4-202" fmla="*/ 897837 h 1313395"/>
              <a:gd name="connsiteX5-203" fmla="*/ 443885 w 443885"/>
              <a:gd name="connsiteY5-204" fmla="*/ 823576 h 1313395"/>
              <a:gd name="connsiteX6-205" fmla="*/ 349459 w 443885"/>
              <a:gd name="connsiteY6-206" fmla="*/ 1313395 h 1313395"/>
              <a:gd name="connsiteX7-207" fmla="*/ 0 w 443885"/>
              <a:gd name="connsiteY7-208" fmla="*/ 999941 h 1313395"/>
              <a:gd name="connsiteX0-209" fmla="*/ 0 w 443885"/>
              <a:gd name="connsiteY0-210" fmla="*/ 999941 h 1313395"/>
              <a:gd name="connsiteX1-211" fmla="*/ 111268 w 443885"/>
              <a:gd name="connsiteY1-212" fmla="*/ 949567 h 1313395"/>
              <a:gd name="connsiteX2-213" fmla="*/ 102081 w 443885"/>
              <a:gd name="connsiteY2-214" fmla="*/ 0 h 1313395"/>
              <a:gd name="connsiteX3-215" fmla="*/ 106622 w 443885"/>
              <a:gd name="connsiteY3-216" fmla="*/ 5832 h 1313395"/>
              <a:gd name="connsiteX4-217" fmla="*/ 302569 w 443885"/>
              <a:gd name="connsiteY4-218" fmla="*/ 887989 h 1313395"/>
              <a:gd name="connsiteX5-219" fmla="*/ 443885 w 443885"/>
              <a:gd name="connsiteY5-220" fmla="*/ 823576 h 1313395"/>
              <a:gd name="connsiteX6-221" fmla="*/ 349459 w 443885"/>
              <a:gd name="connsiteY6-222" fmla="*/ 1313395 h 1313395"/>
              <a:gd name="connsiteX7-223" fmla="*/ 0 w 443885"/>
              <a:gd name="connsiteY7-224" fmla="*/ 999941 h 1313395"/>
              <a:gd name="connsiteX0-225" fmla="*/ 0 w 443885"/>
              <a:gd name="connsiteY0-226" fmla="*/ 999941 h 1313395"/>
              <a:gd name="connsiteX1-227" fmla="*/ 111268 w 443885"/>
              <a:gd name="connsiteY1-228" fmla="*/ 949567 h 1313395"/>
              <a:gd name="connsiteX2-229" fmla="*/ 102081 w 443885"/>
              <a:gd name="connsiteY2-230" fmla="*/ 0 h 1313395"/>
              <a:gd name="connsiteX3-231" fmla="*/ 106622 w 443885"/>
              <a:gd name="connsiteY3-232" fmla="*/ 5832 h 1313395"/>
              <a:gd name="connsiteX4-233" fmla="*/ 302569 w 443885"/>
              <a:gd name="connsiteY4-234" fmla="*/ 887989 h 1313395"/>
              <a:gd name="connsiteX5-235" fmla="*/ 443885 w 443885"/>
              <a:gd name="connsiteY5-236" fmla="*/ 823576 h 1313395"/>
              <a:gd name="connsiteX6-237" fmla="*/ 349459 w 443885"/>
              <a:gd name="connsiteY6-238" fmla="*/ 1313395 h 1313395"/>
              <a:gd name="connsiteX7-239" fmla="*/ 0 w 443885"/>
              <a:gd name="connsiteY7-240" fmla="*/ 999941 h 1313395"/>
              <a:gd name="connsiteX0-241" fmla="*/ 0 w 443885"/>
              <a:gd name="connsiteY0-242" fmla="*/ 999941 h 1313395"/>
              <a:gd name="connsiteX1-243" fmla="*/ 128421 w 443885"/>
              <a:gd name="connsiteY1-244" fmla="*/ 966086 h 1313395"/>
              <a:gd name="connsiteX2-245" fmla="*/ 102081 w 443885"/>
              <a:gd name="connsiteY2-246" fmla="*/ 0 h 1313395"/>
              <a:gd name="connsiteX3-247" fmla="*/ 106622 w 443885"/>
              <a:gd name="connsiteY3-248" fmla="*/ 5832 h 1313395"/>
              <a:gd name="connsiteX4-249" fmla="*/ 302569 w 443885"/>
              <a:gd name="connsiteY4-250" fmla="*/ 887989 h 1313395"/>
              <a:gd name="connsiteX5-251" fmla="*/ 443885 w 443885"/>
              <a:gd name="connsiteY5-252" fmla="*/ 823576 h 1313395"/>
              <a:gd name="connsiteX6-253" fmla="*/ 349459 w 443885"/>
              <a:gd name="connsiteY6-254" fmla="*/ 1313395 h 1313395"/>
              <a:gd name="connsiteX7-255" fmla="*/ 0 w 443885"/>
              <a:gd name="connsiteY7-256" fmla="*/ 999941 h 1313395"/>
              <a:gd name="connsiteX0-257" fmla="*/ 0 w 443885"/>
              <a:gd name="connsiteY0-258" fmla="*/ 999941 h 1313395"/>
              <a:gd name="connsiteX1-259" fmla="*/ 128421 w 443885"/>
              <a:gd name="connsiteY1-260" fmla="*/ 966086 h 1313395"/>
              <a:gd name="connsiteX2-261" fmla="*/ 102081 w 443885"/>
              <a:gd name="connsiteY2-262" fmla="*/ 0 h 1313395"/>
              <a:gd name="connsiteX3-263" fmla="*/ 106622 w 443885"/>
              <a:gd name="connsiteY3-264" fmla="*/ 5832 h 1313395"/>
              <a:gd name="connsiteX4-265" fmla="*/ 302569 w 443885"/>
              <a:gd name="connsiteY4-266" fmla="*/ 887989 h 1313395"/>
              <a:gd name="connsiteX5-267" fmla="*/ 443885 w 443885"/>
              <a:gd name="connsiteY5-268" fmla="*/ 823576 h 1313395"/>
              <a:gd name="connsiteX6-269" fmla="*/ 349459 w 443885"/>
              <a:gd name="connsiteY6-270" fmla="*/ 1313395 h 1313395"/>
              <a:gd name="connsiteX7-271" fmla="*/ 0 w 443885"/>
              <a:gd name="connsiteY7-272" fmla="*/ 999941 h 1313395"/>
              <a:gd name="connsiteX0-273" fmla="*/ 0 w 440200"/>
              <a:gd name="connsiteY0-274" fmla="*/ 1016712 h 1313395"/>
              <a:gd name="connsiteX1-275" fmla="*/ 124736 w 440200"/>
              <a:gd name="connsiteY1-276" fmla="*/ 966086 h 1313395"/>
              <a:gd name="connsiteX2-277" fmla="*/ 98396 w 440200"/>
              <a:gd name="connsiteY2-278" fmla="*/ 0 h 1313395"/>
              <a:gd name="connsiteX3-279" fmla="*/ 102937 w 440200"/>
              <a:gd name="connsiteY3-280" fmla="*/ 5832 h 1313395"/>
              <a:gd name="connsiteX4-281" fmla="*/ 298884 w 440200"/>
              <a:gd name="connsiteY4-282" fmla="*/ 887989 h 1313395"/>
              <a:gd name="connsiteX5-283" fmla="*/ 440200 w 440200"/>
              <a:gd name="connsiteY5-284" fmla="*/ 823576 h 1313395"/>
              <a:gd name="connsiteX6-285" fmla="*/ 345774 w 440200"/>
              <a:gd name="connsiteY6-286" fmla="*/ 1313395 h 1313395"/>
              <a:gd name="connsiteX7-287" fmla="*/ 0 w 440200"/>
              <a:gd name="connsiteY7-288" fmla="*/ 1016712 h 1313395"/>
              <a:gd name="connsiteX0-289" fmla="*/ 0 w 440200"/>
              <a:gd name="connsiteY0-290" fmla="*/ 1016712 h 1347828"/>
              <a:gd name="connsiteX1-291" fmla="*/ 124736 w 440200"/>
              <a:gd name="connsiteY1-292" fmla="*/ 966086 h 1347828"/>
              <a:gd name="connsiteX2-293" fmla="*/ 98396 w 440200"/>
              <a:gd name="connsiteY2-294" fmla="*/ 0 h 1347828"/>
              <a:gd name="connsiteX3-295" fmla="*/ 102937 w 440200"/>
              <a:gd name="connsiteY3-296" fmla="*/ 5832 h 1347828"/>
              <a:gd name="connsiteX4-297" fmla="*/ 298884 w 440200"/>
              <a:gd name="connsiteY4-298" fmla="*/ 887989 h 1347828"/>
              <a:gd name="connsiteX5-299" fmla="*/ 440200 w 440200"/>
              <a:gd name="connsiteY5-300" fmla="*/ 823576 h 1347828"/>
              <a:gd name="connsiteX6-301" fmla="*/ 395262 w 440200"/>
              <a:gd name="connsiteY6-302" fmla="*/ 1347828 h 1347828"/>
              <a:gd name="connsiteX7-303" fmla="*/ 0 w 440200"/>
              <a:gd name="connsiteY7-304" fmla="*/ 1016712 h 1347828"/>
              <a:gd name="connsiteX0-305" fmla="*/ 0 w 395262"/>
              <a:gd name="connsiteY0-306" fmla="*/ 1016712 h 1347828"/>
              <a:gd name="connsiteX1-307" fmla="*/ 124736 w 395262"/>
              <a:gd name="connsiteY1-308" fmla="*/ 966086 h 1347828"/>
              <a:gd name="connsiteX2-309" fmla="*/ 98396 w 395262"/>
              <a:gd name="connsiteY2-310" fmla="*/ 0 h 1347828"/>
              <a:gd name="connsiteX3-311" fmla="*/ 102937 w 395262"/>
              <a:gd name="connsiteY3-312" fmla="*/ 5832 h 1347828"/>
              <a:gd name="connsiteX4-313" fmla="*/ 298884 w 395262"/>
              <a:gd name="connsiteY4-314" fmla="*/ 887989 h 1347828"/>
              <a:gd name="connsiteX5-315" fmla="*/ 386646 w 395262"/>
              <a:gd name="connsiteY5-316" fmla="*/ 841427 h 1347828"/>
              <a:gd name="connsiteX6-317" fmla="*/ 395262 w 395262"/>
              <a:gd name="connsiteY6-318" fmla="*/ 1347828 h 1347828"/>
              <a:gd name="connsiteX7-319" fmla="*/ 0 w 395262"/>
              <a:gd name="connsiteY7-320" fmla="*/ 1016712 h 1347828"/>
              <a:gd name="connsiteX0-321" fmla="*/ 6355 w 361341"/>
              <a:gd name="connsiteY0-322" fmla="*/ 1009216 h 1347828"/>
              <a:gd name="connsiteX1-323" fmla="*/ 90815 w 361341"/>
              <a:gd name="connsiteY1-324" fmla="*/ 966086 h 1347828"/>
              <a:gd name="connsiteX2-325" fmla="*/ 64475 w 361341"/>
              <a:gd name="connsiteY2-326" fmla="*/ 0 h 1347828"/>
              <a:gd name="connsiteX3-327" fmla="*/ 69016 w 361341"/>
              <a:gd name="connsiteY3-328" fmla="*/ 5832 h 1347828"/>
              <a:gd name="connsiteX4-329" fmla="*/ 264963 w 361341"/>
              <a:gd name="connsiteY4-330" fmla="*/ 887989 h 1347828"/>
              <a:gd name="connsiteX5-331" fmla="*/ 352725 w 361341"/>
              <a:gd name="connsiteY5-332" fmla="*/ 841427 h 1347828"/>
              <a:gd name="connsiteX6-333" fmla="*/ 361341 w 361341"/>
              <a:gd name="connsiteY6-334" fmla="*/ 1347828 h 1347828"/>
              <a:gd name="connsiteX7-335" fmla="*/ 6355 w 361341"/>
              <a:gd name="connsiteY7-336" fmla="*/ 1009216 h 1347828"/>
              <a:gd name="connsiteX0-337" fmla="*/ 6355 w 352725"/>
              <a:gd name="connsiteY0-338" fmla="*/ 1009216 h 1239068"/>
              <a:gd name="connsiteX1-339" fmla="*/ 90815 w 352725"/>
              <a:gd name="connsiteY1-340" fmla="*/ 966086 h 1239068"/>
              <a:gd name="connsiteX2-341" fmla="*/ 64475 w 352725"/>
              <a:gd name="connsiteY2-342" fmla="*/ 0 h 1239068"/>
              <a:gd name="connsiteX3-343" fmla="*/ 69016 w 352725"/>
              <a:gd name="connsiteY3-344" fmla="*/ 5832 h 1239068"/>
              <a:gd name="connsiteX4-345" fmla="*/ 264963 w 352725"/>
              <a:gd name="connsiteY4-346" fmla="*/ 887989 h 1239068"/>
              <a:gd name="connsiteX5-347" fmla="*/ 352725 w 352725"/>
              <a:gd name="connsiteY5-348" fmla="*/ 841427 h 1239068"/>
              <a:gd name="connsiteX6-349" fmla="*/ 323924 w 352725"/>
              <a:gd name="connsiteY6-350" fmla="*/ 1239068 h 1239068"/>
              <a:gd name="connsiteX7-351" fmla="*/ 6355 w 352725"/>
              <a:gd name="connsiteY7-352" fmla="*/ 1009216 h 1239068"/>
              <a:gd name="connsiteX0-353" fmla="*/ 6355 w 352725"/>
              <a:gd name="connsiteY0-354" fmla="*/ 1009216 h 1239068"/>
              <a:gd name="connsiteX1-355" fmla="*/ 90815 w 352725"/>
              <a:gd name="connsiteY1-356" fmla="*/ 966086 h 1239068"/>
              <a:gd name="connsiteX2-357" fmla="*/ 64475 w 352725"/>
              <a:gd name="connsiteY2-358" fmla="*/ 0 h 1239068"/>
              <a:gd name="connsiteX3-359" fmla="*/ 69016 w 352725"/>
              <a:gd name="connsiteY3-360" fmla="*/ 5832 h 1239068"/>
              <a:gd name="connsiteX4-361" fmla="*/ 258294 w 352725"/>
              <a:gd name="connsiteY4-362" fmla="*/ 891483 h 1239068"/>
              <a:gd name="connsiteX5-363" fmla="*/ 352725 w 352725"/>
              <a:gd name="connsiteY5-364" fmla="*/ 841427 h 1239068"/>
              <a:gd name="connsiteX6-365" fmla="*/ 323924 w 352725"/>
              <a:gd name="connsiteY6-366" fmla="*/ 1239068 h 1239068"/>
              <a:gd name="connsiteX7-367" fmla="*/ 6355 w 352725"/>
              <a:gd name="connsiteY7-368" fmla="*/ 1009216 h 1239068"/>
              <a:gd name="connsiteX0-369" fmla="*/ 0 w 346370"/>
              <a:gd name="connsiteY0-370" fmla="*/ 1009216 h 1239068"/>
              <a:gd name="connsiteX1-371" fmla="*/ 96150 w 346370"/>
              <a:gd name="connsiteY1-372" fmla="*/ 960813 h 1239068"/>
              <a:gd name="connsiteX2-373" fmla="*/ 58120 w 346370"/>
              <a:gd name="connsiteY2-374" fmla="*/ 0 h 1239068"/>
              <a:gd name="connsiteX3-375" fmla="*/ 62661 w 346370"/>
              <a:gd name="connsiteY3-376" fmla="*/ 5832 h 1239068"/>
              <a:gd name="connsiteX4-377" fmla="*/ 251939 w 346370"/>
              <a:gd name="connsiteY4-378" fmla="*/ 891483 h 1239068"/>
              <a:gd name="connsiteX5-379" fmla="*/ 346370 w 346370"/>
              <a:gd name="connsiteY5-380" fmla="*/ 841427 h 1239068"/>
              <a:gd name="connsiteX6-381" fmla="*/ 317569 w 346370"/>
              <a:gd name="connsiteY6-382" fmla="*/ 1239068 h 1239068"/>
              <a:gd name="connsiteX7-383" fmla="*/ 0 w 346370"/>
              <a:gd name="connsiteY7-384" fmla="*/ 1009216 h 1239068"/>
              <a:gd name="connsiteX0-385" fmla="*/ 19649 w 366019"/>
              <a:gd name="connsiteY0-386" fmla="*/ 1009216 h 1239068"/>
              <a:gd name="connsiteX1-387" fmla="*/ 115799 w 366019"/>
              <a:gd name="connsiteY1-388" fmla="*/ 960813 h 1239068"/>
              <a:gd name="connsiteX2-389" fmla="*/ 77769 w 366019"/>
              <a:gd name="connsiteY2-390" fmla="*/ 0 h 1239068"/>
              <a:gd name="connsiteX3-391" fmla="*/ 82310 w 366019"/>
              <a:gd name="connsiteY3-392" fmla="*/ 5832 h 1239068"/>
              <a:gd name="connsiteX4-393" fmla="*/ 271588 w 366019"/>
              <a:gd name="connsiteY4-394" fmla="*/ 891483 h 1239068"/>
              <a:gd name="connsiteX5-395" fmla="*/ 366019 w 366019"/>
              <a:gd name="connsiteY5-396" fmla="*/ 841427 h 1239068"/>
              <a:gd name="connsiteX6-397" fmla="*/ 337218 w 366019"/>
              <a:gd name="connsiteY6-398" fmla="*/ 1239068 h 1239068"/>
              <a:gd name="connsiteX7-399" fmla="*/ 19649 w 366019"/>
              <a:gd name="connsiteY7-400" fmla="*/ 1009216 h 1239068"/>
              <a:gd name="connsiteX0-401" fmla="*/ 0 w 346370"/>
              <a:gd name="connsiteY0-402" fmla="*/ 1009216 h 1239068"/>
              <a:gd name="connsiteX1-403" fmla="*/ 96150 w 346370"/>
              <a:gd name="connsiteY1-404" fmla="*/ 960813 h 1239068"/>
              <a:gd name="connsiteX2-405" fmla="*/ 58120 w 346370"/>
              <a:gd name="connsiteY2-406" fmla="*/ 0 h 1239068"/>
              <a:gd name="connsiteX3-407" fmla="*/ 62661 w 346370"/>
              <a:gd name="connsiteY3-408" fmla="*/ 5832 h 1239068"/>
              <a:gd name="connsiteX4-409" fmla="*/ 251939 w 346370"/>
              <a:gd name="connsiteY4-410" fmla="*/ 891483 h 1239068"/>
              <a:gd name="connsiteX5-411" fmla="*/ 346370 w 346370"/>
              <a:gd name="connsiteY5-412" fmla="*/ 841427 h 1239068"/>
              <a:gd name="connsiteX6-413" fmla="*/ 317569 w 346370"/>
              <a:gd name="connsiteY6-414" fmla="*/ 1239068 h 1239068"/>
              <a:gd name="connsiteX7-415" fmla="*/ 0 w 346370"/>
              <a:gd name="connsiteY7-416" fmla="*/ 1009216 h 1239068"/>
              <a:gd name="connsiteX0-417" fmla="*/ 0 w 346370"/>
              <a:gd name="connsiteY0-418" fmla="*/ 1012785 h 1242637"/>
              <a:gd name="connsiteX1-419" fmla="*/ 96150 w 346370"/>
              <a:gd name="connsiteY1-420" fmla="*/ 964382 h 1242637"/>
              <a:gd name="connsiteX2-421" fmla="*/ 58120 w 346370"/>
              <a:gd name="connsiteY2-422" fmla="*/ 3569 h 1242637"/>
              <a:gd name="connsiteX3-423" fmla="*/ 114690 w 346370"/>
              <a:gd name="connsiteY3-424" fmla="*/ 0 h 1242637"/>
              <a:gd name="connsiteX4-425" fmla="*/ 251939 w 346370"/>
              <a:gd name="connsiteY4-426" fmla="*/ 895052 h 1242637"/>
              <a:gd name="connsiteX5-427" fmla="*/ 346370 w 346370"/>
              <a:gd name="connsiteY5-428" fmla="*/ 844996 h 1242637"/>
              <a:gd name="connsiteX6-429" fmla="*/ 317569 w 346370"/>
              <a:gd name="connsiteY6-430" fmla="*/ 1242637 h 1242637"/>
              <a:gd name="connsiteX7-431" fmla="*/ 0 w 346370"/>
              <a:gd name="connsiteY7-432" fmla="*/ 1012785 h 1242637"/>
              <a:gd name="connsiteX0-433" fmla="*/ 0 w 346370"/>
              <a:gd name="connsiteY0-434" fmla="*/ 1012785 h 1242637"/>
              <a:gd name="connsiteX1-435" fmla="*/ 96150 w 346370"/>
              <a:gd name="connsiteY1-436" fmla="*/ 964382 h 1242637"/>
              <a:gd name="connsiteX2-437" fmla="*/ 58120 w 346370"/>
              <a:gd name="connsiteY2-438" fmla="*/ 3569 h 1242637"/>
              <a:gd name="connsiteX3-439" fmla="*/ 114690 w 346370"/>
              <a:gd name="connsiteY3-440" fmla="*/ 0 h 1242637"/>
              <a:gd name="connsiteX4-441" fmla="*/ 251939 w 346370"/>
              <a:gd name="connsiteY4-442" fmla="*/ 895052 h 1242637"/>
              <a:gd name="connsiteX5-443" fmla="*/ 346370 w 346370"/>
              <a:gd name="connsiteY5-444" fmla="*/ 844996 h 1242637"/>
              <a:gd name="connsiteX6-445" fmla="*/ 317569 w 346370"/>
              <a:gd name="connsiteY6-446" fmla="*/ 1242637 h 1242637"/>
              <a:gd name="connsiteX7-447" fmla="*/ 0 w 346370"/>
              <a:gd name="connsiteY7-448" fmla="*/ 1012785 h 1242637"/>
              <a:gd name="connsiteX0-449" fmla="*/ 0 w 346370"/>
              <a:gd name="connsiteY0-450" fmla="*/ 1009216 h 1239068"/>
              <a:gd name="connsiteX1-451" fmla="*/ 96150 w 346370"/>
              <a:gd name="connsiteY1-452" fmla="*/ 960813 h 1239068"/>
              <a:gd name="connsiteX2-453" fmla="*/ 58120 w 346370"/>
              <a:gd name="connsiteY2-454" fmla="*/ 0 h 1239068"/>
              <a:gd name="connsiteX3-455" fmla="*/ 69331 w 346370"/>
              <a:gd name="connsiteY3-456" fmla="*/ 2339 h 1239068"/>
              <a:gd name="connsiteX4-457" fmla="*/ 251939 w 346370"/>
              <a:gd name="connsiteY4-458" fmla="*/ 891483 h 1239068"/>
              <a:gd name="connsiteX5-459" fmla="*/ 346370 w 346370"/>
              <a:gd name="connsiteY5-460" fmla="*/ 841427 h 1239068"/>
              <a:gd name="connsiteX6-461" fmla="*/ 317569 w 346370"/>
              <a:gd name="connsiteY6-462" fmla="*/ 1239068 h 1239068"/>
              <a:gd name="connsiteX7-463" fmla="*/ 0 w 346370"/>
              <a:gd name="connsiteY7-464" fmla="*/ 1009216 h 1239068"/>
              <a:gd name="connsiteX0-465" fmla="*/ 0 w 346370"/>
              <a:gd name="connsiteY0-466" fmla="*/ 1009216 h 1239068"/>
              <a:gd name="connsiteX1-467" fmla="*/ 96150 w 346370"/>
              <a:gd name="connsiteY1-468" fmla="*/ 960813 h 1239068"/>
              <a:gd name="connsiteX2-469" fmla="*/ 58120 w 346370"/>
              <a:gd name="connsiteY2-470" fmla="*/ 0 h 1239068"/>
              <a:gd name="connsiteX3-471" fmla="*/ 69331 w 346370"/>
              <a:gd name="connsiteY3-472" fmla="*/ 2339 h 1239068"/>
              <a:gd name="connsiteX4-473" fmla="*/ 251939 w 346370"/>
              <a:gd name="connsiteY4-474" fmla="*/ 891483 h 1239068"/>
              <a:gd name="connsiteX5-475" fmla="*/ 346370 w 346370"/>
              <a:gd name="connsiteY5-476" fmla="*/ 841427 h 1239068"/>
              <a:gd name="connsiteX6-477" fmla="*/ 317569 w 346370"/>
              <a:gd name="connsiteY6-478" fmla="*/ 1239068 h 1239068"/>
              <a:gd name="connsiteX7-479" fmla="*/ 0 w 346370"/>
              <a:gd name="connsiteY7-480" fmla="*/ 1009216 h 1239068"/>
              <a:gd name="connsiteX0-481" fmla="*/ 0 w 346370"/>
              <a:gd name="connsiteY0-482" fmla="*/ 1009216 h 1239068"/>
              <a:gd name="connsiteX1-483" fmla="*/ 96150 w 346370"/>
              <a:gd name="connsiteY1-484" fmla="*/ 960813 h 1239068"/>
              <a:gd name="connsiteX2-485" fmla="*/ 58120 w 346370"/>
              <a:gd name="connsiteY2-486" fmla="*/ 0 h 1239068"/>
              <a:gd name="connsiteX3-487" fmla="*/ 69331 w 346370"/>
              <a:gd name="connsiteY3-488" fmla="*/ 2339 h 1239068"/>
              <a:gd name="connsiteX4-489" fmla="*/ 251939 w 346370"/>
              <a:gd name="connsiteY4-490" fmla="*/ 891483 h 1239068"/>
              <a:gd name="connsiteX5-491" fmla="*/ 346370 w 346370"/>
              <a:gd name="connsiteY5-492" fmla="*/ 841427 h 1239068"/>
              <a:gd name="connsiteX6-493" fmla="*/ 317569 w 346370"/>
              <a:gd name="connsiteY6-494" fmla="*/ 1239068 h 1239068"/>
              <a:gd name="connsiteX7-495" fmla="*/ 0 w 346370"/>
              <a:gd name="connsiteY7-496" fmla="*/ 1009216 h 1239068"/>
              <a:gd name="connsiteX0-497" fmla="*/ 0 w 346370"/>
              <a:gd name="connsiteY0-498" fmla="*/ 1009216 h 1239068"/>
              <a:gd name="connsiteX1-499" fmla="*/ 96150 w 346370"/>
              <a:gd name="connsiteY1-500" fmla="*/ 960813 h 1239068"/>
              <a:gd name="connsiteX2-501" fmla="*/ 58120 w 346370"/>
              <a:gd name="connsiteY2-502" fmla="*/ 0 h 1239068"/>
              <a:gd name="connsiteX3-503" fmla="*/ 69331 w 346370"/>
              <a:gd name="connsiteY3-504" fmla="*/ 2339 h 1239068"/>
              <a:gd name="connsiteX4-505" fmla="*/ 251939 w 346370"/>
              <a:gd name="connsiteY4-506" fmla="*/ 891483 h 1239068"/>
              <a:gd name="connsiteX5-507" fmla="*/ 346370 w 346370"/>
              <a:gd name="connsiteY5-508" fmla="*/ 841427 h 1239068"/>
              <a:gd name="connsiteX6-509" fmla="*/ 317569 w 346370"/>
              <a:gd name="connsiteY6-510" fmla="*/ 1239068 h 1239068"/>
              <a:gd name="connsiteX7-511" fmla="*/ 0 w 346370"/>
              <a:gd name="connsiteY7-512" fmla="*/ 1009216 h 1239068"/>
              <a:gd name="connsiteX0-513" fmla="*/ 0 w 346370"/>
              <a:gd name="connsiteY0-514" fmla="*/ 1009216 h 1239068"/>
              <a:gd name="connsiteX1-515" fmla="*/ 96150 w 346370"/>
              <a:gd name="connsiteY1-516" fmla="*/ 960813 h 1239068"/>
              <a:gd name="connsiteX2-517" fmla="*/ 58120 w 346370"/>
              <a:gd name="connsiteY2-518" fmla="*/ 0 h 1239068"/>
              <a:gd name="connsiteX3-519" fmla="*/ 69331 w 346370"/>
              <a:gd name="connsiteY3-520" fmla="*/ 2339 h 1239068"/>
              <a:gd name="connsiteX4-521" fmla="*/ 251939 w 346370"/>
              <a:gd name="connsiteY4-522" fmla="*/ 891483 h 1239068"/>
              <a:gd name="connsiteX5-523" fmla="*/ 346370 w 346370"/>
              <a:gd name="connsiteY5-524" fmla="*/ 841427 h 1239068"/>
              <a:gd name="connsiteX6-525" fmla="*/ 317569 w 346370"/>
              <a:gd name="connsiteY6-526" fmla="*/ 1239068 h 1239068"/>
              <a:gd name="connsiteX7-527" fmla="*/ 0 w 346370"/>
              <a:gd name="connsiteY7-528" fmla="*/ 1009216 h 1239068"/>
              <a:gd name="connsiteX0-529" fmla="*/ 0 w 346370"/>
              <a:gd name="connsiteY0-530" fmla="*/ 1009216 h 1239068"/>
              <a:gd name="connsiteX1-531" fmla="*/ 96150 w 346370"/>
              <a:gd name="connsiteY1-532" fmla="*/ 960813 h 1239068"/>
              <a:gd name="connsiteX2-533" fmla="*/ 58120 w 346370"/>
              <a:gd name="connsiteY2-534" fmla="*/ 0 h 1239068"/>
              <a:gd name="connsiteX3-535" fmla="*/ 69331 w 346370"/>
              <a:gd name="connsiteY3-536" fmla="*/ 2339 h 1239068"/>
              <a:gd name="connsiteX4-537" fmla="*/ 251939 w 346370"/>
              <a:gd name="connsiteY4-538" fmla="*/ 891483 h 1239068"/>
              <a:gd name="connsiteX5-539" fmla="*/ 346370 w 346370"/>
              <a:gd name="connsiteY5-540" fmla="*/ 841427 h 1239068"/>
              <a:gd name="connsiteX6-541" fmla="*/ 317569 w 346370"/>
              <a:gd name="connsiteY6-542" fmla="*/ 1239068 h 1239068"/>
              <a:gd name="connsiteX7-543" fmla="*/ 0 w 346370"/>
              <a:gd name="connsiteY7-544" fmla="*/ 1009216 h 1239068"/>
              <a:gd name="connsiteX0-545" fmla="*/ 1210 w 347580"/>
              <a:gd name="connsiteY0-546" fmla="*/ 1009216 h 1239068"/>
              <a:gd name="connsiteX1-547" fmla="*/ 97360 w 347580"/>
              <a:gd name="connsiteY1-548" fmla="*/ 960813 h 1239068"/>
              <a:gd name="connsiteX2-549" fmla="*/ 59330 w 347580"/>
              <a:gd name="connsiteY2-550" fmla="*/ 0 h 1239068"/>
              <a:gd name="connsiteX3-551" fmla="*/ 70541 w 347580"/>
              <a:gd name="connsiteY3-552" fmla="*/ 2339 h 1239068"/>
              <a:gd name="connsiteX4-553" fmla="*/ 253149 w 347580"/>
              <a:gd name="connsiteY4-554" fmla="*/ 891483 h 1239068"/>
              <a:gd name="connsiteX5-555" fmla="*/ 347580 w 347580"/>
              <a:gd name="connsiteY5-556" fmla="*/ 841427 h 1239068"/>
              <a:gd name="connsiteX6-557" fmla="*/ 318779 w 347580"/>
              <a:gd name="connsiteY6-558" fmla="*/ 1239068 h 1239068"/>
              <a:gd name="connsiteX7-559" fmla="*/ 1210 w 347580"/>
              <a:gd name="connsiteY7-560" fmla="*/ 1009216 h 1239068"/>
              <a:gd name="connsiteX0-561" fmla="*/ 1210 w 347580"/>
              <a:gd name="connsiteY0-562" fmla="*/ 1009216 h 1239068"/>
              <a:gd name="connsiteX1-563" fmla="*/ 97360 w 347580"/>
              <a:gd name="connsiteY1-564" fmla="*/ 960813 h 1239068"/>
              <a:gd name="connsiteX2-565" fmla="*/ 59330 w 347580"/>
              <a:gd name="connsiteY2-566" fmla="*/ 0 h 1239068"/>
              <a:gd name="connsiteX3-567" fmla="*/ 70541 w 347580"/>
              <a:gd name="connsiteY3-568" fmla="*/ 2339 h 1239068"/>
              <a:gd name="connsiteX4-569" fmla="*/ 253149 w 347580"/>
              <a:gd name="connsiteY4-570" fmla="*/ 891483 h 1239068"/>
              <a:gd name="connsiteX5-571" fmla="*/ 347580 w 347580"/>
              <a:gd name="connsiteY5-572" fmla="*/ 841427 h 1239068"/>
              <a:gd name="connsiteX6-573" fmla="*/ 318779 w 347580"/>
              <a:gd name="connsiteY6-574" fmla="*/ 1239068 h 1239068"/>
              <a:gd name="connsiteX7-575" fmla="*/ 1210 w 347580"/>
              <a:gd name="connsiteY7-576" fmla="*/ 1009216 h 1239068"/>
              <a:gd name="connsiteX0-577" fmla="*/ 1210 w 347580"/>
              <a:gd name="connsiteY0-578" fmla="*/ 1009216 h 1239068"/>
              <a:gd name="connsiteX1-579" fmla="*/ 97360 w 347580"/>
              <a:gd name="connsiteY1-580" fmla="*/ 960813 h 1239068"/>
              <a:gd name="connsiteX2-581" fmla="*/ 59330 w 347580"/>
              <a:gd name="connsiteY2-582" fmla="*/ 0 h 1239068"/>
              <a:gd name="connsiteX3-583" fmla="*/ 70541 w 347580"/>
              <a:gd name="connsiteY3-584" fmla="*/ 2339 h 1239068"/>
              <a:gd name="connsiteX4-585" fmla="*/ 239554 w 347580"/>
              <a:gd name="connsiteY4-586" fmla="*/ 885002 h 1239068"/>
              <a:gd name="connsiteX5-587" fmla="*/ 347580 w 347580"/>
              <a:gd name="connsiteY5-588" fmla="*/ 841427 h 1239068"/>
              <a:gd name="connsiteX6-589" fmla="*/ 318779 w 347580"/>
              <a:gd name="connsiteY6-590" fmla="*/ 1239068 h 1239068"/>
              <a:gd name="connsiteX7-591" fmla="*/ 1210 w 347580"/>
              <a:gd name="connsiteY7-592" fmla="*/ 1009216 h 1239068"/>
              <a:gd name="connsiteX0-593" fmla="*/ 1210 w 347580"/>
              <a:gd name="connsiteY0-594" fmla="*/ 1009216 h 1239068"/>
              <a:gd name="connsiteX1-595" fmla="*/ 97360 w 347580"/>
              <a:gd name="connsiteY1-596" fmla="*/ 960813 h 1239068"/>
              <a:gd name="connsiteX2-597" fmla="*/ 59330 w 347580"/>
              <a:gd name="connsiteY2-598" fmla="*/ 0 h 1239068"/>
              <a:gd name="connsiteX3-599" fmla="*/ 70541 w 347580"/>
              <a:gd name="connsiteY3-600" fmla="*/ 2339 h 1239068"/>
              <a:gd name="connsiteX4-601" fmla="*/ 236504 w 347580"/>
              <a:gd name="connsiteY4-602" fmla="*/ 901901 h 1239068"/>
              <a:gd name="connsiteX5-603" fmla="*/ 347580 w 347580"/>
              <a:gd name="connsiteY5-604" fmla="*/ 841427 h 1239068"/>
              <a:gd name="connsiteX6-605" fmla="*/ 318779 w 347580"/>
              <a:gd name="connsiteY6-606" fmla="*/ 1239068 h 1239068"/>
              <a:gd name="connsiteX7-607" fmla="*/ 1210 w 347580"/>
              <a:gd name="connsiteY7-608" fmla="*/ 1009216 h 1239068"/>
              <a:gd name="connsiteX0-609" fmla="*/ 9832 w 356202"/>
              <a:gd name="connsiteY0-610" fmla="*/ 1009216 h 1239068"/>
              <a:gd name="connsiteX1-611" fmla="*/ 105982 w 356202"/>
              <a:gd name="connsiteY1-612" fmla="*/ 960813 h 1239068"/>
              <a:gd name="connsiteX2-613" fmla="*/ 67952 w 356202"/>
              <a:gd name="connsiteY2-614" fmla="*/ 0 h 1239068"/>
              <a:gd name="connsiteX3-615" fmla="*/ 79163 w 356202"/>
              <a:gd name="connsiteY3-616" fmla="*/ 2339 h 1239068"/>
              <a:gd name="connsiteX4-617" fmla="*/ 245126 w 356202"/>
              <a:gd name="connsiteY4-618" fmla="*/ 901901 h 1239068"/>
              <a:gd name="connsiteX5-619" fmla="*/ 356202 w 356202"/>
              <a:gd name="connsiteY5-620" fmla="*/ 841427 h 1239068"/>
              <a:gd name="connsiteX6-621" fmla="*/ 327401 w 356202"/>
              <a:gd name="connsiteY6-622" fmla="*/ 1239068 h 1239068"/>
              <a:gd name="connsiteX7-623" fmla="*/ 9832 w 356202"/>
              <a:gd name="connsiteY7-624" fmla="*/ 1009216 h 1239068"/>
              <a:gd name="connsiteX0-625" fmla="*/ 9832 w 356202"/>
              <a:gd name="connsiteY0-626" fmla="*/ 1009216 h 1239068"/>
              <a:gd name="connsiteX1-627" fmla="*/ 105982 w 356202"/>
              <a:gd name="connsiteY1-628" fmla="*/ 960813 h 1239068"/>
              <a:gd name="connsiteX2-629" fmla="*/ 67952 w 356202"/>
              <a:gd name="connsiteY2-630" fmla="*/ 0 h 1239068"/>
              <a:gd name="connsiteX3-631" fmla="*/ 81002 w 356202"/>
              <a:gd name="connsiteY3-632" fmla="*/ 278496 h 1239068"/>
              <a:gd name="connsiteX4-633" fmla="*/ 245126 w 356202"/>
              <a:gd name="connsiteY4-634" fmla="*/ 901901 h 1239068"/>
              <a:gd name="connsiteX5-635" fmla="*/ 356202 w 356202"/>
              <a:gd name="connsiteY5-636" fmla="*/ 841427 h 1239068"/>
              <a:gd name="connsiteX6-637" fmla="*/ 327401 w 356202"/>
              <a:gd name="connsiteY6-638" fmla="*/ 1239068 h 1239068"/>
              <a:gd name="connsiteX7-639" fmla="*/ 9832 w 356202"/>
              <a:gd name="connsiteY7-640" fmla="*/ 1009216 h 1239068"/>
              <a:gd name="connsiteX0-641" fmla="*/ 9832 w 356202"/>
              <a:gd name="connsiteY0-642" fmla="*/ 1009216 h 1239068"/>
              <a:gd name="connsiteX1-643" fmla="*/ 105982 w 356202"/>
              <a:gd name="connsiteY1-644" fmla="*/ 960813 h 1239068"/>
              <a:gd name="connsiteX2-645" fmla="*/ 67952 w 356202"/>
              <a:gd name="connsiteY2-646" fmla="*/ 0 h 1239068"/>
              <a:gd name="connsiteX3-647" fmla="*/ 85894 w 356202"/>
              <a:gd name="connsiteY3-648" fmla="*/ 269984 h 1239068"/>
              <a:gd name="connsiteX4-649" fmla="*/ 245126 w 356202"/>
              <a:gd name="connsiteY4-650" fmla="*/ 901901 h 1239068"/>
              <a:gd name="connsiteX5-651" fmla="*/ 356202 w 356202"/>
              <a:gd name="connsiteY5-652" fmla="*/ 841427 h 1239068"/>
              <a:gd name="connsiteX6-653" fmla="*/ 327401 w 356202"/>
              <a:gd name="connsiteY6-654" fmla="*/ 1239068 h 1239068"/>
              <a:gd name="connsiteX7-655" fmla="*/ 9832 w 356202"/>
              <a:gd name="connsiteY7-656" fmla="*/ 1009216 h 1239068"/>
              <a:gd name="connsiteX0-657" fmla="*/ 9832 w 356202"/>
              <a:gd name="connsiteY0-658" fmla="*/ 1009216 h 1239068"/>
              <a:gd name="connsiteX1-659" fmla="*/ 105982 w 356202"/>
              <a:gd name="connsiteY1-660" fmla="*/ 960813 h 1239068"/>
              <a:gd name="connsiteX2-661" fmla="*/ 67952 w 356202"/>
              <a:gd name="connsiteY2-662" fmla="*/ 0 h 1239068"/>
              <a:gd name="connsiteX3-663" fmla="*/ 85894 w 356202"/>
              <a:gd name="connsiteY3-664" fmla="*/ 269984 h 1239068"/>
              <a:gd name="connsiteX4-665" fmla="*/ 245126 w 356202"/>
              <a:gd name="connsiteY4-666" fmla="*/ 901901 h 1239068"/>
              <a:gd name="connsiteX5-667" fmla="*/ 356202 w 356202"/>
              <a:gd name="connsiteY5-668" fmla="*/ 841427 h 1239068"/>
              <a:gd name="connsiteX6-669" fmla="*/ 327401 w 356202"/>
              <a:gd name="connsiteY6-670" fmla="*/ 1239068 h 1239068"/>
              <a:gd name="connsiteX7-671" fmla="*/ 9832 w 356202"/>
              <a:gd name="connsiteY7-672" fmla="*/ 1009216 h 1239068"/>
              <a:gd name="connsiteX0-673" fmla="*/ 1827 w 348197"/>
              <a:gd name="connsiteY0-674" fmla="*/ 965826 h 1195678"/>
              <a:gd name="connsiteX1-675" fmla="*/ 97977 w 348197"/>
              <a:gd name="connsiteY1-676" fmla="*/ 917423 h 1195678"/>
              <a:gd name="connsiteX2-677" fmla="*/ 80974 w 348197"/>
              <a:gd name="connsiteY2-678" fmla="*/ 0 h 1195678"/>
              <a:gd name="connsiteX3-679" fmla="*/ 77889 w 348197"/>
              <a:gd name="connsiteY3-680" fmla="*/ 226594 h 1195678"/>
              <a:gd name="connsiteX4-681" fmla="*/ 237121 w 348197"/>
              <a:gd name="connsiteY4-682" fmla="*/ 858511 h 1195678"/>
              <a:gd name="connsiteX5-683" fmla="*/ 348197 w 348197"/>
              <a:gd name="connsiteY5-684" fmla="*/ 798037 h 1195678"/>
              <a:gd name="connsiteX6-685" fmla="*/ 319396 w 348197"/>
              <a:gd name="connsiteY6-686" fmla="*/ 1195678 h 1195678"/>
              <a:gd name="connsiteX7-687" fmla="*/ 1827 w 348197"/>
              <a:gd name="connsiteY7-688" fmla="*/ 965826 h 1195678"/>
              <a:gd name="connsiteX0-689" fmla="*/ 1827 w 348197"/>
              <a:gd name="connsiteY0-690" fmla="*/ 965826 h 1195678"/>
              <a:gd name="connsiteX1-691" fmla="*/ 97977 w 348197"/>
              <a:gd name="connsiteY1-692" fmla="*/ 917423 h 1195678"/>
              <a:gd name="connsiteX2-693" fmla="*/ 80974 w 348197"/>
              <a:gd name="connsiteY2-694" fmla="*/ 0 h 1195678"/>
              <a:gd name="connsiteX3-695" fmla="*/ 77889 w 348197"/>
              <a:gd name="connsiteY3-696" fmla="*/ 226594 h 1195678"/>
              <a:gd name="connsiteX4-697" fmla="*/ 237121 w 348197"/>
              <a:gd name="connsiteY4-698" fmla="*/ 858511 h 1195678"/>
              <a:gd name="connsiteX5-699" fmla="*/ 348197 w 348197"/>
              <a:gd name="connsiteY5-700" fmla="*/ 798037 h 1195678"/>
              <a:gd name="connsiteX6-701" fmla="*/ 319396 w 348197"/>
              <a:gd name="connsiteY6-702" fmla="*/ 1195678 h 1195678"/>
              <a:gd name="connsiteX7-703" fmla="*/ 1827 w 348197"/>
              <a:gd name="connsiteY7-704" fmla="*/ 965826 h 1195678"/>
              <a:gd name="connsiteX0-705" fmla="*/ 1827 w 348197"/>
              <a:gd name="connsiteY0-706" fmla="*/ 965826 h 1195678"/>
              <a:gd name="connsiteX1-707" fmla="*/ 97977 w 348197"/>
              <a:gd name="connsiteY1-708" fmla="*/ 917423 h 1195678"/>
              <a:gd name="connsiteX2-709" fmla="*/ 80974 w 348197"/>
              <a:gd name="connsiteY2-710" fmla="*/ 0 h 1195678"/>
              <a:gd name="connsiteX3-711" fmla="*/ 77889 w 348197"/>
              <a:gd name="connsiteY3-712" fmla="*/ 226594 h 1195678"/>
              <a:gd name="connsiteX4-713" fmla="*/ 237121 w 348197"/>
              <a:gd name="connsiteY4-714" fmla="*/ 858511 h 1195678"/>
              <a:gd name="connsiteX5-715" fmla="*/ 348197 w 348197"/>
              <a:gd name="connsiteY5-716" fmla="*/ 798037 h 1195678"/>
              <a:gd name="connsiteX6-717" fmla="*/ 319396 w 348197"/>
              <a:gd name="connsiteY6-718" fmla="*/ 1195678 h 1195678"/>
              <a:gd name="connsiteX7-719" fmla="*/ 1827 w 348197"/>
              <a:gd name="connsiteY7-720" fmla="*/ 965826 h 1195678"/>
              <a:gd name="connsiteX0-721" fmla="*/ 0 w 346370"/>
              <a:gd name="connsiteY0-722" fmla="*/ 965826 h 1195678"/>
              <a:gd name="connsiteX1-723" fmla="*/ 96150 w 346370"/>
              <a:gd name="connsiteY1-724" fmla="*/ 917423 h 1195678"/>
              <a:gd name="connsiteX2-725" fmla="*/ 79147 w 346370"/>
              <a:gd name="connsiteY2-726" fmla="*/ 0 h 1195678"/>
              <a:gd name="connsiteX3-727" fmla="*/ 76062 w 346370"/>
              <a:gd name="connsiteY3-728" fmla="*/ 226594 h 1195678"/>
              <a:gd name="connsiteX4-729" fmla="*/ 235294 w 346370"/>
              <a:gd name="connsiteY4-730" fmla="*/ 858511 h 1195678"/>
              <a:gd name="connsiteX5-731" fmla="*/ 346370 w 346370"/>
              <a:gd name="connsiteY5-732" fmla="*/ 798037 h 1195678"/>
              <a:gd name="connsiteX6-733" fmla="*/ 317569 w 346370"/>
              <a:gd name="connsiteY6-734" fmla="*/ 1195678 h 1195678"/>
              <a:gd name="connsiteX7-735" fmla="*/ 0 w 346370"/>
              <a:gd name="connsiteY7-736" fmla="*/ 965826 h 1195678"/>
              <a:gd name="connsiteX0-737" fmla="*/ 0 w 346370"/>
              <a:gd name="connsiteY0-738" fmla="*/ 965826 h 1195678"/>
              <a:gd name="connsiteX1-739" fmla="*/ 96150 w 346370"/>
              <a:gd name="connsiteY1-740" fmla="*/ 917423 h 1195678"/>
              <a:gd name="connsiteX2-741" fmla="*/ 79147 w 346370"/>
              <a:gd name="connsiteY2-742" fmla="*/ 0 h 1195678"/>
              <a:gd name="connsiteX3-743" fmla="*/ 76062 w 346370"/>
              <a:gd name="connsiteY3-744" fmla="*/ 226594 h 1195678"/>
              <a:gd name="connsiteX4-745" fmla="*/ 235294 w 346370"/>
              <a:gd name="connsiteY4-746" fmla="*/ 858511 h 1195678"/>
              <a:gd name="connsiteX5-747" fmla="*/ 346370 w 346370"/>
              <a:gd name="connsiteY5-748" fmla="*/ 798037 h 1195678"/>
              <a:gd name="connsiteX6-749" fmla="*/ 317569 w 346370"/>
              <a:gd name="connsiteY6-750" fmla="*/ 1195678 h 1195678"/>
              <a:gd name="connsiteX7-751" fmla="*/ 0 w 346370"/>
              <a:gd name="connsiteY7-752" fmla="*/ 965826 h 1195678"/>
              <a:gd name="connsiteX0-753" fmla="*/ 0 w 346370"/>
              <a:gd name="connsiteY0-754" fmla="*/ 965826 h 1195678"/>
              <a:gd name="connsiteX1-755" fmla="*/ 96150 w 346370"/>
              <a:gd name="connsiteY1-756" fmla="*/ 917423 h 1195678"/>
              <a:gd name="connsiteX2-757" fmla="*/ 79147 w 346370"/>
              <a:gd name="connsiteY2-758" fmla="*/ 0 h 1195678"/>
              <a:gd name="connsiteX3-759" fmla="*/ 66468 w 346370"/>
              <a:gd name="connsiteY3-760" fmla="*/ 342978 h 1195678"/>
              <a:gd name="connsiteX4-761" fmla="*/ 235294 w 346370"/>
              <a:gd name="connsiteY4-762" fmla="*/ 858511 h 1195678"/>
              <a:gd name="connsiteX5-763" fmla="*/ 346370 w 346370"/>
              <a:gd name="connsiteY5-764" fmla="*/ 798037 h 1195678"/>
              <a:gd name="connsiteX6-765" fmla="*/ 317569 w 346370"/>
              <a:gd name="connsiteY6-766" fmla="*/ 1195678 h 1195678"/>
              <a:gd name="connsiteX7-767" fmla="*/ 0 w 346370"/>
              <a:gd name="connsiteY7-768" fmla="*/ 965826 h 1195678"/>
              <a:gd name="connsiteX0-769" fmla="*/ 0 w 346370"/>
              <a:gd name="connsiteY0-770" fmla="*/ 965826 h 1195678"/>
              <a:gd name="connsiteX1-771" fmla="*/ 96150 w 346370"/>
              <a:gd name="connsiteY1-772" fmla="*/ 917423 h 1195678"/>
              <a:gd name="connsiteX2-773" fmla="*/ 79147 w 346370"/>
              <a:gd name="connsiteY2-774" fmla="*/ 0 h 1195678"/>
              <a:gd name="connsiteX3-775" fmla="*/ 66468 w 346370"/>
              <a:gd name="connsiteY3-776" fmla="*/ 342978 h 1195678"/>
              <a:gd name="connsiteX4-777" fmla="*/ 235294 w 346370"/>
              <a:gd name="connsiteY4-778" fmla="*/ 858511 h 1195678"/>
              <a:gd name="connsiteX5-779" fmla="*/ 346370 w 346370"/>
              <a:gd name="connsiteY5-780" fmla="*/ 798037 h 1195678"/>
              <a:gd name="connsiteX6-781" fmla="*/ 317569 w 346370"/>
              <a:gd name="connsiteY6-782" fmla="*/ 1195678 h 1195678"/>
              <a:gd name="connsiteX7-783" fmla="*/ 0 w 346370"/>
              <a:gd name="connsiteY7-784" fmla="*/ 965826 h 1195678"/>
              <a:gd name="connsiteX0-785" fmla="*/ 0 w 346370"/>
              <a:gd name="connsiteY0-786" fmla="*/ 965826 h 1195678"/>
              <a:gd name="connsiteX1-787" fmla="*/ 96150 w 346370"/>
              <a:gd name="connsiteY1-788" fmla="*/ 917423 h 1195678"/>
              <a:gd name="connsiteX2-789" fmla="*/ 79147 w 346370"/>
              <a:gd name="connsiteY2-790" fmla="*/ 0 h 1195678"/>
              <a:gd name="connsiteX3-791" fmla="*/ 67992 w 346370"/>
              <a:gd name="connsiteY3-792" fmla="*/ 423786 h 1195678"/>
              <a:gd name="connsiteX4-793" fmla="*/ 235294 w 346370"/>
              <a:gd name="connsiteY4-794" fmla="*/ 858511 h 1195678"/>
              <a:gd name="connsiteX5-795" fmla="*/ 346370 w 346370"/>
              <a:gd name="connsiteY5-796" fmla="*/ 798037 h 1195678"/>
              <a:gd name="connsiteX6-797" fmla="*/ 317569 w 346370"/>
              <a:gd name="connsiteY6-798" fmla="*/ 1195678 h 1195678"/>
              <a:gd name="connsiteX7-799" fmla="*/ 0 w 346370"/>
              <a:gd name="connsiteY7-800" fmla="*/ 965826 h 1195678"/>
              <a:gd name="connsiteX0-801" fmla="*/ 0 w 346370"/>
              <a:gd name="connsiteY0-802" fmla="*/ 965826 h 1195678"/>
              <a:gd name="connsiteX1-803" fmla="*/ 96150 w 346370"/>
              <a:gd name="connsiteY1-804" fmla="*/ 917423 h 1195678"/>
              <a:gd name="connsiteX2-805" fmla="*/ 79147 w 346370"/>
              <a:gd name="connsiteY2-806" fmla="*/ 0 h 1195678"/>
              <a:gd name="connsiteX3-807" fmla="*/ 67992 w 346370"/>
              <a:gd name="connsiteY3-808" fmla="*/ 423786 h 1195678"/>
              <a:gd name="connsiteX4-809" fmla="*/ 235294 w 346370"/>
              <a:gd name="connsiteY4-810" fmla="*/ 858511 h 1195678"/>
              <a:gd name="connsiteX5-811" fmla="*/ 346370 w 346370"/>
              <a:gd name="connsiteY5-812" fmla="*/ 798037 h 1195678"/>
              <a:gd name="connsiteX6-813" fmla="*/ 317569 w 346370"/>
              <a:gd name="connsiteY6-814" fmla="*/ 1195678 h 1195678"/>
              <a:gd name="connsiteX7-815" fmla="*/ 0 w 346370"/>
              <a:gd name="connsiteY7-816" fmla="*/ 965826 h 1195678"/>
              <a:gd name="connsiteX0-817" fmla="*/ 0 w 346370"/>
              <a:gd name="connsiteY0-818" fmla="*/ 965826 h 1195678"/>
              <a:gd name="connsiteX1-819" fmla="*/ 96150 w 346370"/>
              <a:gd name="connsiteY1-820" fmla="*/ 917423 h 1195678"/>
              <a:gd name="connsiteX2-821" fmla="*/ 79147 w 346370"/>
              <a:gd name="connsiteY2-822" fmla="*/ 0 h 1195678"/>
              <a:gd name="connsiteX3-823" fmla="*/ 74662 w 346370"/>
              <a:gd name="connsiteY3-824" fmla="*/ 420291 h 1195678"/>
              <a:gd name="connsiteX4-825" fmla="*/ 235294 w 346370"/>
              <a:gd name="connsiteY4-826" fmla="*/ 858511 h 1195678"/>
              <a:gd name="connsiteX5-827" fmla="*/ 346370 w 346370"/>
              <a:gd name="connsiteY5-828" fmla="*/ 798037 h 1195678"/>
              <a:gd name="connsiteX6-829" fmla="*/ 317569 w 346370"/>
              <a:gd name="connsiteY6-830" fmla="*/ 1195678 h 1195678"/>
              <a:gd name="connsiteX7-831" fmla="*/ 0 w 346370"/>
              <a:gd name="connsiteY7-832" fmla="*/ 965826 h 1195678"/>
              <a:gd name="connsiteX0-833" fmla="*/ 0 w 346370"/>
              <a:gd name="connsiteY0-834" fmla="*/ 965826 h 1195678"/>
              <a:gd name="connsiteX1-835" fmla="*/ 96150 w 346370"/>
              <a:gd name="connsiteY1-836" fmla="*/ 917423 h 1195678"/>
              <a:gd name="connsiteX2-837" fmla="*/ 79147 w 346370"/>
              <a:gd name="connsiteY2-838" fmla="*/ 0 h 1195678"/>
              <a:gd name="connsiteX3-839" fmla="*/ 74662 w 346370"/>
              <a:gd name="connsiteY3-840" fmla="*/ 420291 h 1195678"/>
              <a:gd name="connsiteX4-841" fmla="*/ 235294 w 346370"/>
              <a:gd name="connsiteY4-842" fmla="*/ 858511 h 1195678"/>
              <a:gd name="connsiteX5-843" fmla="*/ 346370 w 346370"/>
              <a:gd name="connsiteY5-844" fmla="*/ 798037 h 1195678"/>
              <a:gd name="connsiteX6-845" fmla="*/ 317569 w 346370"/>
              <a:gd name="connsiteY6-846" fmla="*/ 1195678 h 1195678"/>
              <a:gd name="connsiteX7-847" fmla="*/ 0 w 346370"/>
              <a:gd name="connsiteY7-848" fmla="*/ 965826 h 1195678"/>
              <a:gd name="connsiteX0-849" fmla="*/ 0 w 346370"/>
              <a:gd name="connsiteY0-850" fmla="*/ 965826 h 1195678"/>
              <a:gd name="connsiteX1-851" fmla="*/ 96150 w 346370"/>
              <a:gd name="connsiteY1-852" fmla="*/ 917423 h 1195678"/>
              <a:gd name="connsiteX2-853" fmla="*/ 79147 w 346370"/>
              <a:gd name="connsiteY2-854" fmla="*/ 0 h 1195678"/>
              <a:gd name="connsiteX3-855" fmla="*/ 74662 w 346370"/>
              <a:gd name="connsiteY3-856" fmla="*/ 420291 h 1195678"/>
              <a:gd name="connsiteX4-857" fmla="*/ 235294 w 346370"/>
              <a:gd name="connsiteY4-858" fmla="*/ 858511 h 1195678"/>
              <a:gd name="connsiteX5-859" fmla="*/ 346370 w 346370"/>
              <a:gd name="connsiteY5-860" fmla="*/ 798037 h 1195678"/>
              <a:gd name="connsiteX6-861" fmla="*/ 317569 w 346370"/>
              <a:gd name="connsiteY6-862" fmla="*/ 1195678 h 1195678"/>
              <a:gd name="connsiteX7-863" fmla="*/ 0 w 346370"/>
              <a:gd name="connsiteY7-864" fmla="*/ 965826 h 1195678"/>
              <a:gd name="connsiteX0-865" fmla="*/ 0 w 346370"/>
              <a:gd name="connsiteY0-866" fmla="*/ 965826 h 1195678"/>
              <a:gd name="connsiteX1-867" fmla="*/ 96150 w 346370"/>
              <a:gd name="connsiteY1-868" fmla="*/ 917423 h 1195678"/>
              <a:gd name="connsiteX2-869" fmla="*/ 79147 w 346370"/>
              <a:gd name="connsiteY2-870" fmla="*/ 0 h 1195678"/>
              <a:gd name="connsiteX3-871" fmla="*/ 74662 w 346370"/>
              <a:gd name="connsiteY3-872" fmla="*/ 420291 h 1195678"/>
              <a:gd name="connsiteX4-873" fmla="*/ 231927 w 346370"/>
              <a:gd name="connsiteY4-874" fmla="*/ 858576 h 1195678"/>
              <a:gd name="connsiteX5-875" fmla="*/ 346370 w 346370"/>
              <a:gd name="connsiteY5-876" fmla="*/ 798037 h 1195678"/>
              <a:gd name="connsiteX6-877" fmla="*/ 317569 w 346370"/>
              <a:gd name="connsiteY6-878" fmla="*/ 1195678 h 1195678"/>
              <a:gd name="connsiteX7-879" fmla="*/ 0 w 346370"/>
              <a:gd name="connsiteY7-880" fmla="*/ 965826 h 1195678"/>
              <a:gd name="connsiteX0-881" fmla="*/ 0 w 346370"/>
              <a:gd name="connsiteY0-882" fmla="*/ 965826 h 1195678"/>
              <a:gd name="connsiteX1-883" fmla="*/ 96150 w 346370"/>
              <a:gd name="connsiteY1-884" fmla="*/ 917423 h 1195678"/>
              <a:gd name="connsiteX2-885" fmla="*/ 79147 w 346370"/>
              <a:gd name="connsiteY2-886" fmla="*/ 0 h 1195678"/>
              <a:gd name="connsiteX3-887" fmla="*/ 74662 w 346370"/>
              <a:gd name="connsiteY3-888" fmla="*/ 420291 h 1195678"/>
              <a:gd name="connsiteX4-889" fmla="*/ 257185 w 346370"/>
              <a:gd name="connsiteY4-890" fmla="*/ 840054 h 1195678"/>
              <a:gd name="connsiteX5-891" fmla="*/ 346370 w 346370"/>
              <a:gd name="connsiteY5-892" fmla="*/ 798037 h 1195678"/>
              <a:gd name="connsiteX6-893" fmla="*/ 317569 w 346370"/>
              <a:gd name="connsiteY6-894" fmla="*/ 1195678 h 1195678"/>
              <a:gd name="connsiteX7-895" fmla="*/ 0 w 346370"/>
              <a:gd name="connsiteY7-896" fmla="*/ 965826 h 1195678"/>
              <a:gd name="connsiteX0-897" fmla="*/ 20484 w 366854"/>
              <a:gd name="connsiteY0-898" fmla="*/ 965826 h 1195678"/>
              <a:gd name="connsiteX1-899" fmla="*/ 86326 w 366854"/>
              <a:gd name="connsiteY1-900" fmla="*/ 934261 h 1195678"/>
              <a:gd name="connsiteX2-901" fmla="*/ 99631 w 366854"/>
              <a:gd name="connsiteY2-902" fmla="*/ 0 h 1195678"/>
              <a:gd name="connsiteX3-903" fmla="*/ 95146 w 366854"/>
              <a:gd name="connsiteY3-904" fmla="*/ 420291 h 1195678"/>
              <a:gd name="connsiteX4-905" fmla="*/ 277669 w 366854"/>
              <a:gd name="connsiteY4-906" fmla="*/ 840054 h 1195678"/>
              <a:gd name="connsiteX5-907" fmla="*/ 366854 w 366854"/>
              <a:gd name="connsiteY5-908" fmla="*/ 798037 h 1195678"/>
              <a:gd name="connsiteX6-909" fmla="*/ 338053 w 366854"/>
              <a:gd name="connsiteY6-910" fmla="*/ 1195678 h 1195678"/>
              <a:gd name="connsiteX7-911" fmla="*/ 20484 w 366854"/>
              <a:gd name="connsiteY7-912" fmla="*/ 965826 h 1195678"/>
              <a:gd name="connsiteX0-913" fmla="*/ 20484 w 366854"/>
              <a:gd name="connsiteY0-914" fmla="*/ 965826 h 1195678"/>
              <a:gd name="connsiteX1-915" fmla="*/ 86326 w 366854"/>
              <a:gd name="connsiteY1-916" fmla="*/ 934261 h 1195678"/>
              <a:gd name="connsiteX2-917" fmla="*/ 99631 w 366854"/>
              <a:gd name="connsiteY2-918" fmla="*/ 0 h 1195678"/>
              <a:gd name="connsiteX3-919" fmla="*/ 128821 w 366854"/>
              <a:gd name="connsiteY3-920" fmla="*/ 427026 h 1195678"/>
              <a:gd name="connsiteX4-921" fmla="*/ 277669 w 366854"/>
              <a:gd name="connsiteY4-922" fmla="*/ 840054 h 1195678"/>
              <a:gd name="connsiteX5-923" fmla="*/ 366854 w 366854"/>
              <a:gd name="connsiteY5-924" fmla="*/ 798037 h 1195678"/>
              <a:gd name="connsiteX6-925" fmla="*/ 338053 w 366854"/>
              <a:gd name="connsiteY6-926" fmla="*/ 1195678 h 1195678"/>
              <a:gd name="connsiteX7-927" fmla="*/ 20484 w 366854"/>
              <a:gd name="connsiteY7-928" fmla="*/ 965826 h 1195678"/>
              <a:gd name="connsiteX0-929" fmla="*/ 9187 w 355557"/>
              <a:gd name="connsiteY0-930" fmla="*/ 980980 h 1210832"/>
              <a:gd name="connsiteX1-931" fmla="*/ 75029 w 355557"/>
              <a:gd name="connsiteY1-932" fmla="*/ 949415 h 1210832"/>
              <a:gd name="connsiteX2-933" fmla="*/ 133797 w 355557"/>
              <a:gd name="connsiteY2-934" fmla="*/ 0 h 1210832"/>
              <a:gd name="connsiteX3-935" fmla="*/ 117524 w 355557"/>
              <a:gd name="connsiteY3-936" fmla="*/ 442180 h 1210832"/>
              <a:gd name="connsiteX4-937" fmla="*/ 266372 w 355557"/>
              <a:gd name="connsiteY4-938" fmla="*/ 855208 h 1210832"/>
              <a:gd name="connsiteX5-939" fmla="*/ 355557 w 355557"/>
              <a:gd name="connsiteY5-940" fmla="*/ 813191 h 1210832"/>
              <a:gd name="connsiteX6-941" fmla="*/ 326756 w 355557"/>
              <a:gd name="connsiteY6-942" fmla="*/ 1210832 h 1210832"/>
              <a:gd name="connsiteX7-943" fmla="*/ 9187 w 355557"/>
              <a:gd name="connsiteY7-944" fmla="*/ 980980 h 1210832"/>
              <a:gd name="connsiteX0-945" fmla="*/ 9187 w 355557"/>
              <a:gd name="connsiteY0-946" fmla="*/ 980980 h 1210832"/>
              <a:gd name="connsiteX1-947" fmla="*/ 75029 w 355557"/>
              <a:gd name="connsiteY1-948" fmla="*/ 949415 h 1210832"/>
              <a:gd name="connsiteX2-949" fmla="*/ 133797 w 355557"/>
              <a:gd name="connsiteY2-950" fmla="*/ 0 h 1210832"/>
              <a:gd name="connsiteX3-951" fmla="*/ 117524 w 355557"/>
              <a:gd name="connsiteY3-952" fmla="*/ 442180 h 1210832"/>
              <a:gd name="connsiteX4-953" fmla="*/ 266372 w 355557"/>
              <a:gd name="connsiteY4-954" fmla="*/ 855208 h 1210832"/>
              <a:gd name="connsiteX5-955" fmla="*/ 355557 w 355557"/>
              <a:gd name="connsiteY5-956" fmla="*/ 813191 h 1210832"/>
              <a:gd name="connsiteX6-957" fmla="*/ 326756 w 355557"/>
              <a:gd name="connsiteY6-958" fmla="*/ 1210832 h 1210832"/>
              <a:gd name="connsiteX7-959" fmla="*/ 9187 w 355557"/>
              <a:gd name="connsiteY7-960" fmla="*/ 980980 h 1210832"/>
              <a:gd name="connsiteX0-961" fmla="*/ 9187 w 355557"/>
              <a:gd name="connsiteY0-962" fmla="*/ 980980 h 1210832"/>
              <a:gd name="connsiteX1-963" fmla="*/ 75029 w 355557"/>
              <a:gd name="connsiteY1-964" fmla="*/ 949415 h 1210832"/>
              <a:gd name="connsiteX2-965" fmla="*/ 133797 w 355557"/>
              <a:gd name="connsiteY2-966" fmla="*/ 0 h 1210832"/>
              <a:gd name="connsiteX3-967" fmla="*/ 117524 w 355557"/>
              <a:gd name="connsiteY3-968" fmla="*/ 442180 h 1210832"/>
              <a:gd name="connsiteX4-969" fmla="*/ 266372 w 355557"/>
              <a:gd name="connsiteY4-970" fmla="*/ 855208 h 1210832"/>
              <a:gd name="connsiteX5-971" fmla="*/ 355557 w 355557"/>
              <a:gd name="connsiteY5-972" fmla="*/ 813191 h 1210832"/>
              <a:gd name="connsiteX6-973" fmla="*/ 326756 w 355557"/>
              <a:gd name="connsiteY6-974" fmla="*/ 1210832 h 1210832"/>
              <a:gd name="connsiteX7-975" fmla="*/ 9187 w 355557"/>
              <a:gd name="connsiteY7-976" fmla="*/ 980980 h 1210832"/>
              <a:gd name="connsiteX0-977" fmla="*/ 9187 w 355557"/>
              <a:gd name="connsiteY0-978" fmla="*/ 980980 h 1210832"/>
              <a:gd name="connsiteX1-979" fmla="*/ 75029 w 355557"/>
              <a:gd name="connsiteY1-980" fmla="*/ 949415 h 1210832"/>
              <a:gd name="connsiteX2-981" fmla="*/ 133797 w 355557"/>
              <a:gd name="connsiteY2-982" fmla="*/ 0 h 1210832"/>
              <a:gd name="connsiteX3-983" fmla="*/ 117524 w 355557"/>
              <a:gd name="connsiteY3-984" fmla="*/ 442180 h 1210832"/>
              <a:gd name="connsiteX4-985" fmla="*/ 266372 w 355557"/>
              <a:gd name="connsiteY4-986" fmla="*/ 855208 h 1210832"/>
              <a:gd name="connsiteX5-987" fmla="*/ 355557 w 355557"/>
              <a:gd name="connsiteY5-988" fmla="*/ 813191 h 1210832"/>
              <a:gd name="connsiteX6-989" fmla="*/ 326756 w 355557"/>
              <a:gd name="connsiteY6-990" fmla="*/ 1210832 h 1210832"/>
              <a:gd name="connsiteX7-991" fmla="*/ 9187 w 355557"/>
              <a:gd name="connsiteY7-992" fmla="*/ 980980 h 1210832"/>
              <a:gd name="connsiteX0-993" fmla="*/ 9187 w 355557"/>
              <a:gd name="connsiteY0-994" fmla="*/ 980980 h 1210832"/>
              <a:gd name="connsiteX1-995" fmla="*/ 75029 w 355557"/>
              <a:gd name="connsiteY1-996" fmla="*/ 949415 h 1210832"/>
              <a:gd name="connsiteX2-997" fmla="*/ 133797 w 355557"/>
              <a:gd name="connsiteY2-998" fmla="*/ 0 h 1210832"/>
              <a:gd name="connsiteX3-999" fmla="*/ 117524 w 355557"/>
              <a:gd name="connsiteY3-1000" fmla="*/ 442180 h 1210832"/>
              <a:gd name="connsiteX4-1001" fmla="*/ 266372 w 355557"/>
              <a:gd name="connsiteY4-1002" fmla="*/ 855208 h 1210832"/>
              <a:gd name="connsiteX5-1003" fmla="*/ 355557 w 355557"/>
              <a:gd name="connsiteY5-1004" fmla="*/ 813191 h 1210832"/>
              <a:gd name="connsiteX6-1005" fmla="*/ 326756 w 355557"/>
              <a:gd name="connsiteY6-1006" fmla="*/ 1210832 h 1210832"/>
              <a:gd name="connsiteX7-1007" fmla="*/ 9187 w 355557"/>
              <a:gd name="connsiteY7-1008" fmla="*/ 980980 h 1210832"/>
              <a:gd name="connsiteX0-1009" fmla="*/ 9187 w 355557"/>
              <a:gd name="connsiteY0-1010" fmla="*/ 980980 h 1210832"/>
              <a:gd name="connsiteX1-1011" fmla="*/ 75029 w 355557"/>
              <a:gd name="connsiteY1-1012" fmla="*/ 949415 h 1210832"/>
              <a:gd name="connsiteX2-1013" fmla="*/ 133797 w 355557"/>
              <a:gd name="connsiteY2-1014" fmla="*/ 0 h 1210832"/>
              <a:gd name="connsiteX3-1015" fmla="*/ 117524 w 355557"/>
              <a:gd name="connsiteY3-1016" fmla="*/ 442180 h 1210832"/>
              <a:gd name="connsiteX4-1017" fmla="*/ 266372 w 355557"/>
              <a:gd name="connsiteY4-1018" fmla="*/ 855208 h 1210832"/>
              <a:gd name="connsiteX5-1019" fmla="*/ 355557 w 355557"/>
              <a:gd name="connsiteY5-1020" fmla="*/ 813191 h 1210832"/>
              <a:gd name="connsiteX6-1021" fmla="*/ 326756 w 355557"/>
              <a:gd name="connsiteY6-1022" fmla="*/ 1210832 h 1210832"/>
              <a:gd name="connsiteX7-1023" fmla="*/ 9187 w 355557"/>
              <a:gd name="connsiteY7-1024" fmla="*/ 980980 h 1210832"/>
              <a:gd name="connsiteX0-1025" fmla="*/ 3944 w 350314"/>
              <a:gd name="connsiteY0-1026" fmla="*/ 980980 h 1210832"/>
              <a:gd name="connsiteX1-1027" fmla="*/ 76521 w 350314"/>
              <a:gd name="connsiteY1-1028" fmla="*/ 942680 h 1210832"/>
              <a:gd name="connsiteX2-1029" fmla="*/ 128554 w 350314"/>
              <a:gd name="connsiteY2-1030" fmla="*/ 0 h 1210832"/>
              <a:gd name="connsiteX3-1031" fmla="*/ 112281 w 350314"/>
              <a:gd name="connsiteY3-1032" fmla="*/ 442180 h 1210832"/>
              <a:gd name="connsiteX4-1033" fmla="*/ 261129 w 350314"/>
              <a:gd name="connsiteY4-1034" fmla="*/ 855208 h 1210832"/>
              <a:gd name="connsiteX5-1035" fmla="*/ 350314 w 350314"/>
              <a:gd name="connsiteY5-1036" fmla="*/ 813191 h 1210832"/>
              <a:gd name="connsiteX6-1037" fmla="*/ 321513 w 350314"/>
              <a:gd name="connsiteY6-1038" fmla="*/ 1210832 h 1210832"/>
              <a:gd name="connsiteX7-1039" fmla="*/ 3944 w 350314"/>
              <a:gd name="connsiteY7-1040" fmla="*/ 980980 h 1210832"/>
              <a:gd name="connsiteX0-1041" fmla="*/ 0 w 346370"/>
              <a:gd name="connsiteY0-1042" fmla="*/ 980980 h 1210832"/>
              <a:gd name="connsiteX1-1043" fmla="*/ 79312 w 346370"/>
              <a:gd name="connsiteY1-1044" fmla="*/ 949415 h 1210832"/>
              <a:gd name="connsiteX2-1045" fmla="*/ 124610 w 346370"/>
              <a:gd name="connsiteY2-1046" fmla="*/ 0 h 1210832"/>
              <a:gd name="connsiteX3-1047" fmla="*/ 108337 w 346370"/>
              <a:gd name="connsiteY3-1048" fmla="*/ 442180 h 1210832"/>
              <a:gd name="connsiteX4-1049" fmla="*/ 257185 w 346370"/>
              <a:gd name="connsiteY4-1050" fmla="*/ 855208 h 1210832"/>
              <a:gd name="connsiteX5-1051" fmla="*/ 346370 w 346370"/>
              <a:gd name="connsiteY5-1052" fmla="*/ 813191 h 1210832"/>
              <a:gd name="connsiteX6-1053" fmla="*/ 317569 w 346370"/>
              <a:gd name="connsiteY6-1054" fmla="*/ 1210832 h 1210832"/>
              <a:gd name="connsiteX7-1055" fmla="*/ 0 w 346370"/>
              <a:gd name="connsiteY7-1056" fmla="*/ 980980 h 1210832"/>
              <a:gd name="connsiteX0-1057" fmla="*/ 4917 w 351287"/>
              <a:gd name="connsiteY0-1058" fmla="*/ 980980 h 1210832"/>
              <a:gd name="connsiteX1-1059" fmla="*/ 84229 w 351287"/>
              <a:gd name="connsiteY1-1060" fmla="*/ 949415 h 1210832"/>
              <a:gd name="connsiteX2-1061" fmla="*/ 129527 w 351287"/>
              <a:gd name="connsiteY2-1062" fmla="*/ 0 h 1210832"/>
              <a:gd name="connsiteX3-1063" fmla="*/ 113254 w 351287"/>
              <a:gd name="connsiteY3-1064" fmla="*/ 442180 h 1210832"/>
              <a:gd name="connsiteX4-1065" fmla="*/ 262102 w 351287"/>
              <a:gd name="connsiteY4-1066" fmla="*/ 855208 h 1210832"/>
              <a:gd name="connsiteX5-1067" fmla="*/ 351287 w 351287"/>
              <a:gd name="connsiteY5-1068" fmla="*/ 813191 h 1210832"/>
              <a:gd name="connsiteX6-1069" fmla="*/ 322486 w 351287"/>
              <a:gd name="connsiteY6-1070" fmla="*/ 1210832 h 1210832"/>
              <a:gd name="connsiteX7-1071" fmla="*/ 4917 w 351287"/>
              <a:gd name="connsiteY7-1072" fmla="*/ 980980 h 1210832"/>
              <a:gd name="connsiteX0-1073" fmla="*/ 8160 w 354530"/>
              <a:gd name="connsiteY0-1074" fmla="*/ 908576 h 1138428"/>
              <a:gd name="connsiteX1-1075" fmla="*/ 87472 w 354530"/>
              <a:gd name="connsiteY1-1076" fmla="*/ 877011 h 1138428"/>
              <a:gd name="connsiteX2-1077" fmla="*/ 120984 w 354530"/>
              <a:gd name="connsiteY2-1078" fmla="*/ 0 h 1138428"/>
              <a:gd name="connsiteX3-1079" fmla="*/ 116497 w 354530"/>
              <a:gd name="connsiteY3-1080" fmla="*/ 369776 h 1138428"/>
              <a:gd name="connsiteX4-1081" fmla="*/ 265345 w 354530"/>
              <a:gd name="connsiteY4-1082" fmla="*/ 782804 h 1138428"/>
              <a:gd name="connsiteX5-1083" fmla="*/ 354530 w 354530"/>
              <a:gd name="connsiteY5-1084" fmla="*/ 740787 h 1138428"/>
              <a:gd name="connsiteX6-1085" fmla="*/ 325729 w 354530"/>
              <a:gd name="connsiteY6-1086" fmla="*/ 1138428 h 1138428"/>
              <a:gd name="connsiteX7-1087" fmla="*/ 8160 w 354530"/>
              <a:gd name="connsiteY7-1088" fmla="*/ 908576 h 1138428"/>
              <a:gd name="connsiteX0-1089" fmla="*/ 6743 w 353113"/>
              <a:gd name="connsiteY0-1090" fmla="*/ 910260 h 1140112"/>
              <a:gd name="connsiteX1-1091" fmla="*/ 86055 w 353113"/>
              <a:gd name="connsiteY1-1092" fmla="*/ 878695 h 1140112"/>
              <a:gd name="connsiteX2-1093" fmla="*/ 124619 w 353113"/>
              <a:gd name="connsiteY2-1094" fmla="*/ 0 h 1140112"/>
              <a:gd name="connsiteX3-1095" fmla="*/ 115080 w 353113"/>
              <a:gd name="connsiteY3-1096" fmla="*/ 371460 h 1140112"/>
              <a:gd name="connsiteX4-1097" fmla="*/ 263928 w 353113"/>
              <a:gd name="connsiteY4-1098" fmla="*/ 784488 h 1140112"/>
              <a:gd name="connsiteX5-1099" fmla="*/ 353113 w 353113"/>
              <a:gd name="connsiteY5-1100" fmla="*/ 742471 h 1140112"/>
              <a:gd name="connsiteX6-1101" fmla="*/ 324312 w 353113"/>
              <a:gd name="connsiteY6-1102" fmla="*/ 1140112 h 1140112"/>
              <a:gd name="connsiteX7-1103" fmla="*/ 6743 w 353113"/>
              <a:gd name="connsiteY7-1104" fmla="*/ 910260 h 1140112"/>
              <a:gd name="connsiteX0-1105" fmla="*/ 6743 w 346378"/>
              <a:gd name="connsiteY0-1106" fmla="*/ 910260 h 1140112"/>
              <a:gd name="connsiteX1-1107" fmla="*/ 86055 w 346378"/>
              <a:gd name="connsiteY1-1108" fmla="*/ 878695 h 1140112"/>
              <a:gd name="connsiteX2-1109" fmla="*/ 124619 w 346378"/>
              <a:gd name="connsiteY2-1110" fmla="*/ 0 h 1140112"/>
              <a:gd name="connsiteX3-1111" fmla="*/ 115080 w 346378"/>
              <a:gd name="connsiteY3-1112" fmla="*/ 371460 h 1140112"/>
              <a:gd name="connsiteX4-1113" fmla="*/ 263928 w 346378"/>
              <a:gd name="connsiteY4-1114" fmla="*/ 784488 h 1140112"/>
              <a:gd name="connsiteX5-1115" fmla="*/ 346378 w 346378"/>
              <a:gd name="connsiteY5-1116" fmla="*/ 722265 h 1140112"/>
              <a:gd name="connsiteX6-1117" fmla="*/ 324312 w 346378"/>
              <a:gd name="connsiteY6-1118" fmla="*/ 1140112 h 1140112"/>
              <a:gd name="connsiteX7-1119" fmla="*/ 6743 w 346378"/>
              <a:gd name="connsiteY7-1120" fmla="*/ 910260 h 1140112"/>
              <a:gd name="connsiteX0-1121" fmla="*/ 1691 w 346378"/>
              <a:gd name="connsiteY0-1122" fmla="*/ 928782 h 1140112"/>
              <a:gd name="connsiteX1-1123" fmla="*/ 86055 w 346378"/>
              <a:gd name="connsiteY1-1124" fmla="*/ 878695 h 1140112"/>
              <a:gd name="connsiteX2-1125" fmla="*/ 124619 w 346378"/>
              <a:gd name="connsiteY2-1126" fmla="*/ 0 h 1140112"/>
              <a:gd name="connsiteX3-1127" fmla="*/ 115080 w 346378"/>
              <a:gd name="connsiteY3-1128" fmla="*/ 371460 h 1140112"/>
              <a:gd name="connsiteX4-1129" fmla="*/ 263928 w 346378"/>
              <a:gd name="connsiteY4-1130" fmla="*/ 784488 h 1140112"/>
              <a:gd name="connsiteX5-1131" fmla="*/ 346378 w 346378"/>
              <a:gd name="connsiteY5-1132" fmla="*/ 722265 h 1140112"/>
              <a:gd name="connsiteX6-1133" fmla="*/ 324312 w 346378"/>
              <a:gd name="connsiteY6-1134" fmla="*/ 1140112 h 1140112"/>
              <a:gd name="connsiteX7-1135" fmla="*/ 1691 w 346378"/>
              <a:gd name="connsiteY7-1136" fmla="*/ 928782 h 1140112"/>
              <a:gd name="connsiteX0-1137" fmla="*/ 1691 w 346378"/>
              <a:gd name="connsiteY0-1138" fmla="*/ 928782 h 1140112"/>
              <a:gd name="connsiteX1-1139" fmla="*/ 86055 w 346378"/>
              <a:gd name="connsiteY1-1140" fmla="*/ 878695 h 1140112"/>
              <a:gd name="connsiteX2-1141" fmla="*/ 124619 w 346378"/>
              <a:gd name="connsiteY2-1142" fmla="*/ 0 h 1140112"/>
              <a:gd name="connsiteX3-1143" fmla="*/ 115080 w 346378"/>
              <a:gd name="connsiteY3-1144" fmla="*/ 371460 h 1140112"/>
              <a:gd name="connsiteX4-1145" fmla="*/ 258875 w 346378"/>
              <a:gd name="connsiteY4-1146" fmla="*/ 782804 h 1140112"/>
              <a:gd name="connsiteX5-1147" fmla="*/ 346378 w 346378"/>
              <a:gd name="connsiteY5-1148" fmla="*/ 722265 h 1140112"/>
              <a:gd name="connsiteX6-1149" fmla="*/ 324312 w 346378"/>
              <a:gd name="connsiteY6-1150" fmla="*/ 1140112 h 1140112"/>
              <a:gd name="connsiteX7-1151" fmla="*/ 1691 w 346378"/>
              <a:gd name="connsiteY7-1152" fmla="*/ 928782 h 1140112"/>
              <a:gd name="connsiteX0-1153" fmla="*/ 1691 w 346378"/>
              <a:gd name="connsiteY0-1154" fmla="*/ 928782 h 1140112"/>
              <a:gd name="connsiteX1-1155" fmla="*/ 86055 w 346378"/>
              <a:gd name="connsiteY1-1156" fmla="*/ 878695 h 1140112"/>
              <a:gd name="connsiteX2-1157" fmla="*/ 124619 w 346378"/>
              <a:gd name="connsiteY2-1158" fmla="*/ 0 h 1140112"/>
              <a:gd name="connsiteX3-1159" fmla="*/ 115080 w 346378"/>
              <a:gd name="connsiteY3-1160" fmla="*/ 371460 h 1140112"/>
              <a:gd name="connsiteX4-1161" fmla="*/ 255508 w 346378"/>
              <a:gd name="connsiteY4-1162" fmla="*/ 779437 h 1140112"/>
              <a:gd name="connsiteX5-1163" fmla="*/ 346378 w 346378"/>
              <a:gd name="connsiteY5-1164" fmla="*/ 722265 h 1140112"/>
              <a:gd name="connsiteX6-1165" fmla="*/ 324312 w 346378"/>
              <a:gd name="connsiteY6-1166" fmla="*/ 1140112 h 1140112"/>
              <a:gd name="connsiteX7-1167" fmla="*/ 1691 w 346378"/>
              <a:gd name="connsiteY7-1168" fmla="*/ 928782 h 1140112"/>
              <a:gd name="connsiteX0-1169" fmla="*/ 0 w 344687"/>
              <a:gd name="connsiteY0-1170" fmla="*/ 1044964 h 1256294"/>
              <a:gd name="connsiteX1-1171" fmla="*/ 84364 w 344687"/>
              <a:gd name="connsiteY1-1172" fmla="*/ 994877 h 1256294"/>
              <a:gd name="connsiteX2-1173" fmla="*/ 154920 w 344687"/>
              <a:gd name="connsiteY2-1174" fmla="*/ 0 h 1256294"/>
              <a:gd name="connsiteX3-1175" fmla="*/ 113389 w 344687"/>
              <a:gd name="connsiteY3-1176" fmla="*/ 487642 h 1256294"/>
              <a:gd name="connsiteX4-1177" fmla="*/ 253817 w 344687"/>
              <a:gd name="connsiteY4-1178" fmla="*/ 895619 h 1256294"/>
              <a:gd name="connsiteX5-1179" fmla="*/ 344687 w 344687"/>
              <a:gd name="connsiteY5-1180" fmla="*/ 838447 h 1256294"/>
              <a:gd name="connsiteX6-1181" fmla="*/ 322621 w 344687"/>
              <a:gd name="connsiteY6-1182" fmla="*/ 1256294 h 1256294"/>
              <a:gd name="connsiteX7-1183" fmla="*/ 0 w 344687"/>
              <a:gd name="connsiteY7-1184" fmla="*/ 1044964 h 12562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4687" h="1256294">
                <a:moveTo>
                  <a:pt x="0" y="1044964"/>
                </a:moveTo>
                <a:cubicBezTo>
                  <a:pt x="32050" y="1028830"/>
                  <a:pt x="48884" y="1007708"/>
                  <a:pt x="84364" y="994877"/>
                </a:cubicBezTo>
                <a:cubicBezTo>
                  <a:pt x="-98460" y="447547"/>
                  <a:pt x="88751" y="163497"/>
                  <a:pt x="154920" y="0"/>
                </a:cubicBezTo>
                <a:cubicBezTo>
                  <a:pt x="133624" y="161804"/>
                  <a:pt x="94152" y="319868"/>
                  <a:pt x="113389" y="487642"/>
                </a:cubicBezTo>
                <a:cubicBezTo>
                  <a:pt x="134239" y="621709"/>
                  <a:pt x="141514" y="692225"/>
                  <a:pt x="253817" y="895619"/>
                </a:cubicBezTo>
                <a:lnTo>
                  <a:pt x="344687" y="838447"/>
                </a:lnTo>
                <a:lnTo>
                  <a:pt x="322621" y="1256294"/>
                </a:lnTo>
                <a:lnTo>
                  <a:pt x="0" y="1044964"/>
                </a:lnTo>
                <a:close/>
              </a:path>
            </a:pathLst>
          </a:custGeom>
          <a:gradFill>
            <a:gsLst>
              <a:gs pos="30000">
                <a:srgbClr val="FB7D7E">
                  <a:alpha val="80000"/>
                </a:srgbClr>
              </a:gs>
              <a:gs pos="0">
                <a:schemeClr val="accent1">
                  <a:lumMod val="5000"/>
                  <a:lumOff val="95000"/>
                  <a:alpha val="30000"/>
                </a:schemeClr>
              </a:gs>
              <a:gs pos="80000">
                <a:srgbClr val="FF0000"/>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1417" tIns="25713" rIns="51417" bIns="25713"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514350" eaLnBrk="0" fontAlgn="base" hangingPunct="0">
              <a:spcBef>
                <a:spcPct val="0"/>
              </a:spcBef>
              <a:spcAft>
                <a:spcPct val="0"/>
              </a:spcAft>
              <a:defRPr/>
            </a:pPr>
            <a:endParaRPr lang="zh-CN" altLang="en-US" sz="525"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79" name="文本框 78"/>
          <p:cNvSpPr txBox="1"/>
          <p:nvPr/>
        </p:nvSpPr>
        <p:spPr>
          <a:xfrm>
            <a:off x="9799003" y="4594860"/>
            <a:ext cx="2284095" cy="275590"/>
          </a:xfrm>
          <a:prstGeom prst="rect">
            <a:avLst/>
          </a:prstGeom>
          <a:noFill/>
        </p:spPr>
        <p:txBody>
          <a:bodyPr wrap="square" rtlCol="0" anchor="t">
            <a:spAutoFit/>
          </a:bodyPr>
          <a:p>
            <a:pPr indent="0">
              <a:buNone/>
            </a:pPr>
            <a:r>
              <a:rPr lang="zh-CN" altLang="en-US" sz="1200" b="1">
                <a:solidFill>
                  <a:schemeClr val="tx1"/>
                </a:solidFill>
                <a:latin typeface="微软雅黑" panose="020B0503020204020204" pitchFamily="34" charset="-122"/>
                <a:ea typeface="微软雅黑" panose="020B0503020204020204" pitchFamily="34" charset="-122"/>
                <a:sym typeface="+mn-ea"/>
              </a:rPr>
              <a:t>木本产品增幅</a:t>
            </a:r>
            <a:r>
              <a:rPr lang="en-US" altLang="zh-CN" sz="1200" b="1">
                <a:solidFill>
                  <a:schemeClr val="tx1"/>
                </a:solidFill>
                <a:latin typeface="微软雅黑" panose="020B0503020204020204" pitchFamily="34" charset="-122"/>
                <a:ea typeface="微软雅黑" panose="020B0503020204020204" pitchFamily="34" charset="-122"/>
                <a:sym typeface="+mn-ea"/>
              </a:rPr>
              <a:t>7.2%</a:t>
            </a:r>
            <a:r>
              <a:rPr lang="zh-CN" altLang="en-US" sz="1200" b="1">
                <a:solidFill>
                  <a:schemeClr val="tx1"/>
                </a:solidFill>
                <a:latin typeface="微软雅黑" panose="020B0503020204020204" pitchFamily="34" charset="-122"/>
                <a:ea typeface="微软雅黑" panose="020B0503020204020204" pitchFamily="34" charset="-122"/>
                <a:sym typeface="+mn-ea"/>
              </a:rPr>
              <a:t>，全省第</a:t>
            </a:r>
            <a:r>
              <a:rPr lang="en-US" altLang="zh-CN" sz="1200" b="1">
                <a:solidFill>
                  <a:schemeClr val="tx1"/>
                </a:solidFill>
                <a:latin typeface="微软雅黑" panose="020B0503020204020204" pitchFamily="34" charset="-122"/>
                <a:ea typeface="微软雅黑" panose="020B0503020204020204" pitchFamily="34" charset="-122"/>
                <a:sym typeface="+mn-ea"/>
              </a:rPr>
              <a:t>6</a:t>
            </a:r>
            <a:endParaRPr lang="en-US" altLang="zh-CN" sz="1200" b="1">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custDataLst>
              <p:tags r:id="rId1"/>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191770" y="768985"/>
            <a:ext cx="11503025" cy="728345"/>
          </a:xfrm>
          <a:prstGeom prst="rect">
            <a:avLst/>
          </a:prstGeom>
          <a:noFill/>
        </p:spPr>
        <p:txBody>
          <a:bodyPr wrap="square" rtlCol="0" anchor="t">
            <a:noAutofit/>
          </a:bodyPr>
          <a:lstStyle/>
          <a:p>
            <a:pPr marL="285750" lvl="0" indent="-285750" algn="l">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围绕</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夯实基础工作，风险防控于日常，</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提升</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政企欠费回款</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总体目标， 明确</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体系化推进</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机制，管好</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事前、事中、事后</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过程，将欠费管控内化成管理习惯，将欠费风险化解在日常。</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335280" y="297180"/>
            <a:ext cx="10129520" cy="460375"/>
          </a:xfrm>
          <a:prstGeom prst="rect">
            <a:avLst/>
          </a:prstGeom>
          <a:noFill/>
        </p:spPr>
        <p:txBody>
          <a:bodyPr wrap="square" rtlCol="0" anchor="t">
            <a:spAutoFit/>
          </a:bodyPr>
          <a:lstStyle/>
          <a:p>
            <a:pPr lvl="0" algn="l"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三、持之以恒扎实基础工作</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政企欠费：</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健全</a:t>
            </a:r>
            <a:r>
              <a:rPr lang="zh-CN" altLang="en-US" sz="2400" b="1" dirty="0">
                <a:solidFill>
                  <a:srgbClr val="1184CF"/>
                </a:solidFill>
                <a:latin typeface="Arial" panose="020B0604020202020204" pitchFamily="34" charset="0"/>
                <a:ea typeface="微软雅黑" panose="020B0503020204020204" pitchFamily="34" charset="-122"/>
                <a:cs typeface="+mn-ea"/>
                <a:sym typeface="+mn-ea"/>
              </a:rPr>
              <a:t>长效化管控体系</a:t>
            </a:r>
            <a:endParaRPr lang="zh-CN" altLang="en-US" sz="2400" b="1" dirty="0">
              <a:solidFill>
                <a:srgbClr val="1184CF"/>
              </a:solidFill>
              <a:latin typeface="Arial" panose="020B0604020202020204" pitchFamily="34" charset="0"/>
              <a:ea typeface="微软雅黑" panose="020B0503020204020204" pitchFamily="34" charset="-122"/>
              <a:cs typeface="+mn-ea"/>
              <a:sym typeface="+mn-ea"/>
            </a:endParaRPr>
          </a:p>
        </p:txBody>
      </p:sp>
      <p:sp>
        <p:nvSpPr>
          <p:cNvPr id="6" name="文本框 5"/>
          <p:cNvSpPr txBox="1"/>
          <p:nvPr/>
        </p:nvSpPr>
        <p:spPr>
          <a:xfrm>
            <a:off x="-160655" y="1599565"/>
            <a:ext cx="5828030" cy="436880"/>
          </a:xfrm>
          <a:prstGeom prst="rect">
            <a:avLst/>
          </a:prstGeom>
          <a:noFill/>
        </p:spPr>
        <p:txBody>
          <a:bodyPr wrap="square" rtlCol="0" anchor="t">
            <a:noAutofit/>
          </a:bodyPr>
          <a:p>
            <a:pPr indent="0" algn="ctr" fontAlgn="auto">
              <a:lnSpc>
                <a:spcPct val="130000"/>
              </a:lnSpc>
              <a:spcBef>
                <a:spcPct val="0"/>
              </a:spcBef>
              <a:spcAft>
                <a:spcPts val="0"/>
              </a:spcAft>
              <a:buFont typeface="Wingdings" panose="05000000000000000000" charset="0"/>
              <a:buNone/>
            </a:pPr>
            <a:endParaRPr lang="en-US" alt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文本框 1"/>
          <p:cNvSpPr txBox="1"/>
          <p:nvPr/>
        </p:nvSpPr>
        <p:spPr>
          <a:xfrm>
            <a:off x="335915" y="1756410"/>
            <a:ext cx="3612515" cy="804545"/>
          </a:xfrm>
          <a:prstGeom prst="rect">
            <a:avLst/>
          </a:prstGeom>
          <a:noFill/>
        </p:spPr>
        <p:txBody>
          <a:bodyPr wrap="square" rtlCol="0" anchor="t">
            <a:noAutofit/>
          </a:bodyPr>
          <a:p>
            <a:r>
              <a:rPr kumimoji="1" lang="zh-CN" sz="1400" b="1" spc="-5"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事前：风险防控，产品做好</a:t>
            </a:r>
            <a:r>
              <a:rPr kumimoji="1" lang="zh-CN" sz="1400" b="1" spc="-5"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防风险，把好</a:t>
            </a:r>
            <a:r>
              <a:rPr kumimoji="1" lang="en-US" altLang="zh-CN" sz="1400" b="1" spc="-5"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zh-CN" altLang="en-US" sz="1400" b="1" spc="-5"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立项风险、合同条款、录收欠费</a:t>
            </a:r>
            <a:r>
              <a:rPr kumimoji="1" lang="en-US" altLang="zh-CN" sz="1400" b="1" spc="-5"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zh-CN" sz="1400" b="1" spc="-5"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三道关</a:t>
            </a:r>
            <a:endParaRPr kumimoji="1" lang="zh-CN" altLang="en-US" sz="1400" b="1" spc="-5"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p:cNvSpPr/>
          <p:nvPr/>
        </p:nvSpPr>
        <p:spPr>
          <a:xfrm>
            <a:off x="8112125" y="2610485"/>
            <a:ext cx="3128645" cy="1530985"/>
          </a:xfrm>
          <a:prstGeom prst="rect">
            <a:avLst/>
          </a:prstGeom>
          <a:noFill/>
          <a:ln w="12700" cmpd="sng">
            <a:solidFill>
              <a:schemeClr val="bg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fontAlgn="auto">
              <a:lnSpc>
                <a:spcPct val="150000"/>
              </a:lnSpc>
              <a:buClrTx/>
              <a:buSzTx/>
              <a:buFontTx/>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fontAlgn="auto">
              <a:lnSpc>
                <a:spcPct val="150000"/>
              </a:lnSpc>
              <a:buClrTx/>
              <a:buSzTx/>
              <a:buFontTx/>
            </a:pPr>
            <a:endParaRPr lang="zh-CN" alt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框 4"/>
          <p:cNvSpPr txBox="1"/>
          <p:nvPr/>
        </p:nvSpPr>
        <p:spPr>
          <a:xfrm>
            <a:off x="397510" y="2489200"/>
            <a:ext cx="3336290" cy="3900170"/>
          </a:xfrm>
          <a:prstGeom prst="rect">
            <a:avLst/>
          </a:prstGeom>
          <a:noFill/>
        </p:spPr>
        <p:txBody>
          <a:bodyPr wrap="square" rtlCol="0" anchor="t">
            <a:noAutofit/>
          </a:bodyPr>
          <a:p>
            <a:pPr indent="0" algn="l" fontAlgn="auto">
              <a:lnSpc>
                <a:spcPct val="150000"/>
              </a:lnSpc>
              <a:buClrTx/>
              <a:buSzTx/>
              <a:buFontTx/>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项目立项阶段审核五个</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重点因素：（新增</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项目前置审核</a:t>
            </a:r>
            <a:r>
              <a:rPr lang="en-US" altLang="zh-CN" sz="1200" b="1" i="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100%</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gn="l" fontAlgn="auto">
              <a:lnSpc>
                <a:spcPct val="150000"/>
              </a:lnSpc>
              <a:buClrTx/>
              <a:buSzTx/>
              <a:buFont typeface="Wingdings" panose="05000000000000000000" charset="0"/>
              <a:buChar char="ü"/>
            </a:pP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上下家关联企业</a:t>
            </a:r>
            <a:endPar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gn="l" fontAlgn="auto">
              <a:lnSpc>
                <a:spcPct val="150000"/>
              </a:lnSpc>
              <a:buClrTx/>
              <a:buSzTx/>
              <a:buFont typeface="Wingdings" panose="05000000000000000000" charset="0"/>
              <a:buChar char="ü"/>
            </a:pPr>
            <a:r>
              <a:rPr lang="zh-CN" altLang="en-US" sz="1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未</a:t>
            </a: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背靠背签订</a:t>
            </a:r>
            <a:r>
              <a:rPr lang="zh-CN" altLang="en-US" sz="1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合同</a:t>
            </a:r>
            <a:endParaRPr lang="zh-CN" altLang="en-US" sz="1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gn="l" fontAlgn="auto">
              <a:lnSpc>
                <a:spcPct val="150000"/>
              </a:lnSpc>
              <a:buClrTx/>
              <a:buSzTx/>
              <a:buFont typeface="Wingdings" panose="05000000000000000000" charset="0"/>
              <a:buChar char="ü"/>
            </a:pPr>
            <a:r>
              <a:rPr lang="zh-CN" altLang="en-US" sz="1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前期</a:t>
            </a: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欠费情况</a:t>
            </a:r>
            <a:endPar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gn="l" fontAlgn="auto">
              <a:lnSpc>
                <a:spcPct val="150000"/>
              </a:lnSpc>
              <a:buClrTx/>
              <a:buSzTx/>
              <a:buFont typeface="Wingdings" panose="05000000000000000000" charset="0"/>
              <a:buChar char="ü"/>
            </a:pPr>
            <a:r>
              <a:rPr lang="zh-CN" altLang="en-US" sz="1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政府预算情况</a:t>
            </a:r>
            <a:endParaRPr lang="zh-CN" altLang="en-US" sz="1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gn="l" fontAlgn="auto">
              <a:lnSpc>
                <a:spcPct val="150000"/>
              </a:lnSpc>
              <a:buClrTx/>
              <a:buSzTx/>
              <a:buFont typeface="Wingdings" panose="05000000000000000000" charset="0"/>
              <a:buChar char="ü"/>
            </a:pPr>
            <a:r>
              <a:rPr lang="zh-CN" altLang="en-US" sz="1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企业信用情况</a:t>
            </a:r>
            <a:endParaRPr lang="zh-CN" altLang="en-US" sz="1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50000"/>
              </a:lnSpc>
              <a:buClrTx/>
              <a:buSzTx/>
              <a:buFont typeface="Wingdings" panose="05000000000000000000" charset="0"/>
              <a:buNone/>
            </a:pPr>
            <a:endParaRPr lang="zh-CN" altLang="en-US" sz="1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50000"/>
              </a:lnSpc>
              <a:buClrTx/>
              <a:buSzTx/>
              <a:buFontTx/>
            </a:pPr>
            <a:endParaRPr lang="en-US" altLang="zh-CN" sz="1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50000"/>
              </a:lnSpc>
              <a:buClrTx/>
              <a:buSzTx/>
              <a:buFontTx/>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产品新增</a:t>
            </a: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三个方向：</a:t>
            </a:r>
            <a:endPar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gn="l" fontAlgn="auto">
              <a:lnSpc>
                <a:spcPct val="150000"/>
              </a:lnSpc>
              <a:buClrTx/>
              <a:buSzTx/>
              <a:buFont typeface="Wingdings" panose="05000000000000000000" charset="0"/>
              <a:buChar char="ü"/>
            </a:pP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开展托收激励，鼓励产品新增应托尽托，目标30%。</a:t>
            </a:r>
            <a:endPar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gn="l" fontAlgn="auto">
              <a:lnSpc>
                <a:spcPct val="150000"/>
              </a:lnSpc>
              <a:buClrTx/>
              <a:buSzTx/>
              <a:buFont typeface="Wingdings" panose="05000000000000000000" charset="0"/>
              <a:buChar char="ü"/>
            </a:pP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鼓励开展产品预存工作，量化薪酬按实收</a:t>
            </a: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计酬。</a:t>
            </a:r>
            <a:endPar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gn="l" fontAlgn="auto">
              <a:lnSpc>
                <a:spcPct val="150000"/>
              </a:lnSpc>
              <a:buClrTx/>
              <a:buSzTx/>
              <a:buFont typeface="Wingdings" panose="05000000000000000000" charset="0"/>
              <a:buChar char="ü"/>
            </a:pP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优化新增产品信控，除云和专线外等长流程业务</a:t>
            </a: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外，新增产品</a:t>
            </a:r>
            <a:r>
              <a:rPr lang="en-US" altLang="zh-CN"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100%</a:t>
            </a: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纳入信控</a:t>
            </a:r>
            <a:r>
              <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体系。</a:t>
            </a:r>
            <a:endParaRPr lang="zh-CN" altLang="en-US"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 name="矩形 21"/>
          <p:cNvSpPr/>
          <p:nvPr>
            <p:custDataLst>
              <p:tags r:id="rId2"/>
            </p:custDataLst>
          </p:nvPr>
        </p:nvSpPr>
        <p:spPr>
          <a:xfrm>
            <a:off x="254000" y="1540510"/>
            <a:ext cx="3693795" cy="4698365"/>
          </a:xfrm>
          <a:prstGeom prst="rect">
            <a:avLst/>
          </a:prstGeom>
          <a:noFill/>
          <a:ln w="12700">
            <a:solidFill>
              <a:schemeClr val="accent1">
                <a:lumMod val="20000"/>
                <a:lumOff val="8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12" name="矩形 11"/>
          <p:cNvSpPr/>
          <p:nvPr>
            <p:custDataLst>
              <p:tags r:id="rId3"/>
            </p:custDataLst>
          </p:nvPr>
        </p:nvSpPr>
        <p:spPr>
          <a:xfrm>
            <a:off x="4084955" y="1569085"/>
            <a:ext cx="3917315" cy="4670425"/>
          </a:xfrm>
          <a:prstGeom prst="rect">
            <a:avLst/>
          </a:prstGeom>
          <a:noFill/>
          <a:ln w="12700">
            <a:solidFill>
              <a:schemeClr val="accent1">
                <a:lumMod val="20000"/>
                <a:lumOff val="8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14" name="矩形 13"/>
          <p:cNvSpPr/>
          <p:nvPr>
            <p:custDataLst>
              <p:tags r:id="rId4"/>
            </p:custDataLst>
          </p:nvPr>
        </p:nvSpPr>
        <p:spPr>
          <a:xfrm>
            <a:off x="8087360" y="1569085"/>
            <a:ext cx="3993515" cy="4671060"/>
          </a:xfrm>
          <a:prstGeom prst="rect">
            <a:avLst/>
          </a:prstGeom>
          <a:noFill/>
          <a:ln w="12700">
            <a:solidFill>
              <a:schemeClr val="accent1">
                <a:lumMod val="20000"/>
                <a:lumOff val="8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177030" y="1772920"/>
            <a:ext cx="3770630" cy="410845"/>
          </a:xfrm>
          <a:prstGeom prst="rect">
            <a:avLst/>
          </a:prstGeom>
          <a:noFill/>
        </p:spPr>
        <p:txBody>
          <a:bodyPr wrap="square" rtlCol="0" anchor="t">
            <a:noAutofit/>
          </a:bodyPr>
          <a:p>
            <a:r>
              <a:rPr kumimoji="1" lang="zh-CN" sz="1400" b="1" spc="-5"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事中：</a:t>
            </a:r>
            <a:r>
              <a:rPr kumimoji="1" lang="zh-CN" sz="1400" b="1" spc="-5"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管过程，做好建章立制，推动</a:t>
            </a:r>
            <a:r>
              <a:rPr kumimoji="1" lang="zh-CN" sz="1400" b="1" spc="-5"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欠费回款</a:t>
            </a:r>
            <a:endParaRPr kumimoji="1" lang="zh-CN" sz="1400" b="1" spc="-5"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1" name="文本框 30"/>
          <p:cNvSpPr txBox="1"/>
          <p:nvPr/>
        </p:nvSpPr>
        <p:spPr>
          <a:xfrm>
            <a:off x="8142605" y="1725295"/>
            <a:ext cx="6096000" cy="306705"/>
          </a:xfrm>
          <a:prstGeom prst="rect">
            <a:avLst/>
          </a:prstGeom>
          <a:noFill/>
        </p:spPr>
        <p:txBody>
          <a:bodyPr wrap="square" rtlCol="0" anchor="t">
            <a:spAutoFit/>
          </a:bodyPr>
          <a:p>
            <a:r>
              <a:rPr kumimoji="1" lang="zh-CN" sz="1400" b="1" spc="-5"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事后：</a:t>
            </a:r>
            <a:r>
              <a:rPr kumimoji="1" lang="zh-CN" sz="1400" b="1" spc="-5"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压责任，健全考核矩阵，守住风险底线</a:t>
            </a:r>
            <a:endParaRPr kumimoji="1" lang="zh-CN" sz="1400" b="1" spc="-5"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2" name="文本框 31"/>
          <p:cNvSpPr txBox="1"/>
          <p:nvPr/>
        </p:nvSpPr>
        <p:spPr>
          <a:xfrm>
            <a:off x="8139430" y="4429125"/>
            <a:ext cx="3895090" cy="330200"/>
          </a:xfrm>
          <a:prstGeom prst="rect">
            <a:avLst/>
          </a:prstGeom>
          <a:noFill/>
        </p:spPr>
        <p:txBody>
          <a:bodyPr wrap="square" rtlCol="0" anchor="t">
            <a:noAutofit/>
          </a:bodyPr>
          <a:p>
            <a:pPr marL="171450" indent="-171450">
              <a:buFont typeface="Arial" panose="020B0604020202020204" pitchFamily="34" charset="0"/>
              <a:buChar char="•"/>
            </a:pPr>
            <a:r>
              <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健全考核矩阵：</a:t>
            </a: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明确目标，全方面，多角度，考核到人，提升感知。</a:t>
            </a:r>
            <a:endParaRPr lang="zh-CN" altLang="en-US" sz="12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8" name="图片 7"/>
          <p:cNvPicPr>
            <a:picLocks noChangeAspect="1"/>
          </p:cNvPicPr>
          <p:nvPr/>
        </p:nvPicPr>
        <p:blipFill>
          <a:blip r:embed="rId5"/>
          <a:stretch>
            <a:fillRect/>
          </a:stretch>
        </p:blipFill>
        <p:spPr>
          <a:xfrm>
            <a:off x="2198370" y="2964180"/>
            <a:ext cx="1544320" cy="1231265"/>
          </a:xfrm>
          <a:prstGeom prst="rect">
            <a:avLst/>
          </a:prstGeom>
        </p:spPr>
      </p:pic>
      <p:sp>
        <p:nvSpPr>
          <p:cNvPr id="23" name="文本框 22"/>
          <p:cNvSpPr txBox="1"/>
          <p:nvPr>
            <p:custDataLst>
              <p:tags r:id="rId6"/>
            </p:custDataLst>
          </p:nvPr>
        </p:nvSpPr>
        <p:spPr>
          <a:xfrm>
            <a:off x="8040371" y="5046980"/>
            <a:ext cx="2310966" cy="450215"/>
          </a:xfrm>
          <a:prstGeom prst="rect">
            <a:avLst/>
          </a:prstGeom>
          <a:noFill/>
        </p:spPr>
        <p:txBody>
          <a:bodyPr wrap="square" rtlCol="0">
            <a:spAutoFit/>
          </a:bodyPr>
          <a:p>
            <a:pPr indent="0" algn="ctr" fontAlgn="auto">
              <a:lnSpc>
                <a:spcPct val="130000"/>
              </a:lnSpc>
            </a:pP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市公司分管</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县市管理层</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网格</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客户经理</a:t>
            </a:r>
            <a:endParaRPr lang="en-US" altLang="zh-CN" sz="9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fontAlgn="auto">
              <a:lnSpc>
                <a:spcPct val="130000"/>
              </a:lnSpc>
            </a:pPr>
            <a:r>
              <a:rPr lang="zh-CN" altLang="en-US" sz="9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全方位</a:t>
            </a:r>
            <a:r>
              <a:rPr lang="zh-CN" altLang="en-US" sz="9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考核覆盖</a:t>
            </a:r>
            <a:endParaRPr lang="en-US" altLang="zh-CN" sz="9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4" name="文本框 23"/>
          <p:cNvSpPr txBox="1"/>
          <p:nvPr>
            <p:custDataLst>
              <p:tags r:id="rId7"/>
            </p:custDataLst>
          </p:nvPr>
        </p:nvSpPr>
        <p:spPr>
          <a:xfrm>
            <a:off x="9913603" y="5051425"/>
            <a:ext cx="2505710" cy="450215"/>
          </a:xfrm>
          <a:prstGeom prst="rect">
            <a:avLst/>
          </a:prstGeom>
          <a:noFill/>
        </p:spPr>
        <p:txBody>
          <a:bodyPr wrap="square" rtlCol="0">
            <a:spAutoFit/>
          </a:bodyPr>
          <a:p>
            <a:pPr indent="0" algn="ctr" fontAlgn="auto">
              <a:lnSpc>
                <a:spcPct val="130000"/>
              </a:lnSpc>
            </a:pPr>
            <a:r>
              <a:rPr lang="en-US" altLang="zh-CN" sz="900" dirty="0">
                <a:latin typeface="微软雅黑" panose="020B0503020204020204" pitchFamily="34" charset="-122"/>
                <a:ea typeface="微软雅黑" panose="020B0503020204020204" pitchFamily="34" charset="-122"/>
                <a:cs typeface="微软雅黑" panose="020B0503020204020204" pitchFamily="34" charset="-122"/>
                <a:sym typeface="+mn-ea"/>
              </a:rPr>
              <a:t>1+3</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考核模式</a:t>
            </a:r>
            <a:endParaRPr lang="en-US" altLang="zh-CN" sz="9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ctr" fontAlgn="auto">
              <a:lnSpc>
                <a:spcPct val="130000"/>
              </a:lnSpc>
            </a:pPr>
            <a:r>
              <a:rPr lang="zh-CN" altLang="en-US" sz="9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原值占收比剔收</a:t>
            </a:r>
            <a:r>
              <a:rPr lang="en-US" altLang="zh-CN" sz="9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回款率</a:t>
            </a:r>
            <a:r>
              <a:rPr lang="en-US" altLang="zh-CN" sz="9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催缴函</a:t>
            </a:r>
            <a:endParaRPr lang="zh-CN" altLang="en-US" sz="9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文本框 9"/>
          <p:cNvSpPr txBox="1"/>
          <p:nvPr/>
        </p:nvSpPr>
        <p:spPr>
          <a:xfrm>
            <a:off x="8040370" y="2099310"/>
            <a:ext cx="3760470" cy="1002030"/>
          </a:xfrm>
          <a:prstGeom prst="rect">
            <a:avLst/>
          </a:prstGeom>
          <a:noFill/>
        </p:spPr>
        <p:txBody>
          <a:bodyPr wrap="square" rtlCol="0" anchor="t">
            <a:noAutofit/>
          </a:bodyPr>
          <a:p>
            <a:pPr marL="171450" indent="-171450">
              <a:lnSpc>
                <a:spcPct val="150000"/>
              </a:lnSpc>
              <a:buFont typeface="Arial" panose="020B0604020202020204" pitchFamily="34" charset="0"/>
              <a:buChar char="•"/>
            </a:pPr>
            <a:r>
              <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优化回款策略：</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对接财务数据，通过同一客户应收应付对冲方式进行回收。</a:t>
            </a:r>
            <a:r>
              <a:rPr lang="zh-CN" altLang="en-US" sz="1200" b="1">
                <a:solidFill>
                  <a:srgbClr val="1184CF"/>
                </a:solidFill>
                <a:latin typeface="微软雅黑" panose="020B0503020204020204" pitchFamily="34" charset="-122"/>
                <a:ea typeface="微软雅黑" panose="020B0503020204020204" pitchFamily="34" charset="-122"/>
                <a:sym typeface="+mn-ea"/>
              </a:rPr>
              <a:t>扩大承兑汇票范围，探索资产抵债路径。</a:t>
            </a:r>
            <a:endParaRPr lang="zh-CN" altLang="en-US" sz="12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文本框 10"/>
          <p:cNvSpPr txBox="1"/>
          <p:nvPr/>
        </p:nvSpPr>
        <p:spPr>
          <a:xfrm>
            <a:off x="8094980" y="2999740"/>
            <a:ext cx="3796665" cy="1214755"/>
          </a:xfrm>
          <a:prstGeom prst="rect">
            <a:avLst/>
          </a:prstGeom>
          <a:noFill/>
        </p:spPr>
        <p:txBody>
          <a:bodyPr wrap="square" rtlCol="0" anchor="t">
            <a:noAutofit/>
          </a:bodyPr>
          <a:p>
            <a:pPr indent="0">
              <a:lnSpc>
                <a:spcPct val="150000"/>
              </a:lnSpc>
              <a:buFont typeface="Arial" panose="020B0604020202020204" pitchFamily="34" charset="0"/>
              <a:buNone/>
            </a:pPr>
            <a:r>
              <a:rPr lang="zh-CN" altLang="en-US" sz="1000">
                <a:latin typeface="微软雅黑" panose="020B0503020204020204" pitchFamily="34" charset="-122"/>
                <a:ea typeface="微软雅黑" panose="020B0503020204020204" pitchFamily="34" charset="-122"/>
                <a:sym typeface="+mn-ea"/>
              </a:rPr>
              <a:t>例：</a:t>
            </a:r>
            <a:r>
              <a:rPr lang="zh-CN" altLang="en-US" sz="1000" b="1">
                <a:latin typeface="微软雅黑" panose="020B0503020204020204" pitchFamily="34" charset="-122"/>
                <a:ea typeface="微软雅黑" panose="020B0503020204020204" pitchFamily="34" charset="-122"/>
                <a:sym typeface="+mn-ea"/>
              </a:rPr>
              <a:t>金华婺城分公司资产抵债案例</a:t>
            </a:r>
            <a:endParaRPr lang="zh-CN" altLang="en-US" sz="1000">
              <a:latin typeface="微软雅黑" panose="020B0503020204020204" pitchFamily="34" charset="-122"/>
              <a:ea typeface="微软雅黑" panose="020B0503020204020204" pitchFamily="34" charset="-122"/>
              <a:sym typeface="+mn-ea"/>
            </a:endParaRPr>
          </a:p>
          <a:p>
            <a:pPr marL="171450" indent="-171450">
              <a:lnSpc>
                <a:spcPct val="150000"/>
              </a:lnSpc>
              <a:buFont typeface="Arial" panose="020B0604020202020204" pitchFamily="34" charset="0"/>
              <a:buChar char="•"/>
            </a:pPr>
            <a:r>
              <a:rPr lang="zh-CN" altLang="en-US" sz="1000">
                <a:latin typeface="微软雅黑" panose="020B0503020204020204" pitchFamily="34" charset="-122"/>
                <a:ea typeface="微软雅黑" panose="020B0503020204020204" pitchFamily="34" charset="-122"/>
                <a:sym typeface="+mn-ea"/>
              </a:rPr>
              <a:t>24年12月金开城投定制化为金华电信建设一栋大楼，一次性解决了金华电信与金开城投存在的长期项目欠费约8000万元。</a:t>
            </a:r>
            <a:r>
              <a:rPr lang="zh-CN" altLang="en-US" sz="1000">
                <a:solidFill>
                  <a:srgbClr val="FF0000"/>
                </a:solidFill>
                <a:latin typeface="微软雅黑" panose="020B0503020204020204" pitchFamily="34" charset="-122"/>
                <a:ea typeface="微软雅黑" panose="020B0503020204020204" pitchFamily="34" charset="-122"/>
                <a:sym typeface="+mn-ea"/>
              </a:rPr>
              <a:t>金开城投与金华移动初步达成意向，拟用机房与营业厅进行资产置换，解决</a:t>
            </a:r>
            <a:r>
              <a:rPr lang="en-US" sz="1000">
                <a:solidFill>
                  <a:srgbClr val="FF0000"/>
                </a:solidFill>
                <a:latin typeface="微软雅黑" panose="020B0503020204020204" pitchFamily="34" charset="-122"/>
                <a:ea typeface="微软雅黑" panose="020B0503020204020204" pitchFamily="34" charset="-122"/>
                <a:sym typeface="+mn-ea"/>
              </a:rPr>
              <a:t>2875</a:t>
            </a:r>
            <a:r>
              <a:rPr lang="zh-CN" altLang="en-US" sz="1000">
                <a:solidFill>
                  <a:srgbClr val="FF0000"/>
                </a:solidFill>
                <a:latin typeface="微软雅黑" panose="020B0503020204020204" pitchFamily="34" charset="-122"/>
                <a:ea typeface="微软雅黑" panose="020B0503020204020204" pitchFamily="34" charset="-122"/>
                <a:sym typeface="+mn-ea"/>
              </a:rPr>
              <a:t>万政企欠费</a:t>
            </a:r>
            <a:r>
              <a:rPr lang="zh-CN" altLang="en-US" sz="1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6" name="文本框 55"/>
          <p:cNvSpPr txBox="1"/>
          <p:nvPr/>
        </p:nvSpPr>
        <p:spPr>
          <a:xfrm>
            <a:off x="4116705" y="4883785"/>
            <a:ext cx="3886200" cy="474345"/>
          </a:xfrm>
          <a:prstGeom prst="rect">
            <a:avLst/>
          </a:prstGeom>
          <a:noFill/>
        </p:spPr>
        <p:txBody>
          <a:bodyPr wrap="square" rtlCol="0">
            <a:noAutofit/>
          </a:bodyPr>
          <a:p>
            <a:pPr marL="171450" indent="-171450">
              <a:buFont typeface="Arial" panose="020B0604020202020204" pitchFamily="34" charset="0"/>
              <a:buChar char="•"/>
            </a:pPr>
            <a:r>
              <a:rPr lang="zh-CN" altLang="en-US" sz="1200" b="1">
                <a:solidFill>
                  <a:srgbClr val="1184CF"/>
                </a:solidFill>
                <a:latin typeface="微软雅黑" panose="020B0503020204020204" pitchFamily="34" charset="-122"/>
                <a:ea typeface="微软雅黑" panose="020B0503020204020204" pitchFamily="34" charset="-122"/>
                <a:sym typeface="+mn-ea"/>
              </a:rPr>
              <a:t>冲刺阶段回款目标</a:t>
            </a: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100" dirty="0">
                <a:latin typeface="微软雅黑" panose="020B0503020204020204" pitchFamily="34" charset="-122"/>
                <a:ea typeface="微软雅黑" panose="020B0503020204020204" pitchFamily="34" charset="-122"/>
                <a:cs typeface="微软雅黑" panose="020B0503020204020204" pitchFamily="34" charset="-122"/>
                <a:sym typeface="+mn-ea"/>
              </a:rPr>
              <a:t>三季度力争回款</a:t>
            </a:r>
            <a:r>
              <a:rPr lang="en-US" altLang="zh-CN" sz="1100" dirty="0">
                <a:latin typeface="微软雅黑" panose="020B0503020204020204" pitchFamily="34" charset="-122"/>
                <a:ea typeface="微软雅黑" panose="020B0503020204020204" pitchFamily="34" charset="-122"/>
                <a:cs typeface="微软雅黑" panose="020B0503020204020204" pitchFamily="34" charset="-122"/>
                <a:sym typeface="+mn-ea"/>
              </a:rPr>
              <a:t>3.3</a:t>
            </a: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sym typeface="+mn-ea"/>
              </a:rPr>
              <a:t>亿，四季度目标</a:t>
            </a:r>
            <a:r>
              <a:rPr lang="en-US" altLang="zh-CN" sz="1100" dirty="0">
                <a:latin typeface="微软雅黑" panose="020B0503020204020204" pitchFamily="34" charset="-122"/>
                <a:ea typeface="微软雅黑" panose="020B0503020204020204" pitchFamily="34" charset="-122"/>
                <a:cs typeface="微软雅黑" panose="020B0503020204020204" pitchFamily="34" charset="-122"/>
                <a:sym typeface="+mn-ea"/>
              </a:rPr>
              <a:t>4.6</a:t>
            </a: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sym typeface="+mn-ea"/>
              </a:rPr>
              <a:t>亿。</a:t>
            </a:r>
            <a:endParaRPr lang="zh-CN" altLang="en-US" sz="11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buFont typeface="Arial" panose="020B0604020202020204" pitchFamily="34" charset="0"/>
              <a:buChar char="•"/>
            </a:pPr>
            <a:endParaRPr lang="zh-CN" altLang="en-US" sz="1100" b="1">
              <a:solidFill>
                <a:srgbClr val="1184CF"/>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4124325" y="2098675"/>
            <a:ext cx="3866515" cy="1045210"/>
          </a:xfrm>
          <a:prstGeom prst="rect">
            <a:avLst/>
          </a:prstGeom>
          <a:noFill/>
        </p:spPr>
        <p:txBody>
          <a:bodyPr wrap="square" rtlCol="0">
            <a:spAutoFit/>
          </a:bodyPr>
          <a:p>
            <a:pPr marL="171450" indent="-171450">
              <a:lnSpc>
                <a:spcPct val="150000"/>
              </a:lnSpc>
              <a:buFont typeface="Arial" panose="020B0604020202020204" pitchFamily="34" charset="0"/>
              <a:buChar char="•"/>
            </a:pPr>
            <a:r>
              <a:rPr lang="zh-CN" altLang="en-US" sz="1200" b="1">
                <a:solidFill>
                  <a:srgbClr val="1184CF"/>
                </a:solidFill>
                <a:latin typeface="微软雅黑" panose="020B0503020204020204" pitchFamily="34" charset="-122"/>
                <a:ea typeface="微软雅黑" panose="020B0503020204020204" pitchFamily="34" charset="-122"/>
                <a:sym typeface="+mn-ea"/>
              </a:rPr>
              <a:t>紧盯TOP欠费回款：</a:t>
            </a:r>
            <a:r>
              <a:rPr lang="zh-CN" sz="1100" dirty="0">
                <a:latin typeface="微软雅黑" panose="020B0503020204020204" pitchFamily="34" charset="-122"/>
                <a:ea typeface="微软雅黑" panose="020B0503020204020204" pitchFamily="34" charset="-122"/>
                <a:cs typeface="微软雅黑" panose="020B0503020204020204" pitchFamily="34" charset="-122"/>
                <a:sym typeface="+mn-ea"/>
              </a:rPr>
              <a:t>针对TOP欠费（含产品7351万元，项目13958万元），制定一对一追缴方案，由领导挂帅，落实专人专项攻坚。</a:t>
            </a:r>
            <a:endParaRPr lang="zh-CN"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buFont typeface="Arial" panose="020B0604020202020204" pitchFamily="34" charset="0"/>
              <a:buChar char="•"/>
            </a:pPr>
            <a:endParaRPr lang="zh-CN" altLang="en-US" sz="1100" b="1">
              <a:solidFill>
                <a:srgbClr val="1184CF"/>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137660" y="3422650"/>
            <a:ext cx="3839210" cy="645160"/>
          </a:xfrm>
          <a:prstGeom prst="rect">
            <a:avLst/>
          </a:prstGeom>
          <a:noFill/>
        </p:spPr>
        <p:txBody>
          <a:bodyPr wrap="square" rtlCol="0">
            <a:spAutoFit/>
          </a:bodyPr>
          <a:p>
            <a:pPr marL="171450" indent="-171450">
              <a:lnSpc>
                <a:spcPct val="150000"/>
              </a:lnSpc>
              <a:buFont typeface="Arial" panose="020B0604020202020204" pitchFamily="34" charset="0"/>
              <a:buChar char="•"/>
            </a:pPr>
            <a:r>
              <a:rPr lang="zh-CN" altLang="en-US" sz="1200" b="1">
                <a:solidFill>
                  <a:srgbClr val="1184CF"/>
                </a:solidFill>
                <a:latin typeface="微软雅黑" panose="020B0503020204020204" pitchFamily="34" charset="-122"/>
                <a:ea typeface="微软雅黑" panose="020B0503020204020204" pitchFamily="34" charset="-122"/>
                <a:sym typeface="+mn-ea"/>
              </a:rPr>
              <a:t>合理调整回款计划</a:t>
            </a: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可调整回款计划项目，涉及欠费</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7473</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万，</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按合规落实相关调整。</a:t>
            </a:r>
            <a:endParaRPr lang="zh-CN" altLang="en-US" sz="1200"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9" name="表格 8"/>
          <p:cNvGraphicFramePr/>
          <p:nvPr>
            <p:custDataLst>
              <p:tags r:id="rId8"/>
            </p:custDataLst>
          </p:nvPr>
        </p:nvGraphicFramePr>
        <p:xfrm>
          <a:off x="4159250" y="4147185"/>
          <a:ext cx="3789680" cy="581025"/>
        </p:xfrm>
        <a:graphic>
          <a:graphicData uri="http://schemas.openxmlformats.org/drawingml/2006/table">
            <a:tbl>
              <a:tblPr/>
              <a:tblGrid>
                <a:gridCol w="473710"/>
                <a:gridCol w="473710"/>
                <a:gridCol w="473710"/>
                <a:gridCol w="473710"/>
                <a:gridCol w="473710"/>
                <a:gridCol w="473710"/>
                <a:gridCol w="473710"/>
                <a:gridCol w="473710"/>
              </a:tblGrid>
              <a:tr h="191770">
                <a:tc>
                  <a:txBody>
                    <a:bodyPr/>
                    <a:p>
                      <a:pPr algn="ctr" fontAlgn="ctr"/>
                      <a:r>
                        <a:rPr lang="zh-CN" altLang="en-US" sz="600" b="0" i="0">
                          <a:solidFill>
                            <a:srgbClr val="000000"/>
                          </a:solidFill>
                          <a:latin typeface="微软雅黑" panose="020B0503020204020204" pitchFamily="34" charset="-122"/>
                          <a:ea typeface="微软雅黑" panose="020B0503020204020204" pitchFamily="34" charset="-122"/>
                        </a:rPr>
                        <a:t>县市</a:t>
                      </a:r>
                      <a:endParaRPr lang="zh-CN" altLang="en-US"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c>
                  <a:txBody>
                    <a:bodyPr/>
                    <a:p>
                      <a:pPr algn="ctr" fontAlgn="ctr"/>
                      <a:r>
                        <a:rPr lang="zh-CN" altLang="en-US" sz="600" b="0" i="0">
                          <a:solidFill>
                            <a:srgbClr val="000000"/>
                          </a:solidFill>
                          <a:latin typeface="微软雅黑" panose="020B0503020204020204" pitchFamily="34" charset="-122"/>
                          <a:ea typeface="微软雅黑" panose="020B0503020204020204" pitchFamily="34" charset="-122"/>
                        </a:rPr>
                        <a:t>嘉禾</a:t>
                      </a:r>
                      <a:endParaRPr lang="zh-CN" altLang="en-US"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c>
                  <a:txBody>
                    <a:bodyPr/>
                    <a:p>
                      <a:pPr algn="ctr" fontAlgn="ctr"/>
                      <a:r>
                        <a:rPr lang="zh-CN" altLang="en-US" sz="600" b="0" i="0">
                          <a:solidFill>
                            <a:srgbClr val="000000"/>
                          </a:solidFill>
                          <a:latin typeface="微软雅黑" panose="020B0503020204020204" pitchFamily="34" charset="-122"/>
                          <a:ea typeface="微软雅黑" panose="020B0503020204020204" pitchFamily="34" charset="-122"/>
                        </a:rPr>
                        <a:t>嘉善</a:t>
                      </a:r>
                      <a:endParaRPr lang="zh-CN" altLang="en-US"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c>
                  <a:txBody>
                    <a:bodyPr/>
                    <a:p>
                      <a:pPr algn="ctr" fontAlgn="ctr"/>
                      <a:r>
                        <a:rPr lang="zh-CN" altLang="en-US" sz="600" b="0" i="0">
                          <a:solidFill>
                            <a:srgbClr val="000000"/>
                          </a:solidFill>
                          <a:latin typeface="微软雅黑" panose="020B0503020204020204" pitchFamily="34" charset="-122"/>
                          <a:ea typeface="微软雅黑" panose="020B0503020204020204" pitchFamily="34" charset="-122"/>
                        </a:rPr>
                        <a:t>平湖</a:t>
                      </a:r>
                      <a:endParaRPr lang="zh-CN" altLang="en-US"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c>
                  <a:txBody>
                    <a:bodyPr/>
                    <a:p>
                      <a:pPr algn="ctr" fontAlgn="ctr"/>
                      <a:r>
                        <a:rPr lang="zh-CN" altLang="en-US" sz="600" b="0" i="0">
                          <a:solidFill>
                            <a:srgbClr val="000000"/>
                          </a:solidFill>
                          <a:latin typeface="微软雅黑" panose="020B0503020204020204" pitchFamily="34" charset="-122"/>
                          <a:ea typeface="微软雅黑" panose="020B0503020204020204" pitchFamily="34" charset="-122"/>
                        </a:rPr>
                        <a:t>海盐</a:t>
                      </a:r>
                      <a:endParaRPr lang="zh-CN" altLang="en-US"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c>
                  <a:txBody>
                    <a:bodyPr/>
                    <a:p>
                      <a:pPr algn="ctr" fontAlgn="ctr"/>
                      <a:r>
                        <a:rPr lang="zh-CN" altLang="en-US" sz="600" b="0" i="0">
                          <a:solidFill>
                            <a:srgbClr val="000000"/>
                          </a:solidFill>
                          <a:latin typeface="微软雅黑" panose="020B0503020204020204" pitchFamily="34" charset="-122"/>
                          <a:ea typeface="微软雅黑" panose="020B0503020204020204" pitchFamily="34" charset="-122"/>
                        </a:rPr>
                        <a:t>海宁</a:t>
                      </a:r>
                      <a:endParaRPr lang="zh-CN" altLang="en-US"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c>
                  <a:txBody>
                    <a:bodyPr/>
                    <a:p>
                      <a:pPr algn="ctr" fontAlgn="ctr"/>
                      <a:r>
                        <a:rPr lang="zh-CN" altLang="en-US" sz="600" b="0" i="0">
                          <a:solidFill>
                            <a:srgbClr val="000000"/>
                          </a:solidFill>
                          <a:latin typeface="微软雅黑" panose="020B0503020204020204" pitchFamily="34" charset="-122"/>
                          <a:ea typeface="微软雅黑" panose="020B0503020204020204" pitchFamily="34" charset="-122"/>
                        </a:rPr>
                        <a:t>桐乡</a:t>
                      </a:r>
                      <a:endParaRPr lang="zh-CN" altLang="en-US"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c>
                  <a:txBody>
                    <a:bodyPr/>
                    <a:p>
                      <a:pPr algn="ctr" fontAlgn="ctr"/>
                      <a:r>
                        <a:rPr lang="zh-CN" altLang="en-US" sz="600" b="0" i="0">
                          <a:solidFill>
                            <a:srgbClr val="000000"/>
                          </a:solidFill>
                          <a:latin typeface="微软雅黑" panose="020B0503020204020204" pitchFamily="34" charset="-122"/>
                          <a:ea typeface="微软雅黑" panose="020B0503020204020204" pitchFamily="34" charset="-122"/>
                        </a:rPr>
                        <a:t>战客中心</a:t>
                      </a:r>
                      <a:endParaRPr lang="zh-CN" altLang="en-US"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r>
              <a:tr h="170180">
                <a:tc>
                  <a:txBody>
                    <a:bodyPr/>
                    <a:p>
                      <a:pPr algn="ctr" fontAlgn="ctr"/>
                      <a:r>
                        <a:rPr lang="zh-CN" altLang="en-US" sz="600" b="0" i="0">
                          <a:solidFill>
                            <a:srgbClr val="000000"/>
                          </a:solidFill>
                          <a:latin typeface="微软雅黑" panose="020B0503020204020204" pitchFamily="34" charset="-122"/>
                          <a:ea typeface="微软雅黑" panose="020B0503020204020204" pitchFamily="34" charset="-122"/>
                        </a:rPr>
                        <a:t>可调项目数</a:t>
                      </a:r>
                      <a:endParaRPr lang="zh-CN" altLang="en-US"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600" b="0" i="0">
                          <a:solidFill>
                            <a:srgbClr val="000000"/>
                          </a:solidFill>
                          <a:latin typeface="微软雅黑" panose="020B0503020204020204" pitchFamily="34" charset="-122"/>
                          <a:ea typeface="微软雅黑" panose="020B0503020204020204" pitchFamily="34" charset="-122"/>
                        </a:rPr>
                        <a:t>2</a:t>
                      </a:r>
                      <a:endParaRPr lang="en-US" altLang="zh-CN"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600" b="0" i="0">
                          <a:solidFill>
                            <a:srgbClr val="000000"/>
                          </a:solidFill>
                          <a:latin typeface="微软雅黑" panose="020B0503020204020204" pitchFamily="34" charset="-122"/>
                          <a:ea typeface="微软雅黑" panose="020B0503020204020204" pitchFamily="34" charset="-122"/>
                        </a:rPr>
                        <a:t>2</a:t>
                      </a:r>
                      <a:endParaRPr lang="en-US" altLang="zh-CN"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600" b="0" i="0">
                          <a:solidFill>
                            <a:srgbClr val="000000"/>
                          </a:solidFill>
                          <a:latin typeface="微软雅黑" panose="020B0503020204020204" pitchFamily="34" charset="-122"/>
                          <a:ea typeface="微软雅黑" panose="020B0503020204020204" pitchFamily="34" charset="-122"/>
                        </a:rPr>
                        <a:t>1</a:t>
                      </a:r>
                      <a:endParaRPr lang="en-US" altLang="zh-CN"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600" b="0" i="0">
                          <a:solidFill>
                            <a:srgbClr val="000000"/>
                          </a:solidFill>
                          <a:latin typeface="微软雅黑" panose="020B0503020204020204" pitchFamily="34" charset="-122"/>
                          <a:ea typeface="微软雅黑" panose="020B0503020204020204" pitchFamily="34" charset="-122"/>
                        </a:rPr>
                        <a:t>1</a:t>
                      </a:r>
                      <a:endParaRPr lang="en-US" altLang="zh-CN"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600" b="0" i="0">
                          <a:solidFill>
                            <a:srgbClr val="000000"/>
                          </a:solidFill>
                          <a:latin typeface="微软雅黑" panose="020B0503020204020204" pitchFamily="34" charset="-122"/>
                          <a:ea typeface="微软雅黑" panose="020B0503020204020204" pitchFamily="34" charset="-122"/>
                        </a:rPr>
                        <a:t>4</a:t>
                      </a:r>
                      <a:endParaRPr lang="en-US" altLang="zh-CN"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600" b="0" i="0">
                          <a:solidFill>
                            <a:srgbClr val="000000"/>
                          </a:solidFill>
                          <a:latin typeface="微软雅黑" panose="020B0503020204020204" pitchFamily="34" charset="-122"/>
                          <a:ea typeface="微软雅黑" panose="020B0503020204020204" pitchFamily="34" charset="-122"/>
                        </a:rPr>
                        <a:t>2</a:t>
                      </a:r>
                      <a:endParaRPr lang="en-US" altLang="zh-CN"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600" b="0" i="0">
                          <a:solidFill>
                            <a:srgbClr val="000000"/>
                          </a:solidFill>
                          <a:latin typeface="微软雅黑" panose="020B0503020204020204" pitchFamily="34" charset="-122"/>
                          <a:ea typeface="微软雅黑" panose="020B0503020204020204" pitchFamily="34" charset="-122"/>
                        </a:rPr>
                        <a:t>2</a:t>
                      </a:r>
                      <a:endParaRPr lang="en-US" altLang="zh-CN"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r>
              <a:tr h="219075">
                <a:tc>
                  <a:txBody>
                    <a:bodyPr/>
                    <a:p>
                      <a:pPr algn="ctr" fontAlgn="ctr"/>
                      <a:r>
                        <a:rPr lang="zh-CN" altLang="en-US" sz="600" b="0" i="0">
                          <a:solidFill>
                            <a:srgbClr val="000000"/>
                          </a:solidFill>
                          <a:latin typeface="微软雅黑" panose="020B0503020204020204" pitchFamily="34" charset="-122"/>
                          <a:ea typeface="微软雅黑" panose="020B0503020204020204" pitchFamily="34" charset="-122"/>
                        </a:rPr>
                        <a:t>可调整金额（万）</a:t>
                      </a:r>
                      <a:endParaRPr lang="zh-CN" altLang="en-US"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600" b="0" i="0">
                          <a:solidFill>
                            <a:srgbClr val="000000"/>
                          </a:solidFill>
                          <a:latin typeface="微软雅黑" panose="020B0503020204020204" pitchFamily="34" charset="-122"/>
                          <a:ea typeface="微软雅黑" panose="020B0503020204020204" pitchFamily="34" charset="-122"/>
                        </a:rPr>
                        <a:t>665</a:t>
                      </a:r>
                      <a:endParaRPr lang="en-US" altLang="zh-CN"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600" b="0" i="0">
                          <a:solidFill>
                            <a:srgbClr val="000000"/>
                          </a:solidFill>
                          <a:latin typeface="微软雅黑" panose="020B0503020204020204" pitchFamily="34" charset="-122"/>
                          <a:ea typeface="微软雅黑" panose="020B0503020204020204" pitchFamily="34" charset="-122"/>
                        </a:rPr>
                        <a:t>1971</a:t>
                      </a:r>
                      <a:endParaRPr lang="en-US" altLang="zh-CN"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600" b="0" i="0">
                          <a:solidFill>
                            <a:srgbClr val="000000"/>
                          </a:solidFill>
                          <a:latin typeface="微软雅黑" panose="020B0503020204020204" pitchFamily="34" charset="-122"/>
                          <a:ea typeface="微软雅黑" panose="020B0503020204020204" pitchFamily="34" charset="-122"/>
                        </a:rPr>
                        <a:t>195</a:t>
                      </a:r>
                      <a:endParaRPr lang="en-US" altLang="zh-CN"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600" b="0" i="0">
                          <a:solidFill>
                            <a:srgbClr val="000000"/>
                          </a:solidFill>
                          <a:latin typeface="微软雅黑" panose="020B0503020204020204" pitchFamily="34" charset="-122"/>
                          <a:ea typeface="微软雅黑" panose="020B0503020204020204" pitchFamily="34" charset="-122"/>
                        </a:rPr>
                        <a:t>254</a:t>
                      </a:r>
                      <a:endParaRPr lang="en-US" altLang="zh-CN"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600" b="0" i="0">
                          <a:solidFill>
                            <a:srgbClr val="000000"/>
                          </a:solidFill>
                          <a:latin typeface="微软雅黑" panose="020B0503020204020204" pitchFamily="34" charset="-122"/>
                          <a:ea typeface="微软雅黑" panose="020B0503020204020204" pitchFamily="34" charset="-122"/>
                        </a:rPr>
                        <a:t>2019</a:t>
                      </a:r>
                      <a:endParaRPr lang="en-US" altLang="zh-CN"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600" b="0" i="0">
                          <a:solidFill>
                            <a:srgbClr val="000000"/>
                          </a:solidFill>
                          <a:latin typeface="微软雅黑" panose="020B0503020204020204" pitchFamily="34" charset="-122"/>
                          <a:ea typeface="微软雅黑" panose="020B0503020204020204" pitchFamily="34" charset="-122"/>
                        </a:rPr>
                        <a:t>541</a:t>
                      </a:r>
                      <a:endParaRPr lang="en-US" altLang="zh-CN"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600" b="0" i="0">
                          <a:solidFill>
                            <a:srgbClr val="000000"/>
                          </a:solidFill>
                          <a:latin typeface="微软雅黑" panose="020B0503020204020204" pitchFamily="34" charset="-122"/>
                          <a:ea typeface="微软雅黑" panose="020B0503020204020204" pitchFamily="34" charset="-122"/>
                        </a:rPr>
                        <a:t>1829</a:t>
                      </a:r>
                      <a:endParaRPr lang="en-US" altLang="zh-CN" sz="6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r>
            </a:tbl>
          </a:graphicData>
        </a:graphic>
      </p:graphicFrame>
      <p:graphicFrame>
        <p:nvGraphicFramePr>
          <p:cNvPr id="17" name="表格 16"/>
          <p:cNvGraphicFramePr/>
          <p:nvPr>
            <p:custDataLst>
              <p:tags r:id="rId9"/>
            </p:custDataLst>
          </p:nvPr>
        </p:nvGraphicFramePr>
        <p:xfrm>
          <a:off x="4140200" y="2923540"/>
          <a:ext cx="3807460" cy="500380"/>
        </p:xfrm>
        <a:graphic>
          <a:graphicData uri="http://schemas.openxmlformats.org/drawingml/2006/table">
            <a:tbl>
              <a:tblPr/>
              <a:tblGrid>
                <a:gridCol w="530225"/>
                <a:gridCol w="530860"/>
                <a:gridCol w="507365"/>
                <a:gridCol w="553085"/>
                <a:gridCol w="372745"/>
                <a:gridCol w="436245"/>
                <a:gridCol w="436245"/>
                <a:gridCol w="440690"/>
              </a:tblGrid>
              <a:tr h="250190">
                <a:tc>
                  <a:txBody>
                    <a:bodyPr/>
                    <a:p>
                      <a:pPr algn="ctr" fontAlgn="ctr"/>
                      <a:r>
                        <a:rPr lang="zh-CN" altLang="en-US" sz="500" b="0" i="0">
                          <a:solidFill>
                            <a:srgbClr val="000000"/>
                          </a:solidFill>
                          <a:latin typeface="微软雅黑" panose="020B0503020204020204" pitchFamily="34" charset="-122"/>
                          <a:ea typeface="微软雅黑" panose="020B0503020204020204" pitchFamily="34" charset="-122"/>
                        </a:rPr>
                        <a:t>县市</a:t>
                      </a:r>
                      <a:endParaRPr lang="zh-CN" altLang="en-US"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c>
                  <a:txBody>
                    <a:bodyPr/>
                    <a:p>
                      <a:pPr algn="ctr" fontAlgn="ctr"/>
                      <a:r>
                        <a:rPr lang="zh-CN" altLang="en-US" sz="500" b="0" i="0">
                          <a:solidFill>
                            <a:srgbClr val="000000"/>
                          </a:solidFill>
                          <a:latin typeface="微软雅黑" panose="020B0503020204020204" pitchFamily="34" charset="-122"/>
                          <a:ea typeface="微软雅黑" panose="020B0503020204020204" pitchFamily="34" charset="-122"/>
                        </a:rPr>
                        <a:t>嘉禾</a:t>
                      </a:r>
                      <a:endParaRPr lang="zh-CN" altLang="en-US"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c>
                  <a:txBody>
                    <a:bodyPr/>
                    <a:p>
                      <a:pPr algn="ctr" fontAlgn="ctr"/>
                      <a:r>
                        <a:rPr lang="zh-CN" altLang="en-US" sz="500" b="0" i="0">
                          <a:solidFill>
                            <a:srgbClr val="000000"/>
                          </a:solidFill>
                          <a:latin typeface="微软雅黑" panose="020B0503020204020204" pitchFamily="34" charset="-122"/>
                          <a:ea typeface="微软雅黑" panose="020B0503020204020204" pitchFamily="34" charset="-122"/>
                        </a:rPr>
                        <a:t>嘉善</a:t>
                      </a:r>
                      <a:endParaRPr lang="zh-CN" altLang="en-US"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c>
                  <a:txBody>
                    <a:bodyPr/>
                    <a:p>
                      <a:pPr algn="ctr" fontAlgn="ctr"/>
                      <a:r>
                        <a:rPr lang="zh-CN" altLang="en-US" sz="500" b="0" i="0">
                          <a:solidFill>
                            <a:srgbClr val="000000"/>
                          </a:solidFill>
                          <a:latin typeface="微软雅黑" panose="020B0503020204020204" pitchFamily="34" charset="-122"/>
                          <a:ea typeface="微软雅黑" panose="020B0503020204020204" pitchFamily="34" charset="-122"/>
                        </a:rPr>
                        <a:t>平湖</a:t>
                      </a:r>
                      <a:endParaRPr lang="zh-CN" altLang="en-US"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c>
                  <a:txBody>
                    <a:bodyPr/>
                    <a:p>
                      <a:pPr algn="ctr" fontAlgn="ctr"/>
                      <a:r>
                        <a:rPr lang="zh-CN" altLang="en-US" sz="500" b="0" i="0">
                          <a:solidFill>
                            <a:srgbClr val="000000"/>
                          </a:solidFill>
                          <a:latin typeface="微软雅黑" panose="020B0503020204020204" pitchFamily="34" charset="-122"/>
                          <a:ea typeface="微软雅黑" panose="020B0503020204020204" pitchFamily="34" charset="-122"/>
                        </a:rPr>
                        <a:t>海盐</a:t>
                      </a:r>
                      <a:endParaRPr lang="zh-CN" altLang="en-US"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c>
                  <a:txBody>
                    <a:bodyPr/>
                    <a:p>
                      <a:pPr algn="ctr" fontAlgn="ctr"/>
                      <a:r>
                        <a:rPr lang="zh-CN" altLang="en-US" sz="500" b="0" i="0">
                          <a:solidFill>
                            <a:srgbClr val="000000"/>
                          </a:solidFill>
                          <a:latin typeface="微软雅黑" panose="020B0503020204020204" pitchFamily="34" charset="-122"/>
                          <a:ea typeface="微软雅黑" panose="020B0503020204020204" pitchFamily="34" charset="-122"/>
                        </a:rPr>
                        <a:t>海宁</a:t>
                      </a:r>
                      <a:endParaRPr lang="zh-CN" altLang="en-US"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c>
                  <a:txBody>
                    <a:bodyPr/>
                    <a:p>
                      <a:pPr algn="ctr" fontAlgn="ctr"/>
                      <a:r>
                        <a:rPr lang="zh-CN" altLang="en-US" sz="500" b="0" i="0">
                          <a:solidFill>
                            <a:srgbClr val="000000"/>
                          </a:solidFill>
                          <a:latin typeface="微软雅黑" panose="020B0503020204020204" pitchFamily="34" charset="-122"/>
                          <a:ea typeface="微软雅黑" panose="020B0503020204020204" pitchFamily="34" charset="-122"/>
                        </a:rPr>
                        <a:t>桐乡</a:t>
                      </a:r>
                      <a:endParaRPr lang="zh-CN" altLang="en-US"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c>
                  <a:txBody>
                    <a:bodyPr/>
                    <a:p>
                      <a:pPr algn="ctr" fontAlgn="ctr"/>
                      <a:r>
                        <a:rPr lang="zh-CN" altLang="en-US" sz="500" b="0" i="0">
                          <a:solidFill>
                            <a:srgbClr val="000000"/>
                          </a:solidFill>
                          <a:latin typeface="微软雅黑" panose="020B0503020204020204" pitchFamily="34" charset="-122"/>
                          <a:ea typeface="微软雅黑" panose="020B0503020204020204" pitchFamily="34" charset="-122"/>
                        </a:rPr>
                        <a:t>战客中心</a:t>
                      </a:r>
                      <a:endParaRPr lang="zh-CN" altLang="en-US"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r>
              <a:tr h="250190">
                <a:tc>
                  <a:txBody>
                    <a:bodyPr/>
                    <a:p>
                      <a:pPr algn="ctr" fontAlgn="ctr"/>
                      <a:r>
                        <a:rPr lang="en-US" altLang="zh-CN" sz="500" b="0" i="0">
                          <a:solidFill>
                            <a:srgbClr val="000000"/>
                          </a:solidFill>
                          <a:latin typeface="微软雅黑" panose="020B0503020204020204" pitchFamily="34" charset="-122"/>
                          <a:ea typeface="微软雅黑" panose="020B0503020204020204" pitchFamily="34" charset="-122"/>
                        </a:rPr>
                        <a:t>TOP</a:t>
                      </a:r>
                      <a:r>
                        <a:rPr lang="zh-CN" altLang="en-US" sz="500" b="0" i="0">
                          <a:solidFill>
                            <a:srgbClr val="000000"/>
                          </a:solidFill>
                          <a:latin typeface="微软雅黑" panose="020B0503020204020204" pitchFamily="34" charset="-122"/>
                          <a:ea typeface="微软雅黑" panose="020B0503020204020204" pitchFamily="34" charset="-122"/>
                        </a:rPr>
                        <a:t>欠费（万）</a:t>
                      </a:r>
                      <a:endParaRPr lang="zh-CN" altLang="en-US"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500" b="0" i="0">
                          <a:solidFill>
                            <a:srgbClr val="000000"/>
                          </a:solidFill>
                          <a:latin typeface="微软雅黑" panose="020B0503020204020204" pitchFamily="34" charset="-122"/>
                          <a:ea typeface="微软雅黑" panose="020B0503020204020204" pitchFamily="34" charset="-122"/>
                        </a:rPr>
                        <a:t>3511</a:t>
                      </a:r>
                      <a:endParaRPr lang="en-US" altLang="zh-CN"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500" b="0" i="0">
                          <a:solidFill>
                            <a:srgbClr val="000000"/>
                          </a:solidFill>
                          <a:latin typeface="微软雅黑" panose="020B0503020204020204" pitchFamily="34" charset="-122"/>
                          <a:ea typeface="微软雅黑" panose="020B0503020204020204" pitchFamily="34" charset="-122"/>
                        </a:rPr>
                        <a:t>7460</a:t>
                      </a:r>
                      <a:endParaRPr lang="en-US" altLang="zh-CN"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500" b="0" i="0">
                          <a:solidFill>
                            <a:srgbClr val="000000"/>
                          </a:solidFill>
                          <a:latin typeface="微软雅黑" panose="020B0503020204020204" pitchFamily="34" charset="-122"/>
                          <a:ea typeface="微软雅黑" panose="020B0503020204020204" pitchFamily="34" charset="-122"/>
                        </a:rPr>
                        <a:t>1896</a:t>
                      </a:r>
                      <a:endParaRPr lang="en-US" altLang="zh-CN"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500" b="0" i="0">
                          <a:solidFill>
                            <a:srgbClr val="000000"/>
                          </a:solidFill>
                          <a:latin typeface="微软雅黑" panose="020B0503020204020204" pitchFamily="34" charset="-122"/>
                          <a:ea typeface="微软雅黑" panose="020B0503020204020204" pitchFamily="34" charset="-122"/>
                        </a:rPr>
                        <a:t>3528</a:t>
                      </a:r>
                      <a:endParaRPr lang="en-US" altLang="zh-CN"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500" b="0" i="0">
                          <a:solidFill>
                            <a:srgbClr val="000000"/>
                          </a:solidFill>
                          <a:latin typeface="微软雅黑" panose="020B0503020204020204" pitchFamily="34" charset="-122"/>
                          <a:ea typeface="微软雅黑" panose="020B0503020204020204" pitchFamily="34" charset="-122"/>
                        </a:rPr>
                        <a:t>2340</a:t>
                      </a:r>
                      <a:endParaRPr lang="en-US" altLang="zh-CN"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500" b="0" i="0">
                          <a:solidFill>
                            <a:srgbClr val="000000"/>
                          </a:solidFill>
                          <a:latin typeface="微软雅黑" panose="020B0503020204020204" pitchFamily="34" charset="-122"/>
                          <a:ea typeface="微软雅黑" panose="020B0503020204020204" pitchFamily="34" charset="-122"/>
                        </a:rPr>
                        <a:t>820</a:t>
                      </a:r>
                      <a:endParaRPr lang="en-US" altLang="zh-CN"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500" b="0" i="0">
                          <a:solidFill>
                            <a:srgbClr val="000000"/>
                          </a:solidFill>
                          <a:latin typeface="微软雅黑" panose="020B0503020204020204" pitchFamily="34" charset="-122"/>
                          <a:ea typeface="微软雅黑" panose="020B0503020204020204" pitchFamily="34" charset="-122"/>
                        </a:rPr>
                        <a:t>1748</a:t>
                      </a:r>
                      <a:endParaRPr lang="en-US" altLang="zh-CN"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r>
            </a:tbl>
          </a:graphicData>
        </a:graphic>
      </p:graphicFrame>
      <p:graphicFrame>
        <p:nvGraphicFramePr>
          <p:cNvPr id="18" name="表格 17"/>
          <p:cNvGraphicFramePr/>
          <p:nvPr>
            <p:custDataLst>
              <p:tags r:id="rId10"/>
            </p:custDataLst>
          </p:nvPr>
        </p:nvGraphicFramePr>
        <p:xfrm>
          <a:off x="4137660" y="5358130"/>
          <a:ext cx="3808095" cy="641350"/>
        </p:xfrm>
        <a:graphic>
          <a:graphicData uri="http://schemas.openxmlformats.org/drawingml/2006/table">
            <a:tbl>
              <a:tblPr/>
              <a:tblGrid>
                <a:gridCol w="530860"/>
                <a:gridCol w="530225"/>
                <a:gridCol w="530860"/>
                <a:gridCol w="530225"/>
                <a:gridCol w="372745"/>
                <a:gridCol w="436245"/>
                <a:gridCol w="436880"/>
                <a:gridCol w="440055"/>
              </a:tblGrid>
              <a:tr h="320675">
                <a:tc>
                  <a:txBody>
                    <a:bodyPr/>
                    <a:p>
                      <a:pPr algn="ctr" fontAlgn="ctr"/>
                      <a:r>
                        <a:rPr lang="zh-CN" altLang="en-US" sz="500" b="0" i="0">
                          <a:solidFill>
                            <a:srgbClr val="000000"/>
                          </a:solidFill>
                          <a:latin typeface="微软雅黑" panose="020B0503020204020204" pitchFamily="34" charset="-122"/>
                          <a:ea typeface="微软雅黑" panose="020B0503020204020204" pitchFamily="34" charset="-122"/>
                        </a:rPr>
                        <a:t>县市</a:t>
                      </a:r>
                      <a:endParaRPr lang="zh-CN" altLang="en-US"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c>
                  <a:txBody>
                    <a:bodyPr/>
                    <a:p>
                      <a:pPr algn="ctr" fontAlgn="ctr"/>
                      <a:r>
                        <a:rPr lang="zh-CN" altLang="en-US" sz="500" b="0" i="0">
                          <a:solidFill>
                            <a:srgbClr val="000000"/>
                          </a:solidFill>
                          <a:latin typeface="微软雅黑" panose="020B0503020204020204" pitchFamily="34" charset="-122"/>
                          <a:ea typeface="微软雅黑" panose="020B0503020204020204" pitchFamily="34" charset="-122"/>
                        </a:rPr>
                        <a:t>嘉禾</a:t>
                      </a:r>
                      <a:endParaRPr lang="zh-CN" altLang="en-US"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c>
                  <a:txBody>
                    <a:bodyPr/>
                    <a:p>
                      <a:pPr algn="ctr" fontAlgn="ctr"/>
                      <a:r>
                        <a:rPr lang="zh-CN" altLang="en-US" sz="500" b="0" i="0">
                          <a:solidFill>
                            <a:srgbClr val="000000"/>
                          </a:solidFill>
                          <a:latin typeface="微软雅黑" panose="020B0503020204020204" pitchFamily="34" charset="-122"/>
                          <a:ea typeface="微软雅黑" panose="020B0503020204020204" pitchFamily="34" charset="-122"/>
                        </a:rPr>
                        <a:t>嘉善</a:t>
                      </a:r>
                      <a:endParaRPr lang="zh-CN" altLang="en-US"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c>
                  <a:txBody>
                    <a:bodyPr/>
                    <a:p>
                      <a:pPr algn="ctr" fontAlgn="ctr"/>
                      <a:r>
                        <a:rPr lang="zh-CN" altLang="en-US" sz="500" b="0" i="0">
                          <a:solidFill>
                            <a:srgbClr val="000000"/>
                          </a:solidFill>
                          <a:latin typeface="微软雅黑" panose="020B0503020204020204" pitchFamily="34" charset="-122"/>
                          <a:ea typeface="微软雅黑" panose="020B0503020204020204" pitchFamily="34" charset="-122"/>
                        </a:rPr>
                        <a:t>平湖</a:t>
                      </a:r>
                      <a:endParaRPr lang="zh-CN" altLang="en-US"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c>
                  <a:txBody>
                    <a:bodyPr/>
                    <a:p>
                      <a:pPr algn="ctr" fontAlgn="ctr"/>
                      <a:r>
                        <a:rPr lang="zh-CN" altLang="en-US" sz="500" b="0" i="0">
                          <a:solidFill>
                            <a:srgbClr val="000000"/>
                          </a:solidFill>
                          <a:latin typeface="微软雅黑" panose="020B0503020204020204" pitchFamily="34" charset="-122"/>
                          <a:ea typeface="微软雅黑" panose="020B0503020204020204" pitchFamily="34" charset="-122"/>
                        </a:rPr>
                        <a:t>海盐</a:t>
                      </a:r>
                      <a:endParaRPr lang="zh-CN" altLang="en-US"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c>
                  <a:txBody>
                    <a:bodyPr/>
                    <a:p>
                      <a:pPr algn="ctr" fontAlgn="ctr"/>
                      <a:r>
                        <a:rPr lang="zh-CN" altLang="en-US" sz="500" b="0" i="0">
                          <a:solidFill>
                            <a:srgbClr val="000000"/>
                          </a:solidFill>
                          <a:latin typeface="微软雅黑" panose="020B0503020204020204" pitchFamily="34" charset="-122"/>
                          <a:ea typeface="微软雅黑" panose="020B0503020204020204" pitchFamily="34" charset="-122"/>
                        </a:rPr>
                        <a:t>海宁</a:t>
                      </a:r>
                      <a:endParaRPr lang="zh-CN" altLang="en-US"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c>
                  <a:txBody>
                    <a:bodyPr/>
                    <a:p>
                      <a:pPr algn="ctr" fontAlgn="ctr"/>
                      <a:r>
                        <a:rPr lang="zh-CN" altLang="en-US" sz="500" b="0" i="0">
                          <a:solidFill>
                            <a:srgbClr val="000000"/>
                          </a:solidFill>
                          <a:latin typeface="微软雅黑" panose="020B0503020204020204" pitchFamily="34" charset="-122"/>
                          <a:ea typeface="微软雅黑" panose="020B0503020204020204" pitchFamily="34" charset="-122"/>
                        </a:rPr>
                        <a:t>桐乡</a:t>
                      </a:r>
                      <a:endParaRPr lang="zh-CN" altLang="en-US"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c>
                  <a:txBody>
                    <a:bodyPr/>
                    <a:p>
                      <a:pPr algn="ctr" fontAlgn="ctr"/>
                      <a:r>
                        <a:rPr lang="zh-CN" altLang="en-US" sz="500" b="0" i="0">
                          <a:solidFill>
                            <a:srgbClr val="000000"/>
                          </a:solidFill>
                          <a:latin typeface="微软雅黑" panose="020B0503020204020204" pitchFamily="34" charset="-122"/>
                          <a:ea typeface="微软雅黑" panose="020B0503020204020204" pitchFamily="34" charset="-122"/>
                        </a:rPr>
                        <a:t>战客中心</a:t>
                      </a:r>
                      <a:endParaRPr lang="zh-CN" altLang="en-US"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C5D9F1"/>
                    </a:solidFill>
                  </a:tcPr>
                </a:tc>
              </a:tr>
              <a:tr h="320675">
                <a:tc>
                  <a:txBody>
                    <a:bodyPr/>
                    <a:p>
                      <a:pPr algn="ctr" fontAlgn="ctr"/>
                      <a:r>
                        <a:rPr lang="zh-CN" altLang="en-US" sz="500" b="0" i="0">
                          <a:solidFill>
                            <a:srgbClr val="000000"/>
                          </a:solidFill>
                          <a:latin typeface="微软雅黑" panose="020B0503020204020204" pitchFamily="34" charset="-122"/>
                          <a:ea typeface="微软雅黑" panose="020B0503020204020204" pitchFamily="34" charset="-122"/>
                        </a:rPr>
                        <a:t>三季度回款目标（万）</a:t>
                      </a:r>
                      <a:endParaRPr lang="zh-CN" altLang="en-US"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500" b="0" i="0">
                          <a:solidFill>
                            <a:srgbClr val="000000"/>
                          </a:solidFill>
                          <a:latin typeface="微软雅黑" panose="020B0503020204020204" pitchFamily="34" charset="-122"/>
                          <a:ea typeface="微软雅黑" panose="020B0503020204020204" pitchFamily="34" charset="-122"/>
                        </a:rPr>
                        <a:t>6619</a:t>
                      </a:r>
                      <a:endParaRPr lang="en-US" altLang="zh-CN"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500" b="0" i="0">
                          <a:solidFill>
                            <a:srgbClr val="000000"/>
                          </a:solidFill>
                          <a:latin typeface="微软雅黑" panose="020B0503020204020204" pitchFamily="34" charset="-122"/>
                          <a:ea typeface="微软雅黑" panose="020B0503020204020204" pitchFamily="34" charset="-122"/>
                        </a:rPr>
                        <a:t>8938</a:t>
                      </a:r>
                      <a:endParaRPr lang="en-US" altLang="zh-CN"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500" b="0" i="0">
                          <a:solidFill>
                            <a:srgbClr val="000000"/>
                          </a:solidFill>
                          <a:latin typeface="微软雅黑" panose="020B0503020204020204" pitchFamily="34" charset="-122"/>
                          <a:ea typeface="微软雅黑" panose="020B0503020204020204" pitchFamily="34" charset="-122"/>
                        </a:rPr>
                        <a:t>3542</a:t>
                      </a:r>
                      <a:endParaRPr lang="en-US" altLang="zh-CN"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500" b="0" i="0">
                          <a:solidFill>
                            <a:srgbClr val="000000"/>
                          </a:solidFill>
                          <a:latin typeface="微软雅黑" panose="020B0503020204020204" pitchFamily="34" charset="-122"/>
                          <a:ea typeface="微软雅黑" panose="020B0503020204020204" pitchFamily="34" charset="-122"/>
                        </a:rPr>
                        <a:t>2526</a:t>
                      </a:r>
                      <a:endParaRPr lang="en-US" altLang="zh-CN"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500" b="0" i="0">
                          <a:solidFill>
                            <a:srgbClr val="000000"/>
                          </a:solidFill>
                          <a:latin typeface="微软雅黑" panose="020B0503020204020204" pitchFamily="34" charset="-122"/>
                          <a:ea typeface="微软雅黑" panose="020B0503020204020204" pitchFamily="34" charset="-122"/>
                        </a:rPr>
                        <a:t>4180</a:t>
                      </a:r>
                      <a:endParaRPr lang="en-US" altLang="zh-CN"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500" b="0" i="0">
                          <a:solidFill>
                            <a:srgbClr val="000000"/>
                          </a:solidFill>
                          <a:latin typeface="微软雅黑" panose="020B0503020204020204" pitchFamily="34" charset="-122"/>
                          <a:ea typeface="微软雅黑" panose="020B0503020204020204" pitchFamily="34" charset="-122"/>
                        </a:rPr>
                        <a:t>4006</a:t>
                      </a:r>
                      <a:endParaRPr lang="en-US" altLang="zh-CN"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c>
                  <a:txBody>
                    <a:bodyPr/>
                    <a:p>
                      <a:pPr algn="ctr" fontAlgn="ctr"/>
                      <a:r>
                        <a:rPr lang="en-US" altLang="zh-CN" sz="500" b="0" i="0">
                          <a:solidFill>
                            <a:srgbClr val="000000"/>
                          </a:solidFill>
                          <a:latin typeface="微软雅黑" panose="020B0503020204020204" pitchFamily="34" charset="-122"/>
                          <a:ea typeface="微软雅黑" panose="020B0503020204020204" pitchFamily="34" charset="-122"/>
                        </a:rPr>
                        <a:t>3313</a:t>
                      </a:r>
                      <a:endParaRPr lang="en-US" altLang="zh-CN" sz="500" b="0" i="0">
                        <a:solidFill>
                          <a:srgbClr val="000000"/>
                        </a:solidFill>
                        <a:latin typeface="微软雅黑" panose="020B0503020204020204" pitchFamily="34" charset="-122"/>
                        <a:ea typeface="微软雅黑" panose="020B0503020204020204" pitchFamily="34" charset="-122"/>
                      </a:endParaRPr>
                    </a:p>
                  </a:txBody>
                  <a:tcPr marL="6667" marR="6667" marT="666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solidFill>
                      <a:srgbClr val="F2F2F2"/>
                    </a:solidFill>
                  </a:tcPr>
                </a:tc>
              </a:tr>
            </a:tbl>
          </a:graphicData>
        </a:graphic>
      </p:graphicFrame>
      <p:sp>
        <p:nvSpPr>
          <p:cNvPr id="16" name="文本框 15"/>
          <p:cNvSpPr txBox="1"/>
          <p:nvPr/>
        </p:nvSpPr>
        <p:spPr>
          <a:xfrm>
            <a:off x="8184515" y="5589270"/>
            <a:ext cx="3898265" cy="829945"/>
          </a:xfrm>
          <a:prstGeom prst="rect">
            <a:avLst/>
          </a:prstGeom>
          <a:noFill/>
        </p:spPr>
        <p:txBody>
          <a:bodyPr wrap="square" rtlCol="0" anchor="t">
            <a:spAutoFit/>
          </a:bodyPr>
          <a:p>
            <a:pPr marL="171450" indent="-171450">
              <a:buFont typeface="Arial" panose="020B0604020202020204" pitchFamily="34" charset="0"/>
              <a:buChar char="•"/>
            </a:pPr>
            <a:r>
              <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欠费催缴闭环机制：</a:t>
            </a: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对6个月欠费产品暂停止损，减少坏账风险。针对</a:t>
            </a:r>
            <a:r>
              <a:rPr lang="en-US" altLang="zh-CN" sz="1200" dirty="0">
                <a:latin typeface="微软雅黑" panose="020B0503020204020204" pitchFamily="34" charset="-122"/>
                <a:ea typeface="微软雅黑" panose="020B0503020204020204" pitchFamily="34" charset="-122"/>
                <a:sym typeface="+mn-ea"/>
              </a:rPr>
              <a:t>1</a:t>
            </a:r>
            <a:r>
              <a:rPr lang="zh-CN" sz="1200" dirty="0">
                <a:latin typeface="微软雅黑" panose="020B0503020204020204" pitchFamily="34" charset="-122"/>
                <a:ea typeface="微软雅黑" panose="020B0503020204020204" pitchFamily="34" charset="-122"/>
                <a:sym typeface="+mn-ea"/>
              </a:rPr>
              <a:t>年以上</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万以上欠费，全量向客户递送催缴函。</a:t>
            </a:r>
            <a:endPar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buFont typeface="Arial" panose="020B0604020202020204" pitchFamily="34" charset="0"/>
              <a:buChar char="•"/>
            </a:pPr>
            <a:endParaRPr lang="zh-CN" altLang="en-US" sz="12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2" name="文本框 191"/>
          <p:cNvSpPr txBox="1"/>
          <p:nvPr>
            <p:custDataLst>
              <p:tags r:id="rId11"/>
            </p:custDataLst>
          </p:nvPr>
        </p:nvSpPr>
        <p:spPr>
          <a:xfrm>
            <a:off x="262678" y="6309360"/>
            <a:ext cx="11288607" cy="329353"/>
          </a:xfrm>
          <a:prstGeom prst="rect">
            <a:avLst/>
          </a:prstGeom>
          <a:noFill/>
          <a:extLst>
            <a:ext uri="{909E8E84-426E-40DD-AFC4-6F175D3DCCD1}">
              <a14:hiddenFill xmlns:a14="http://schemas.microsoft.com/office/drawing/2010/main">
                <a:solidFill>
                  <a:schemeClr val="bg1"/>
                </a:solidFill>
              </a14:hiddenFill>
            </a:ext>
          </a:extLst>
        </p:spPr>
        <p:txBody>
          <a:bodyPr wrap="square" rtlCol="0">
            <a:noAutofit/>
          </a:bodyPr>
          <a:p>
            <a:pPr indent="0" algn="ctr" fontAlgn="auto">
              <a:lnSpc>
                <a:spcPct val="130000"/>
              </a:lnSpc>
              <a:spcBef>
                <a:spcPct val="0"/>
              </a:spcBef>
              <a:spcAft>
                <a:spcPts val="0"/>
              </a:spcAft>
              <a:buFont typeface="Wingdings" panose="05000000000000000000" charset="0"/>
              <a:buNone/>
            </a:pPr>
            <a:r>
              <a:rPr lang="zh-CN" altLang="en-US" sz="1335"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目标：政企原值占收比不高于</a:t>
            </a:r>
            <a:r>
              <a:rPr lang="en-US" altLang="zh-CN" sz="1335"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30</a:t>
            </a:r>
            <a:r>
              <a:rPr lang="en-US" altLang="zh-CN" sz="1335"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endParaRPr lang="zh-CN" altLang="en-US" sz="1335" b="1">
              <a:solidFill>
                <a:srgbClr val="C00000"/>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59080" y="1485265"/>
            <a:ext cx="11671935" cy="5040630"/>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37" name="图表 36"/>
          <p:cNvGraphicFramePr/>
          <p:nvPr/>
        </p:nvGraphicFramePr>
        <p:xfrm>
          <a:off x="8400415" y="4639945"/>
          <a:ext cx="3394075" cy="171005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42" name="图表 41"/>
          <p:cNvGraphicFramePr/>
          <p:nvPr/>
        </p:nvGraphicFramePr>
        <p:xfrm>
          <a:off x="415290" y="4678045"/>
          <a:ext cx="3780790" cy="1680210"/>
        </p:xfrm>
        <a:graphic>
          <a:graphicData uri="http://schemas.openxmlformats.org/drawingml/2006/chart">
            <c:chart xmlns:c="http://schemas.openxmlformats.org/drawingml/2006/chart" xmlns:r="http://schemas.openxmlformats.org/officeDocument/2006/relationships" r:id="rId2"/>
          </a:graphicData>
        </a:graphic>
      </p:graphicFrame>
      <p:sp>
        <p:nvSpPr>
          <p:cNvPr id="23" name="文本框 22"/>
          <p:cNvSpPr txBox="1"/>
          <p:nvPr>
            <p:custDataLst>
              <p:tags r:id="rId7"/>
            </p:custDataLst>
          </p:nvPr>
        </p:nvSpPr>
        <p:spPr bwMode="auto">
          <a:xfrm>
            <a:off x="262255" y="260350"/>
            <a:ext cx="9327515" cy="521970"/>
          </a:xfrm>
          <a:prstGeom prst="rect">
            <a:avLst/>
          </a:prstGeom>
          <a:noFill/>
        </p:spPr>
        <p:txBody>
          <a:bodyPr wrap="square" rtlCol="0" anchor="t">
            <a:spAutoFit/>
          </a:bodyPr>
          <a:lstStyle/>
          <a:p>
            <a:pPr lvl="0" algn="l"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三、持之以恒扎实基础工作</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政企欠费：</a:t>
            </a:r>
            <a:r>
              <a:rPr lang="zh-CN" altLang="en-US" sz="2400" b="1" dirty="0">
                <a:solidFill>
                  <a:srgbClr val="1184CF"/>
                </a:solidFill>
                <a:latin typeface="Arial" panose="020B0604020202020204" pitchFamily="34" charset="0"/>
                <a:ea typeface="微软雅黑" panose="020B0503020204020204" pitchFamily="34" charset="-122"/>
                <a:cs typeface="+mn-ea"/>
                <a:sym typeface="+mn-ea"/>
              </a:rPr>
              <a:t>政企满意度</a:t>
            </a:r>
            <a:endParaRPr lang="zh-CN" altLang="en-US" sz="2400" b="1" dirty="0">
              <a:solidFill>
                <a:srgbClr val="1184CF"/>
              </a:solidFill>
              <a:latin typeface="Arial" panose="020B0604020202020204" pitchFamily="34" charset="0"/>
              <a:ea typeface="微软雅黑" panose="020B0503020204020204" pitchFamily="34" charset="-122"/>
              <a:cs typeface="+mn-ea"/>
              <a:sym typeface="+mn-ea"/>
            </a:endParaRPr>
          </a:p>
        </p:txBody>
      </p:sp>
      <p:sp>
        <p:nvSpPr>
          <p:cNvPr id="38" name="矩形 37"/>
          <p:cNvSpPr/>
          <p:nvPr>
            <p:custDataLst>
              <p:tags r:id="rId8"/>
            </p:custDataLst>
          </p:nvPr>
        </p:nvSpPr>
        <p:spPr>
          <a:xfrm>
            <a:off x="191135" y="897255"/>
            <a:ext cx="11715115" cy="700405"/>
          </a:xfrm>
          <a:prstGeom prst="rect">
            <a:avLst/>
          </a:prstGeom>
        </p:spPr>
        <p:txBody>
          <a:bodyPr wrap="square">
            <a:noAutofit/>
          </a:bodyPr>
          <a:p>
            <a:pPr marL="0" lvl="1" indent="-285750">
              <a:lnSpc>
                <a:spcPct val="120000"/>
              </a:lnSpc>
              <a:buFont typeface="Arial" panose="020B0604020202020204" pitchFamily="34" charset="0"/>
              <a:buChar char="•"/>
            </a:pP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上半年政企满意度集团第一期</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96.4</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，第二期得分</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100</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，主要弱项在决策人满意度。</a:t>
            </a:r>
            <a:endParaRPr lang="zh-CN" altLang="en-US" sz="1400" b="1" kern="0" spc="10"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7" name="文本框 46"/>
          <p:cNvSpPr txBox="1"/>
          <p:nvPr>
            <p:custDataLst>
              <p:tags r:id="rId9"/>
            </p:custDataLst>
          </p:nvPr>
        </p:nvSpPr>
        <p:spPr>
          <a:xfrm>
            <a:off x="9213850" y="1445260"/>
            <a:ext cx="2584450" cy="632460"/>
          </a:xfrm>
          <a:prstGeom prst="rect">
            <a:avLst/>
          </a:prstGeom>
          <a:noFill/>
        </p:spPr>
        <p:txBody>
          <a:bodyPr wrap="square" rtlCol="0">
            <a:noAutofit/>
          </a:bodyPr>
          <a:p>
            <a:pPr marL="171450" indent="-171450" fontAlgn="auto">
              <a:lnSpc>
                <a:spcPct val="120000"/>
              </a:lnSpc>
              <a:buClrTx/>
              <a:buSzTx/>
              <a:buFont typeface="Arial" panose="020B0604020202020204" pitchFamily="34" charset="0"/>
              <a:buChar char="•"/>
            </a:pPr>
            <a:endParaRPr lang="zh-CN" altLang="en-US" sz="1000" dirty="0">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35" name="文本框 34"/>
          <p:cNvSpPr txBox="1"/>
          <p:nvPr/>
        </p:nvSpPr>
        <p:spPr>
          <a:xfrm>
            <a:off x="8615680" y="4091305"/>
            <a:ext cx="3034030" cy="398780"/>
          </a:xfrm>
          <a:prstGeom prst="rect">
            <a:avLst/>
          </a:prstGeom>
          <a:noFill/>
        </p:spPr>
        <p:txBody>
          <a:bodyPr wrap="square" rtlCol="0">
            <a:spAutoFit/>
          </a:bodyPr>
          <a:p>
            <a:pPr algn="ctr"/>
            <a:r>
              <a:rPr 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新增三类真实性</a:t>
            </a:r>
            <a:r>
              <a:rPr lang="en-US" alt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79.3%</a:t>
            </a:r>
            <a:r>
              <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下滑</a:t>
            </a:r>
            <a:r>
              <a:rPr 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明显                                             其中平湖</a:t>
            </a:r>
            <a:r>
              <a:rPr lang="en-US" alt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76.9%</a:t>
            </a:r>
            <a:r>
              <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相对较差</a:t>
            </a:r>
            <a:endPar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6" name="文本框 35"/>
          <p:cNvSpPr txBox="1"/>
          <p:nvPr/>
        </p:nvSpPr>
        <p:spPr>
          <a:xfrm>
            <a:off x="838835" y="4109085"/>
            <a:ext cx="3034030" cy="491490"/>
          </a:xfrm>
          <a:prstGeom prst="rect">
            <a:avLst/>
          </a:prstGeom>
          <a:noFill/>
        </p:spPr>
        <p:txBody>
          <a:bodyPr wrap="square" rtlCol="0">
            <a:spAutoFit/>
          </a:bodyPr>
          <a:p>
            <a:pPr algn="ctr">
              <a:lnSpc>
                <a:spcPct val="130000"/>
              </a:lnSpc>
              <a:spcAft>
                <a:spcPts val="0"/>
              </a:spcAft>
              <a:buClrTx/>
              <a:buSzTx/>
              <a:buNone/>
            </a:pPr>
            <a:r>
              <a:rPr 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新增战客95.2分，存在明显服务缺失情况                                                   其中嘉禾新增战客仅为91.8分相对较差</a:t>
            </a:r>
            <a:endParaRPr 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9" name="图表 38"/>
          <p:cNvGraphicFramePr/>
          <p:nvPr/>
        </p:nvGraphicFramePr>
        <p:xfrm>
          <a:off x="4356100" y="4760595"/>
          <a:ext cx="4018915" cy="1532890"/>
        </p:xfrm>
        <a:graphic>
          <a:graphicData uri="http://schemas.openxmlformats.org/drawingml/2006/chart">
            <c:chart xmlns:c="http://schemas.openxmlformats.org/drawingml/2006/chart" xmlns:r="http://schemas.openxmlformats.org/officeDocument/2006/relationships" r:id="rId3"/>
          </a:graphicData>
        </a:graphic>
      </p:graphicFrame>
      <p:sp>
        <p:nvSpPr>
          <p:cNvPr id="40" name="文本框 39"/>
          <p:cNvSpPr txBox="1"/>
          <p:nvPr/>
        </p:nvSpPr>
        <p:spPr>
          <a:xfrm>
            <a:off x="4902835" y="4091305"/>
            <a:ext cx="3034030" cy="491490"/>
          </a:xfrm>
          <a:prstGeom prst="rect">
            <a:avLst/>
          </a:prstGeom>
          <a:noFill/>
        </p:spPr>
        <p:txBody>
          <a:bodyPr wrap="square" rtlCol="0">
            <a:spAutoFit/>
          </a:bodyPr>
          <a:p>
            <a:pPr lvl="0" algn="ctr">
              <a:lnSpc>
                <a:spcPct val="130000"/>
              </a:lnSpc>
              <a:spcAft>
                <a:spcPts val="0"/>
              </a:spcAft>
              <a:buClrTx/>
              <a:buSzTx/>
              <a:buFontTx/>
            </a:pPr>
            <a:r>
              <a:rPr 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新增战客客户微信好友添加率仅为</a:t>
            </a:r>
            <a:r>
              <a:rPr lang="en-US" alt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60.8%</a:t>
            </a:r>
            <a:r>
              <a:rPr 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                                其中桐乡</a:t>
            </a:r>
            <a:r>
              <a:rPr lang="en-US" alt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55.4%</a:t>
            </a:r>
            <a:r>
              <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相对较差</a:t>
            </a:r>
            <a:endParaRPr lang="zh-CN" altLang="en-US"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551180" y="1700530"/>
            <a:ext cx="3034030" cy="626110"/>
          </a:xfrm>
          <a:prstGeom prst="rect">
            <a:avLst/>
          </a:prstGeom>
          <a:noFill/>
        </p:spPr>
        <p:txBody>
          <a:bodyPr wrap="square" rtlCol="0">
            <a:noAutofit/>
          </a:bodyPr>
          <a:p>
            <a:pPr algn="ctr"/>
            <a:r>
              <a:rPr 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战客满意度仅为97分</a:t>
            </a:r>
            <a:endParaRPr 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其中战客中心96.1相对较弱</a:t>
            </a:r>
            <a:endParaRPr lang="zh-CN" sz="1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4655820" y="1678305"/>
            <a:ext cx="3335655" cy="398780"/>
          </a:xfrm>
          <a:prstGeom prst="rect">
            <a:avLst/>
          </a:prstGeom>
          <a:noFill/>
        </p:spPr>
        <p:txBody>
          <a:bodyPr wrap="square" rtlCol="0">
            <a:spAutoFit/>
          </a:bodyPr>
          <a:p>
            <a:pPr lvl="0" algn="ctr">
              <a:buClrTx/>
              <a:buSzTx/>
              <a:buFontTx/>
            </a:pPr>
            <a:r>
              <a:rPr kumimoji="1" lang="zh-CN" sz="1000" b="1" u="sng" kern="0" dirty="0">
                <a:solidFill>
                  <a:srgbClr val="C00000"/>
                </a:solidFill>
                <a:latin typeface="微软雅黑" panose="020B0503020204020204" pitchFamily="34" charset="-122"/>
                <a:ea typeface="微软雅黑" panose="020B0503020204020204" pitchFamily="34" charset="-122"/>
                <a:sym typeface="+mn-ea"/>
              </a:rPr>
              <a:t>微信好友不添加，满意度服务感知差                           </a:t>
            </a:r>
            <a:r>
              <a:rPr kumimoji="1" lang="zh-CN" sz="1000" b="1" u="sng" kern="0" dirty="0">
                <a:solidFill>
                  <a:srgbClr val="C00000"/>
                </a:solidFill>
                <a:latin typeface="微软雅黑" panose="020B0503020204020204" pitchFamily="34" charset="-122"/>
                <a:ea typeface="微软雅黑" panose="020B0503020204020204" pitchFamily="34" charset="-122"/>
                <a:sym typeface="+mn-ea"/>
              </a:rPr>
              <a:t>其中战客中心相对明显</a:t>
            </a:r>
            <a:endParaRPr kumimoji="1" lang="zh-CN" sz="1000" b="1" u="sng" kern="0" dirty="0">
              <a:solidFill>
                <a:srgbClr val="C00000"/>
              </a:solidFill>
              <a:latin typeface="微软雅黑" panose="020B0503020204020204" pitchFamily="34" charset="-122"/>
              <a:ea typeface="微软雅黑" panose="020B0503020204020204" pitchFamily="34" charset="-122"/>
              <a:sym typeface="+mn-ea"/>
            </a:endParaRPr>
          </a:p>
        </p:txBody>
      </p:sp>
      <p:graphicFrame>
        <p:nvGraphicFramePr>
          <p:cNvPr id="6" name="图表 5"/>
          <p:cNvGraphicFramePr/>
          <p:nvPr/>
        </p:nvGraphicFramePr>
        <p:xfrm>
          <a:off x="8138160" y="2116455"/>
          <a:ext cx="3571875" cy="1805940"/>
        </p:xfrm>
        <a:graphic>
          <a:graphicData uri="http://schemas.openxmlformats.org/drawingml/2006/chart">
            <c:chart xmlns:c="http://schemas.openxmlformats.org/drawingml/2006/chart" xmlns:r="http://schemas.openxmlformats.org/officeDocument/2006/relationships" r:id="rId4"/>
          </a:graphicData>
        </a:graphic>
      </p:graphicFrame>
      <p:sp>
        <p:nvSpPr>
          <p:cNvPr id="7" name="文本框 6"/>
          <p:cNvSpPr txBox="1"/>
          <p:nvPr/>
        </p:nvSpPr>
        <p:spPr>
          <a:xfrm>
            <a:off x="8606155" y="1624330"/>
            <a:ext cx="3103880" cy="398780"/>
          </a:xfrm>
          <a:prstGeom prst="rect">
            <a:avLst/>
          </a:prstGeom>
          <a:noFill/>
        </p:spPr>
        <p:txBody>
          <a:bodyPr wrap="square" rtlCol="0">
            <a:spAutoFit/>
          </a:bodyPr>
          <a:p>
            <a:pPr algn="ctr"/>
            <a:r>
              <a:rPr kumimoji="1" lang="zh-CN" sz="1000" b="1" u="sng" kern="0" dirty="0">
                <a:solidFill>
                  <a:srgbClr val="C00000"/>
                </a:solidFill>
                <a:latin typeface="微软雅黑" panose="020B0503020204020204" pitchFamily="34" charset="-122"/>
                <a:ea typeface="微软雅黑" panose="020B0503020204020204" pitchFamily="34" charset="-122"/>
              </a:rPr>
              <a:t>近三月未与客户接触，客户感知差</a:t>
            </a:r>
            <a:r>
              <a:rPr kumimoji="1" lang="en-US" altLang="zh-CN" sz="1000" b="1" u="sng" kern="0" dirty="0">
                <a:solidFill>
                  <a:srgbClr val="C00000"/>
                </a:solidFill>
                <a:latin typeface="微软雅黑" panose="020B0503020204020204" pitchFamily="34" charset="-122"/>
                <a:ea typeface="微软雅黑" panose="020B0503020204020204" pitchFamily="34" charset="-122"/>
              </a:rPr>
              <a:t>                               </a:t>
            </a:r>
            <a:r>
              <a:rPr kumimoji="1" lang="zh-CN" sz="1000" b="1" u="sng" kern="0" dirty="0">
                <a:solidFill>
                  <a:srgbClr val="C00000"/>
                </a:solidFill>
                <a:latin typeface="微软雅黑" panose="020B0503020204020204" pitchFamily="34" charset="-122"/>
                <a:ea typeface="微软雅黑" panose="020B0503020204020204" pitchFamily="34" charset="-122"/>
              </a:rPr>
              <a:t>其中海盐对比明显</a:t>
            </a:r>
            <a:endParaRPr kumimoji="1" lang="zh-CN" altLang="en-US" sz="1000" b="1" u="sng" kern="0" dirty="0">
              <a:solidFill>
                <a:srgbClr val="C00000"/>
              </a:solidFill>
              <a:latin typeface="微软雅黑" panose="020B0503020204020204" pitchFamily="34" charset="-122"/>
              <a:ea typeface="微软雅黑" panose="020B0503020204020204" pitchFamily="34" charset="-122"/>
            </a:endParaRPr>
          </a:p>
        </p:txBody>
      </p:sp>
      <p:graphicFrame>
        <p:nvGraphicFramePr>
          <p:cNvPr id="8" name="图表 7"/>
          <p:cNvGraphicFramePr/>
          <p:nvPr/>
        </p:nvGraphicFramePr>
        <p:xfrm>
          <a:off x="4368165" y="2201545"/>
          <a:ext cx="3809365" cy="172021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图表 8"/>
          <p:cNvGraphicFramePr/>
          <p:nvPr/>
        </p:nvGraphicFramePr>
        <p:xfrm>
          <a:off x="407670" y="2277110"/>
          <a:ext cx="4061460" cy="162560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314960" y="260350"/>
            <a:ext cx="8682990" cy="460375"/>
          </a:xfrm>
          <a:prstGeom prst="rect">
            <a:avLst/>
          </a:prstGeom>
          <a:noFill/>
        </p:spPr>
        <p:txBody>
          <a:bodyPr wrap="square" rtlCol="0" anchor="t" anchorCtr="0">
            <a:spAutoFit/>
          </a:bodyPr>
          <a:lstStyle/>
          <a:p>
            <a:pPr lvl="0" algn="l"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三、持之以恒扎实基础工作|</a:t>
            </a:r>
            <a:r>
              <a:rPr lang="zh-CN" altLang="en-US" sz="2400" b="1" dirty="0">
                <a:solidFill>
                  <a:srgbClr val="1184CF"/>
                </a:solidFill>
                <a:latin typeface="Arial" panose="020B0604020202020204" pitchFamily="34" charset="0"/>
                <a:ea typeface="微软雅黑" panose="020B0503020204020204" pitchFamily="34" charset="-122"/>
                <a:cs typeface="+mn-ea"/>
                <a:sym typeface="+mn-ea"/>
              </a:rPr>
              <a:t>政企满意度</a:t>
            </a:r>
            <a:r>
              <a:rPr lang="zh-CN" altLang="en-US" sz="2400" b="1" dirty="0">
                <a:solidFill>
                  <a:srgbClr val="1184CF"/>
                </a:solidFill>
                <a:latin typeface="Arial" panose="020B0604020202020204" pitchFamily="34" charset="0"/>
                <a:ea typeface="微软雅黑" panose="020B0503020204020204" pitchFamily="34" charset="-122"/>
                <a:cs typeface="+mn-ea"/>
                <a:sym typeface="+mn-ea"/>
              </a:rPr>
              <a:t>：</a:t>
            </a:r>
            <a:r>
              <a:rPr lang="zh-CN" altLang="en-US" sz="2400" b="1" dirty="0">
                <a:solidFill>
                  <a:srgbClr val="1184CF"/>
                </a:solidFill>
                <a:latin typeface="Arial" panose="020B0604020202020204" pitchFamily="34" charset="0"/>
                <a:ea typeface="微软雅黑" panose="020B0503020204020204" pitchFamily="34" charset="-122"/>
                <a:cs typeface="+mn-ea"/>
                <a:sym typeface="+mn-ea"/>
              </a:rPr>
              <a:t>服务从新开始</a:t>
            </a:r>
            <a:endParaRPr lang="zh-CN" altLang="en-US" sz="2400" b="1" dirty="0">
              <a:solidFill>
                <a:srgbClr val="1184CF"/>
              </a:solidFill>
              <a:latin typeface="Arial" panose="020B0604020202020204" pitchFamily="34" charset="0"/>
              <a:ea typeface="微软雅黑" panose="020B0503020204020204" pitchFamily="34" charset="-122"/>
              <a:cs typeface="+mn-ea"/>
              <a:sym typeface="+mn-ea"/>
            </a:endParaRPr>
          </a:p>
        </p:txBody>
      </p:sp>
      <p:sp>
        <p:nvSpPr>
          <p:cNvPr id="11" name="文本框 10"/>
          <p:cNvSpPr txBox="1"/>
          <p:nvPr/>
        </p:nvSpPr>
        <p:spPr>
          <a:xfrm>
            <a:off x="1271270" y="6525260"/>
            <a:ext cx="11056620" cy="730885"/>
          </a:xfrm>
          <a:prstGeom prst="rect">
            <a:avLst/>
          </a:prstGeom>
          <a:noFill/>
        </p:spPr>
        <p:txBody>
          <a:bodyPr wrap="square" rtlCol="0" anchor="t">
            <a:noAutofit/>
          </a:bodyPr>
          <a:lstStyle/>
          <a:p>
            <a:pPr lvl="1" algn="l"/>
            <a:endParaRPr>
              <a:sym typeface="+mn-ea"/>
            </a:endParaRPr>
          </a:p>
        </p:txBody>
      </p:sp>
      <p:sp>
        <p:nvSpPr>
          <p:cNvPr id="25" name="圆角矩形 24"/>
          <p:cNvSpPr/>
          <p:nvPr>
            <p:custDataLst>
              <p:tags r:id="rId3"/>
            </p:custDataLst>
          </p:nvPr>
        </p:nvSpPr>
        <p:spPr>
          <a:xfrm>
            <a:off x="5758180" y="1816100"/>
            <a:ext cx="5836285" cy="4115435"/>
          </a:xfrm>
          <a:prstGeom prst="roundRect">
            <a:avLst>
              <a:gd name="adj" fmla="val 2634"/>
            </a:avLst>
          </a:prstGeom>
          <a:noFill/>
          <a:ln w="12700">
            <a:solidFill>
              <a:schemeClr val="accent1">
                <a:lumMod val="20000"/>
                <a:lumOff val="8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23" name="圆角矩形 22"/>
          <p:cNvSpPr/>
          <p:nvPr>
            <p:custDataLst>
              <p:tags r:id="rId4"/>
            </p:custDataLst>
          </p:nvPr>
        </p:nvSpPr>
        <p:spPr>
          <a:xfrm>
            <a:off x="436245" y="1816100"/>
            <a:ext cx="5192395" cy="4115435"/>
          </a:xfrm>
          <a:prstGeom prst="roundRect">
            <a:avLst>
              <a:gd name="adj" fmla="val 2634"/>
            </a:avLst>
          </a:prstGeom>
          <a:noFill/>
          <a:ln w="12700">
            <a:solidFill>
              <a:schemeClr val="accent1">
                <a:lumMod val="20000"/>
                <a:lumOff val="8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10" name="圆角矩形 9"/>
          <p:cNvSpPr/>
          <p:nvPr>
            <p:custDataLst>
              <p:tags r:id="rId5"/>
            </p:custDataLst>
          </p:nvPr>
        </p:nvSpPr>
        <p:spPr>
          <a:xfrm>
            <a:off x="1344295" y="1613535"/>
            <a:ext cx="3658235" cy="375920"/>
          </a:xfrm>
          <a:prstGeom prst="roundRect">
            <a:avLst>
              <a:gd name="adj" fmla="val 50000"/>
            </a:avLst>
          </a:prstGeom>
          <a:solidFill>
            <a:srgbClr val="0190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sz="1400" b="1" dirty="0">
                <a:solidFill>
                  <a:schemeClr val="bg1"/>
                </a:solidFill>
                <a:effectLst/>
                <a:latin typeface="微软雅黑" panose="020B0503020204020204" pitchFamily="34" charset="-122"/>
                <a:ea typeface="微软雅黑" panose="020B0503020204020204" pitchFamily="34" charset="-122"/>
                <a:sym typeface="+mn-ea"/>
              </a:rPr>
              <a:t>把</a:t>
            </a:r>
            <a:r>
              <a:rPr lang="zh-CN" sz="1400" b="1" dirty="0">
                <a:solidFill>
                  <a:schemeClr val="bg1"/>
                </a:solidFill>
                <a:effectLst/>
                <a:latin typeface="微软雅黑" panose="020B0503020204020204" pitchFamily="34" charset="-122"/>
                <a:ea typeface="微软雅黑" panose="020B0503020204020204" pitchFamily="34" charset="-122"/>
                <a:sym typeface="+mn-ea"/>
              </a:rPr>
              <a:t>服务做</a:t>
            </a:r>
            <a:r>
              <a:rPr lang="zh-CN" sz="1400" b="1" dirty="0">
                <a:solidFill>
                  <a:schemeClr val="bg1"/>
                </a:solidFill>
                <a:effectLst/>
                <a:latin typeface="微软雅黑" panose="020B0503020204020204" pitchFamily="34" charset="-122"/>
                <a:ea typeface="微软雅黑" panose="020B0503020204020204" pitchFamily="34" charset="-122"/>
                <a:sym typeface="+mn-ea"/>
              </a:rPr>
              <a:t>真</a:t>
            </a:r>
            <a:endParaRPr lang="zh-CN" sz="1400" b="1" dirty="0">
              <a:solidFill>
                <a:schemeClr val="bg1"/>
              </a:solidFill>
              <a:effectLst/>
              <a:latin typeface="微软雅黑" panose="020B0503020204020204" pitchFamily="34" charset="-122"/>
              <a:ea typeface="微软雅黑" panose="020B0503020204020204" pitchFamily="34" charset="-122"/>
              <a:sym typeface="+mn-ea"/>
            </a:endParaRPr>
          </a:p>
        </p:txBody>
      </p:sp>
      <p:sp>
        <p:nvSpPr>
          <p:cNvPr id="18" name="圆角矩形 17"/>
          <p:cNvSpPr/>
          <p:nvPr>
            <p:custDataLst>
              <p:tags r:id="rId6"/>
            </p:custDataLst>
          </p:nvPr>
        </p:nvSpPr>
        <p:spPr>
          <a:xfrm>
            <a:off x="7068185" y="1610995"/>
            <a:ext cx="3658235" cy="375920"/>
          </a:xfrm>
          <a:prstGeom prst="roundRect">
            <a:avLst>
              <a:gd name="adj" fmla="val 50000"/>
            </a:avLst>
          </a:prstGeom>
          <a:solidFill>
            <a:srgbClr val="0190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sz="1400" b="1" dirty="0">
                <a:solidFill>
                  <a:schemeClr val="bg1"/>
                </a:solidFill>
                <a:effectLst/>
                <a:latin typeface="微软雅黑" panose="020B0503020204020204" pitchFamily="34" charset="-122"/>
                <a:ea typeface="微软雅黑" panose="020B0503020204020204" pitchFamily="34" charset="-122"/>
                <a:sym typeface="+mn-ea"/>
              </a:rPr>
              <a:t>把服务</a:t>
            </a:r>
            <a:r>
              <a:rPr lang="zh-CN" sz="1400" b="1" dirty="0">
                <a:solidFill>
                  <a:schemeClr val="bg1"/>
                </a:solidFill>
                <a:effectLst/>
                <a:latin typeface="微软雅黑" panose="020B0503020204020204" pitchFamily="34" charset="-122"/>
                <a:ea typeface="微软雅黑" panose="020B0503020204020204" pitchFamily="34" charset="-122"/>
                <a:sym typeface="+mn-ea"/>
              </a:rPr>
              <a:t>做实</a:t>
            </a:r>
            <a:endParaRPr lang="zh-CN" sz="1400" b="1" dirty="0">
              <a:solidFill>
                <a:schemeClr val="bg1"/>
              </a:solidFill>
              <a:effectLst/>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407035" y="2133600"/>
            <a:ext cx="5261610" cy="368300"/>
          </a:xfrm>
          <a:prstGeom prst="rect">
            <a:avLst/>
          </a:prstGeom>
          <a:noFill/>
        </p:spPr>
        <p:txBody>
          <a:bodyPr wrap="square" rtlCol="0" anchor="t">
            <a:spAutoFit/>
          </a:bodyPr>
          <a:p>
            <a:pPr indent="304800" fontAlgn="auto">
              <a:lnSpc>
                <a:spcPct val="150000"/>
              </a:lnSpc>
              <a:extLst>
                <a:ext uri="{35155182-B16C-46BC-9424-99874614C6A1}">
                  <wpsdc:indentchars xmlns:wpsdc="http://www.wps.cn/officeDocument/2017/drawingmlCustomData" val="200" checksum="1077528236"/>
                </a:ext>
              </a:extLst>
            </a:pP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扎实开展真实性梳理，做真做实基础工作，让对的人享受对的</a:t>
            </a: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服务。</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 name="组合 6"/>
          <p:cNvGrpSpPr/>
          <p:nvPr/>
        </p:nvGrpSpPr>
        <p:grpSpPr>
          <a:xfrm>
            <a:off x="459740" y="2697480"/>
            <a:ext cx="1709420" cy="929005"/>
            <a:chOff x="1322" y="5262"/>
            <a:chExt cx="1518" cy="1110"/>
          </a:xfrm>
        </p:grpSpPr>
        <p:sp>
          <p:nvSpPr>
            <p:cNvPr id="21" name="矩形 20"/>
            <p:cNvSpPr/>
            <p:nvPr/>
          </p:nvSpPr>
          <p:spPr>
            <a:xfrm>
              <a:off x="1322" y="5515"/>
              <a:ext cx="1518" cy="857"/>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p>
          </p:txBody>
        </p:sp>
        <p:sp>
          <p:nvSpPr>
            <p:cNvPr id="16" name="文本框 15"/>
            <p:cNvSpPr txBox="1"/>
            <p:nvPr/>
          </p:nvSpPr>
          <p:spPr>
            <a:xfrm>
              <a:off x="1343" y="5262"/>
              <a:ext cx="1433" cy="550"/>
            </a:xfrm>
            <a:prstGeom prst="rect">
              <a:avLst/>
            </a:prstGeom>
            <a:solidFill>
              <a:schemeClr val="bg1"/>
            </a:solidFill>
          </p:spPr>
          <p:txBody>
            <a:bodyPr wrap="square" rtlCol="0">
              <a:spAutoFit/>
            </a:bodyPr>
            <a:p>
              <a:pPr algn="ctr"/>
              <a:r>
                <a:rPr lang="zh-CN" altLang="en-US" sz="1200" b="1">
                  <a:solidFill>
                    <a:srgbClr val="0070C0"/>
                  </a:solidFill>
                  <a:latin typeface="微软雅黑" panose="020B0503020204020204" pitchFamily="34" charset="-122"/>
                  <a:ea typeface="微软雅黑" panose="020B0503020204020204" pitchFamily="34" charset="-122"/>
                </a:rPr>
                <a:t>开展</a:t>
              </a:r>
              <a:r>
                <a:rPr lang="zh-CN" altLang="en-US" sz="1200" b="1">
                  <a:solidFill>
                    <a:srgbClr val="0070C0"/>
                  </a:solidFill>
                  <a:latin typeface="微软雅黑" panose="020B0503020204020204" pitchFamily="34" charset="-122"/>
                  <a:ea typeface="微软雅黑" panose="020B0503020204020204" pitchFamily="34" charset="-122"/>
                </a:rPr>
                <a:t>三类</a:t>
              </a:r>
              <a:endParaRPr lang="zh-CN" altLang="en-US" sz="1200" b="1">
                <a:solidFill>
                  <a:srgbClr val="0070C0"/>
                </a:solidFill>
                <a:latin typeface="微软雅黑" panose="020B0503020204020204" pitchFamily="34" charset="-122"/>
                <a:ea typeface="微软雅黑" panose="020B0503020204020204" pitchFamily="34" charset="-122"/>
              </a:endParaRPr>
            </a:p>
            <a:p>
              <a:pPr algn="ctr"/>
              <a:r>
                <a:rPr lang="zh-CN" altLang="en-US" sz="1200" b="1">
                  <a:solidFill>
                    <a:srgbClr val="0070C0"/>
                  </a:solidFill>
                  <a:latin typeface="微软雅黑" panose="020B0503020204020204" pitchFamily="34" charset="-122"/>
                  <a:ea typeface="微软雅黑" panose="020B0503020204020204" pitchFamily="34" charset="-122"/>
                </a:rPr>
                <a:t>真实性</a:t>
              </a:r>
              <a:r>
                <a:rPr lang="zh-CN" altLang="en-US" sz="1200" b="1">
                  <a:solidFill>
                    <a:srgbClr val="0070C0"/>
                  </a:solidFill>
                  <a:latin typeface="微软雅黑" panose="020B0503020204020204" pitchFamily="34" charset="-122"/>
                  <a:ea typeface="微软雅黑" panose="020B0503020204020204" pitchFamily="34" charset="-122"/>
                </a:rPr>
                <a:t>梳理</a:t>
              </a:r>
              <a:endParaRPr lang="zh-CN" altLang="en-US" sz="1200" b="1">
                <a:solidFill>
                  <a:srgbClr val="0070C0"/>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343" y="5809"/>
              <a:ext cx="1404" cy="440"/>
            </a:xfrm>
            <a:prstGeom prst="rect">
              <a:avLst/>
            </a:prstGeom>
            <a:noFill/>
          </p:spPr>
          <p:txBody>
            <a:bodyPr wrap="square" rtlCol="0" anchor="t">
              <a:spAutoFit/>
            </a:bodyPr>
            <a:p>
              <a:pPr algn="ctr"/>
              <a:r>
                <a:rPr lang="zh-CN" altLang="en-US" sz="900">
                  <a:latin typeface="微软雅黑" panose="020B0503020204020204" pitchFamily="34" charset="-122"/>
                  <a:ea typeface="微软雅黑" panose="020B0503020204020204" pitchFamily="34" charset="-122"/>
                </a:rPr>
                <a:t>异常年龄、</a:t>
              </a:r>
              <a:r>
                <a:rPr lang="zh-CN" altLang="en-US" sz="900">
                  <a:latin typeface="微软雅黑" panose="020B0503020204020204" pitchFamily="34" charset="-122"/>
                  <a:ea typeface="微软雅黑" panose="020B0503020204020204" pitchFamily="34" charset="-122"/>
                </a:rPr>
                <a:t>状态数据；电访、现场端反馈非真实数据</a:t>
              </a:r>
              <a:endParaRPr lang="zh-CN" altLang="en-US" sz="900">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5758180" y="2124075"/>
            <a:ext cx="5515610" cy="368300"/>
          </a:xfrm>
          <a:prstGeom prst="rect">
            <a:avLst/>
          </a:prstGeom>
          <a:noFill/>
        </p:spPr>
        <p:txBody>
          <a:bodyPr wrap="square" rtlCol="0" anchor="t">
            <a:spAutoFit/>
          </a:bodyPr>
          <a:p>
            <a:pPr indent="228600" fontAlgn="auto">
              <a:lnSpc>
                <a:spcPct val="150000"/>
              </a:lnSpc>
            </a:pPr>
            <a:r>
              <a:rPr lang="zh-CN" altLang="en-US" sz="1200" b="1">
                <a:latin typeface="微软雅黑" panose="020B0503020204020204" pitchFamily="34" charset="-122"/>
                <a:ea typeface="微软雅黑" panose="020B0503020204020204" pitchFamily="34" charset="-122"/>
                <a:sym typeface="+mn-ea"/>
              </a:rPr>
              <a:t>以</a:t>
            </a:r>
            <a:r>
              <a:rPr lang="zh-CN" altLang="en-US" sz="1200" b="1">
                <a:solidFill>
                  <a:srgbClr val="FF0000"/>
                </a:solidFill>
                <a:latin typeface="微软雅黑" panose="020B0503020204020204" pitchFamily="34" charset="-122"/>
                <a:ea typeface="微软雅黑" panose="020B0503020204020204" pitchFamily="34" charset="-122"/>
                <a:sym typeface="+mn-ea"/>
              </a:rPr>
              <a:t>消费在移动</a:t>
            </a:r>
            <a:r>
              <a:rPr lang="zh-CN" altLang="en-US" sz="1200" b="1">
                <a:latin typeface="微软雅黑" panose="020B0503020204020204" pitchFamily="34" charset="-122"/>
                <a:ea typeface="微软雅黑" panose="020B0503020204020204" pitchFamily="34" charset="-122"/>
                <a:sym typeface="+mn-ea"/>
              </a:rPr>
              <a:t>作为真正评价客户满意的核心指标，</a:t>
            </a:r>
            <a:r>
              <a:rPr lang="zh-CN" altLang="en-US" sz="1200" b="1">
                <a:solidFill>
                  <a:schemeClr val="tx1"/>
                </a:solidFill>
                <a:latin typeface="微软雅黑" panose="020B0503020204020204" pitchFamily="34" charset="-122"/>
                <a:ea typeface="微软雅黑" panose="020B0503020204020204" pitchFamily="34" charset="-122"/>
                <a:sym typeface="+mn-ea"/>
              </a:rPr>
              <a:t>优化三类客户客情图谱</a:t>
            </a:r>
            <a:r>
              <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文本框 99"/>
          <p:cNvSpPr txBox="1"/>
          <p:nvPr/>
        </p:nvSpPr>
        <p:spPr>
          <a:xfrm>
            <a:off x="5842000" y="4410075"/>
            <a:ext cx="5645150" cy="645160"/>
          </a:xfrm>
          <a:prstGeom prst="rect">
            <a:avLst/>
          </a:prstGeom>
          <a:noFill/>
        </p:spPr>
        <p:txBody>
          <a:bodyPr wrap="square" rtlCol="0" anchor="t">
            <a:spAutoFit/>
          </a:bodyPr>
          <a:p>
            <a:pPr indent="228600" algn="l" fontAlgn="auto">
              <a:lnSpc>
                <a:spcPct val="150000"/>
              </a:lnSpc>
              <a:buClrTx/>
              <a:buSzTx/>
              <a:buFontTx/>
            </a:pPr>
            <a:r>
              <a:rPr lang="zh-CN" altLang="en-US" sz="1200" b="1">
                <a:latin typeface="微软雅黑" panose="020B0503020204020204" pitchFamily="34" charset="-122"/>
                <a:ea typeface="微软雅黑" panose="020B0503020204020204" pitchFamily="34" charset="-122"/>
                <a:sym typeface="+mn-ea"/>
              </a:rPr>
              <a:t>进一步优化高拜要求，以服务为切入点，强化首席客户经理牵引，搭建高拜工作监测</a:t>
            </a:r>
            <a:r>
              <a:rPr lang="zh-CN" altLang="en-US" sz="1200" b="1">
                <a:latin typeface="微软雅黑" panose="020B0503020204020204" pitchFamily="34" charset="-122"/>
                <a:ea typeface="微软雅黑" panose="020B0503020204020204" pitchFamily="34" charset="-122"/>
                <a:sym typeface="+mn-ea"/>
              </a:rPr>
              <a:t>体系。</a:t>
            </a:r>
            <a:endParaRPr lang="zh-CN" altLang="en-US" sz="1200" b="1">
              <a:latin typeface="微软雅黑" panose="020B0503020204020204" pitchFamily="34" charset="-122"/>
              <a:ea typeface="微软雅黑" panose="020B0503020204020204" pitchFamily="34" charset="-122"/>
            </a:endParaRPr>
          </a:p>
        </p:txBody>
      </p:sp>
      <p:sp>
        <p:nvSpPr>
          <p:cNvPr id="14" name="文本框 13"/>
          <p:cNvSpPr txBox="1"/>
          <p:nvPr/>
        </p:nvSpPr>
        <p:spPr>
          <a:xfrm>
            <a:off x="2711450" y="6165850"/>
            <a:ext cx="6795135" cy="306705"/>
          </a:xfrm>
          <a:prstGeom prst="rect">
            <a:avLst/>
          </a:prstGeom>
          <a:noFill/>
        </p:spPr>
        <p:txBody>
          <a:bodyPr wrap="square" rtlCol="0" anchor="t">
            <a:spAutoFit/>
          </a:bodyPr>
          <a:p>
            <a:pPr algn="ctr"/>
            <a:r>
              <a:rPr lang="zh-CN" sz="1400" b="1" dirty="0">
                <a:solidFill>
                  <a:srgbClr val="C00000"/>
                </a:solidFill>
                <a:latin typeface="Arial" panose="020B0604020202020204" pitchFamily="34" charset="0"/>
                <a:ea typeface="微软雅黑" panose="020B0503020204020204" pitchFamily="34" charset="-122"/>
                <a:cs typeface="+mn-ea"/>
                <a:sym typeface="+mn-ea"/>
              </a:rPr>
              <a:t>目标：</a:t>
            </a:r>
            <a:r>
              <a:rPr lang="zh-CN" altLang="en-US" sz="1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战客满意度成绩超98.5分  </a:t>
            </a:r>
            <a:endParaRPr lang="zh-CN" altLang="en-US" sz="1400" b="1" dirty="0">
              <a:solidFill>
                <a:srgbClr val="C00000"/>
              </a:solidFill>
              <a:latin typeface="Arial" panose="020B0604020202020204" pitchFamily="34" charset="0"/>
              <a:ea typeface="微软雅黑" panose="020B0503020204020204" pitchFamily="34" charset="-122"/>
              <a:cs typeface="+mn-ea"/>
              <a:sym typeface="+mn-ea"/>
            </a:endParaRPr>
          </a:p>
        </p:txBody>
      </p:sp>
      <p:sp>
        <p:nvSpPr>
          <p:cNvPr id="75" name="圆角矩形 74"/>
          <p:cNvSpPr/>
          <p:nvPr/>
        </p:nvSpPr>
        <p:spPr>
          <a:xfrm>
            <a:off x="6167755" y="3067685"/>
            <a:ext cx="1466850" cy="311150"/>
          </a:xfrm>
          <a:prstGeom prst="roundRect">
            <a:avLst/>
          </a:prstGeom>
          <a:noFill/>
          <a:ln w="6350" cmpd="sng">
            <a:solidFill>
              <a:srgbClr val="1184CF"/>
            </a:solidFill>
            <a:prstDash val="dash"/>
          </a:ln>
          <a:effectLst/>
          <a:extLst>
            <a:ext uri="{909E8E84-426E-40DD-AFC4-6F175D3DCCD1}">
              <a14:hiddenFill xmlns:a14="http://schemas.microsoft.com/office/drawing/2010/main">
                <a:solidFill>
                  <a:srgbClr val="ECF4FD"/>
                </a:solidFill>
              </a14:hiddenFill>
            </a:ext>
          </a:extLst>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p>
            <a:pPr lvl="0" algn="ctr">
              <a:buClrTx/>
              <a:buSzTx/>
              <a:buFontTx/>
            </a:pPr>
            <a:r>
              <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套餐消费</a:t>
            </a:r>
            <a:r>
              <a:rPr lang="en-US" altLang="zh-CN"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合约捆绑</a:t>
            </a:r>
            <a:r>
              <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情况</a:t>
            </a:r>
            <a:endPar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ctr">
              <a:buClrTx/>
              <a:buSzTx/>
              <a:buFontTx/>
            </a:pPr>
            <a:r>
              <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（是否大于等于</a:t>
            </a:r>
            <a:r>
              <a:rPr lang="en-US" altLang="zh-CN"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88</a:t>
            </a:r>
            <a:r>
              <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元）</a:t>
            </a:r>
            <a:endPar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1" name="圆角矩形 50"/>
          <p:cNvSpPr/>
          <p:nvPr/>
        </p:nvSpPr>
        <p:spPr>
          <a:xfrm>
            <a:off x="7823835" y="3067685"/>
            <a:ext cx="1466850" cy="311150"/>
          </a:xfrm>
          <a:prstGeom prst="roundRect">
            <a:avLst/>
          </a:prstGeom>
          <a:noFill/>
          <a:ln w="6350" cmpd="sng">
            <a:solidFill>
              <a:srgbClr val="1184CF"/>
            </a:solidFill>
            <a:prstDash val="dash"/>
          </a:ln>
          <a:effectLst/>
          <a:extLst>
            <a:ext uri="{909E8E84-426E-40DD-AFC4-6F175D3DCCD1}">
              <a14:hiddenFill xmlns:a14="http://schemas.microsoft.com/office/drawing/2010/main">
                <a:solidFill>
                  <a:srgbClr val="ECF4FD"/>
                </a:solidFill>
              </a14:hiddenFill>
            </a:ext>
          </a:extLst>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p>
            <a:pPr lvl="0" algn="ctr">
              <a:buClrTx/>
              <a:buSzTx/>
              <a:buFontTx/>
            </a:pPr>
            <a:r>
              <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家庭宽带办理情况</a:t>
            </a:r>
            <a:endPar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2" name="圆角矩形 51"/>
          <p:cNvSpPr/>
          <p:nvPr/>
        </p:nvSpPr>
        <p:spPr>
          <a:xfrm>
            <a:off x="9479915" y="3067685"/>
            <a:ext cx="1466850" cy="311150"/>
          </a:xfrm>
          <a:prstGeom prst="roundRect">
            <a:avLst/>
          </a:prstGeom>
          <a:noFill/>
          <a:ln w="6350" cmpd="sng">
            <a:solidFill>
              <a:srgbClr val="1184CF"/>
            </a:solidFill>
            <a:prstDash val="dash"/>
          </a:ln>
          <a:effectLst/>
          <a:extLst>
            <a:ext uri="{909E8E84-426E-40DD-AFC4-6F175D3DCCD1}">
              <a14:hiddenFill xmlns:a14="http://schemas.microsoft.com/office/drawing/2010/main">
                <a:solidFill>
                  <a:srgbClr val="ECF4FD"/>
                </a:solidFill>
              </a14:hiddenFill>
            </a:ext>
          </a:extLst>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p>
            <a:pPr lvl="0" algn="ctr">
              <a:buClrTx/>
              <a:buSzTx/>
              <a:buFontTx/>
            </a:pPr>
            <a:r>
              <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集团产品</a:t>
            </a:r>
            <a:r>
              <a:rPr lang="en-US" altLang="zh-CN"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项目</a:t>
            </a:r>
            <a:r>
              <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消费情况</a:t>
            </a:r>
            <a:endPar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6" name="流程图: 合并 55"/>
          <p:cNvSpPr/>
          <p:nvPr/>
        </p:nvSpPr>
        <p:spPr>
          <a:xfrm>
            <a:off x="6815455" y="2876550"/>
            <a:ext cx="3331210" cy="125095"/>
          </a:xfrm>
          <a:prstGeom prst="flowChartMerge">
            <a:avLst/>
          </a:prstGeom>
          <a:gradFill>
            <a:gsLst>
              <a:gs pos="0">
                <a:schemeClr val="bg1"/>
              </a:gs>
              <a:gs pos="0">
                <a:schemeClr val="accent1"/>
              </a:gs>
              <a:gs pos="82000">
                <a:srgbClr val="1184CF"/>
              </a:gs>
              <a:gs pos="0">
                <a:schemeClr val="accent1">
                  <a:lumMod val="0"/>
                  <a:lumOff val="100000"/>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endParaRPr lang="zh-CN" altLang="en-US" sz="900">
              <a:solidFill>
                <a:srgbClr val="C00000"/>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5758180" y="3501390"/>
            <a:ext cx="5813425" cy="398780"/>
          </a:xfrm>
          <a:prstGeom prst="rect">
            <a:avLst/>
          </a:prstGeom>
          <a:noFill/>
        </p:spPr>
        <p:txBody>
          <a:bodyPr wrap="square" rtlCol="0">
            <a:spAutoFit/>
          </a:bodyPr>
          <a:p>
            <a:r>
              <a:rPr lang="zh-CN" altLang="en-US" sz="1000">
                <a:latin typeface="微软雅黑" panose="020B0503020204020204" pitchFamily="34" charset="-122"/>
                <a:ea typeface="微软雅黑" panose="020B0503020204020204" pitchFamily="34" charset="-122"/>
              </a:rPr>
              <a:t>例：客户经理潘丽清服务工作扎实，无合约</a:t>
            </a:r>
            <a:r>
              <a:rPr lang="en-US" altLang="zh-CN" sz="1000">
                <a:latin typeface="微软雅黑" panose="020B0503020204020204" pitchFamily="34" charset="-122"/>
                <a:ea typeface="微软雅黑" panose="020B0503020204020204" pitchFamily="34" charset="-122"/>
              </a:rPr>
              <a:t>+</a:t>
            </a:r>
            <a:r>
              <a:rPr lang="zh-CN" altLang="en-US" sz="1000">
                <a:latin typeface="微软雅黑" panose="020B0503020204020204" pitchFamily="34" charset="-122"/>
                <a:ea typeface="微软雅黑" panose="020B0503020204020204" pitchFamily="34" charset="-122"/>
              </a:rPr>
              <a:t>半年到期客户仅占三类的</a:t>
            </a:r>
            <a:r>
              <a:rPr lang="en-US" altLang="zh-CN" sz="1000">
                <a:latin typeface="微软雅黑" panose="020B0503020204020204" pitchFamily="34" charset="-122"/>
                <a:ea typeface="微软雅黑" panose="020B0503020204020204" pitchFamily="34" charset="-122"/>
              </a:rPr>
              <a:t>5.2%</a:t>
            </a:r>
            <a:r>
              <a:rPr lang="zh-CN" altLang="en-US" sz="1000">
                <a:latin typeface="微软雅黑" panose="020B0503020204020204" pitchFamily="34" charset="-122"/>
                <a:ea typeface="微软雅黑" panose="020B0503020204020204" pitchFamily="34" charset="-122"/>
              </a:rPr>
              <a:t>，新套餐占比</a:t>
            </a:r>
            <a:r>
              <a:rPr lang="en-US" altLang="zh-CN" sz="1000">
                <a:latin typeface="微软雅黑" panose="020B0503020204020204" pitchFamily="34" charset="-122"/>
                <a:ea typeface="微软雅黑" panose="020B0503020204020204" pitchFamily="34" charset="-122"/>
              </a:rPr>
              <a:t>98%</a:t>
            </a:r>
            <a:r>
              <a:rPr lang="zh-CN" altLang="en-US" sz="1000">
                <a:latin typeface="微软雅黑" panose="020B0503020204020204" pitchFamily="34" charset="-122"/>
                <a:ea typeface="微软雅黑" panose="020B0503020204020204" pitchFamily="34" charset="-122"/>
              </a:rPr>
              <a:t>，把移动业务有效植入到服务的三类</a:t>
            </a:r>
            <a:r>
              <a:rPr lang="zh-CN" altLang="en-US" sz="1000">
                <a:latin typeface="微软雅黑" panose="020B0503020204020204" pitchFamily="34" charset="-122"/>
                <a:ea typeface="微软雅黑" panose="020B0503020204020204" pitchFamily="34" charset="-122"/>
              </a:rPr>
              <a:t>客户。</a:t>
            </a:r>
            <a:endParaRPr lang="zh-CN" altLang="en-US" sz="1000">
              <a:latin typeface="微软雅黑" panose="020B0503020204020204" pitchFamily="34" charset="-122"/>
              <a:ea typeface="微软雅黑" panose="020B0503020204020204" pitchFamily="34" charset="-122"/>
            </a:endParaRPr>
          </a:p>
        </p:txBody>
      </p:sp>
      <p:sp>
        <p:nvSpPr>
          <p:cNvPr id="59" name="圆角矩形 58"/>
          <p:cNvSpPr/>
          <p:nvPr/>
        </p:nvSpPr>
        <p:spPr>
          <a:xfrm>
            <a:off x="6167755" y="2565400"/>
            <a:ext cx="1466850" cy="311150"/>
          </a:xfrm>
          <a:prstGeom prst="roundRect">
            <a:avLst/>
          </a:prstGeom>
          <a:noFill/>
          <a:ln w="6350" cmpd="sng">
            <a:solidFill>
              <a:srgbClr val="1184CF"/>
            </a:solidFill>
            <a:prstDash val="dash"/>
          </a:ln>
          <a:effectLst/>
          <a:extLst>
            <a:ext uri="{909E8E84-426E-40DD-AFC4-6F175D3DCCD1}">
              <a14:hiddenFill xmlns:a14="http://schemas.microsoft.com/office/drawing/2010/main">
                <a:solidFill>
                  <a:srgbClr val="ECF4FD"/>
                </a:solidFill>
              </a14:hiddenFill>
            </a:ext>
          </a:extLst>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p>
            <a:pPr lvl="0" algn="ctr">
              <a:buClrTx/>
              <a:buSzTx/>
              <a:buFontTx/>
            </a:pPr>
            <a:r>
              <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电访</a:t>
            </a:r>
            <a:r>
              <a:rPr lang="en-US" altLang="zh-CN"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现场端满意度</a:t>
            </a:r>
            <a:r>
              <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情况</a:t>
            </a:r>
            <a:endPar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0" name="圆角矩形 59"/>
          <p:cNvSpPr/>
          <p:nvPr/>
        </p:nvSpPr>
        <p:spPr>
          <a:xfrm>
            <a:off x="7823835" y="2565400"/>
            <a:ext cx="1466850" cy="311150"/>
          </a:xfrm>
          <a:prstGeom prst="roundRect">
            <a:avLst/>
          </a:prstGeom>
          <a:noFill/>
          <a:ln w="6350" cmpd="sng">
            <a:solidFill>
              <a:srgbClr val="1184CF"/>
            </a:solidFill>
            <a:prstDash val="dash"/>
          </a:ln>
          <a:effectLst/>
          <a:extLst>
            <a:ext uri="{909E8E84-426E-40DD-AFC4-6F175D3DCCD1}">
              <a14:hiddenFill xmlns:a14="http://schemas.microsoft.com/office/drawing/2010/main">
                <a:solidFill>
                  <a:srgbClr val="ECF4FD"/>
                </a:solidFill>
              </a14:hiddenFill>
            </a:ext>
          </a:extLst>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p>
            <a:pPr lvl="0" algn="ctr">
              <a:buClrTx/>
              <a:buSzTx/>
              <a:buFontTx/>
            </a:pPr>
            <a:r>
              <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近</a:t>
            </a:r>
            <a:r>
              <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半年投诉</a:t>
            </a:r>
            <a:r>
              <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情况</a:t>
            </a:r>
            <a:endPar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1" name="圆角矩形 60"/>
          <p:cNvSpPr/>
          <p:nvPr/>
        </p:nvSpPr>
        <p:spPr>
          <a:xfrm>
            <a:off x="9479915" y="2565400"/>
            <a:ext cx="1466850" cy="311150"/>
          </a:xfrm>
          <a:prstGeom prst="roundRect">
            <a:avLst/>
          </a:prstGeom>
          <a:noFill/>
          <a:ln w="6350" cmpd="sng">
            <a:solidFill>
              <a:srgbClr val="1184CF"/>
            </a:solidFill>
            <a:prstDash val="dash"/>
          </a:ln>
          <a:effectLst/>
          <a:extLst>
            <a:ext uri="{909E8E84-426E-40DD-AFC4-6F175D3DCCD1}">
              <a14:hiddenFill xmlns:a14="http://schemas.microsoft.com/office/drawing/2010/main">
                <a:solidFill>
                  <a:srgbClr val="ECF4FD"/>
                </a:solidFill>
              </a14:hiddenFill>
            </a:ext>
          </a:extLst>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p>
            <a:pPr lvl="0" algn="ctr">
              <a:buClrTx/>
              <a:buSzTx/>
              <a:buFontTx/>
            </a:pPr>
            <a:r>
              <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近半年</a:t>
            </a:r>
            <a:r>
              <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走访情况</a:t>
            </a:r>
            <a:endParaRPr lang="zh-CN" altLang="en-US" sz="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2" name="加号 61"/>
          <p:cNvSpPr/>
          <p:nvPr/>
        </p:nvSpPr>
        <p:spPr>
          <a:xfrm>
            <a:off x="8381365" y="2902585"/>
            <a:ext cx="199390" cy="165100"/>
          </a:xfrm>
          <a:prstGeom prst="mathPlus">
            <a:avLst/>
          </a:prstGeom>
          <a:solidFill>
            <a:srgbClr val="1184CF"/>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endParaRPr lang="zh-CN" altLang="en-US"/>
          </a:p>
        </p:txBody>
      </p:sp>
      <p:sp>
        <p:nvSpPr>
          <p:cNvPr id="63" name="文本框 62"/>
          <p:cNvSpPr txBox="1"/>
          <p:nvPr>
            <p:custDataLst>
              <p:tags r:id="rId7"/>
            </p:custDataLst>
          </p:nvPr>
        </p:nvSpPr>
        <p:spPr>
          <a:xfrm>
            <a:off x="5951855" y="4972050"/>
            <a:ext cx="5674360" cy="566420"/>
          </a:xfrm>
          <a:prstGeom prst="rect">
            <a:avLst/>
          </a:prstGeom>
          <a:noFill/>
        </p:spPr>
        <p:txBody>
          <a:bodyPr wrap="square" rtlCol="0">
            <a:noAutofit/>
          </a:bodyPr>
          <a:p>
            <a:pPr marL="171450" indent="-171450" fontAlgn="auto">
              <a:lnSpc>
                <a:spcPct val="150000"/>
              </a:lnSpc>
              <a:buClrTx/>
              <a:buSzTx/>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sym typeface="+mn-ea"/>
              </a:rPr>
              <a:t>细分高拜集团目标，</a:t>
            </a:r>
            <a:r>
              <a:rPr lang="zh-CN" sz="1200" dirty="0">
                <a:latin typeface="微软雅黑" panose="020B0503020204020204" pitchFamily="34" charset="-122"/>
                <a:ea typeface="微软雅黑" panose="020B0503020204020204" pitchFamily="34" charset="-122"/>
                <a:sym typeface="+mn-ea"/>
              </a:rPr>
              <a:t>如</a:t>
            </a:r>
            <a:r>
              <a:rPr lang="zh-CN" sz="1200" b="1" dirty="0">
                <a:latin typeface="微软雅黑" panose="020B0503020204020204" pitchFamily="34" charset="-122"/>
                <a:ea typeface="微软雅黑" panose="020B0503020204020204" pitchFamily="34" charset="-122"/>
                <a:sym typeface="+mn-ea"/>
              </a:rPr>
              <a:t>服务破局（低满客户）、业务破冰（</a:t>
            </a:r>
            <a:r>
              <a:rPr lang="en-US" altLang="zh-CN" sz="1200" b="1" dirty="0">
                <a:latin typeface="微软雅黑" panose="020B0503020204020204" pitchFamily="34" charset="-122"/>
                <a:ea typeface="微软雅黑" panose="020B0503020204020204" pitchFamily="34" charset="-122"/>
                <a:sym typeface="+mn-ea"/>
              </a:rPr>
              <a:t>0</a:t>
            </a:r>
            <a:r>
              <a:rPr lang="zh-CN" altLang="en-US" sz="1200" b="1" dirty="0">
                <a:latin typeface="微软雅黑" panose="020B0503020204020204" pitchFamily="34" charset="-122"/>
                <a:ea typeface="微软雅黑" panose="020B0503020204020204" pitchFamily="34" charset="-122"/>
                <a:sym typeface="+mn-ea"/>
              </a:rPr>
              <a:t>产品客户</a:t>
            </a:r>
            <a:r>
              <a:rPr lang="zh-CN" sz="1200" b="1" dirty="0">
                <a:latin typeface="微软雅黑" panose="020B0503020204020204" pitchFamily="34" charset="-122"/>
                <a:ea typeface="微软雅黑" panose="020B0503020204020204" pitchFamily="34" charset="-122"/>
                <a:sym typeface="+mn-ea"/>
              </a:rPr>
              <a:t>）、信息化商机（项目目标</a:t>
            </a:r>
            <a:r>
              <a:rPr lang="zh-CN" sz="1200" b="1" dirty="0">
                <a:latin typeface="微软雅黑" panose="020B0503020204020204" pitchFamily="34" charset="-122"/>
                <a:ea typeface="微软雅黑" panose="020B0503020204020204" pitchFamily="34" charset="-122"/>
                <a:sym typeface="+mn-ea"/>
              </a:rPr>
              <a:t>客户）、低占集团走访</a:t>
            </a:r>
            <a:r>
              <a:rPr lang="zh-CN" sz="1200" dirty="0">
                <a:latin typeface="微软雅黑" panose="020B0503020204020204" pitchFamily="34" charset="-122"/>
                <a:ea typeface="微软雅黑" panose="020B0503020204020204" pitchFamily="34" charset="-122"/>
                <a:sym typeface="+mn-ea"/>
              </a:rPr>
              <a:t>等</a:t>
            </a:r>
            <a:endParaRPr lang="zh-CN" sz="1200" dirty="0">
              <a:latin typeface="微软雅黑" panose="020B0503020204020204" pitchFamily="34" charset="-122"/>
              <a:ea typeface="微软雅黑" panose="020B0503020204020204" pitchFamily="34" charset="-122"/>
              <a:sym typeface="+mn-ea"/>
            </a:endParaRPr>
          </a:p>
          <a:p>
            <a:pPr marL="171450" indent="-171450" fontAlgn="auto">
              <a:lnSpc>
                <a:spcPct val="150000"/>
              </a:lnSpc>
              <a:buClrTx/>
              <a:buSzTx/>
              <a:buFont typeface="Arial" panose="020B0604020202020204" pitchFamily="34" charset="0"/>
              <a:buChar char="•"/>
            </a:pPr>
            <a:r>
              <a:rPr lang="zh-CN" sz="1200" dirty="0">
                <a:latin typeface="微软雅黑" panose="020B0503020204020204" pitchFamily="34" charset="-122"/>
                <a:ea typeface="微软雅黑" panose="020B0503020204020204" pitchFamily="34" charset="-122"/>
                <a:sym typeface="+mn-ea"/>
              </a:rPr>
              <a:t>跟踪高拜集团走访成效，从</a:t>
            </a:r>
            <a:r>
              <a:rPr lang="zh-CN" sz="1200" b="1" dirty="0">
                <a:latin typeface="微软雅黑" panose="020B0503020204020204" pitchFamily="34" charset="-122"/>
                <a:ea typeface="微软雅黑" panose="020B0503020204020204" pitchFamily="34" charset="-122"/>
                <a:sym typeface="+mn-ea"/>
              </a:rPr>
              <a:t>集团家数、价值保有以及标品渗透</a:t>
            </a:r>
            <a:r>
              <a:rPr lang="zh-CN" sz="1200" dirty="0">
                <a:latin typeface="微软雅黑" panose="020B0503020204020204" pitchFamily="34" charset="-122"/>
                <a:ea typeface="微软雅黑" panose="020B0503020204020204" pitchFamily="34" charset="-122"/>
                <a:sym typeface="+mn-ea"/>
              </a:rPr>
              <a:t>等维护开展测评。</a:t>
            </a:r>
            <a:endPar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5" name="矩形 224"/>
          <p:cNvSpPr/>
          <p:nvPr>
            <p:custDataLst>
              <p:tags r:id="rId8"/>
            </p:custDataLst>
          </p:nvPr>
        </p:nvSpPr>
        <p:spPr>
          <a:xfrm>
            <a:off x="7319645" y="4006215"/>
            <a:ext cx="1176655" cy="19685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900" b="1" dirty="0">
                <a:solidFill>
                  <a:srgbClr val="1184CF"/>
                </a:solidFill>
                <a:latin typeface="微软雅黑" panose="020B0503020204020204" pitchFamily="34" charset="-122"/>
                <a:ea typeface="微软雅黑" panose="020B0503020204020204" pitchFamily="34" charset="-122"/>
                <a:sym typeface="+mn-ea"/>
              </a:rPr>
              <a:t>套餐</a:t>
            </a:r>
            <a:r>
              <a:rPr lang="zh-CN" altLang="en-US" sz="900" b="1" dirty="0">
                <a:solidFill>
                  <a:srgbClr val="1184CF"/>
                </a:solidFill>
                <a:latin typeface="微软雅黑" panose="020B0503020204020204" pitchFamily="34" charset="-122"/>
                <a:ea typeface="微软雅黑" panose="020B0503020204020204" pitchFamily="34" charset="-122"/>
                <a:sym typeface="+mn-ea"/>
              </a:rPr>
              <a:t>焕新</a:t>
            </a:r>
            <a:endParaRPr lang="zh-CN" altLang="en-US" sz="900" b="1" dirty="0">
              <a:solidFill>
                <a:srgbClr val="1184CF"/>
              </a:solidFill>
              <a:latin typeface="微软雅黑" panose="020B0503020204020204" pitchFamily="34" charset="-122"/>
              <a:ea typeface="微软雅黑" panose="020B0503020204020204" pitchFamily="34" charset="-122"/>
              <a:sym typeface="+mn-ea"/>
            </a:endParaRPr>
          </a:p>
        </p:txBody>
      </p:sp>
      <p:sp>
        <p:nvSpPr>
          <p:cNvPr id="64" name="矩形 63"/>
          <p:cNvSpPr/>
          <p:nvPr>
            <p:custDataLst>
              <p:tags r:id="rId9"/>
            </p:custDataLst>
          </p:nvPr>
        </p:nvSpPr>
        <p:spPr>
          <a:xfrm>
            <a:off x="8759825" y="4006215"/>
            <a:ext cx="1156335" cy="196215"/>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900" b="1" dirty="0">
                <a:solidFill>
                  <a:srgbClr val="1184CF"/>
                </a:solidFill>
                <a:latin typeface="微软雅黑" panose="020B0503020204020204" pitchFamily="34" charset="-122"/>
                <a:ea typeface="微软雅黑" panose="020B0503020204020204" pitchFamily="34" charset="-122"/>
                <a:sym typeface="+mn-ea"/>
              </a:rPr>
              <a:t>合约</a:t>
            </a:r>
            <a:r>
              <a:rPr lang="zh-CN" altLang="en-US" sz="900" b="1" dirty="0">
                <a:solidFill>
                  <a:srgbClr val="1184CF"/>
                </a:solidFill>
                <a:latin typeface="微软雅黑" panose="020B0503020204020204" pitchFamily="34" charset="-122"/>
                <a:ea typeface="微软雅黑" panose="020B0503020204020204" pitchFamily="34" charset="-122"/>
                <a:sym typeface="+mn-ea"/>
              </a:rPr>
              <a:t>捆绑</a:t>
            </a:r>
            <a:endParaRPr lang="zh-CN" altLang="en-US" sz="900" b="1" dirty="0">
              <a:solidFill>
                <a:srgbClr val="1184CF"/>
              </a:solidFill>
              <a:latin typeface="微软雅黑" panose="020B0503020204020204" pitchFamily="34" charset="-122"/>
              <a:ea typeface="微软雅黑" panose="020B0503020204020204" pitchFamily="34" charset="-122"/>
              <a:sym typeface="+mn-ea"/>
            </a:endParaRPr>
          </a:p>
        </p:txBody>
      </p:sp>
      <p:sp>
        <p:nvSpPr>
          <p:cNvPr id="65" name="矩形 64"/>
          <p:cNvSpPr/>
          <p:nvPr>
            <p:custDataLst>
              <p:tags r:id="rId10"/>
            </p:custDataLst>
          </p:nvPr>
        </p:nvSpPr>
        <p:spPr>
          <a:xfrm>
            <a:off x="10128250" y="4005580"/>
            <a:ext cx="1137920" cy="196215"/>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900" b="1" dirty="0">
                <a:solidFill>
                  <a:srgbClr val="1184CF"/>
                </a:solidFill>
                <a:latin typeface="微软雅黑" panose="020B0503020204020204" pitchFamily="34" charset="-122"/>
                <a:ea typeface="微软雅黑" panose="020B0503020204020204" pitchFamily="34" charset="-122"/>
                <a:sym typeface="+mn-ea"/>
              </a:rPr>
              <a:t>宽带</a:t>
            </a:r>
            <a:r>
              <a:rPr lang="zh-CN" altLang="en-US" sz="900" b="1" dirty="0">
                <a:solidFill>
                  <a:srgbClr val="1184CF"/>
                </a:solidFill>
                <a:latin typeface="微软雅黑" panose="020B0503020204020204" pitchFamily="34" charset="-122"/>
                <a:ea typeface="微软雅黑" panose="020B0503020204020204" pitchFamily="34" charset="-122"/>
                <a:sym typeface="+mn-ea"/>
              </a:rPr>
              <a:t>渗透</a:t>
            </a:r>
            <a:endParaRPr lang="zh-CN" altLang="en-US" sz="900" b="1" dirty="0">
              <a:solidFill>
                <a:srgbClr val="1184CF"/>
              </a:solidFill>
              <a:latin typeface="微软雅黑" panose="020B0503020204020204" pitchFamily="34" charset="-122"/>
              <a:ea typeface="微软雅黑" panose="020B0503020204020204" pitchFamily="34" charset="-122"/>
              <a:sym typeface="+mn-ea"/>
            </a:endParaRPr>
          </a:p>
        </p:txBody>
      </p:sp>
      <p:sp>
        <p:nvSpPr>
          <p:cNvPr id="69" name="文本框 68"/>
          <p:cNvSpPr txBox="1"/>
          <p:nvPr/>
        </p:nvSpPr>
        <p:spPr>
          <a:xfrm>
            <a:off x="5842000" y="3933825"/>
            <a:ext cx="1343025" cy="398780"/>
          </a:xfrm>
          <a:prstGeom prst="rect">
            <a:avLst/>
          </a:prstGeom>
          <a:noFill/>
        </p:spPr>
        <p:txBody>
          <a:bodyPr wrap="square" rtlCol="0">
            <a:spAutoFit/>
          </a:bodyPr>
          <a:p>
            <a:r>
              <a:rPr lang="zh-CN" altLang="en-US" sz="1000" b="1" i="1">
                <a:solidFill>
                  <a:srgbClr val="FF0000"/>
                </a:solidFill>
                <a:latin typeface="微软雅黑" panose="020B0503020204020204" pitchFamily="34" charset="-122"/>
                <a:ea typeface="微软雅黑" panose="020B0503020204020204" pitchFamily="34" charset="-122"/>
              </a:rPr>
              <a:t>说我好不是真的好，</a:t>
            </a:r>
            <a:endParaRPr lang="zh-CN" altLang="en-US" sz="1000" b="1" i="1">
              <a:solidFill>
                <a:srgbClr val="FF0000"/>
              </a:solidFill>
              <a:latin typeface="微软雅黑" panose="020B0503020204020204" pitchFamily="34" charset="-122"/>
              <a:ea typeface="微软雅黑" panose="020B0503020204020204" pitchFamily="34" charset="-122"/>
            </a:endParaRPr>
          </a:p>
          <a:p>
            <a:r>
              <a:rPr lang="zh-CN" altLang="en-US" sz="1000" b="1" i="1">
                <a:solidFill>
                  <a:srgbClr val="FF0000"/>
                </a:solidFill>
                <a:latin typeface="微软雅黑" panose="020B0503020204020204" pitchFamily="34" charset="-122"/>
                <a:ea typeface="微软雅黑" panose="020B0503020204020204" pitchFamily="34" charset="-122"/>
              </a:rPr>
              <a:t>用我的才是真的好！</a:t>
            </a:r>
            <a:endParaRPr lang="zh-CN" altLang="en-US" sz="1000" b="1" i="1">
              <a:solidFill>
                <a:srgbClr val="FF0000"/>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34605" y="4221480"/>
            <a:ext cx="3674110" cy="245110"/>
          </a:xfrm>
          <a:prstGeom prst="rect">
            <a:avLst/>
          </a:prstGeom>
          <a:noFill/>
        </p:spPr>
        <p:txBody>
          <a:bodyPr wrap="square" rtlCol="0">
            <a:spAutoFit/>
          </a:bodyPr>
          <a:p>
            <a:pPr algn="ctr"/>
            <a:r>
              <a:rPr lang="zh-CN" altLang="en-US" sz="1000">
                <a:latin typeface="微软雅黑" panose="020B0503020204020204" pitchFamily="34" charset="-122"/>
                <a:ea typeface="微软雅黑" panose="020B0503020204020204" pitchFamily="34" charset="-122"/>
              </a:rPr>
              <a:t>要清单式推进客户移动</a:t>
            </a:r>
            <a:r>
              <a:rPr lang="zh-CN" altLang="en-US" sz="1000">
                <a:latin typeface="微软雅黑" panose="020B0503020204020204" pitchFamily="34" charset="-122"/>
                <a:ea typeface="微软雅黑" panose="020B0503020204020204" pitchFamily="34" charset="-122"/>
              </a:rPr>
              <a:t>业务使用</a:t>
            </a:r>
            <a:r>
              <a:rPr lang="zh-CN" altLang="en-US" sz="1000">
                <a:latin typeface="微软雅黑" panose="020B0503020204020204" pitchFamily="34" charset="-122"/>
                <a:ea typeface="微软雅黑" panose="020B0503020204020204" pitchFamily="34" charset="-122"/>
              </a:rPr>
              <a:t>情况。</a:t>
            </a:r>
            <a:endParaRPr lang="zh-CN" altLang="en-US" sz="1000">
              <a:latin typeface="微软雅黑" panose="020B0503020204020204" pitchFamily="34" charset="-122"/>
              <a:ea typeface="微软雅黑" panose="020B0503020204020204" pitchFamily="34" charset="-122"/>
            </a:endParaRPr>
          </a:p>
        </p:txBody>
      </p:sp>
      <p:grpSp>
        <p:nvGrpSpPr>
          <p:cNvPr id="86" name="组合 85"/>
          <p:cNvGrpSpPr/>
          <p:nvPr/>
        </p:nvGrpSpPr>
        <p:grpSpPr>
          <a:xfrm>
            <a:off x="2279417" y="2710180"/>
            <a:ext cx="1709172" cy="916913"/>
            <a:chOff x="1322" y="5262"/>
            <a:chExt cx="1518" cy="1110"/>
          </a:xfrm>
        </p:grpSpPr>
        <p:sp>
          <p:nvSpPr>
            <p:cNvPr id="87" name="矩形 86"/>
            <p:cNvSpPr/>
            <p:nvPr/>
          </p:nvSpPr>
          <p:spPr>
            <a:xfrm>
              <a:off x="1322" y="5515"/>
              <a:ext cx="1518" cy="857"/>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p>
          </p:txBody>
        </p:sp>
        <p:sp>
          <p:nvSpPr>
            <p:cNvPr id="88" name="文本框 87"/>
            <p:cNvSpPr txBox="1"/>
            <p:nvPr/>
          </p:nvSpPr>
          <p:spPr>
            <a:xfrm>
              <a:off x="1343" y="5262"/>
              <a:ext cx="1433" cy="557"/>
            </a:xfrm>
            <a:prstGeom prst="rect">
              <a:avLst/>
            </a:prstGeom>
            <a:solidFill>
              <a:schemeClr val="bg1"/>
            </a:solidFill>
          </p:spPr>
          <p:txBody>
            <a:bodyPr wrap="square" rtlCol="0">
              <a:spAutoFit/>
            </a:bodyPr>
            <a:p>
              <a:pPr algn="ctr"/>
              <a:r>
                <a:rPr lang="zh-CN" altLang="en-US" sz="1200" b="1">
                  <a:solidFill>
                    <a:srgbClr val="0070C0"/>
                  </a:solidFill>
                  <a:latin typeface="微软雅黑" panose="020B0503020204020204" pitchFamily="34" charset="-122"/>
                  <a:ea typeface="微软雅黑" panose="020B0503020204020204" pitchFamily="34" charset="-122"/>
                </a:rPr>
                <a:t>明确</a:t>
              </a:r>
              <a:r>
                <a:rPr lang="zh-CN" altLang="en-US" sz="1200" b="1">
                  <a:solidFill>
                    <a:srgbClr val="0070C0"/>
                  </a:solidFill>
                  <a:latin typeface="微软雅黑" panose="020B0503020204020204" pitchFamily="34" charset="-122"/>
                  <a:ea typeface="微软雅黑" panose="020B0503020204020204" pitchFamily="34" charset="-122"/>
                </a:rPr>
                <a:t>集团</a:t>
              </a:r>
              <a:endParaRPr lang="zh-CN" altLang="en-US" sz="1200" b="1">
                <a:solidFill>
                  <a:srgbClr val="0070C0"/>
                </a:solidFill>
                <a:latin typeface="微软雅黑" panose="020B0503020204020204" pitchFamily="34" charset="-122"/>
                <a:ea typeface="微软雅黑" panose="020B0503020204020204" pitchFamily="34" charset="-122"/>
              </a:endParaRPr>
            </a:p>
            <a:p>
              <a:pPr algn="ctr"/>
              <a:r>
                <a:rPr lang="zh-CN" altLang="en-US" sz="1200" b="1">
                  <a:solidFill>
                    <a:srgbClr val="0070C0"/>
                  </a:solidFill>
                  <a:latin typeface="微软雅黑" panose="020B0503020204020204" pitchFamily="34" charset="-122"/>
                  <a:ea typeface="微软雅黑" panose="020B0503020204020204" pitchFamily="34" charset="-122"/>
                </a:rPr>
                <a:t>走访</a:t>
              </a:r>
              <a:r>
                <a:rPr lang="zh-CN" altLang="en-US" sz="1200" b="1">
                  <a:solidFill>
                    <a:srgbClr val="0070C0"/>
                  </a:solidFill>
                  <a:latin typeface="微软雅黑" panose="020B0503020204020204" pitchFamily="34" charset="-122"/>
                  <a:ea typeface="微软雅黑" panose="020B0503020204020204" pitchFamily="34" charset="-122"/>
                </a:rPr>
                <a:t>要求</a:t>
              </a:r>
              <a:endParaRPr lang="zh-CN" altLang="en-US" sz="1200" b="1">
                <a:solidFill>
                  <a:srgbClr val="0070C0"/>
                </a:solidFill>
                <a:latin typeface="微软雅黑" panose="020B0503020204020204" pitchFamily="34" charset="-122"/>
                <a:ea typeface="微软雅黑" panose="020B0503020204020204" pitchFamily="34" charset="-122"/>
              </a:endParaRPr>
            </a:p>
          </p:txBody>
        </p:sp>
        <p:sp>
          <p:nvSpPr>
            <p:cNvPr id="89" name="文本框 88"/>
            <p:cNvSpPr txBox="1"/>
            <p:nvPr/>
          </p:nvSpPr>
          <p:spPr>
            <a:xfrm>
              <a:off x="1343" y="5809"/>
              <a:ext cx="1404" cy="446"/>
            </a:xfrm>
            <a:prstGeom prst="rect">
              <a:avLst/>
            </a:prstGeom>
            <a:noFill/>
          </p:spPr>
          <p:txBody>
            <a:bodyPr wrap="square" rtlCol="0" anchor="t">
              <a:spAutoFit/>
            </a:bodyPr>
            <a:p>
              <a:pPr algn="ctr"/>
              <a:r>
                <a:rPr lang="zh-CN" altLang="en-US" sz="900">
                  <a:latin typeface="微软雅黑" panose="020B0503020204020204" pitchFamily="34" charset="-122"/>
                  <a:ea typeface="微软雅黑" panose="020B0503020204020204" pitchFamily="34" charset="-122"/>
                </a:rPr>
                <a:t>集团打卡、经纬度</a:t>
              </a:r>
              <a:r>
                <a:rPr lang="zh-CN" altLang="en-US" sz="900">
                  <a:latin typeface="微软雅黑" panose="020B0503020204020204" pitchFamily="34" charset="-122"/>
                  <a:ea typeface="微软雅黑" panose="020B0503020204020204" pitchFamily="34" charset="-122"/>
                </a:rPr>
                <a:t>要求</a:t>
              </a:r>
              <a:endParaRPr lang="zh-CN" altLang="en-US" sz="900">
                <a:latin typeface="微软雅黑" panose="020B0503020204020204" pitchFamily="34" charset="-122"/>
                <a:ea typeface="微软雅黑" panose="020B0503020204020204" pitchFamily="34" charset="-122"/>
              </a:endParaRPr>
            </a:p>
            <a:p>
              <a:pPr algn="ctr"/>
              <a:r>
                <a:rPr lang="zh-CN" altLang="en-US" sz="900">
                  <a:latin typeface="微软雅黑" panose="020B0503020204020204" pitchFamily="34" charset="-122"/>
                  <a:ea typeface="微软雅黑" panose="020B0503020204020204" pitchFamily="34" charset="-122"/>
                </a:rPr>
                <a:t>电访、现场端走访质量</a:t>
              </a:r>
              <a:r>
                <a:rPr lang="zh-CN" altLang="en-US" sz="900">
                  <a:latin typeface="微软雅黑" panose="020B0503020204020204" pitchFamily="34" charset="-122"/>
                  <a:ea typeface="微软雅黑" panose="020B0503020204020204" pitchFamily="34" charset="-122"/>
                </a:rPr>
                <a:t>复核</a:t>
              </a:r>
              <a:endParaRPr lang="zh-CN" altLang="en-US" sz="900">
                <a:latin typeface="微软雅黑" panose="020B0503020204020204" pitchFamily="34" charset="-122"/>
                <a:ea typeface="微软雅黑" panose="020B0503020204020204" pitchFamily="34" charset="-122"/>
              </a:endParaRPr>
            </a:p>
          </p:txBody>
        </p:sp>
      </p:grpSp>
      <p:grpSp>
        <p:nvGrpSpPr>
          <p:cNvPr id="90" name="组合 89"/>
          <p:cNvGrpSpPr/>
          <p:nvPr/>
        </p:nvGrpSpPr>
        <p:grpSpPr>
          <a:xfrm>
            <a:off x="4075430" y="2700020"/>
            <a:ext cx="1472565" cy="916940"/>
            <a:chOff x="1322" y="5262"/>
            <a:chExt cx="1518" cy="1110"/>
          </a:xfrm>
        </p:grpSpPr>
        <p:sp>
          <p:nvSpPr>
            <p:cNvPr id="91" name="矩形 90"/>
            <p:cNvSpPr/>
            <p:nvPr/>
          </p:nvSpPr>
          <p:spPr>
            <a:xfrm>
              <a:off x="1322" y="5515"/>
              <a:ext cx="1518" cy="857"/>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p>
          </p:txBody>
        </p:sp>
        <p:sp>
          <p:nvSpPr>
            <p:cNvPr id="92" name="文本框 91"/>
            <p:cNvSpPr txBox="1"/>
            <p:nvPr/>
          </p:nvSpPr>
          <p:spPr>
            <a:xfrm>
              <a:off x="1343" y="5262"/>
              <a:ext cx="1433" cy="557"/>
            </a:xfrm>
            <a:prstGeom prst="rect">
              <a:avLst/>
            </a:prstGeom>
            <a:solidFill>
              <a:schemeClr val="bg1"/>
            </a:solidFill>
          </p:spPr>
          <p:txBody>
            <a:bodyPr wrap="square" rtlCol="0">
              <a:spAutoFit/>
            </a:bodyPr>
            <a:p>
              <a:pPr algn="ctr"/>
              <a:r>
                <a:rPr lang="zh-CN" altLang="en-US" sz="1200" b="1">
                  <a:solidFill>
                    <a:srgbClr val="0070C0"/>
                  </a:solidFill>
                  <a:latin typeface="微软雅黑" panose="020B0503020204020204" pitchFamily="34" charset="-122"/>
                  <a:ea typeface="微软雅黑" panose="020B0503020204020204" pitchFamily="34" charset="-122"/>
                </a:rPr>
                <a:t>搭建重要</a:t>
              </a:r>
              <a:endParaRPr lang="zh-CN" altLang="en-US" sz="1200" b="1">
                <a:solidFill>
                  <a:srgbClr val="0070C0"/>
                </a:solidFill>
                <a:latin typeface="微软雅黑" panose="020B0503020204020204" pitchFamily="34" charset="-122"/>
                <a:ea typeface="微软雅黑" panose="020B0503020204020204" pitchFamily="34" charset="-122"/>
              </a:endParaRPr>
            </a:p>
            <a:p>
              <a:pPr algn="ctr"/>
              <a:r>
                <a:rPr lang="zh-CN" altLang="en-US" sz="1200" b="1">
                  <a:solidFill>
                    <a:srgbClr val="0070C0"/>
                  </a:solidFill>
                  <a:latin typeface="微软雅黑" panose="020B0503020204020204" pitchFamily="34" charset="-122"/>
                  <a:ea typeface="微软雅黑" panose="020B0503020204020204" pitchFamily="34" charset="-122"/>
                </a:rPr>
                <a:t>客户</a:t>
              </a:r>
              <a:r>
                <a:rPr lang="en-US" altLang="zh-CN" sz="1200" b="1">
                  <a:solidFill>
                    <a:srgbClr val="0070C0"/>
                  </a:solidFill>
                  <a:latin typeface="微软雅黑" panose="020B0503020204020204" pitchFamily="34" charset="-122"/>
                  <a:ea typeface="微软雅黑" panose="020B0503020204020204" pitchFamily="34" charset="-122"/>
                </a:rPr>
                <a:t>B</a:t>
              </a:r>
              <a:r>
                <a:rPr lang="zh-CN" altLang="en-US" sz="1200" b="1">
                  <a:solidFill>
                    <a:srgbClr val="0070C0"/>
                  </a:solidFill>
                  <a:latin typeface="微软雅黑" panose="020B0503020204020204" pitchFamily="34" charset="-122"/>
                  <a:ea typeface="微软雅黑" panose="020B0503020204020204" pitchFamily="34" charset="-122"/>
                </a:rPr>
                <a:t>库</a:t>
              </a:r>
              <a:endParaRPr lang="zh-CN" altLang="en-US" sz="1200" b="1">
                <a:solidFill>
                  <a:srgbClr val="0070C0"/>
                </a:solidFill>
                <a:latin typeface="微软雅黑" panose="020B0503020204020204" pitchFamily="34" charset="-122"/>
                <a:ea typeface="微软雅黑" panose="020B0503020204020204" pitchFamily="34" charset="-122"/>
              </a:endParaRPr>
            </a:p>
          </p:txBody>
        </p:sp>
        <p:sp>
          <p:nvSpPr>
            <p:cNvPr id="93" name="文本框 92"/>
            <p:cNvSpPr txBox="1"/>
            <p:nvPr/>
          </p:nvSpPr>
          <p:spPr>
            <a:xfrm>
              <a:off x="1343" y="5809"/>
              <a:ext cx="1404" cy="446"/>
            </a:xfrm>
            <a:prstGeom prst="rect">
              <a:avLst/>
            </a:prstGeom>
            <a:noFill/>
          </p:spPr>
          <p:txBody>
            <a:bodyPr wrap="square" rtlCol="0" anchor="t">
              <a:spAutoFit/>
            </a:bodyPr>
            <a:p>
              <a:pPr algn="ctr"/>
              <a:r>
                <a:rPr lang="zh-CN" altLang="en-US" sz="900">
                  <a:latin typeface="微软雅黑" panose="020B0503020204020204" pitchFamily="34" charset="-122"/>
                  <a:ea typeface="微软雅黑" panose="020B0503020204020204" pitchFamily="34" charset="-122"/>
                </a:rPr>
                <a:t>集合副科以上人员，梳理生日信息</a:t>
              </a:r>
              <a:r>
                <a:rPr lang="zh-CN" altLang="en-US" sz="900">
                  <a:latin typeface="微软雅黑" panose="020B0503020204020204" pitchFamily="34" charset="-122"/>
                  <a:ea typeface="微软雅黑" panose="020B0503020204020204" pitchFamily="34" charset="-122"/>
                </a:rPr>
                <a:t>等</a:t>
              </a:r>
              <a:endParaRPr lang="zh-CN" altLang="en-US" sz="900">
                <a:latin typeface="微软雅黑" panose="020B0503020204020204" pitchFamily="34" charset="-122"/>
                <a:ea typeface="微软雅黑" panose="020B0503020204020204" pitchFamily="34" charset="-122"/>
              </a:endParaRPr>
            </a:p>
          </p:txBody>
        </p:sp>
      </p:grpSp>
      <p:sp>
        <p:nvSpPr>
          <p:cNvPr id="94" name="文本框 93"/>
          <p:cNvSpPr txBox="1"/>
          <p:nvPr/>
        </p:nvSpPr>
        <p:spPr>
          <a:xfrm>
            <a:off x="367030" y="3820795"/>
            <a:ext cx="5261610" cy="368300"/>
          </a:xfrm>
          <a:prstGeom prst="rect">
            <a:avLst/>
          </a:prstGeom>
          <a:noFill/>
        </p:spPr>
        <p:txBody>
          <a:bodyPr wrap="square" rtlCol="0" anchor="t">
            <a:spAutoFit/>
          </a:bodyPr>
          <a:p>
            <a:pPr indent="304800" fontAlgn="auto">
              <a:lnSpc>
                <a:spcPct val="150000"/>
              </a:lnSpc>
              <a:extLst>
                <a:ext uri="{35155182-B16C-46BC-9424-99874614C6A1}">
                  <wpsdc:indentchars xmlns:wpsdc="http://www.wps.cn/officeDocument/2017/drawingmlCustomData" val="200" checksum="1077528236"/>
                </a:ext>
              </a:extLst>
            </a:pP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开展低满客户真修复，真正解决客户问题。</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95" name="图表 94"/>
          <p:cNvGraphicFramePr/>
          <p:nvPr/>
        </p:nvGraphicFramePr>
        <p:xfrm>
          <a:off x="551180" y="4321810"/>
          <a:ext cx="3139440" cy="1344295"/>
        </p:xfrm>
        <a:graphic>
          <a:graphicData uri="http://schemas.openxmlformats.org/drawingml/2006/chart">
            <c:chart xmlns:c="http://schemas.openxmlformats.org/drawingml/2006/chart" xmlns:r="http://schemas.openxmlformats.org/officeDocument/2006/relationships" r:id="rId1"/>
          </a:graphicData>
        </a:graphic>
      </p:graphicFrame>
      <p:sp>
        <p:nvSpPr>
          <p:cNvPr id="96" name="文本框 95"/>
          <p:cNvSpPr txBox="1"/>
          <p:nvPr/>
        </p:nvSpPr>
        <p:spPr>
          <a:xfrm>
            <a:off x="2783205" y="4222115"/>
            <a:ext cx="2611120" cy="1660525"/>
          </a:xfrm>
          <a:prstGeom prst="rect">
            <a:avLst/>
          </a:prstGeom>
          <a:noFill/>
        </p:spPr>
        <p:txBody>
          <a:bodyPr wrap="square" rtlCol="0">
            <a:spAutoFit/>
          </a:bodyPr>
          <a:p>
            <a:pPr marL="285750" indent="-285750" fontAlgn="auto">
              <a:lnSpc>
                <a:spcPct val="150000"/>
              </a:lnSpc>
              <a:buFont typeface="Wingdings" panose="05000000000000000000" charset="0"/>
              <a:buChar char="ü"/>
            </a:pPr>
            <a:r>
              <a:rPr lang="zh-CN" sz="1200" dirty="0">
                <a:latin typeface="微软雅黑" panose="020B0503020204020204" pitchFamily="34" charset="-122"/>
                <a:ea typeface="微软雅黑" panose="020B0503020204020204" pitchFamily="34" charset="-122"/>
              </a:rPr>
              <a:t>适度打开三类</a:t>
            </a:r>
            <a:r>
              <a:rPr lang="zh-CN" sz="1200" dirty="0">
                <a:latin typeface="微软雅黑" panose="020B0503020204020204" pitchFamily="34" charset="-122"/>
                <a:ea typeface="微软雅黑" panose="020B0503020204020204" pitchFamily="34" charset="-122"/>
              </a:rPr>
              <a:t>客户套餐降档通道；</a:t>
            </a:r>
            <a:endParaRPr lang="zh-CN" sz="1200" dirty="0">
              <a:latin typeface="微软雅黑" panose="020B0503020204020204" pitchFamily="34" charset="-122"/>
              <a:ea typeface="微软雅黑" panose="020B0503020204020204" pitchFamily="34" charset="-122"/>
            </a:endParaRPr>
          </a:p>
          <a:p>
            <a:pPr marL="285750" indent="-285750" fontAlgn="auto">
              <a:lnSpc>
                <a:spcPct val="150000"/>
              </a:lnSpc>
              <a:buFont typeface="Wingdings" panose="05000000000000000000" charset="0"/>
              <a:buChar char="ü"/>
            </a:pPr>
            <a:r>
              <a:rPr lang="zh-CN" sz="1200" dirty="0">
                <a:latin typeface="微软雅黑" panose="020B0503020204020204" pitchFamily="34" charset="-122"/>
                <a:ea typeface="微软雅黑" panose="020B0503020204020204" pitchFamily="34" charset="-122"/>
                <a:sym typeface="微软雅黑" panose="020B0503020204020204" pitchFamily="34" charset="-122"/>
              </a:rPr>
              <a:t>邀请三类客户体验集团通讯联络官权益</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（每月</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10G</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流量）；</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fontAlgn="auto">
              <a:lnSpc>
                <a:spcPct val="150000"/>
              </a:lnSpc>
              <a:buFont typeface="Wingdings" panose="05000000000000000000" charset="0"/>
              <a:buChar char="ü"/>
            </a:pP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针对施工、信号等问题政网协同</a:t>
            </a:r>
            <a:r>
              <a:rPr lang="zh-CN" sz="1200" dirty="0">
                <a:latin typeface="微软雅黑" panose="020B0503020204020204" pitchFamily="34" charset="-122"/>
                <a:ea typeface="微软雅黑" panose="020B0503020204020204" pitchFamily="34" charset="-122"/>
                <a:sym typeface="+mn-ea"/>
              </a:rPr>
              <a:t>开展质量关怀专项行动。</a:t>
            </a:r>
            <a:endParaRPr lang="zh-CN" sz="1200" dirty="0">
              <a:latin typeface="微软雅黑" panose="020B0503020204020204" pitchFamily="34" charset="-122"/>
              <a:ea typeface="微软雅黑" panose="020B0503020204020204" pitchFamily="34" charset="-122"/>
            </a:endParaRPr>
          </a:p>
          <a:p>
            <a:pPr marL="285750" indent="-285750">
              <a:buFont typeface="Wingdings" panose="05000000000000000000" charset="0"/>
              <a:buChar char="ü"/>
            </a:pPr>
            <a:endParaRPr lang="zh-CN" sz="1200" dirty="0">
              <a:latin typeface="微软雅黑" panose="020B0503020204020204" pitchFamily="34" charset="-122"/>
              <a:ea typeface="微软雅黑" panose="020B0503020204020204" pitchFamily="34" charset="-122"/>
            </a:endParaRPr>
          </a:p>
        </p:txBody>
      </p:sp>
      <p:sp>
        <p:nvSpPr>
          <p:cNvPr id="85" name="文本框 84"/>
          <p:cNvSpPr txBox="1"/>
          <p:nvPr/>
        </p:nvSpPr>
        <p:spPr>
          <a:xfrm>
            <a:off x="191770" y="912495"/>
            <a:ext cx="11503025" cy="728345"/>
          </a:xfrm>
          <a:prstGeom prst="rect">
            <a:avLst/>
          </a:prstGeom>
          <a:noFill/>
        </p:spPr>
        <p:txBody>
          <a:bodyPr wrap="square" rtlCol="0" anchor="t">
            <a:noAutofit/>
          </a:bodyPr>
          <a:p>
            <a:pPr marL="285750" lvl="0" indent="-285750" algn="l">
              <a:lnSpc>
                <a:spcPct val="150000"/>
              </a:lnSpc>
              <a:buClrTx/>
              <a:buSzTx/>
              <a:buFont typeface="Arial" panose="020B0604020202020204" pitchFamily="34" charset="0"/>
              <a:buChar char="•"/>
            </a:pP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服务是政企的看家本领，是核心竞争力。下半年围绕做真三类，做实服务两个维度，做深做厚服务价值，全面提升政企客户满意度。</a:t>
            </a:r>
            <a:endPar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0" algn="l">
              <a:lnSpc>
                <a:spcPct val="150000"/>
              </a:lnSpc>
              <a:buClrTx/>
              <a:buSzTx/>
              <a:buFont typeface="Arial" panose="020B0604020202020204" pitchFamily="34" charset="0"/>
              <a:buNone/>
            </a:pPr>
            <a:endPar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16865" y="1640840"/>
            <a:ext cx="11618595" cy="2380615"/>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8" name="图片 17"/>
          <p:cNvPicPr>
            <a:picLocks noChangeAspect="1"/>
          </p:cNvPicPr>
          <p:nvPr/>
        </p:nvPicPr>
        <p:blipFill>
          <a:blip r:embed="rId1"/>
          <a:stretch>
            <a:fillRect/>
          </a:stretch>
        </p:blipFill>
        <p:spPr>
          <a:xfrm rot="5400000">
            <a:off x="5567680" y="1436370"/>
            <a:ext cx="282575" cy="5419725"/>
          </a:xfrm>
          <a:prstGeom prst="rect">
            <a:avLst/>
          </a:prstGeom>
        </p:spPr>
      </p:pic>
      <p:sp>
        <p:nvSpPr>
          <p:cNvPr id="23" name="文本框 22"/>
          <p:cNvSpPr txBox="1"/>
          <p:nvPr>
            <p:custDataLst>
              <p:tags r:id="rId2"/>
            </p:custDataLst>
          </p:nvPr>
        </p:nvSpPr>
        <p:spPr bwMode="auto">
          <a:xfrm>
            <a:off x="262255" y="260350"/>
            <a:ext cx="9327515" cy="460375"/>
          </a:xfrm>
          <a:prstGeom prst="rect">
            <a:avLst/>
          </a:prstGeom>
          <a:noFill/>
        </p:spPr>
        <p:txBody>
          <a:bodyPr wrap="square" rtlCol="0" anchor="t">
            <a:spAutoFit/>
          </a:bodyPr>
          <a:lstStyle/>
          <a:p>
            <a:pPr lvl="0" algn="l"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三、持之以恒扎实基础工作|风险防控</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文本框 37"/>
          <p:cNvSpPr txBox="1"/>
          <p:nvPr>
            <p:custDataLst>
              <p:tags r:id="rId3"/>
            </p:custDataLst>
          </p:nvPr>
        </p:nvSpPr>
        <p:spPr>
          <a:xfrm>
            <a:off x="262890" y="753745"/>
            <a:ext cx="11715115" cy="730885"/>
          </a:xfrm>
          <a:prstGeom prst="rect">
            <a:avLst/>
          </a:prstGeom>
          <a:noFill/>
        </p:spPr>
        <p:txBody>
          <a:bodyPr wrap="square" rtlCol="0" anchor="t">
            <a:noAutofit/>
          </a:bodyPr>
          <a:lstStyle/>
          <a:p>
            <a:pPr marL="285750" lvl="0" indent="-285750" algn="l">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2025</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年上半年</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，在巡察、审计及自查监督中发现多例违规违纪问题，其中业务代签、代充代缴等问题反复出现，要求我们正确审视业务发展</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宽进严出</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的需要及各类监管手段不断跃升的现状，有效提升业务监督能力，筑牢</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风险防线。</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7" name="文本框 96"/>
          <p:cNvSpPr txBox="1"/>
          <p:nvPr/>
        </p:nvSpPr>
        <p:spPr>
          <a:xfrm>
            <a:off x="767080" y="1697355"/>
            <a:ext cx="3034030" cy="275590"/>
          </a:xfrm>
          <a:prstGeom prst="rect">
            <a:avLst/>
          </a:prstGeom>
          <a:noFill/>
        </p:spPr>
        <p:txBody>
          <a:bodyPr wrap="square" rtlCol="0">
            <a:spAutoFit/>
          </a:bodyPr>
          <a:p>
            <a:pPr algn="ctr"/>
            <a:r>
              <a:rPr kumimoji="1" lang="zh-CN" sz="1200" b="1" u="sng" kern="0" dirty="0">
                <a:solidFill>
                  <a:srgbClr val="C00000"/>
                </a:solidFill>
                <a:latin typeface="微软雅黑" panose="020B0503020204020204" pitchFamily="34" charset="-122"/>
                <a:ea typeface="微软雅黑" panose="020B0503020204020204" pitchFamily="34" charset="-122"/>
              </a:rPr>
              <a:t>政企领域问题仍在不停涌现</a:t>
            </a:r>
            <a:endParaRPr kumimoji="1" lang="zh-CN" sz="1200" b="1" u="sng" kern="0"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custDataLst>
              <p:tags r:id="rId4"/>
            </p:custDataLst>
          </p:nvPr>
        </p:nvSpPr>
        <p:spPr>
          <a:xfrm>
            <a:off x="317500" y="4557395"/>
            <a:ext cx="3738245" cy="1766570"/>
          </a:xfrm>
          <a:prstGeom prst="rect">
            <a:avLst/>
          </a:prstGeom>
          <a:noFill/>
          <a:ln w="12700">
            <a:solidFill>
              <a:schemeClr val="accent1">
                <a:lumMod val="20000"/>
                <a:lumOff val="8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1955" b="1" dirty="0">
              <a:solidFill>
                <a:prstClr val="white"/>
              </a:solidFill>
              <a:latin typeface="微软雅黑" panose="020B0503020204020204" pitchFamily="34" charset="-122"/>
              <a:ea typeface="微软雅黑" panose="020B0503020204020204" pitchFamily="34" charset="-122"/>
            </a:endParaRPr>
          </a:p>
        </p:txBody>
      </p:sp>
      <p:sp>
        <p:nvSpPr>
          <p:cNvPr id="11" name="任意多边形: 形状 16"/>
          <p:cNvSpPr txBox="1"/>
          <p:nvPr>
            <p:custDataLst>
              <p:tags r:id="rId5"/>
            </p:custDataLst>
          </p:nvPr>
        </p:nvSpPr>
        <p:spPr>
          <a:xfrm flipH="1">
            <a:off x="1099820" y="4350385"/>
            <a:ext cx="2164715" cy="275590"/>
          </a:xfrm>
          <a:prstGeom prst="rect">
            <a:avLst/>
          </a:prstGeom>
          <a:solidFill>
            <a:srgbClr val="1184CF"/>
          </a:solidFill>
        </p:spPr>
        <p:txBody>
          <a:bodyPr vert="horz" wrap="square" numCol="1" spcCol="0" rtlCol="0" fromWordArt="0" anchor="t" anchorCtr="0" forceAA="0" compatLnSpc="0">
            <a:spAutoFit/>
          </a:bodyPr>
          <a:lstStyle/>
          <a:p>
            <a:pPr lvl="0" algn="ctr">
              <a:buClrTx/>
              <a:buSzTx/>
              <a:buFontTx/>
            </a:pP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建立业务监督</a:t>
            </a: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台账</a:t>
            </a:r>
            <a:endPar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13" name="文本框 12"/>
          <p:cNvSpPr txBox="1"/>
          <p:nvPr>
            <p:custDataLst>
              <p:tags r:id="rId6"/>
            </p:custDataLst>
          </p:nvPr>
        </p:nvSpPr>
        <p:spPr>
          <a:xfrm>
            <a:off x="3244215" y="6383655"/>
            <a:ext cx="4939665" cy="297180"/>
          </a:xfrm>
          <a:prstGeom prst="rect">
            <a:avLst/>
          </a:prstGeom>
          <a:noFill/>
        </p:spPr>
        <p:txBody>
          <a:bodyPr wrap="square" rtlCol="0">
            <a:spAutoFit/>
          </a:bodyPr>
          <a:p>
            <a:pPr algn="ctr"/>
            <a:r>
              <a:rPr lang="zh-CN" altLang="en-US" sz="1335"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目标：</a:t>
            </a:r>
            <a:r>
              <a:rPr lang="zh-CN" altLang="en-US" sz="1335" b="1">
                <a:solidFill>
                  <a:srgbClr val="C00000"/>
                </a:solidFill>
                <a:latin typeface="微软雅黑" panose="020B0503020204020204" pitchFamily="34" charset="-122"/>
                <a:ea typeface="微软雅黑" panose="020B0503020204020204" pitchFamily="34" charset="-122"/>
                <a:cs typeface="OPPOSans M" panose="00020600040101010101" pitchFamily="18" charset="-122"/>
                <a:sym typeface="+mn-ea"/>
              </a:rPr>
              <a:t>构建有效的政企业务风险防控体系</a:t>
            </a:r>
            <a:endParaRPr lang="zh-CN" altLang="en-US" sz="1335"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矩形 15"/>
          <p:cNvSpPr/>
          <p:nvPr>
            <p:custDataLst>
              <p:tags r:id="rId7"/>
            </p:custDataLst>
          </p:nvPr>
        </p:nvSpPr>
        <p:spPr>
          <a:xfrm>
            <a:off x="8194040" y="4510405"/>
            <a:ext cx="3738245" cy="1873885"/>
          </a:xfrm>
          <a:prstGeom prst="rect">
            <a:avLst/>
          </a:prstGeom>
          <a:noFill/>
          <a:ln w="12700">
            <a:solidFill>
              <a:schemeClr val="accent1">
                <a:lumMod val="20000"/>
                <a:lumOff val="8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1955" b="1" dirty="0">
              <a:solidFill>
                <a:prstClr val="white"/>
              </a:solidFill>
              <a:latin typeface="微软雅黑" panose="020B0503020204020204" pitchFamily="34" charset="-122"/>
              <a:ea typeface="微软雅黑" panose="020B0503020204020204" pitchFamily="34" charset="-122"/>
            </a:endParaRPr>
          </a:p>
        </p:txBody>
      </p:sp>
      <p:sp>
        <p:nvSpPr>
          <p:cNvPr id="25" name="任意多边形: 形状 16"/>
          <p:cNvSpPr txBox="1"/>
          <p:nvPr>
            <p:custDataLst>
              <p:tags r:id="rId8"/>
            </p:custDataLst>
          </p:nvPr>
        </p:nvSpPr>
        <p:spPr>
          <a:xfrm flipH="1">
            <a:off x="8976360" y="4361815"/>
            <a:ext cx="2164715" cy="275590"/>
          </a:xfrm>
          <a:prstGeom prst="rect">
            <a:avLst/>
          </a:prstGeom>
          <a:solidFill>
            <a:srgbClr val="1184CF"/>
          </a:solidFill>
        </p:spPr>
        <p:txBody>
          <a:bodyPr vert="horz" wrap="square" numCol="1" spcCol="0" rtlCol="0" fromWordArt="0" anchor="t" anchorCtr="0" forceAA="0" compatLnSpc="0">
            <a:spAutoFit/>
          </a:bodyPr>
          <a:lstStyle/>
          <a:p>
            <a:pPr lvl="0" algn="ctr">
              <a:buClrTx/>
              <a:buSzTx/>
              <a:buFontTx/>
            </a:pP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优化系统</a:t>
            </a: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管理</a:t>
            </a:r>
            <a:endPar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15" name="矩形 14"/>
          <p:cNvSpPr/>
          <p:nvPr>
            <p:custDataLst>
              <p:tags r:id="rId9"/>
            </p:custDataLst>
          </p:nvPr>
        </p:nvSpPr>
        <p:spPr>
          <a:xfrm>
            <a:off x="4286250" y="4509135"/>
            <a:ext cx="3738245" cy="1815465"/>
          </a:xfrm>
          <a:prstGeom prst="rect">
            <a:avLst/>
          </a:prstGeom>
          <a:noFill/>
          <a:ln w="12700">
            <a:solidFill>
              <a:schemeClr val="accent1">
                <a:lumMod val="20000"/>
                <a:lumOff val="8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1955" b="1" dirty="0">
              <a:solidFill>
                <a:prstClr val="white"/>
              </a:solidFill>
              <a:latin typeface="微软雅黑" panose="020B0503020204020204" pitchFamily="34" charset="-122"/>
              <a:ea typeface="微软雅黑" panose="020B0503020204020204" pitchFamily="34" charset="-122"/>
            </a:endParaRPr>
          </a:p>
        </p:txBody>
      </p:sp>
      <p:sp>
        <p:nvSpPr>
          <p:cNvPr id="17" name="任意多边形: 形状 16"/>
          <p:cNvSpPr txBox="1"/>
          <p:nvPr>
            <p:custDataLst>
              <p:tags r:id="rId10"/>
            </p:custDataLst>
          </p:nvPr>
        </p:nvSpPr>
        <p:spPr>
          <a:xfrm flipH="1">
            <a:off x="5068570" y="4360545"/>
            <a:ext cx="2164715" cy="275590"/>
          </a:xfrm>
          <a:prstGeom prst="rect">
            <a:avLst/>
          </a:prstGeom>
          <a:solidFill>
            <a:srgbClr val="1184CF"/>
          </a:solidFill>
        </p:spPr>
        <p:txBody>
          <a:bodyPr vert="horz" wrap="square" numCol="1" spcCol="0" rtlCol="0" fromWordArt="0" anchor="t" anchorCtr="0" forceAA="0" compatLnSpc="0">
            <a:spAutoFit/>
          </a:bodyPr>
          <a:lstStyle/>
          <a:p>
            <a:pPr lvl="0" algn="ctr">
              <a:buClrTx/>
              <a:buSzTx/>
              <a:buFontTx/>
            </a:pP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提升闭环力度</a:t>
            </a:r>
            <a:endPar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3" name="任意多边形: 形状 142"/>
          <p:cNvSpPr/>
          <p:nvPr/>
        </p:nvSpPr>
        <p:spPr>
          <a:xfrm>
            <a:off x="937934" y="2157095"/>
            <a:ext cx="2376000" cy="0"/>
          </a:xfrm>
          <a:custGeom>
            <a:avLst/>
            <a:gdLst>
              <a:gd name="connsiteX0" fmla="*/ 0 w 5421086"/>
              <a:gd name="connsiteY0" fmla="*/ 9330 h 9330"/>
              <a:gd name="connsiteX1" fmla="*/ 5421086 w 5421086"/>
              <a:gd name="connsiteY1" fmla="*/ 9330 h 9330"/>
              <a:gd name="connsiteX2" fmla="*/ 5421086 w 5421086"/>
              <a:gd name="connsiteY2" fmla="*/ 0 h 9330"/>
              <a:gd name="connsiteX3" fmla="*/ 5421086 w 5421086"/>
              <a:gd name="connsiteY3" fmla="*/ 0 h 9330"/>
            </a:gdLst>
            <a:ahLst/>
            <a:cxnLst>
              <a:cxn ang="0">
                <a:pos x="connsiteX0" y="connsiteY0"/>
              </a:cxn>
              <a:cxn ang="0">
                <a:pos x="connsiteX1" y="connsiteY1"/>
              </a:cxn>
              <a:cxn ang="0">
                <a:pos x="connsiteX2" y="connsiteY2"/>
              </a:cxn>
              <a:cxn ang="0">
                <a:pos x="connsiteX3" y="connsiteY3"/>
              </a:cxn>
            </a:cxnLst>
            <a:rect l="l" t="t" r="r" b="b"/>
            <a:pathLst>
              <a:path w="5421086" h="9330">
                <a:moveTo>
                  <a:pt x="0" y="9330"/>
                </a:moveTo>
                <a:lnTo>
                  <a:pt x="5421086" y="9330"/>
                </a:lnTo>
                <a:lnTo>
                  <a:pt x="5421086" y="0"/>
                </a:lnTo>
                <a:lnTo>
                  <a:pt x="5421086" y="0"/>
                </a:lnTo>
              </a:path>
            </a:pathLst>
          </a:custGeom>
          <a:solidFill>
            <a:schemeClr val="accent3">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cs typeface="OPPOSans M" panose="00020600040101010101" pitchFamily="18" charset="-122"/>
            </a:endParaRPr>
          </a:p>
        </p:txBody>
      </p:sp>
      <p:sp>
        <p:nvSpPr>
          <p:cNvPr id="151" name="任意多边形: 形状 150"/>
          <p:cNvSpPr/>
          <p:nvPr/>
        </p:nvSpPr>
        <p:spPr>
          <a:xfrm>
            <a:off x="1650030" y="2195911"/>
            <a:ext cx="0" cy="1548000"/>
          </a:xfrm>
          <a:custGeom>
            <a:avLst/>
            <a:gdLst>
              <a:gd name="connsiteX0" fmla="*/ 0 w 0"/>
              <a:gd name="connsiteY0" fmla="*/ 0 h 2789853"/>
              <a:gd name="connsiteX1" fmla="*/ 0 w 0"/>
              <a:gd name="connsiteY1" fmla="*/ 2789853 h 2789853"/>
            </a:gdLst>
            <a:ahLst/>
            <a:cxnLst>
              <a:cxn ang="0">
                <a:pos x="connsiteX0" y="connsiteY0"/>
              </a:cxn>
              <a:cxn ang="0">
                <a:pos x="connsiteX1" y="connsiteY1"/>
              </a:cxn>
            </a:cxnLst>
            <a:rect l="l" t="t" r="r" b="b"/>
            <a:pathLst>
              <a:path h="2789853">
                <a:moveTo>
                  <a:pt x="0" y="0"/>
                </a:moveTo>
                <a:lnTo>
                  <a:pt x="0" y="2789853"/>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cs typeface="OPPOSans M" panose="00020600040101010101" pitchFamily="18" charset="-122"/>
            </a:endParaRPr>
          </a:p>
        </p:txBody>
      </p:sp>
      <p:sp>
        <p:nvSpPr>
          <p:cNvPr id="30" name="任意多边形: 形状 150"/>
          <p:cNvSpPr/>
          <p:nvPr/>
        </p:nvSpPr>
        <p:spPr>
          <a:xfrm>
            <a:off x="2494580" y="2179401"/>
            <a:ext cx="0" cy="1584000"/>
          </a:xfrm>
          <a:custGeom>
            <a:avLst/>
            <a:gdLst>
              <a:gd name="connsiteX0" fmla="*/ 0 w 0"/>
              <a:gd name="connsiteY0" fmla="*/ 0 h 2789853"/>
              <a:gd name="connsiteX1" fmla="*/ 0 w 0"/>
              <a:gd name="connsiteY1" fmla="*/ 2789853 h 2789853"/>
            </a:gdLst>
            <a:ahLst/>
            <a:cxnLst>
              <a:cxn ang="0">
                <a:pos x="connsiteX0" y="connsiteY0"/>
              </a:cxn>
              <a:cxn ang="0">
                <a:pos x="connsiteX1" y="connsiteY1"/>
              </a:cxn>
            </a:cxnLst>
            <a:rect l="l" t="t" r="r" b="b"/>
            <a:pathLst>
              <a:path h="2789853">
                <a:moveTo>
                  <a:pt x="0" y="0"/>
                </a:moveTo>
                <a:lnTo>
                  <a:pt x="0" y="2789853"/>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cs typeface="OPPOSans M" panose="00020600040101010101" pitchFamily="18" charset="-122"/>
            </a:endParaRPr>
          </a:p>
        </p:txBody>
      </p:sp>
      <p:sp>
        <p:nvSpPr>
          <p:cNvPr id="145" name="文本框 144"/>
          <p:cNvSpPr txBox="1"/>
          <p:nvPr/>
        </p:nvSpPr>
        <p:spPr>
          <a:xfrm>
            <a:off x="876935" y="2157095"/>
            <a:ext cx="788670" cy="245110"/>
          </a:xfrm>
          <a:prstGeom prst="rect">
            <a:avLst/>
          </a:prstGeom>
          <a:noFill/>
        </p:spPr>
        <p:txBody>
          <a:bodyPr wrap="square">
            <a:spAutoFit/>
          </a:bodyPr>
          <a:p>
            <a:pPr algn="ctr"/>
            <a:r>
              <a:rPr lang="zh-CN" altLang="en-US" sz="1000" b="1">
                <a:solidFill>
                  <a:schemeClr val="tx2"/>
                </a:solidFill>
                <a:latin typeface="微软雅黑" panose="020B0503020204020204" pitchFamily="34" charset="-122"/>
                <a:ea typeface="微软雅黑" panose="020B0503020204020204" pitchFamily="34" charset="-122"/>
                <a:cs typeface="OPPOSans M" panose="00020600040101010101" pitchFamily="18" charset="-122"/>
              </a:rPr>
              <a:t>时间</a:t>
            </a:r>
            <a:endParaRPr lang="zh-CN" altLang="en-US" sz="1000" b="1">
              <a:solidFill>
                <a:schemeClr val="tx2"/>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31" name="文本框 30"/>
          <p:cNvSpPr txBox="1"/>
          <p:nvPr/>
        </p:nvSpPr>
        <p:spPr>
          <a:xfrm>
            <a:off x="884238" y="2401570"/>
            <a:ext cx="774065" cy="245110"/>
          </a:xfrm>
          <a:prstGeom prst="rect">
            <a:avLst/>
          </a:prstGeom>
          <a:noFill/>
        </p:spPr>
        <p:txBody>
          <a:bodyPr wrap="square">
            <a:spAutoFit/>
          </a:bodyPr>
          <a:p>
            <a:pPr algn="ctr"/>
            <a:r>
              <a:rPr lang="en-US" altLang="zh-CN" sz="1000" b="1">
                <a:solidFill>
                  <a:schemeClr val="tx2"/>
                </a:solidFill>
                <a:latin typeface="微软雅黑" panose="020B0503020204020204" pitchFamily="34" charset="-122"/>
                <a:ea typeface="微软雅黑" panose="020B0503020204020204" pitchFamily="34" charset="-122"/>
                <a:cs typeface="OPPOSans M" panose="00020600040101010101" pitchFamily="18" charset="-122"/>
              </a:rPr>
              <a:t>1</a:t>
            </a:r>
            <a:r>
              <a:rPr lang="zh-CN" altLang="en-US" sz="1000" b="1">
                <a:solidFill>
                  <a:schemeClr val="tx2"/>
                </a:solidFill>
                <a:latin typeface="微软雅黑" panose="020B0503020204020204" pitchFamily="34" charset="-122"/>
                <a:ea typeface="微软雅黑" panose="020B0503020204020204" pitchFamily="34" charset="-122"/>
                <a:cs typeface="OPPOSans M" panose="00020600040101010101" pitchFamily="18" charset="-122"/>
              </a:rPr>
              <a:t>月</a:t>
            </a:r>
            <a:endParaRPr lang="en-US" altLang="zh-CN" sz="1000" b="1">
              <a:solidFill>
                <a:schemeClr val="tx2"/>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35" name="文本框 34"/>
          <p:cNvSpPr txBox="1"/>
          <p:nvPr/>
        </p:nvSpPr>
        <p:spPr>
          <a:xfrm>
            <a:off x="884238" y="2870200"/>
            <a:ext cx="774065" cy="245110"/>
          </a:xfrm>
          <a:prstGeom prst="rect">
            <a:avLst/>
          </a:prstGeom>
          <a:noFill/>
        </p:spPr>
        <p:txBody>
          <a:bodyPr wrap="square">
            <a:spAutoFit/>
          </a:bodyPr>
          <a:p>
            <a:pPr algn="ctr"/>
            <a:r>
              <a:rPr lang="en-US" altLang="zh-CN" sz="1000" b="1">
                <a:solidFill>
                  <a:schemeClr val="tx2"/>
                </a:solidFill>
                <a:latin typeface="微软雅黑" panose="020B0503020204020204" pitchFamily="34" charset="-122"/>
                <a:ea typeface="微软雅黑" panose="020B0503020204020204" pitchFamily="34" charset="-122"/>
                <a:cs typeface="OPPOSans M" panose="00020600040101010101" pitchFamily="18" charset="-122"/>
              </a:rPr>
              <a:t>5-6</a:t>
            </a:r>
            <a:r>
              <a:rPr lang="zh-CN" altLang="en-US" sz="1000" b="1">
                <a:solidFill>
                  <a:schemeClr val="tx2"/>
                </a:solidFill>
                <a:latin typeface="微软雅黑" panose="020B0503020204020204" pitchFamily="34" charset="-122"/>
                <a:ea typeface="微软雅黑" panose="020B0503020204020204" pitchFamily="34" charset="-122"/>
                <a:cs typeface="OPPOSans M" panose="00020600040101010101" pitchFamily="18" charset="-122"/>
              </a:rPr>
              <a:t>月</a:t>
            </a:r>
            <a:endParaRPr lang="en-US" altLang="zh-CN" sz="1000" b="1">
              <a:solidFill>
                <a:schemeClr val="tx2"/>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36" name="文本框 35"/>
          <p:cNvSpPr txBox="1"/>
          <p:nvPr/>
        </p:nvSpPr>
        <p:spPr>
          <a:xfrm>
            <a:off x="884238" y="3212465"/>
            <a:ext cx="774065" cy="245110"/>
          </a:xfrm>
          <a:prstGeom prst="rect">
            <a:avLst/>
          </a:prstGeom>
          <a:noFill/>
        </p:spPr>
        <p:txBody>
          <a:bodyPr wrap="square">
            <a:spAutoFit/>
          </a:bodyPr>
          <a:p>
            <a:pPr algn="ctr"/>
            <a:r>
              <a:rPr lang="en-US" altLang="zh-CN" sz="1000" b="1">
                <a:solidFill>
                  <a:schemeClr val="tx2"/>
                </a:solidFill>
                <a:latin typeface="微软雅黑" panose="020B0503020204020204" pitchFamily="34" charset="-122"/>
                <a:ea typeface="微软雅黑" panose="020B0503020204020204" pitchFamily="34" charset="-122"/>
                <a:cs typeface="OPPOSans M" panose="00020600040101010101" pitchFamily="18" charset="-122"/>
              </a:rPr>
              <a:t>7</a:t>
            </a:r>
            <a:r>
              <a:rPr lang="zh-CN" altLang="en-US" sz="1000" b="1">
                <a:solidFill>
                  <a:schemeClr val="tx2"/>
                </a:solidFill>
                <a:latin typeface="微软雅黑" panose="020B0503020204020204" pitchFamily="34" charset="-122"/>
                <a:ea typeface="微软雅黑" panose="020B0503020204020204" pitchFamily="34" charset="-122"/>
                <a:cs typeface="OPPOSans M" panose="00020600040101010101" pitchFamily="18" charset="-122"/>
              </a:rPr>
              <a:t>月</a:t>
            </a:r>
            <a:endParaRPr lang="en-US" altLang="zh-CN" sz="1000" b="1">
              <a:solidFill>
                <a:schemeClr val="tx2"/>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37" name="文本框 36"/>
          <p:cNvSpPr txBox="1"/>
          <p:nvPr/>
        </p:nvSpPr>
        <p:spPr>
          <a:xfrm>
            <a:off x="884238" y="3554730"/>
            <a:ext cx="774065" cy="398780"/>
          </a:xfrm>
          <a:prstGeom prst="rect">
            <a:avLst/>
          </a:prstGeom>
          <a:noFill/>
        </p:spPr>
        <p:txBody>
          <a:bodyPr wrap="square">
            <a:spAutoFit/>
          </a:bodyPr>
          <a:p>
            <a:pPr algn="ctr"/>
            <a:r>
              <a:rPr lang="en-US" altLang="zh-CN" sz="1000" b="1">
                <a:solidFill>
                  <a:schemeClr val="tx2"/>
                </a:solidFill>
                <a:latin typeface="微软雅黑" panose="020B0503020204020204" pitchFamily="34" charset="-122"/>
                <a:ea typeface="微软雅黑" panose="020B0503020204020204" pitchFamily="34" charset="-122"/>
                <a:cs typeface="OPPOSans M" panose="00020600040101010101" pitchFamily="18" charset="-122"/>
              </a:rPr>
              <a:t>8</a:t>
            </a:r>
            <a:r>
              <a:rPr lang="zh-CN" altLang="en-US" sz="1000" b="1">
                <a:solidFill>
                  <a:schemeClr val="tx2"/>
                </a:solidFill>
                <a:latin typeface="微软雅黑" panose="020B0503020204020204" pitchFamily="34" charset="-122"/>
                <a:ea typeface="微软雅黑" panose="020B0503020204020204" pitchFamily="34" charset="-122"/>
                <a:cs typeface="OPPOSans M" panose="00020600040101010101" pitchFamily="18" charset="-122"/>
              </a:rPr>
              <a:t>月</a:t>
            </a:r>
            <a:endParaRPr lang="zh-CN" altLang="en-US" sz="1000" b="1">
              <a:solidFill>
                <a:schemeClr val="tx2"/>
              </a:solidFill>
              <a:latin typeface="微软雅黑" panose="020B0503020204020204" pitchFamily="34" charset="-122"/>
              <a:ea typeface="微软雅黑" panose="020B0503020204020204" pitchFamily="34" charset="-122"/>
              <a:cs typeface="OPPOSans M" panose="00020600040101010101" pitchFamily="18" charset="-122"/>
            </a:endParaRPr>
          </a:p>
          <a:p>
            <a:pPr algn="ctr"/>
            <a:r>
              <a:rPr lang="en-US" altLang="zh-CN" sz="1000" b="1">
                <a:solidFill>
                  <a:schemeClr val="tx2"/>
                </a:solidFill>
                <a:latin typeface="微软雅黑" panose="020B0503020204020204" pitchFamily="34" charset="-122"/>
                <a:ea typeface="微软雅黑" panose="020B0503020204020204" pitchFamily="34" charset="-122"/>
                <a:cs typeface="OPPOSans M" panose="00020600040101010101" pitchFamily="18" charset="-122"/>
              </a:rPr>
              <a:t>……</a:t>
            </a:r>
            <a:endParaRPr lang="en-US" altLang="zh-CN" sz="1000" b="1">
              <a:solidFill>
                <a:schemeClr val="tx2"/>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39" name="文本框 38"/>
          <p:cNvSpPr txBox="1"/>
          <p:nvPr/>
        </p:nvSpPr>
        <p:spPr>
          <a:xfrm>
            <a:off x="1682115" y="2157095"/>
            <a:ext cx="788670" cy="245110"/>
          </a:xfrm>
          <a:prstGeom prst="rect">
            <a:avLst/>
          </a:prstGeom>
          <a:noFill/>
        </p:spPr>
        <p:txBody>
          <a:bodyPr wrap="square">
            <a:spAutoFit/>
          </a:bodyPr>
          <a:p>
            <a:pPr algn="ctr"/>
            <a:r>
              <a:rPr lang="zh-CN" altLang="en-US" sz="1000" b="1">
                <a:solidFill>
                  <a:schemeClr val="tx2"/>
                </a:solidFill>
                <a:latin typeface="微软雅黑" panose="020B0503020204020204" pitchFamily="34" charset="-122"/>
                <a:ea typeface="微软雅黑" panose="020B0503020204020204" pitchFamily="34" charset="-122"/>
                <a:cs typeface="OPPOSans M" panose="00020600040101010101" pitchFamily="18" charset="-122"/>
              </a:rPr>
              <a:t>项目</a:t>
            </a:r>
            <a:endParaRPr lang="zh-CN" altLang="en-US" sz="1000" b="1">
              <a:solidFill>
                <a:schemeClr val="tx2"/>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41" name="文本框 40"/>
          <p:cNvSpPr txBox="1"/>
          <p:nvPr/>
        </p:nvSpPr>
        <p:spPr>
          <a:xfrm>
            <a:off x="2543175" y="2157095"/>
            <a:ext cx="788670" cy="245110"/>
          </a:xfrm>
          <a:prstGeom prst="rect">
            <a:avLst/>
          </a:prstGeom>
          <a:noFill/>
        </p:spPr>
        <p:txBody>
          <a:bodyPr wrap="square">
            <a:spAutoFit/>
          </a:bodyPr>
          <a:p>
            <a:pPr algn="ctr"/>
            <a:r>
              <a:rPr lang="zh-CN" altLang="en-US" sz="1000" b="1">
                <a:solidFill>
                  <a:schemeClr val="tx2"/>
                </a:solidFill>
                <a:latin typeface="微软雅黑" panose="020B0503020204020204" pitchFamily="34" charset="-122"/>
                <a:ea typeface="微软雅黑" panose="020B0503020204020204" pitchFamily="34" charset="-122"/>
                <a:cs typeface="OPPOSans M" panose="00020600040101010101" pitchFamily="18" charset="-122"/>
              </a:rPr>
              <a:t>问题数</a:t>
            </a:r>
            <a:endParaRPr lang="zh-CN" altLang="en-US" sz="1000" b="1">
              <a:solidFill>
                <a:schemeClr val="tx2"/>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42" name="矩形 41"/>
          <p:cNvSpPr/>
          <p:nvPr/>
        </p:nvSpPr>
        <p:spPr>
          <a:xfrm flipH="1">
            <a:off x="2574290" y="2401570"/>
            <a:ext cx="746760" cy="233680"/>
          </a:xfrm>
          <a:prstGeom prst="rect">
            <a:avLst/>
          </a:prstGeom>
          <a:solidFill>
            <a:schemeClr val="accent5">
              <a:lumMod val="20000"/>
              <a:lumOff val="80000"/>
            </a:schemeClr>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800" b="1">
                <a:solidFill>
                  <a:schemeClr val="tx1"/>
                </a:solidFill>
                <a:latin typeface="微软雅黑" panose="020B0503020204020204" pitchFamily="34" charset="-122"/>
                <a:ea typeface="微软雅黑" panose="020B0503020204020204" pitchFamily="34" charset="-122"/>
                <a:cs typeface="OPPOSans M" panose="00020600040101010101" pitchFamily="18" charset="-122"/>
              </a:rPr>
              <a:t>4</a:t>
            </a:r>
            <a:endParaRPr lang="en-US" altLang="zh-CN" sz="800" b="1">
              <a:solidFill>
                <a:schemeClr val="tx1"/>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114" name="矩形 113"/>
          <p:cNvSpPr/>
          <p:nvPr/>
        </p:nvSpPr>
        <p:spPr>
          <a:xfrm flipH="1">
            <a:off x="1729740" y="2401570"/>
            <a:ext cx="746760" cy="245110"/>
          </a:xfrm>
          <a:prstGeom prst="rect">
            <a:avLst/>
          </a:prstGeom>
          <a:solidFill>
            <a:schemeClr val="accent5">
              <a:lumMod val="20000"/>
              <a:lumOff val="80000"/>
            </a:schemeClr>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800" b="1">
                <a:solidFill>
                  <a:schemeClr val="tx1"/>
                </a:solidFill>
                <a:latin typeface="微软雅黑" panose="020B0503020204020204" pitchFamily="34" charset="-122"/>
                <a:ea typeface="微软雅黑" panose="020B0503020204020204" pitchFamily="34" charset="-122"/>
                <a:cs typeface="OPPOSans M" panose="00020600040101010101" pitchFamily="18" charset="-122"/>
              </a:rPr>
              <a:t>资金专项</a:t>
            </a:r>
            <a:endParaRPr lang="zh-CN" altLang="en-US" sz="800" b="1">
              <a:solidFill>
                <a:schemeClr val="tx1"/>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113" name="任意多边形: 形状 112"/>
          <p:cNvSpPr/>
          <p:nvPr/>
        </p:nvSpPr>
        <p:spPr>
          <a:xfrm flipH="1">
            <a:off x="2455903" y="2401570"/>
            <a:ext cx="144000" cy="0"/>
          </a:xfrm>
          <a:custGeom>
            <a:avLst/>
            <a:gdLst>
              <a:gd name="connsiteX0" fmla="*/ 304800 w 304800"/>
              <a:gd name="connsiteY0" fmla="*/ 0 h 0"/>
              <a:gd name="connsiteX1" fmla="*/ 0 w 304800"/>
              <a:gd name="connsiteY1" fmla="*/ 0 h 0"/>
            </a:gdLst>
            <a:ahLst/>
            <a:cxnLst>
              <a:cxn ang="0">
                <a:pos x="connsiteX0" y="connsiteY0"/>
              </a:cxn>
              <a:cxn ang="0">
                <a:pos x="connsiteX1" y="connsiteY1"/>
              </a:cxn>
            </a:cxnLst>
            <a:rect l="l" t="t" r="r" b="b"/>
            <a:pathLst>
              <a:path w="304800">
                <a:moveTo>
                  <a:pt x="304800" y="0"/>
                </a:moveTo>
                <a:lnTo>
                  <a:pt x="0" y="0"/>
                </a:lnTo>
              </a:path>
            </a:pathLst>
          </a:custGeom>
          <a:noFill/>
          <a:ln>
            <a:solidFill>
              <a:schemeClr val="accent4"/>
            </a:solidFill>
            <a:tailEnd type="oval" w="med" len="me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cs typeface="OPPOSans M" panose="00020600040101010101" pitchFamily="18" charset="-122"/>
            </a:endParaRPr>
          </a:p>
        </p:txBody>
      </p:sp>
      <p:sp>
        <p:nvSpPr>
          <p:cNvPr id="44" name="矩形 43"/>
          <p:cNvSpPr/>
          <p:nvPr/>
        </p:nvSpPr>
        <p:spPr>
          <a:xfrm flipH="1">
            <a:off x="2600325" y="2740025"/>
            <a:ext cx="746760" cy="225425"/>
          </a:xfrm>
          <a:prstGeom prst="rect">
            <a:avLst/>
          </a:prstGeom>
          <a:solidFill>
            <a:schemeClr val="accent5">
              <a:lumMod val="40000"/>
              <a:lumOff val="60000"/>
            </a:schemeClr>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800" b="1">
                <a:solidFill>
                  <a:schemeClr val="tx1"/>
                </a:solidFill>
                <a:latin typeface="微软雅黑" panose="020B0503020204020204" pitchFamily="34" charset="-122"/>
                <a:ea typeface="微软雅黑" panose="020B0503020204020204" pitchFamily="34" charset="-122"/>
                <a:cs typeface="OPPOSans M" panose="00020600040101010101" pitchFamily="18" charset="-122"/>
              </a:rPr>
              <a:t>7</a:t>
            </a:r>
            <a:endParaRPr lang="en-US" altLang="zh-CN" sz="800" b="1">
              <a:solidFill>
                <a:schemeClr val="tx1"/>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45" name="矩形 44"/>
          <p:cNvSpPr/>
          <p:nvPr/>
        </p:nvSpPr>
        <p:spPr>
          <a:xfrm flipH="1">
            <a:off x="1713230" y="2743835"/>
            <a:ext cx="746760" cy="221615"/>
          </a:xfrm>
          <a:prstGeom prst="rect">
            <a:avLst/>
          </a:prstGeom>
          <a:solidFill>
            <a:schemeClr val="accent5">
              <a:lumMod val="40000"/>
              <a:lumOff val="60000"/>
            </a:schemeClr>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800" b="1">
                <a:solidFill>
                  <a:schemeClr val="tx1"/>
                </a:solidFill>
                <a:latin typeface="微软雅黑" panose="020B0503020204020204" pitchFamily="34" charset="-122"/>
                <a:ea typeface="微软雅黑" panose="020B0503020204020204" pitchFamily="34" charset="-122"/>
                <a:cs typeface="OPPOSans M" panose="00020600040101010101" pitchFamily="18" charset="-122"/>
              </a:rPr>
              <a:t>专线审计</a:t>
            </a:r>
            <a:endParaRPr lang="zh-CN" altLang="en-US" sz="800" b="1">
              <a:solidFill>
                <a:schemeClr val="tx1"/>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49" name="任意多边形: 形状 112"/>
          <p:cNvSpPr/>
          <p:nvPr/>
        </p:nvSpPr>
        <p:spPr>
          <a:xfrm flipH="1">
            <a:off x="2439393" y="2887345"/>
            <a:ext cx="144000" cy="0"/>
          </a:xfrm>
          <a:custGeom>
            <a:avLst/>
            <a:gdLst>
              <a:gd name="connsiteX0" fmla="*/ 304800 w 304800"/>
              <a:gd name="connsiteY0" fmla="*/ 0 h 0"/>
              <a:gd name="connsiteX1" fmla="*/ 0 w 304800"/>
              <a:gd name="connsiteY1" fmla="*/ 0 h 0"/>
            </a:gdLst>
            <a:ahLst/>
            <a:cxnLst>
              <a:cxn ang="0">
                <a:pos x="connsiteX0" y="connsiteY0"/>
              </a:cxn>
              <a:cxn ang="0">
                <a:pos x="connsiteX1" y="connsiteY1"/>
              </a:cxn>
            </a:cxnLst>
            <a:rect l="l" t="t" r="r" b="b"/>
            <a:pathLst>
              <a:path w="304800">
                <a:moveTo>
                  <a:pt x="304800" y="0"/>
                </a:moveTo>
                <a:lnTo>
                  <a:pt x="0" y="0"/>
                </a:lnTo>
              </a:path>
            </a:pathLst>
          </a:custGeom>
          <a:noFill/>
          <a:ln>
            <a:solidFill>
              <a:schemeClr val="accent4"/>
            </a:solidFill>
            <a:tailEnd type="oval" w="med" len="me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cs typeface="OPPOSans M" panose="00020600040101010101" pitchFamily="18" charset="-122"/>
            </a:endParaRPr>
          </a:p>
        </p:txBody>
      </p:sp>
      <p:sp>
        <p:nvSpPr>
          <p:cNvPr id="50" name="矩形 49"/>
          <p:cNvSpPr/>
          <p:nvPr/>
        </p:nvSpPr>
        <p:spPr>
          <a:xfrm flipH="1">
            <a:off x="1696720" y="3086100"/>
            <a:ext cx="746760" cy="233680"/>
          </a:xfrm>
          <a:prstGeom prst="rect">
            <a:avLst/>
          </a:prstGeom>
          <a:solidFill>
            <a:schemeClr val="accent5">
              <a:lumMod val="60000"/>
              <a:lumOff val="40000"/>
            </a:schemeClr>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800" b="1">
                <a:solidFill>
                  <a:schemeClr val="tx1"/>
                </a:solidFill>
                <a:latin typeface="微软雅黑" panose="020B0503020204020204" pitchFamily="34" charset="-122"/>
                <a:ea typeface="微软雅黑" panose="020B0503020204020204" pitchFamily="34" charset="-122"/>
                <a:cs typeface="OPPOSans M" panose="00020600040101010101" pitchFamily="18" charset="-122"/>
              </a:rPr>
              <a:t>省内巡察</a:t>
            </a:r>
            <a:endParaRPr lang="zh-CN" altLang="en-US" sz="800" b="1">
              <a:solidFill>
                <a:schemeClr val="tx1"/>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51" name="矩形 50"/>
          <p:cNvSpPr/>
          <p:nvPr/>
        </p:nvSpPr>
        <p:spPr>
          <a:xfrm flipH="1">
            <a:off x="2613025" y="3086100"/>
            <a:ext cx="746760" cy="215900"/>
          </a:xfrm>
          <a:prstGeom prst="rect">
            <a:avLst/>
          </a:prstGeom>
          <a:solidFill>
            <a:schemeClr val="accent5">
              <a:lumMod val="60000"/>
              <a:lumOff val="40000"/>
            </a:schemeClr>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800" b="1">
                <a:solidFill>
                  <a:schemeClr val="tx1"/>
                </a:solidFill>
                <a:latin typeface="微软雅黑" panose="020B0503020204020204" pitchFamily="34" charset="-122"/>
                <a:ea typeface="微软雅黑" panose="020B0503020204020204" pitchFamily="34" charset="-122"/>
                <a:cs typeface="OPPOSans M" panose="00020600040101010101" pitchFamily="18" charset="-122"/>
              </a:rPr>
              <a:t>7</a:t>
            </a:r>
            <a:endParaRPr lang="en-US" altLang="zh-CN" sz="800" b="1">
              <a:solidFill>
                <a:schemeClr val="tx1"/>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52" name="任意多边形: 形状 112"/>
          <p:cNvSpPr/>
          <p:nvPr/>
        </p:nvSpPr>
        <p:spPr>
          <a:xfrm flipH="1">
            <a:off x="2422883" y="3229610"/>
            <a:ext cx="144000" cy="0"/>
          </a:xfrm>
          <a:custGeom>
            <a:avLst/>
            <a:gdLst>
              <a:gd name="connsiteX0" fmla="*/ 304800 w 304800"/>
              <a:gd name="connsiteY0" fmla="*/ 0 h 0"/>
              <a:gd name="connsiteX1" fmla="*/ 0 w 304800"/>
              <a:gd name="connsiteY1" fmla="*/ 0 h 0"/>
            </a:gdLst>
            <a:ahLst/>
            <a:cxnLst>
              <a:cxn ang="0">
                <a:pos x="connsiteX0" y="connsiteY0"/>
              </a:cxn>
              <a:cxn ang="0">
                <a:pos x="connsiteX1" y="connsiteY1"/>
              </a:cxn>
            </a:cxnLst>
            <a:rect l="l" t="t" r="r" b="b"/>
            <a:pathLst>
              <a:path w="304800">
                <a:moveTo>
                  <a:pt x="304800" y="0"/>
                </a:moveTo>
                <a:lnTo>
                  <a:pt x="0" y="0"/>
                </a:lnTo>
              </a:path>
            </a:pathLst>
          </a:custGeom>
          <a:noFill/>
          <a:ln>
            <a:solidFill>
              <a:schemeClr val="accent4"/>
            </a:solidFill>
            <a:tailEnd type="oval" w="med" len="me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cs typeface="OPPOSans M" panose="00020600040101010101" pitchFamily="18" charset="-122"/>
            </a:endParaRPr>
          </a:p>
        </p:txBody>
      </p:sp>
      <p:sp>
        <p:nvSpPr>
          <p:cNvPr id="53" name="矩形 52"/>
          <p:cNvSpPr/>
          <p:nvPr/>
        </p:nvSpPr>
        <p:spPr>
          <a:xfrm flipH="1">
            <a:off x="1680210" y="3641090"/>
            <a:ext cx="746760" cy="226695"/>
          </a:xfrm>
          <a:prstGeom prst="rect">
            <a:avLst/>
          </a:prstGeom>
          <a:solidFill>
            <a:schemeClr val="accent5">
              <a:lumMod val="50000"/>
            </a:schemeClr>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800" b="1">
                <a:solidFill>
                  <a:schemeClr val="tx1"/>
                </a:solidFill>
                <a:latin typeface="微软雅黑" panose="020B0503020204020204" pitchFamily="34" charset="-122"/>
                <a:ea typeface="微软雅黑" panose="020B0503020204020204" pitchFamily="34" charset="-122"/>
                <a:cs typeface="OPPOSans M" panose="00020600040101010101" pitchFamily="18" charset="-122"/>
              </a:rPr>
              <a:t>业务大检查</a:t>
            </a:r>
            <a:endParaRPr lang="zh-CN" altLang="en-US" sz="800" b="1">
              <a:solidFill>
                <a:schemeClr val="tx1"/>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55" name="矩形 54"/>
          <p:cNvSpPr/>
          <p:nvPr/>
        </p:nvSpPr>
        <p:spPr>
          <a:xfrm flipH="1">
            <a:off x="2596515" y="3662045"/>
            <a:ext cx="746760" cy="205740"/>
          </a:xfrm>
          <a:prstGeom prst="rect">
            <a:avLst/>
          </a:prstGeom>
          <a:solidFill>
            <a:schemeClr val="accent5">
              <a:lumMod val="50000"/>
            </a:schemeClr>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800" b="1">
                <a:solidFill>
                  <a:schemeClr val="tx1"/>
                </a:solidFill>
                <a:latin typeface="微软雅黑" panose="020B0503020204020204" pitchFamily="34" charset="-122"/>
                <a:ea typeface="微软雅黑" panose="020B0503020204020204" pitchFamily="34" charset="-122"/>
                <a:cs typeface="OPPOSans M" panose="00020600040101010101" pitchFamily="18" charset="-122"/>
              </a:rPr>
              <a:t>……</a:t>
            </a:r>
            <a:endParaRPr lang="en-US" altLang="zh-CN" sz="800" b="1">
              <a:solidFill>
                <a:schemeClr val="tx1"/>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58" name="任意多边形: 形状 112"/>
          <p:cNvSpPr/>
          <p:nvPr/>
        </p:nvSpPr>
        <p:spPr>
          <a:xfrm flipH="1">
            <a:off x="2406373" y="3787140"/>
            <a:ext cx="144000" cy="0"/>
          </a:xfrm>
          <a:custGeom>
            <a:avLst/>
            <a:gdLst>
              <a:gd name="connsiteX0" fmla="*/ 304800 w 304800"/>
              <a:gd name="connsiteY0" fmla="*/ 0 h 0"/>
              <a:gd name="connsiteX1" fmla="*/ 0 w 304800"/>
              <a:gd name="connsiteY1" fmla="*/ 0 h 0"/>
            </a:gdLst>
            <a:ahLst/>
            <a:cxnLst>
              <a:cxn ang="0">
                <a:pos x="connsiteX0" y="connsiteY0"/>
              </a:cxn>
              <a:cxn ang="0">
                <a:pos x="connsiteX1" y="connsiteY1"/>
              </a:cxn>
            </a:cxnLst>
            <a:rect l="l" t="t" r="r" b="b"/>
            <a:pathLst>
              <a:path w="304800">
                <a:moveTo>
                  <a:pt x="304800" y="0"/>
                </a:moveTo>
                <a:lnTo>
                  <a:pt x="0" y="0"/>
                </a:lnTo>
              </a:path>
            </a:pathLst>
          </a:custGeom>
          <a:noFill/>
          <a:ln>
            <a:solidFill>
              <a:schemeClr val="accent4"/>
            </a:solidFill>
            <a:tailEnd type="oval" w="med" len="me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cs typeface="OPPOSans M" panose="00020600040101010101" pitchFamily="18" charset="-122"/>
            </a:endParaRPr>
          </a:p>
        </p:txBody>
      </p:sp>
      <p:sp>
        <p:nvSpPr>
          <p:cNvPr id="61" name="矩形 60"/>
          <p:cNvSpPr/>
          <p:nvPr/>
        </p:nvSpPr>
        <p:spPr>
          <a:xfrm flipH="1">
            <a:off x="2583815" y="3369310"/>
            <a:ext cx="746760" cy="225425"/>
          </a:xfrm>
          <a:prstGeom prst="rect">
            <a:avLst/>
          </a:prstGeom>
          <a:solidFill>
            <a:schemeClr val="accent5">
              <a:lumMod val="75000"/>
            </a:schemeClr>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800" b="1">
                <a:solidFill>
                  <a:schemeClr val="tx1"/>
                </a:solidFill>
                <a:latin typeface="微软雅黑" panose="020B0503020204020204" pitchFamily="34" charset="-122"/>
                <a:ea typeface="微软雅黑" panose="020B0503020204020204" pitchFamily="34" charset="-122"/>
                <a:cs typeface="OPPOSans M" panose="00020600040101010101" pitchFamily="18" charset="-122"/>
              </a:rPr>
              <a:t>7</a:t>
            </a:r>
            <a:endParaRPr lang="en-US" altLang="zh-CN" sz="800" b="1">
              <a:solidFill>
                <a:schemeClr val="tx1"/>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62" name="矩形 61"/>
          <p:cNvSpPr/>
          <p:nvPr/>
        </p:nvSpPr>
        <p:spPr>
          <a:xfrm flipH="1">
            <a:off x="1713865" y="3373120"/>
            <a:ext cx="731520" cy="221615"/>
          </a:xfrm>
          <a:prstGeom prst="rect">
            <a:avLst/>
          </a:prstGeom>
          <a:solidFill>
            <a:schemeClr val="accent5">
              <a:lumMod val="75000"/>
            </a:schemeClr>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800" b="1">
                <a:solidFill>
                  <a:schemeClr val="tx1"/>
                </a:solidFill>
                <a:latin typeface="微软雅黑" panose="020B0503020204020204" pitchFamily="34" charset="-122"/>
                <a:ea typeface="微软雅黑" panose="020B0503020204020204" pitchFamily="34" charset="-122"/>
                <a:cs typeface="OPPOSans M" panose="00020600040101010101" pitchFamily="18" charset="-122"/>
              </a:rPr>
              <a:t>离任审计</a:t>
            </a:r>
            <a:endParaRPr lang="zh-CN" altLang="en-US" sz="800" b="1">
              <a:solidFill>
                <a:schemeClr val="tx1"/>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64" name="任意多边形: 形状 112"/>
          <p:cNvSpPr/>
          <p:nvPr/>
        </p:nvSpPr>
        <p:spPr>
          <a:xfrm flipH="1">
            <a:off x="2422883" y="3516630"/>
            <a:ext cx="144000" cy="0"/>
          </a:xfrm>
          <a:custGeom>
            <a:avLst/>
            <a:gdLst>
              <a:gd name="connsiteX0" fmla="*/ 304800 w 304800"/>
              <a:gd name="connsiteY0" fmla="*/ 0 h 0"/>
              <a:gd name="connsiteX1" fmla="*/ 0 w 304800"/>
              <a:gd name="connsiteY1" fmla="*/ 0 h 0"/>
            </a:gdLst>
            <a:ahLst/>
            <a:cxnLst>
              <a:cxn ang="0">
                <a:pos x="connsiteX0" y="connsiteY0"/>
              </a:cxn>
              <a:cxn ang="0">
                <a:pos x="connsiteX1" y="connsiteY1"/>
              </a:cxn>
            </a:cxnLst>
            <a:rect l="l" t="t" r="r" b="b"/>
            <a:pathLst>
              <a:path w="304800">
                <a:moveTo>
                  <a:pt x="304800" y="0"/>
                </a:moveTo>
                <a:lnTo>
                  <a:pt x="0" y="0"/>
                </a:lnTo>
              </a:path>
            </a:pathLst>
          </a:custGeom>
          <a:noFill/>
          <a:ln>
            <a:solidFill>
              <a:schemeClr val="accent4"/>
            </a:solidFill>
            <a:tailEnd type="oval" w="med" len="me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cs typeface="OPPOSans M" panose="00020600040101010101" pitchFamily="18" charset="-122"/>
            </a:endParaRPr>
          </a:p>
        </p:txBody>
      </p:sp>
      <p:sp>
        <p:nvSpPr>
          <p:cNvPr id="68" name="文本框 67"/>
          <p:cNvSpPr txBox="1"/>
          <p:nvPr/>
        </p:nvSpPr>
        <p:spPr>
          <a:xfrm>
            <a:off x="4633595" y="1728470"/>
            <a:ext cx="3034030" cy="275590"/>
          </a:xfrm>
          <a:prstGeom prst="rect">
            <a:avLst/>
          </a:prstGeom>
          <a:noFill/>
        </p:spPr>
        <p:txBody>
          <a:bodyPr wrap="square" rtlCol="0">
            <a:spAutoFit/>
          </a:bodyPr>
          <a:p>
            <a:pPr algn="ctr"/>
            <a:r>
              <a:rPr kumimoji="1" lang="zh-CN" sz="1200" b="1" u="sng" kern="0" dirty="0">
                <a:solidFill>
                  <a:srgbClr val="C00000"/>
                </a:solidFill>
                <a:latin typeface="微软雅黑" panose="020B0503020204020204" pitchFamily="34" charset="-122"/>
                <a:ea typeface="微软雅黑" panose="020B0503020204020204" pitchFamily="34" charset="-122"/>
              </a:rPr>
              <a:t>风险领域不断扩大</a:t>
            </a:r>
            <a:endParaRPr kumimoji="1" lang="zh-CN" sz="1200" b="1" u="sng" kern="0" dirty="0">
              <a:solidFill>
                <a:srgbClr val="C00000"/>
              </a:solidFill>
              <a:latin typeface="微软雅黑" panose="020B0503020204020204" pitchFamily="34" charset="-122"/>
              <a:ea typeface="微软雅黑" panose="020B0503020204020204" pitchFamily="34" charset="-122"/>
            </a:endParaRPr>
          </a:p>
        </p:txBody>
      </p:sp>
      <p:grpSp>
        <p:nvGrpSpPr>
          <p:cNvPr id="69" name="组合 68"/>
          <p:cNvGrpSpPr/>
          <p:nvPr/>
        </p:nvGrpSpPr>
        <p:grpSpPr>
          <a:xfrm>
            <a:off x="5951220" y="2132965"/>
            <a:ext cx="1445895" cy="217805"/>
            <a:chOff x="5637211" y="1033244"/>
            <a:chExt cx="1918978" cy="217609"/>
          </a:xfrm>
        </p:grpSpPr>
        <p:sp>
          <p:nvSpPr>
            <p:cNvPr id="70" name="任意多边形: 形状 33"/>
            <p:cNvSpPr/>
            <p:nvPr/>
          </p:nvSpPr>
          <p:spPr>
            <a:xfrm flipH="1">
              <a:off x="5637211" y="1180873"/>
              <a:ext cx="576000" cy="0"/>
            </a:xfrm>
            <a:custGeom>
              <a:avLst/>
              <a:gdLst>
                <a:gd name="connsiteX0" fmla="*/ 0 w 1940768"/>
                <a:gd name="connsiteY0" fmla="*/ 0 h 0"/>
                <a:gd name="connsiteX1" fmla="*/ 0 w 1940768"/>
                <a:gd name="connsiteY1" fmla="*/ 0 h 0"/>
                <a:gd name="connsiteX2" fmla="*/ 1940768 w 1940768"/>
                <a:gd name="connsiteY2" fmla="*/ 0 h 0"/>
              </a:gdLst>
              <a:ahLst/>
              <a:cxnLst>
                <a:cxn ang="0">
                  <a:pos x="connsiteX0" y="connsiteY0"/>
                </a:cxn>
                <a:cxn ang="0">
                  <a:pos x="connsiteX1" y="connsiteY1"/>
                </a:cxn>
                <a:cxn ang="0">
                  <a:pos x="connsiteX2" y="connsiteY2"/>
                </a:cxn>
              </a:cxnLst>
              <a:rect l="l" t="t" r="r" b="b"/>
              <a:pathLst>
                <a:path w="1940768">
                  <a:moveTo>
                    <a:pt x="0" y="0"/>
                  </a:moveTo>
                  <a:lnTo>
                    <a:pt x="0" y="0"/>
                  </a:lnTo>
                  <a:lnTo>
                    <a:pt x="1940768" y="0"/>
                  </a:lnTo>
                </a:path>
              </a:pathLst>
            </a:custGeom>
            <a:noFill/>
            <a:ln>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cs typeface="OPPOSans M" panose="00020600040101010101" pitchFamily="18" charset="-122"/>
              </a:endParaRPr>
            </a:p>
          </p:txBody>
        </p:sp>
        <p:sp>
          <p:nvSpPr>
            <p:cNvPr id="71" name="任意多边形: 形状 36"/>
            <p:cNvSpPr/>
            <p:nvPr/>
          </p:nvSpPr>
          <p:spPr>
            <a:xfrm flipH="1">
              <a:off x="7556189" y="1110894"/>
              <a:ext cx="0" cy="139959"/>
            </a:xfrm>
            <a:custGeom>
              <a:avLst/>
              <a:gdLst>
                <a:gd name="connsiteX0" fmla="*/ 0 w 0"/>
                <a:gd name="connsiteY0" fmla="*/ 0 h 139959"/>
                <a:gd name="connsiteX1" fmla="*/ 0 w 0"/>
                <a:gd name="connsiteY1" fmla="*/ 139959 h 139959"/>
              </a:gdLst>
              <a:ahLst/>
              <a:cxnLst>
                <a:cxn ang="0">
                  <a:pos x="connsiteX0" y="connsiteY0"/>
                </a:cxn>
                <a:cxn ang="0">
                  <a:pos x="connsiteX1" y="connsiteY1"/>
                </a:cxn>
              </a:cxnLst>
              <a:rect l="l" t="t" r="r" b="b"/>
              <a:pathLst>
                <a:path h="139959">
                  <a:moveTo>
                    <a:pt x="0" y="0"/>
                  </a:moveTo>
                  <a:lnTo>
                    <a:pt x="0" y="139959"/>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cs typeface="OPPOSans M" panose="00020600040101010101" pitchFamily="18" charset="-122"/>
              </a:endParaRPr>
            </a:p>
          </p:txBody>
        </p:sp>
        <p:sp>
          <p:nvSpPr>
            <p:cNvPr id="72" name="任意多边形: 形状 37"/>
            <p:cNvSpPr/>
            <p:nvPr/>
          </p:nvSpPr>
          <p:spPr>
            <a:xfrm>
              <a:off x="6971789" y="1180873"/>
              <a:ext cx="576000" cy="0"/>
            </a:xfrm>
            <a:custGeom>
              <a:avLst/>
              <a:gdLst>
                <a:gd name="connsiteX0" fmla="*/ 0 w 1940768"/>
                <a:gd name="connsiteY0" fmla="*/ 0 h 0"/>
                <a:gd name="connsiteX1" fmla="*/ 0 w 1940768"/>
                <a:gd name="connsiteY1" fmla="*/ 0 h 0"/>
                <a:gd name="connsiteX2" fmla="*/ 1940768 w 1940768"/>
                <a:gd name="connsiteY2" fmla="*/ 0 h 0"/>
              </a:gdLst>
              <a:ahLst/>
              <a:cxnLst>
                <a:cxn ang="0">
                  <a:pos x="connsiteX0" y="connsiteY0"/>
                </a:cxn>
                <a:cxn ang="0">
                  <a:pos x="connsiteX1" y="connsiteY1"/>
                </a:cxn>
                <a:cxn ang="0">
                  <a:pos x="connsiteX2" y="connsiteY2"/>
                </a:cxn>
              </a:cxnLst>
              <a:rect l="l" t="t" r="r" b="b"/>
              <a:pathLst>
                <a:path w="1940768">
                  <a:moveTo>
                    <a:pt x="0" y="0"/>
                  </a:moveTo>
                  <a:lnTo>
                    <a:pt x="0" y="0"/>
                  </a:lnTo>
                  <a:lnTo>
                    <a:pt x="1940768" y="0"/>
                  </a:lnTo>
                </a:path>
              </a:pathLst>
            </a:custGeom>
            <a:noFill/>
            <a:ln>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cs typeface="OPPOSans M" panose="00020600040101010101" pitchFamily="18" charset="-122"/>
              </a:endParaRPr>
            </a:p>
          </p:txBody>
        </p:sp>
        <p:sp>
          <p:nvSpPr>
            <p:cNvPr id="73" name="文本框 72"/>
            <p:cNvSpPr txBox="1"/>
            <p:nvPr/>
          </p:nvSpPr>
          <p:spPr>
            <a:xfrm>
              <a:off x="6036476" y="1033244"/>
              <a:ext cx="991945" cy="213802"/>
            </a:xfrm>
            <a:prstGeom prst="rect">
              <a:avLst/>
            </a:prstGeom>
            <a:noFill/>
          </p:spPr>
          <p:txBody>
            <a:bodyPr wrap="square">
              <a:spAutoFit/>
            </a:bodyPr>
            <a:p>
              <a:pPr algn="ctr"/>
              <a:r>
                <a:rPr lang="en-US" altLang="zh-CN" sz="8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2025</a:t>
              </a:r>
              <a:endParaRPr lang="zh-CN" altLang="en-US" sz="8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74" name="组合 73"/>
          <p:cNvGrpSpPr/>
          <p:nvPr/>
        </p:nvGrpSpPr>
        <p:grpSpPr>
          <a:xfrm>
            <a:off x="4810760" y="2210435"/>
            <a:ext cx="1104265" cy="139700"/>
            <a:chOff x="2239346" y="1110894"/>
            <a:chExt cx="5342191" cy="139959"/>
          </a:xfrm>
        </p:grpSpPr>
        <p:grpSp>
          <p:nvGrpSpPr>
            <p:cNvPr id="75" name="组合 74"/>
            <p:cNvGrpSpPr/>
            <p:nvPr/>
          </p:nvGrpSpPr>
          <p:grpSpPr>
            <a:xfrm>
              <a:off x="2239346" y="1110894"/>
              <a:ext cx="2016000" cy="139959"/>
              <a:chOff x="2239347" y="1110343"/>
              <a:chExt cx="1926661" cy="139959"/>
            </a:xfrm>
          </p:grpSpPr>
          <p:sp>
            <p:nvSpPr>
              <p:cNvPr id="76" name="任意多边形: 形状 26"/>
              <p:cNvSpPr/>
              <p:nvPr/>
            </p:nvSpPr>
            <p:spPr>
              <a:xfrm flipH="1">
                <a:off x="2258008" y="1180322"/>
                <a:ext cx="1908000" cy="0"/>
              </a:xfrm>
              <a:custGeom>
                <a:avLst/>
                <a:gdLst>
                  <a:gd name="connsiteX0" fmla="*/ 0 w 1940768"/>
                  <a:gd name="connsiteY0" fmla="*/ 0 h 0"/>
                  <a:gd name="connsiteX1" fmla="*/ 0 w 1940768"/>
                  <a:gd name="connsiteY1" fmla="*/ 0 h 0"/>
                  <a:gd name="connsiteX2" fmla="*/ 1940768 w 1940768"/>
                  <a:gd name="connsiteY2" fmla="*/ 0 h 0"/>
                </a:gdLst>
                <a:ahLst/>
                <a:cxnLst>
                  <a:cxn ang="0">
                    <a:pos x="connsiteX0" y="connsiteY0"/>
                  </a:cxn>
                  <a:cxn ang="0">
                    <a:pos x="connsiteX1" y="connsiteY1"/>
                  </a:cxn>
                  <a:cxn ang="0">
                    <a:pos x="connsiteX2" y="connsiteY2"/>
                  </a:cxn>
                </a:cxnLst>
                <a:rect l="l" t="t" r="r" b="b"/>
                <a:pathLst>
                  <a:path w="1940768">
                    <a:moveTo>
                      <a:pt x="0" y="0"/>
                    </a:moveTo>
                    <a:lnTo>
                      <a:pt x="0" y="0"/>
                    </a:lnTo>
                    <a:lnTo>
                      <a:pt x="1940768" y="0"/>
                    </a:lnTo>
                  </a:path>
                </a:pathLst>
              </a:custGeom>
              <a:noFill/>
              <a:ln>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cs typeface="OPPOSans M" panose="00020600040101010101" pitchFamily="18" charset="-122"/>
                </a:endParaRPr>
              </a:p>
            </p:txBody>
          </p:sp>
          <p:sp>
            <p:nvSpPr>
              <p:cNvPr id="77" name="任意多边形: 形状 27"/>
              <p:cNvSpPr/>
              <p:nvPr/>
            </p:nvSpPr>
            <p:spPr>
              <a:xfrm>
                <a:off x="2239347" y="1110343"/>
                <a:ext cx="0" cy="139959"/>
              </a:xfrm>
              <a:custGeom>
                <a:avLst/>
                <a:gdLst>
                  <a:gd name="connsiteX0" fmla="*/ 0 w 0"/>
                  <a:gd name="connsiteY0" fmla="*/ 0 h 139959"/>
                  <a:gd name="connsiteX1" fmla="*/ 0 w 0"/>
                  <a:gd name="connsiteY1" fmla="*/ 139959 h 139959"/>
                </a:gdLst>
                <a:ahLst/>
                <a:cxnLst>
                  <a:cxn ang="0">
                    <a:pos x="connsiteX0" y="connsiteY0"/>
                  </a:cxn>
                  <a:cxn ang="0">
                    <a:pos x="connsiteX1" y="connsiteY1"/>
                  </a:cxn>
                </a:cxnLst>
                <a:rect l="l" t="t" r="r" b="b"/>
                <a:pathLst>
                  <a:path h="139959">
                    <a:moveTo>
                      <a:pt x="0" y="0"/>
                    </a:moveTo>
                    <a:lnTo>
                      <a:pt x="0" y="139959"/>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cs typeface="OPPOSans M" panose="00020600040101010101" pitchFamily="18" charset="-122"/>
                </a:endParaRPr>
              </a:p>
            </p:txBody>
          </p:sp>
        </p:grpSp>
        <p:grpSp>
          <p:nvGrpSpPr>
            <p:cNvPr id="78" name="组合 77"/>
            <p:cNvGrpSpPr/>
            <p:nvPr/>
          </p:nvGrpSpPr>
          <p:grpSpPr>
            <a:xfrm flipH="1">
              <a:off x="5565537" y="1110894"/>
              <a:ext cx="2016000" cy="139959"/>
              <a:chOff x="1969382" y="1110343"/>
              <a:chExt cx="1926661" cy="139959"/>
            </a:xfrm>
          </p:grpSpPr>
          <p:sp>
            <p:nvSpPr>
              <p:cNvPr id="79" name="任意多边形: 形状 30"/>
              <p:cNvSpPr/>
              <p:nvPr/>
            </p:nvSpPr>
            <p:spPr>
              <a:xfrm flipH="1">
                <a:off x="1988043" y="1180322"/>
                <a:ext cx="1908000" cy="0"/>
              </a:xfrm>
              <a:custGeom>
                <a:avLst/>
                <a:gdLst>
                  <a:gd name="connsiteX0" fmla="*/ 0 w 1940768"/>
                  <a:gd name="connsiteY0" fmla="*/ 0 h 0"/>
                  <a:gd name="connsiteX1" fmla="*/ 0 w 1940768"/>
                  <a:gd name="connsiteY1" fmla="*/ 0 h 0"/>
                  <a:gd name="connsiteX2" fmla="*/ 1940768 w 1940768"/>
                  <a:gd name="connsiteY2" fmla="*/ 0 h 0"/>
                </a:gdLst>
                <a:ahLst/>
                <a:cxnLst>
                  <a:cxn ang="0">
                    <a:pos x="connsiteX0" y="connsiteY0"/>
                  </a:cxn>
                  <a:cxn ang="0">
                    <a:pos x="connsiteX1" y="connsiteY1"/>
                  </a:cxn>
                  <a:cxn ang="0">
                    <a:pos x="connsiteX2" y="connsiteY2"/>
                  </a:cxn>
                </a:cxnLst>
                <a:rect l="l" t="t" r="r" b="b"/>
                <a:pathLst>
                  <a:path w="1940768">
                    <a:moveTo>
                      <a:pt x="0" y="0"/>
                    </a:moveTo>
                    <a:lnTo>
                      <a:pt x="0" y="0"/>
                    </a:lnTo>
                    <a:lnTo>
                      <a:pt x="1940768" y="0"/>
                    </a:lnTo>
                  </a:path>
                </a:pathLst>
              </a:custGeom>
              <a:noFill/>
              <a:ln>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cs typeface="OPPOSans M" panose="00020600040101010101" pitchFamily="18" charset="-122"/>
                </a:endParaRPr>
              </a:p>
            </p:txBody>
          </p:sp>
          <p:sp>
            <p:nvSpPr>
              <p:cNvPr id="80" name="任意多边形: 形状 31"/>
              <p:cNvSpPr/>
              <p:nvPr/>
            </p:nvSpPr>
            <p:spPr>
              <a:xfrm>
                <a:off x="1969382" y="1110343"/>
                <a:ext cx="0" cy="139959"/>
              </a:xfrm>
              <a:custGeom>
                <a:avLst/>
                <a:gdLst>
                  <a:gd name="connsiteX0" fmla="*/ 0 w 0"/>
                  <a:gd name="connsiteY0" fmla="*/ 0 h 139959"/>
                  <a:gd name="connsiteX1" fmla="*/ 0 w 0"/>
                  <a:gd name="connsiteY1" fmla="*/ 139959 h 139959"/>
                </a:gdLst>
                <a:ahLst/>
                <a:cxnLst>
                  <a:cxn ang="0">
                    <a:pos x="connsiteX0" y="connsiteY0"/>
                  </a:cxn>
                  <a:cxn ang="0">
                    <a:pos x="connsiteX1" y="connsiteY1"/>
                  </a:cxn>
                </a:cxnLst>
                <a:rect l="l" t="t" r="r" b="b"/>
                <a:pathLst>
                  <a:path h="139959">
                    <a:moveTo>
                      <a:pt x="0" y="0"/>
                    </a:moveTo>
                    <a:lnTo>
                      <a:pt x="0" y="139959"/>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cs typeface="OPPOSans M" panose="00020600040101010101" pitchFamily="18" charset="-122"/>
                </a:endParaRPr>
              </a:p>
            </p:txBody>
          </p:sp>
        </p:grpSp>
      </p:grpSp>
      <p:sp>
        <p:nvSpPr>
          <p:cNvPr id="81" name="文本框 80"/>
          <p:cNvSpPr txBox="1"/>
          <p:nvPr/>
        </p:nvSpPr>
        <p:spPr>
          <a:xfrm>
            <a:off x="5121275" y="2132965"/>
            <a:ext cx="452120" cy="334010"/>
          </a:xfrm>
          <a:prstGeom prst="rect">
            <a:avLst/>
          </a:prstGeom>
          <a:noFill/>
        </p:spPr>
        <p:txBody>
          <a:bodyPr wrap="square">
            <a:noAutofit/>
          </a:bodyPr>
          <a:p>
            <a:pPr algn="ctr"/>
            <a:r>
              <a:rPr lang="en-US" altLang="zh-CN" sz="8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2023</a:t>
            </a:r>
            <a:endParaRPr lang="zh-CN" altLang="en-US" sz="8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5" name="矩形 84"/>
          <p:cNvSpPr/>
          <p:nvPr/>
        </p:nvSpPr>
        <p:spPr>
          <a:xfrm>
            <a:off x="5950585" y="2420620"/>
            <a:ext cx="1446530" cy="1135380"/>
          </a:xfrm>
          <a:prstGeom prst="rect">
            <a:avLst/>
          </a:prstGeom>
          <a:solidFill>
            <a:schemeClr val="bg1"/>
          </a:solidFill>
          <a:ln w="158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800">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86" name="矩形 85"/>
          <p:cNvSpPr/>
          <p:nvPr/>
        </p:nvSpPr>
        <p:spPr>
          <a:xfrm>
            <a:off x="6030595" y="2456180"/>
            <a:ext cx="1316355" cy="124460"/>
          </a:xfrm>
          <a:prstGeom prst="rect">
            <a:avLst/>
          </a:prstGeom>
          <a:solidFill>
            <a:schemeClr val="accent5">
              <a:lumMod val="20000"/>
              <a:lumOff val="80000"/>
            </a:schemeClr>
          </a:solidFill>
          <a:ln w="3175">
            <a:solidFill>
              <a:schemeClr val="accent4">
                <a:lumMod val="40000"/>
                <a:lumOff val="6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600">
                <a:solidFill>
                  <a:schemeClr val="tx1"/>
                </a:solidFill>
                <a:latin typeface="微软雅黑" panose="020B0503020204020204" pitchFamily="34" charset="-122"/>
                <a:ea typeface="微软雅黑" panose="020B0503020204020204" pitchFamily="34" charset="-122"/>
                <a:cs typeface="OPPOSans M" panose="00020600040101010101" pitchFamily="18" charset="-122"/>
              </a:rPr>
              <a:t>集团资金管理</a:t>
            </a:r>
            <a:endParaRPr lang="zh-CN" altLang="en-US" sz="600">
              <a:solidFill>
                <a:schemeClr val="tx1"/>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87" name="矩形 86"/>
          <p:cNvSpPr/>
          <p:nvPr/>
        </p:nvSpPr>
        <p:spPr>
          <a:xfrm>
            <a:off x="6030595" y="2635250"/>
            <a:ext cx="1316355" cy="124460"/>
          </a:xfrm>
          <a:prstGeom prst="rect">
            <a:avLst/>
          </a:prstGeom>
          <a:solidFill>
            <a:schemeClr val="accent5">
              <a:lumMod val="20000"/>
              <a:lumOff val="80000"/>
            </a:schemeClr>
          </a:solidFill>
          <a:ln w="3175">
            <a:solidFill>
              <a:schemeClr val="accent4">
                <a:lumMod val="40000"/>
                <a:lumOff val="6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600">
                <a:solidFill>
                  <a:schemeClr val="tx1"/>
                </a:solidFill>
                <a:latin typeface="微软雅黑" panose="020B0503020204020204" pitchFamily="34" charset="-122"/>
                <a:ea typeface="微软雅黑" panose="020B0503020204020204" pitchFamily="34" charset="-122"/>
                <a:cs typeface="OPPOSans M" panose="00020600040101010101" pitchFamily="18" charset="-122"/>
              </a:rPr>
              <a:t>出账收入和产品订购</a:t>
            </a:r>
            <a:endParaRPr lang="zh-CN" altLang="en-US" sz="600">
              <a:solidFill>
                <a:schemeClr val="tx1"/>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88" name="矩形 87"/>
          <p:cNvSpPr/>
          <p:nvPr/>
        </p:nvSpPr>
        <p:spPr>
          <a:xfrm>
            <a:off x="6030595" y="2813685"/>
            <a:ext cx="1316355" cy="124460"/>
          </a:xfrm>
          <a:prstGeom prst="rect">
            <a:avLst/>
          </a:prstGeom>
          <a:solidFill>
            <a:schemeClr val="accent5">
              <a:lumMod val="20000"/>
              <a:lumOff val="80000"/>
            </a:schemeClr>
          </a:solidFill>
          <a:ln w="3175">
            <a:solidFill>
              <a:schemeClr val="accent4">
                <a:lumMod val="40000"/>
                <a:lumOff val="6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集团建档资料</a:t>
            </a:r>
            <a:endParaRPr lang="zh-CN" altLang="en-US" sz="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9" name="矩形 88"/>
          <p:cNvSpPr/>
          <p:nvPr/>
        </p:nvSpPr>
        <p:spPr>
          <a:xfrm>
            <a:off x="6030595" y="2992120"/>
            <a:ext cx="1316355" cy="124460"/>
          </a:xfrm>
          <a:prstGeom prst="rect">
            <a:avLst/>
          </a:prstGeom>
          <a:solidFill>
            <a:schemeClr val="accent5">
              <a:lumMod val="20000"/>
              <a:lumOff val="80000"/>
            </a:schemeClr>
          </a:solidFill>
          <a:ln w="3175">
            <a:solidFill>
              <a:schemeClr val="accent4">
                <a:lumMod val="40000"/>
                <a:lumOff val="6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600">
                <a:solidFill>
                  <a:schemeClr val="tx1"/>
                </a:solidFill>
                <a:latin typeface="微软雅黑" panose="020B0503020204020204" pitchFamily="34" charset="-122"/>
                <a:ea typeface="微软雅黑" panose="020B0503020204020204" pitchFamily="34" charset="-122"/>
                <a:cs typeface="OPPOSans M" panose="00020600040101010101" pitchFamily="18" charset="-122"/>
              </a:rPr>
              <a:t>欠费管理</a:t>
            </a:r>
            <a:endParaRPr lang="zh-CN" altLang="en-US" sz="600">
              <a:solidFill>
                <a:schemeClr val="tx1"/>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90" name="矩形 89"/>
          <p:cNvSpPr/>
          <p:nvPr/>
        </p:nvSpPr>
        <p:spPr>
          <a:xfrm>
            <a:off x="6030595" y="3170555"/>
            <a:ext cx="1316355" cy="124460"/>
          </a:xfrm>
          <a:prstGeom prst="rect">
            <a:avLst/>
          </a:prstGeom>
          <a:solidFill>
            <a:schemeClr val="accent5">
              <a:lumMod val="20000"/>
              <a:lumOff val="80000"/>
            </a:schemeClr>
          </a:solidFill>
          <a:ln w="3175">
            <a:solidFill>
              <a:schemeClr val="accent4">
                <a:lumMod val="40000"/>
                <a:lumOff val="6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600">
                <a:solidFill>
                  <a:schemeClr val="tx1"/>
                </a:solidFill>
                <a:latin typeface="微软雅黑" panose="020B0503020204020204" pitchFamily="34" charset="-122"/>
                <a:ea typeface="微软雅黑" panose="020B0503020204020204" pitchFamily="34" charset="-122"/>
                <a:cs typeface="OPPOSans M" panose="00020600040101010101" pitchFamily="18" charset="-122"/>
              </a:rPr>
              <a:t>渠道酬金</a:t>
            </a:r>
            <a:endParaRPr lang="zh-CN" altLang="en-US" sz="600">
              <a:solidFill>
                <a:schemeClr val="tx1"/>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91" name="矩形 90"/>
          <p:cNvSpPr/>
          <p:nvPr/>
        </p:nvSpPr>
        <p:spPr>
          <a:xfrm>
            <a:off x="6030595" y="3348990"/>
            <a:ext cx="1316355" cy="124460"/>
          </a:xfrm>
          <a:prstGeom prst="rect">
            <a:avLst/>
          </a:prstGeom>
          <a:solidFill>
            <a:schemeClr val="accent5">
              <a:lumMod val="20000"/>
              <a:lumOff val="80000"/>
            </a:schemeClr>
          </a:solidFill>
          <a:ln w="3175">
            <a:solidFill>
              <a:schemeClr val="accent4">
                <a:lumMod val="40000"/>
                <a:lumOff val="6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sz="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营销案管理</a:t>
            </a:r>
            <a:endParaRPr lang="zh-CN" sz="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50" name="组合 149"/>
          <p:cNvGrpSpPr/>
          <p:nvPr/>
        </p:nvGrpSpPr>
        <p:grpSpPr>
          <a:xfrm>
            <a:off x="4795520" y="3703320"/>
            <a:ext cx="2601595" cy="260985"/>
            <a:chOff x="2343598" y="6615238"/>
            <a:chExt cx="9372956" cy="615124"/>
          </a:xfrm>
          <a:solidFill>
            <a:schemeClr val="tx2">
              <a:lumMod val="40000"/>
              <a:lumOff val="60000"/>
            </a:schemeClr>
          </a:solidFill>
        </p:grpSpPr>
        <p:sp>
          <p:nvSpPr>
            <p:cNvPr id="146" name="直角三角形 145"/>
            <p:cNvSpPr/>
            <p:nvPr/>
          </p:nvSpPr>
          <p:spPr>
            <a:xfrm flipH="1">
              <a:off x="2343599" y="6615238"/>
              <a:ext cx="9372955" cy="615124"/>
            </a:xfrm>
            <a:prstGeom prst="r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cs typeface="OPPOSans M" panose="00020600040101010101" pitchFamily="18" charset="-122"/>
              </a:endParaRPr>
            </a:p>
          </p:txBody>
        </p:sp>
        <p:sp>
          <p:nvSpPr>
            <p:cNvPr id="147" name="直角三角形 146"/>
            <p:cNvSpPr/>
            <p:nvPr/>
          </p:nvSpPr>
          <p:spPr>
            <a:xfrm flipH="1">
              <a:off x="2343598" y="6763996"/>
              <a:ext cx="7106239" cy="466365"/>
            </a:xfrm>
            <a:prstGeom prst="r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cs typeface="OPPOSans M" panose="00020600040101010101" pitchFamily="18" charset="-122"/>
              </a:endParaRPr>
            </a:p>
          </p:txBody>
        </p:sp>
        <p:sp>
          <p:nvSpPr>
            <p:cNvPr id="148" name="直角三角形 147"/>
            <p:cNvSpPr/>
            <p:nvPr/>
          </p:nvSpPr>
          <p:spPr>
            <a:xfrm flipH="1">
              <a:off x="2343599" y="6919342"/>
              <a:ext cx="4739164" cy="311020"/>
            </a:xfrm>
            <a:prstGeom prst="rtTriangl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cs typeface="OPPOSans M" panose="00020600040101010101" pitchFamily="18" charset="-122"/>
              </a:endParaRPr>
            </a:p>
          </p:txBody>
        </p:sp>
        <p:sp>
          <p:nvSpPr>
            <p:cNvPr id="149" name="直角三角形 148"/>
            <p:cNvSpPr/>
            <p:nvPr/>
          </p:nvSpPr>
          <p:spPr>
            <a:xfrm flipH="1">
              <a:off x="2343598" y="7077880"/>
              <a:ext cx="2323445" cy="152482"/>
            </a:xfrm>
            <a:prstGeom prst="r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cs typeface="OPPOSans M" panose="00020600040101010101" pitchFamily="18" charset="-122"/>
              </a:endParaRPr>
            </a:p>
          </p:txBody>
        </p:sp>
      </p:grpSp>
      <p:sp>
        <p:nvSpPr>
          <p:cNvPr id="92" name="矩形 91"/>
          <p:cNvSpPr/>
          <p:nvPr/>
        </p:nvSpPr>
        <p:spPr>
          <a:xfrm>
            <a:off x="4794885" y="2425065"/>
            <a:ext cx="1156970" cy="710565"/>
          </a:xfrm>
          <a:prstGeom prst="rect">
            <a:avLst/>
          </a:prstGeom>
          <a:solidFill>
            <a:schemeClr val="bg1"/>
          </a:solidFill>
          <a:ln w="158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600">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93" name="矩形 92"/>
          <p:cNvSpPr/>
          <p:nvPr/>
        </p:nvSpPr>
        <p:spPr>
          <a:xfrm>
            <a:off x="4810760" y="2461895"/>
            <a:ext cx="1134110" cy="118745"/>
          </a:xfrm>
          <a:prstGeom prst="rect">
            <a:avLst/>
          </a:prstGeom>
          <a:solidFill>
            <a:schemeClr val="accent5">
              <a:lumMod val="20000"/>
              <a:lumOff val="80000"/>
            </a:schemeClr>
          </a:solidFill>
          <a:ln w="3175">
            <a:solidFill>
              <a:schemeClr val="accent4">
                <a:lumMod val="40000"/>
                <a:lumOff val="6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600">
                <a:solidFill>
                  <a:schemeClr val="tx1"/>
                </a:solidFill>
                <a:latin typeface="微软雅黑" panose="020B0503020204020204" pitchFamily="34" charset="-122"/>
                <a:ea typeface="微软雅黑" panose="020B0503020204020204" pitchFamily="34" charset="-122"/>
                <a:cs typeface="OPPOSans M" panose="00020600040101010101" pitchFamily="18" charset="-122"/>
              </a:rPr>
              <a:t>集团资金管理</a:t>
            </a:r>
            <a:endParaRPr lang="zh-CN" altLang="en-US" sz="600">
              <a:solidFill>
                <a:schemeClr val="tx1"/>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94" name="矩形 93"/>
          <p:cNvSpPr/>
          <p:nvPr/>
        </p:nvSpPr>
        <p:spPr>
          <a:xfrm>
            <a:off x="4810760" y="2611755"/>
            <a:ext cx="1134110" cy="118745"/>
          </a:xfrm>
          <a:prstGeom prst="rect">
            <a:avLst/>
          </a:prstGeom>
          <a:solidFill>
            <a:schemeClr val="accent5">
              <a:lumMod val="20000"/>
              <a:lumOff val="80000"/>
            </a:schemeClr>
          </a:solidFill>
          <a:ln w="3175">
            <a:solidFill>
              <a:schemeClr val="accent4">
                <a:lumMod val="40000"/>
                <a:lumOff val="6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sz="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出账收入</a:t>
            </a:r>
            <a:endParaRPr lang="zh-CN" sz="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6" name="矩形 95"/>
          <p:cNvSpPr/>
          <p:nvPr/>
        </p:nvSpPr>
        <p:spPr>
          <a:xfrm>
            <a:off x="4810760" y="2760980"/>
            <a:ext cx="1134110" cy="118745"/>
          </a:xfrm>
          <a:prstGeom prst="rect">
            <a:avLst/>
          </a:prstGeom>
          <a:solidFill>
            <a:schemeClr val="accent5">
              <a:lumMod val="20000"/>
              <a:lumOff val="80000"/>
            </a:schemeClr>
          </a:solidFill>
          <a:ln w="3175">
            <a:solidFill>
              <a:schemeClr val="accent4">
                <a:lumMod val="40000"/>
                <a:lumOff val="6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600">
                <a:solidFill>
                  <a:schemeClr val="tx1"/>
                </a:solidFill>
                <a:latin typeface="微软雅黑" panose="020B0503020204020204" pitchFamily="34" charset="-122"/>
                <a:ea typeface="微软雅黑" panose="020B0503020204020204" pitchFamily="34" charset="-122"/>
                <a:cs typeface="OPPOSans M" panose="00020600040101010101" pitchFamily="18" charset="-122"/>
              </a:rPr>
              <a:t>集团建档资料</a:t>
            </a:r>
            <a:endParaRPr lang="zh-CN" altLang="en-US" sz="600">
              <a:solidFill>
                <a:schemeClr val="tx1"/>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98" name="矩形 97"/>
          <p:cNvSpPr/>
          <p:nvPr/>
        </p:nvSpPr>
        <p:spPr>
          <a:xfrm>
            <a:off x="4810760" y="2910840"/>
            <a:ext cx="1134110" cy="118745"/>
          </a:xfrm>
          <a:prstGeom prst="rect">
            <a:avLst/>
          </a:prstGeom>
          <a:solidFill>
            <a:schemeClr val="accent5">
              <a:lumMod val="20000"/>
              <a:lumOff val="80000"/>
            </a:schemeClr>
          </a:solidFill>
          <a:ln w="3175">
            <a:solidFill>
              <a:schemeClr val="accent4">
                <a:lumMod val="40000"/>
                <a:lumOff val="6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600">
                <a:solidFill>
                  <a:schemeClr val="tx1"/>
                </a:solidFill>
                <a:latin typeface="微软雅黑" panose="020B0503020204020204" pitchFamily="34" charset="-122"/>
                <a:ea typeface="微软雅黑" panose="020B0503020204020204" pitchFamily="34" charset="-122"/>
                <a:cs typeface="OPPOSans M" panose="00020600040101010101" pitchFamily="18" charset="-122"/>
              </a:rPr>
              <a:t>欠费管理</a:t>
            </a:r>
            <a:endParaRPr lang="zh-CN" altLang="en-US" sz="600">
              <a:solidFill>
                <a:schemeClr val="tx1"/>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99" name="任意多边形: 形状 98"/>
          <p:cNvSpPr/>
          <p:nvPr/>
        </p:nvSpPr>
        <p:spPr>
          <a:xfrm flipH="1">
            <a:off x="4874260" y="3252470"/>
            <a:ext cx="690245" cy="561340"/>
          </a:xfrm>
          <a:custGeom>
            <a:avLst/>
            <a:gdLst>
              <a:gd name="connsiteX0" fmla="*/ 5775087 w 11550173"/>
              <a:gd name="connsiteY0" fmla="*/ 0 h 8473605"/>
              <a:gd name="connsiteX1" fmla="*/ 7606805 w 11550173"/>
              <a:gd name="connsiteY1" fmla="*/ 1718520 h 8473605"/>
              <a:gd name="connsiteX2" fmla="*/ 6816079 w 11550173"/>
              <a:gd name="connsiteY2" fmla="*/ 1718520 h 8473605"/>
              <a:gd name="connsiteX3" fmla="*/ 6922742 w 11550173"/>
              <a:gd name="connsiteY3" fmla="*/ 2131905 h 8473605"/>
              <a:gd name="connsiteX4" fmla="*/ 8539568 w 11550173"/>
              <a:gd name="connsiteY4" fmla="*/ 5446657 h 8473605"/>
              <a:gd name="connsiteX5" fmla="*/ 11436485 w 11550173"/>
              <a:gd name="connsiteY5" fmla="*/ 8400691 h 8473605"/>
              <a:gd name="connsiteX6" fmla="*/ 11550173 w 11550173"/>
              <a:gd name="connsiteY6" fmla="*/ 8473605 h 8473605"/>
              <a:gd name="connsiteX7" fmla="*/ 0 w 11550173"/>
              <a:gd name="connsiteY7" fmla="*/ 8473605 h 8473605"/>
              <a:gd name="connsiteX8" fmla="*/ 113687 w 11550173"/>
              <a:gd name="connsiteY8" fmla="*/ 8400691 h 8473605"/>
              <a:gd name="connsiteX9" fmla="*/ 3010605 w 11550173"/>
              <a:gd name="connsiteY9" fmla="*/ 5446657 h 8473605"/>
              <a:gd name="connsiteX10" fmla="*/ 4627432 w 11550173"/>
              <a:gd name="connsiteY10" fmla="*/ 2131906 h 8473605"/>
              <a:gd name="connsiteX11" fmla="*/ 4734094 w 11550173"/>
              <a:gd name="connsiteY11" fmla="*/ 1718520 h 8473605"/>
              <a:gd name="connsiteX12" fmla="*/ 3943368 w 11550173"/>
              <a:gd name="connsiteY12" fmla="*/ 1718520 h 847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50173" h="8473605">
                <a:moveTo>
                  <a:pt x="5775087" y="0"/>
                </a:moveTo>
                <a:lnTo>
                  <a:pt x="7606805" y="1718520"/>
                </a:lnTo>
                <a:lnTo>
                  <a:pt x="6816079" y="1718520"/>
                </a:lnTo>
                <a:lnTo>
                  <a:pt x="6922742" y="2131905"/>
                </a:lnTo>
                <a:cubicBezTo>
                  <a:pt x="7224533" y="3181157"/>
                  <a:pt x="7770439" y="4331222"/>
                  <a:pt x="8539568" y="5446657"/>
                </a:cubicBezTo>
                <a:cubicBezTo>
                  <a:pt x="9418572" y="6721439"/>
                  <a:pt x="10443506" y="7739793"/>
                  <a:pt x="11436485" y="8400691"/>
                </a:cubicBezTo>
                <a:lnTo>
                  <a:pt x="11550173" y="8473605"/>
                </a:lnTo>
                <a:lnTo>
                  <a:pt x="0" y="8473605"/>
                </a:lnTo>
                <a:lnTo>
                  <a:pt x="113687" y="8400691"/>
                </a:lnTo>
                <a:cubicBezTo>
                  <a:pt x="1106667" y="7739793"/>
                  <a:pt x="2131600" y="6721439"/>
                  <a:pt x="3010605" y="5446657"/>
                </a:cubicBezTo>
                <a:cubicBezTo>
                  <a:pt x="3779734" y="4331223"/>
                  <a:pt x="4325641" y="3181158"/>
                  <a:pt x="4627432" y="2131906"/>
                </a:cubicBezTo>
                <a:lnTo>
                  <a:pt x="4734094" y="1718520"/>
                </a:lnTo>
                <a:lnTo>
                  <a:pt x="3943368" y="1718520"/>
                </a:ln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cs typeface="OPPOSans M" panose="00020600040101010101" pitchFamily="18" charset="-122"/>
            </a:endParaRPr>
          </a:p>
        </p:txBody>
      </p:sp>
      <p:sp>
        <p:nvSpPr>
          <p:cNvPr id="100" name="椭圆 99"/>
          <p:cNvSpPr>
            <a:spLocks noChangeAspect="1"/>
          </p:cNvSpPr>
          <p:nvPr/>
        </p:nvSpPr>
        <p:spPr>
          <a:xfrm>
            <a:off x="5017770" y="3406140"/>
            <a:ext cx="459105" cy="407670"/>
          </a:xfrm>
          <a:prstGeom prst="ellipse">
            <a:avLst/>
          </a:prstGeom>
          <a:gradFill flip="none" rotWithShape="1">
            <a:gsLst>
              <a:gs pos="33000">
                <a:schemeClr val="accent1"/>
              </a:gs>
              <a:gs pos="100000">
                <a:schemeClr val="accent1">
                  <a:lumMod val="20000"/>
                  <a:lumOff val="80000"/>
                </a:schemeClr>
              </a:gs>
            </a:gsLst>
            <a:path path="circle">
              <a:fillToRect l="100000" t="100000"/>
            </a:path>
            <a:tileRect r="-100000" b="-100000"/>
          </a:gradFill>
          <a:ln>
            <a:solidFill>
              <a:srgbClr val="CDD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600">
                <a:latin typeface="微软雅黑" panose="020B0503020204020204" pitchFamily="34" charset="-122"/>
                <a:ea typeface="微软雅黑" panose="020B0503020204020204" pitchFamily="34" charset="-122"/>
                <a:cs typeface="OPPOSans M" panose="00020600040101010101" pitchFamily="18" charset="-122"/>
              </a:rPr>
              <a:t>预警模块</a:t>
            </a:r>
            <a:endParaRPr lang="zh-CN" altLang="en-US" sz="600">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101" name="文本框 100"/>
          <p:cNvSpPr txBox="1"/>
          <p:nvPr/>
        </p:nvSpPr>
        <p:spPr>
          <a:xfrm>
            <a:off x="4438592" y="3775452"/>
            <a:ext cx="1375014" cy="245110"/>
          </a:xfrm>
          <a:prstGeom prst="rect">
            <a:avLst/>
          </a:prstGeom>
          <a:noFill/>
        </p:spPr>
        <p:txBody>
          <a:bodyPr wrap="square">
            <a:spAutoFit/>
          </a:bodyPr>
          <a:p>
            <a:pPr algn="ctr"/>
            <a:r>
              <a:rPr lang="en-US" altLang="zh-CN" sz="1000" b="1">
                <a:solidFill>
                  <a:srgbClr val="FF0000"/>
                </a:solidFill>
                <a:latin typeface="微软雅黑" panose="020B0503020204020204" pitchFamily="34" charset="-122"/>
                <a:ea typeface="微软雅黑" panose="020B0503020204020204" pitchFamily="34" charset="-122"/>
                <a:cs typeface="OPPOSans M" panose="00020600040101010101" pitchFamily="18" charset="-122"/>
              </a:rPr>
              <a:t>22</a:t>
            </a:r>
            <a:r>
              <a:rPr lang="zh-CN" altLang="en-US" sz="1000" b="1">
                <a:solidFill>
                  <a:srgbClr val="FF0000"/>
                </a:solidFill>
                <a:latin typeface="微软雅黑" panose="020B0503020204020204" pitchFamily="34" charset="-122"/>
                <a:ea typeface="微软雅黑" panose="020B0503020204020204" pitchFamily="34" charset="-122"/>
                <a:cs typeface="OPPOSans M" panose="00020600040101010101" pitchFamily="18" charset="-122"/>
              </a:rPr>
              <a:t>个</a:t>
            </a:r>
            <a:endParaRPr lang="zh-CN" altLang="en-US" sz="1000" b="1">
              <a:solidFill>
                <a:srgbClr val="FF0000"/>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102" name="文本框 101"/>
          <p:cNvSpPr txBox="1"/>
          <p:nvPr/>
        </p:nvSpPr>
        <p:spPr>
          <a:xfrm>
            <a:off x="6241415" y="3615690"/>
            <a:ext cx="1134110" cy="245110"/>
          </a:xfrm>
          <a:prstGeom prst="rect">
            <a:avLst/>
          </a:prstGeom>
          <a:noFill/>
        </p:spPr>
        <p:txBody>
          <a:bodyPr wrap="square">
            <a:spAutoFit/>
          </a:bodyPr>
          <a:p>
            <a:pPr algn="ctr"/>
            <a:r>
              <a:rPr lang="en-US" altLang="zh-CN" sz="1000" b="1">
                <a:solidFill>
                  <a:srgbClr val="FF0000"/>
                </a:solidFill>
                <a:latin typeface="微软雅黑" panose="020B0503020204020204" pitchFamily="34" charset="-122"/>
                <a:ea typeface="微软雅黑" panose="020B0503020204020204" pitchFamily="34" charset="-122"/>
                <a:cs typeface="OPPOSans M" panose="00020600040101010101" pitchFamily="18" charset="-122"/>
              </a:rPr>
              <a:t>87</a:t>
            </a:r>
            <a:r>
              <a:rPr lang="zh-CN" altLang="en-US" sz="1000" b="1">
                <a:solidFill>
                  <a:srgbClr val="FF0000"/>
                </a:solidFill>
                <a:latin typeface="微软雅黑" panose="020B0503020204020204" pitchFamily="34" charset="-122"/>
                <a:ea typeface="微软雅黑" panose="020B0503020204020204" pitchFamily="34" charset="-122"/>
                <a:cs typeface="OPPOSans M" panose="00020600040101010101" pitchFamily="18" charset="-122"/>
              </a:rPr>
              <a:t>个</a:t>
            </a:r>
            <a:endParaRPr lang="zh-CN" altLang="en-US" sz="1000" b="1">
              <a:solidFill>
                <a:srgbClr val="FF0000"/>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104" name="箭头: 右 154"/>
          <p:cNvSpPr/>
          <p:nvPr/>
        </p:nvSpPr>
        <p:spPr>
          <a:xfrm rot="21356633">
            <a:off x="5806201" y="3743234"/>
            <a:ext cx="720000" cy="79200"/>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cs typeface="OPPOSans M" panose="00020600040101010101" pitchFamily="18" charset="-122"/>
            </a:endParaRPr>
          </a:p>
        </p:txBody>
      </p:sp>
      <p:sp>
        <p:nvSpPr>
          <p:cNvPr id="105" name="文本框 104"/>
          <p:cNvSpPr txBox="1"/>
          <p:nvPr/>
        </p:nvSpPr>
        <p:spPr>
          <a:xfrm>
            <a:off x="8615680" y="1697355"/>
            <a:ext cx="3034030" cy="275590"/>
          </a:xfrm>
          <a:prstGeom prst="rect">
            <a:avLst/>
          </a:prstGeom>
          <a:noFill/>
        </p:spPr>
        <p:txBody>
          <a:bodyPr wrap="square" rtlCol="0">
            <a:spAutoFit/>
          </a:bodyPr>
          <a:p>
            <a:pPr algn="ctr"/>
            <a:r>
              <a:rPr kumimoji="1" lang="zh-CN" sz="1200" b="1" u="sng" kern="0" dirty="0">
                <a:solidFill>
                  <a:srgbClr val="C00000"/>
                </a:solidFill>
                <a:latin typeface="微软雅黑" panose="020B0503020204020204" pitchFamily="34" charset="-122"/>
                <a:ea typeface="微软雅黑" panose="020B0503020204020204" pitchFamily="34" charset="-122"/>
              </a:rPr>
              <a:t>存在屡查屡犯、屡禁不止情况</a:t>
            </a:r>
            <a:endParaRPr kumimoji="1" lang="zh-CN" sz="1200" b="1" u="sng" kern="0" dirty="0">
              <a:solidFill>
                <a:srgbClr val="C00000"/>
              </a:solidFill>
              <a:latin typeface="微软雅黑" panose="020B0503020204020204" pitchFamily="34" charset="-122"/>
              <a:ea typeface="微软雅黑" panose="020B0503020204020204" pitchFamily="34" charset="-122"/>
            </a:endParaRPr>
          </a:p>
        </p:txBody>
      </p:sp>
      <p:sp>
        <p:nvSpPr>
          <p:cNvPr id="106" name="任意多边形: 形状 42"/>
          <p:cNvSpPr/>
          <p:nvPr/>
        </p:nvSpPr>
        <p:spPr>
          <a:xfrm>
            <a:off x="8797290" y="2004060"/>
            <a:ext cx="2574290" cy="2002790"/>
          </a:xfrm>
          <a:custGeom>
            <a:avLst/>
            <a:gdLst>
              <a:gd name="connsiteX0" fmla="*/ 0 w 6222046"/>
              <a:gd name="connsiteY0" fmla="*/ 0 h 4775156"/>
              <a:gd name="connsiteX1" fmla="*/ 15075 w 6222046"/>
              <a:gd name="connsiteY1" fmla="*/ 13254 h 4775156"/>
              <a:gd name="connsiteX2" fmla="*/ 353061 w 6222046"/>
              <a:gd name="connsiteY2" fmla="*/ 74395 h 4775156"/>
              <a:gd name="connsiteX3" fmla="*/ 6222046 w 6222046"/>
              <a:gd name="connsiteY3" fmla="*/ 74395 h 4775156"/>
              <a:gd name="connsiteX4" fmla="*/ 6222046 w 6222046"/>
              <a:gd name="connsiteY4" fmla="*/ 4775156 h 4775156"/>
              <a:gd name="connsiteX5" fmla="*/ 353061 w 6222046"/>
              <a:gd name="connsiteY5" fmla="*/ 4775156 h 4775156"/>
              <a:gd name="connsiteX6" fmla="*/ 15075 w 6222046"/>
              <a:gd name="connsiteY6" fmla="*/ 4714015 h 4775156"/>
              <a:gd name="connsiteX7" fmla="*/ 0 w 6222046"/>
              <a:gd name="connsiteY7" fmla="*/ 4700761 h 477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2046" h="4775156">
                <a:moveTo>
                  <a:pt x="0" y="0"/>
                </a:moveTo>
                <a:lnTo>
                  <a:pt x="15075" y="13254"/>
                </a:lnTo>
                <a:cubicBezTo>
                  <a:pt x="70760" y="49184"/>
                  <a:pt x="201123" y="74395"/>
                  <a:pt x="353061" y="74395"/>
                </a:cubicBezTo>
                <a:lnTo>
                  <a:pt x="6222046" y="74395"/>
                </a:lnTo>
                <a:lnTo>
                  <a:pt x="6222046" y="4775156"/>
                </a:lnTo>
                <a:lnTo>
                  <a:pt x="353061" y="4775156"/>
                </a:lnTo>
                <a:cubicBezTo>
                  <a:pt x="201123" y="4775156"/>
                  <a:pt x="70760" y="4749945"/>
                  <a:pt x="15075" y="4714015"/>
                </a:cubicBezTo>
                <a:lnTo>
                  <a:pt x="0" y="4700761"/>
                </a:lnTo>
                <a:close/>
              </a:path>
            </a:pathLst>
          </a:custGeom>
          <a:gradFill flip="none" rotWithShape="1">
            <a:gsLst>
              <a:gs pos="0">
                <a:schemeClr val="bg1"/>
              </a:gs>
              <a:gs pos="100000">
                <a:schemeClr val="bg1">
                  <a:lumMod val="95000"/>
                </a:schemeClr>
              </a:gs>
            </a:gsLst>
            <a:lin ang="10800000" scaled="1"/>
            <a:tileRect/>
          </a:gradFill>
          <a:ln w="12700" cap="flat" cmpd="sng" algn="ctr">
            <a:solidFill>
              <a:schemeClr val="accent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n-ea"/>
              <a:cs typeface="OPPOSans M" panose="00020600040101010101" pitchFamily="18" charset="-122"/>
            </a:endParaRPr>
          </a:p>
        </p:txBody>
      </p:sp>
      <p:sp>
        <p:nvSpPr>
          <p:cNvPr id="107" name="任意多边形: 形状 94"/>
          <p:cNvSpPr/>
          <p:nvPr/>
        </p:nvSpPr>
        <p:spPr>
          <a:xfrm>
            <a:off x="8740140" y="2252980"/>
            <a:ext cx="381600" cy="158750"/>
          </a:xfrm>
          <a:custGeom>
            <a:avLst/>
            <a:gdLst>
              <a:gd name="connsiteX0" fmla="*/ 142617 w 1024233"/>
              <a:gd name="connsiteY0" fmla="*/ 0 h 496976"/>
              <a:gd name="connsiteX1" fmla="*/ 142617 w 1024233"/>
              <a:gd name="connsiteY1" fmla="*/ 99898 h 496976"/>
              <a:gd name="connsiteX2" fmla="*/ 142617 w 1024233"/>
              <a:gd name="connsiteY2" fmla="*/ 99898 h 496976"/>
              <a:gd name="connsiteX3" fmla="*/ 142617 w 1024233"/>
              <a:gd name="connsiteY3" fmla="*/ 62495 h 496976"/>
              <a:gd name="connsiteX4" fmla="*/ 150854 w 1024233"/>
              <a:gd name="connsiteY4" fmla="*/ 70041 h 496976"/>
              <a:gd name="connsiteX5" fmla="*/ 180869 w 1024233"/>
              <a:gd name="connsiteY5" fmla="*/ 84108 h 496976"/>
              <a:gd name="connsiteX6" fmla="*/ 181157 w 1024233"/>
              <a:gd name="connsiteY6" fmla="*/ 84183 h 496976"/>
              <a:gd name="connsiteX7" fmla="*/ 181500 w 1024233"/>
              <a:gd name="connsiteY7" fmla="*/ 85118 h 496976"/>
              <a:gd name="connsiteX8" fmla="*/ 184778 w 1024233"/>
              <a:gd name="connsiteY8" fmla="*/ 85118 h 496976"/>
              <a:gd name="connsiteX9" fmla="*/ 782438 w 1024233"/>
              <a:gd name="connsiteY9" fmla="*/ 85118 h 496976"/>
              <a:gd name="connsiteX10" fmla="*/ 782438 w 1024233"/>
              <a:gd name="connsiteY10" fmla="*/ 13385 h 496976"/>
              <a:gd name="connsiteX11" fmla="*/ 873901 w 1024233"/>
              <a:gd name="connsiteY11" fmla="*/ 104848 h 496976"/>
              <a:gd name="connsiteX12" fmla="*/ 1024233 w 1024233"/>
              <a:gd name="connsiteY12" fmla="*/ 255180 h 496976"/>
              <a:gd name="connsiteX13" fmla="*/ 782438 w 1024233"/>
              <a:gd name="connsiteY13" fmla="*/ 496976 h 496976"/>
              <a:gd name="connsiteX14" fmla="*/ 782438 w 1024233"/>
              <a:gd name="connsiteY14" fmla="*/ 425243 h 496976"/>
              <a:gd name="connsiteX15" fmla="*/ 146010 w 1024233"/>
              <a:gd name="connsiteY15" fmla="*/ 425243 h 496976"/>
              <a:gd name="connsiteX16" fmla="*/ 146010 w 1024233"/>
              <a:gd name="connsiteY16" fmla="*/ 421348 h 496976"/>
              <a:gd name="connsiteX17" fmla="*/ 142617 w 1024233"/>
              <a:gd name="connsiteY17" fmla="*/ 421521 h 496976"/>
              <a:gd name="connsiteX18" fmla="*/ 142617 w 1024233"/>
              <a:gd name="connsiteY18" fmla="*/ 378028 h 496976"/>
              <a:gd name="connsiteX19" fmla="*/ 142617 w 1024233"/>
              <a:gd name="connsiteY19" fmla="*/ 378028 h 496976"/>
              <a:gd name="connsiteX20" fmla="*/ 142617 w 1024233"/>
              <a:gd name="connsiteY20" fmla="*/ 421521 h 496976"/>
              <a:gd name="connsiteX21" fmla="*/ 140282 w 1024233"/>
              <a:gd name="connsiteY21" fmla="*/ 421639 h 496976"/>
              <a:gd name="connsiteX22" fmla="*/ 55285 w 1024233"/>
              <a:gd name="connsiteY22" fmla="*/ 374569 h 496976"/>
              <a:gd name="connsiteX23" fmla="*/ 2640 w 1024233"/>
              <a:gd name="connsiteY23" fmla="*/ 171091 h 496976"/>
              <a:gd name="connsiteX24" fmla="*/ 123512 w 1024233"/>
              <a:gd name="connsiteY24" fmla="*/ 2381 h 496976"/>
              <a:gd name="connsiteX0-1" fmla="*/ 142617 w 1024233"/>
              <a:gd name="connsiteY0-2" fmla="*/ 0 h 496976"/>
              <a:gd name="connsiteX1-3" fmla="*/ 142617 w 1024233"/>
              <a:gd name="connsiteY1-4" fmla="*/ 99898 h 496976"/>
              <a:gd name="connsiteX2-5" fmla="*/ 142617 w 1024233"/>
              <a:gd name="connsiteY2-6" fmla="*/ 99898 h 496976"/>
              <a:gd name="connsiteX3-7" fmla="*/ 142617 w 1024233"/>
              <a:gd name="connsiteY3-8" fmla="*/ 62495 h 496976"/>
              <a:gd name="connsiteX4-9" fmla="*/ 150854 w 1024233"/>
              <a:gd name="connsiteY4-10" fmla="*/ 70041 h 496976"/>
              <a:gd name="connsiteX5-11" fmla="*/ 180869 w 1024233"/>
              <a:gd name="connsiteY5-12" fmla="*/ 84108 h 496976"/>
              <a:gd name="connsiteX6-13" fmla="*/ 181157 w 1024233"/>
              <a:gd name="connsiteY6-14" fmla="*/ 84183 h 496976"/>
              <a:gd name="connsiteX7-15" fmla="*/ 181500 w 1024233"/>
              <a:gd name="connsiteY7-16" fmla="*/ 85118 h 496976"/>
              <a:gd name="connsiteX8-17" fmla="*/ 184778 w 1024233"/>
              <a:gd name="connsiteY8-18" fmla="*/ 85118 h 496976"/>
              <a:gd name="connsiteX9-19" fmla="*/ 782438 w 1024233"/>
              <a:gd name="connsiteY9-20" fmla="*/ 85118 h 496976"/>
              <a:gd name="connsiteX10-21" fmla="*/ 782438 w 1024233"/>
              <a:gd name="connsiteY10-22" fmla="*/ 13385 h 496976"/>
              <a:gd name="connsiteX11-23" fmla="*/ 873901 w 1024233"/>
              <a:gd name="connsiteY11-24" fmla="*/ 104848 h 496976"/>
              <a:gd name="connsiteX12-25" fmla="*/ 1024233 w 1024233"/>
              <a:gd name="connsiteY12-26" fmla="*/ 255180 h 496976"/>
              <a:gd name="connsiteX13-27" fmla="*/ 782438 w 1024233"/>
              <a:gd name="connsiteY13-28" fmla="*/ 496976 h 496976"/>
              <a:gd name="connsiteX14-29" fmla="*/ 782438 w 1024233"/>
              <a:gd name="connsiteY14-30" fmla="*/ 425243 h 496976"/>
              <a:gd name="connsiteX15-31" fmla="*/ 146010 w 1024233"/>
              <a:gd name="connsiteY15-32" fmla="*/ 425243 h 496976"/>
              <a:gd name="connsiteX16-33" fmla="*/ 146010 w 1024233"/>
              <a:gd name="connsiteY16-34" fmla="*/ 421348 h 496976"/>
              <a:gd name="connsiteX17-35" fmla="*/ 142617 w 1024233"/>
              <a:gd name="connsiteY17-36" fmla="*/ 421521 h 496976"/>
              <a:gd name="connsiteX18-37" fmla="*/ 142617 w 1024233"/>
              <a:gd name="connsiteY18-38" fmla="*/ 378028 h 496976"/>
              <a:gd name="connsiteX19-39" fmla="*/ 142617 w 1024233"/>
              <a:gd name="connsiteY19-40" fmla="*/ 421521 h 496976"/>
              <a:gd name="connsiteX20-41" fmla="*/ 140282 w 1024233"/>
              <a:gd name="connsiteY20-42" fmla="*/ 421639 h 496976"/>
              <a:gd name="connsiteX21-43" fmla="*/ 55285 w 1024233"/>
              <a:gd name="connsiteY21-44" fmla="*/ 374569 h 496976"/>
              <a:gd name="connsiteX22-45" fmla="*/ 2640 w 1024233"/>
              <a:gd name="connsiteY22-46" fmla="*/ 171091 h 496976"/>
              <a:gd name="connsiteX23-47" fmla="*/ 123512 w 1024233"/>
              <a:gd name="connsiteY23-48" fmla="*/ 2381 h 496976"/>
              <a:gd name="connsiteX24-49" fmla="*/ 142617 w 1024233"/>
              <a:gd name="connsiteY24-50" fmla="*/ 0 h 496976"/>
              <a:gd name="connsiteX0-51" fmla="*/ 142617 w 1024233"/>
              <a:gd name="connsiteY0-52" fmla="*/ 0 h 496976"/>
              <a:gd name="connsiteX1-53" fmla="*/ 142617 w 1024233"/>
              <a:gd name="connsiteY1-54" fmla="*/ 99898 h 496976"/>
              <a:gd name="connsiteX2-55" fmla="*/ 142617 w 1024233"/>
              <a:gd name="connsiteY2-56" fmla="*/ 99898 h 496976"/>
              <a:gd name="connsiteX3-57" fmla="*/ 142617 w 1024233"/>
              <a:gd name="connsiteY3-58" fmla="*/ 62495 h 496976"/>
              <a:gd name="connsiteX4-59" fmla="*/ 150854 w 1024233"/>
              <a:gd name="connsiteY4-60" fmla="*/ 70041 h 496976"/>
              <a:gd name="connsiteX5-61" fmla="*/ 180869 w 1024233"/>
              <a:gd name="connsiteY5-62" fmla="*/ 84108 h 496976"/>
              <a:gd name="connsiteX6-63" fmla="*/ 181157 w 1024233"/>
              <a:gd name="connsiteY6-64" fmla="*/ 84183 h 496976"/>
              <a:gd name="connsiteX7-65" fmla="*/ 181500 w 1024233"/>
              <a:gd name="connsiteY7-66" fmla="*/ 85118 h 496976"/>
              <a:gd name="connsiteX8-67" fmla="*/ 184778 w 1024233"/>
              <a:gd name="connsiteY8-68" fmla="*/ 85118 h 496976"/>
              <a:gd name="connsiteX9-69" fmla="*/ 782438 w 1024233"/>
              <a:gd name="connsiteY9-70" fmla="*/ 85118 h 496976"/>
              <a:gd name="connsiteX10-71" fmla="*/ 782438 w 1024233"/>
              <a:gd name="connsiteY10-72" fmla="*/ 13385 h 496976"/>
              <a:gd name="connsiteX11-73" fmla="*/ 873901 w 1024233"/>
              <a:gd name="connsiteY11-74" fmla="*/ 104848 h 496976"/>
              <a:gd name="connsiteX12-75" fmla="*/ 1024233 w 1024233"/>
              <a:gd name="connsiteY12-76" fmla="*/ 255180 h 496976"/>
              <a:gd name="connsiteX13-77" fmla="*/ 782438 w 1024233"/>
              <a:gd name="connsiteY13-78" fmla="*/ 496976 h 496976"/>
              <a:gd name="connsiteX14-79" fmla="*/ 782438 w 1024233"/>
              <a:gd name="connsiteY14-80" fmla="*/ 425243 h 496976"/>
              <a:gd name="connsiteX15-81" fmla="*/ 146010 w 1024233"/>
              <a:gd name="connsiteY15-82" fmla="*/ 425243 h 496976"/>
              <a:gd name="connsiteX16-83" fmla="*/ 146010 w 1024233"/>
              <a:gd name="connsiteY16-84" fmla="*/ 421348 h 496976"/>
              <a:gd name="connsiteX17-85" fmla="*/ 142617 w 1024233"/>
              <a:gd name="connsiteY17-86" fmla="*/ 421521 h 496976"/>
              <a:gd name="connsiteX18-87" fmla="*/ 142617 w 1024233"/>
              <a:gd name="connsiteY18-88" fmla="*/ 421521 h 496976"/>
              <a:gd name="connsiteX19-89" fmla="*/ 140282 w 1024233"/>
              <a:gd name="connsiteY19-90" fmla="*/ 421639 h 496976"/>
              <a:gd name="connsiteX20-91" fmla="*/ 55285 w 1024233"/>
              <a:gd name="connsiteY20-92" fmla="*/ 374569 h 496976"/>
              <a:gd name="connsiteX21-93" fmla="*/ 2640 w 1024233"/>
              <a:gd name="connsiteY21-94" fmla="*/ 171091 h 496976"/>
              <a:gd name="connsiteX22-95" fmla="*/ 123512 w 1024233"/>
              <a:gd name="connsiteY22-96" fmla="*/ 2381 h 496976"/>
              <a:gd name="connsiteX23-97" fmla="*/ 142617 w 1024233"/>
              <a:gd name="connsiteY23-98" fmla="*/ 0 h 49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Lst>
            <a:rect l="l" t="t" r="r" b="b"/>
            <a:pathLst>
              <a:path w="1024233" h="496976">
                <a:moveTo>
                  <a:pt x="142617" y="0"/>
                </a:moveTo>
                <a:lnTo>
                  <a:pt x="142617" y="99898"/>
                </a:lnTo>
                <a:lnTo>
                  <a:pt x="142617" y="99898"/>
                </a:lnTo>
                <a:lnTo>
                  <a:pt x="142617" y="62495"/>
                </a:lnTo>
                <a:lnTo>
                  <a:pt x="150854" y="70041"/>
                </a:lnTo>
                <a:cubicBezTo>
                  <a:pt x="158460" y="75155"/>
                  <a:pt x="168616" y="79887"/>
                  <a:pt x="180869" y="84108"/>
                </a:cubicBezTo>
                <a:lnTo>
                  <a:pt x="181157" y="84183"/>
                </a:lnTo>
                <a:cubicBezTo>
                  <a:pt x="181271" y="84495"/>
                  <a:pt x="181386" y="84806"/>
                  <a:pt x="181500" y="85118"/>
                </a:cubicBezTo>
                <a:lnTo>
                  <a:pt x="184778" y="85118"/>
                </a:lnTo>
                <a:lnTo>
                  <a:pt x="782438" y="85118"/>
                </a:lnTo>
                <a:lnTo>
                  <a:pt x="782438" y="13385"/>
                </a:lnTo>
                <a:lnTo>
                  <a:pt x="873901" y="104848"/>
                </a:lnTo>
                <a:lnTo>
                  <a:pt x="1024233" y="255180"/>
                </a:lnTo>
                <a:lnTo>
                  <a:pt x="782438" y="496976"/>
                </a:lnTo>
                <a:lnTo>
                  <a:pt x="782438" y="425243"/>
                </a:lnTo>
                <a:lnTo>
                  <a:pt x="146010" y="425243"/>
                </a:lnTo>
                <a:lnTo>
                  <a:pt x="146010" y="421348"/>
                </a:lnTo>
                <a:lnTo>
                  <a:pt x="142617" y="421521"/>
                </a:lnTo>
                <a:lnTo>
                  <a:pt x="142617" y="421521"/>
                </a:lnTo>
                <a:lnTo>
                  <a:pt x="140282" y="421639"/>
                </a:lnTo>
                <a:cubicBezTo>
                  <a:pt x="110280" y="418947"/>
                  <a:pt x="80512" y="403533"/>
                  <a:pt x="55285" y="374569"/>
                </a:cubicBezTo>
                <a:cubicBezTo>
                  <a:pt x="12570" y="325525"/>
                  <a:pt x="-7642" y="247404"/>
                  <a:pt x="2640" y="171091"/>
                </a:cubicBezTo>
                <a:cubicBezTo>
                  <a:pt x="14405" y="83774"/>
                  <a:pt x="63234" y="17568"/>
                  <a:pt x="123512" y="2381"/>
                </a:cubicBezTo>
                <a:lnTo>
                  <a:pt x="142617" y="0"/>
                </a:ln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n-ea"/>
              <a:cs typeface="OPPOSans M" panose="00020600040101010101" pitchFamily="18" charset="-122"/>
            </a:endParaRPr>
          </a:p>
        </p:txBody>
      </p:sp>
      <p:sp>
        <p:nvSpPr>
          <p:cNvPr id="108" name="任意多边形: 形状 94"/>
          <p:cNvSpPr/>
          <p:nvPr/>
        </p:nvSpPr>
        <p:spPr>
          <a:xfrm>
            <a:off x="8740140" y="2600960"/>
            <a:ext cx="381600" cy="158750"/>
          </a:xfrm>
          <a:custGeom>
            <a:avLst/>
            <a:gdLst>
              <a:gd name="connsiteX0" fmla="*/ 142617 w 1024233"/>
              <a:gd name="connsiteY0" fmla="*/ 0 h 496976"/>
              <a:gd name="connsiteX1" fmla="*/ 142617 w 1024233"/>
              <a:gd name="connsiteY1" fmla="*/ 99898 h 496976"/>
              <a:gd name="connsiteX2" fmla="*/ 142617 w 1024233"/>
              <a:gd name="connsiteY2" fmla="*/ 99898 h 496976"/>
              <a:gd name="connsiteX3" fmla="*/ 142617 w 1024233"/>
              <a:gd name="connsiteY3" fmla="*/ 62495 h 496976"/>
              <a:gd name="connsiteX4" fmla="*/ 150854 w 1024233"/>
              <a:gd name="connsiteY4" fmla="*/ 70041 h 496976"/>
              <a:gd name="connsiteX5" fmla="*/ 180869 w 1024233"/>
              <a:gd name="connsiteY5" fmla="*/ 84108 h 496976"/>
              <a:gd name="connsiteX6" fmla="*/ 181157 w 1024233"/>
              <a:gd name="connsiteY6" fmla="*/ 84183 h 496976"/>
              <a:gd name="connsiteX7" fmla="*/ 181500 w 1024233"/>
              <a:gd name="connsiteY7" fmla="*/ 85118 h 496976"/>
              <a:gd name="connsiteX8" fmla="*/ 184778 w 1024233"/>
              <a:gd name="connsiteY8" fmla="*/ 85118 h 496976"/>
              <a:gd name="connsiteX9" fmla="*/ 782438 w 1024233"/>
              <a:gd name="connsiteY9" fmla="*/ 85118 h 496976"/>
              <a:gd name="connsiteX10" fmla="*/ 782438 w 1024233"/>
              <a:gd name="connsiteY10" fmla="*/ 13385 h 496976"/>
              <a:gd name="connsiteX11" fmla="*/ 873901 w 1024233"/>
              <a:gd name="connsiteY11" fmla="*/ 104848 h 496976"/>
              <a:gd name="connsiteX12" fmla="*/ 1024233 w 1024233"/>
              <a:gd name="connsiteY12" fmla="*/ 255180 h 496976"/>
              <a:gd name="connsiteX13" fmla="*/ 782438 w 1024233"/>
              <a:gd name="connsiteY13" fmla="*/ 496976 h 496976"/>
              <a:gd name="connsiteX14" fmla="*/ 782438 w 1024233"/>
              <a:gd name="connsiteY14" fmla="*/ 425243 h 496976"/>
              <a:gd name="connsiteX15" fmla="*/ 146010 w 1024233"/>
              <a:gd name="connsiteY15" fmla="*/ 425243 h 496976"/>
              <a:gd name="connsiteX16" fmla="*/ 146010 w 1024233"/>
              <a:gd name="connsiteY16" fmla="*/ 421348 h 496976"/>
              <a:gd name="connsiteX17" fmla="*/ 142617 w 1024233"/>
              <a:gd name="connsiteY17" fmla="*/ 421521 h 496976"/>
              <a:gd name="connsiteX18" fmla="*/ 142617 w 1024233"/>
              <a:gd name="connsiteY18" fmla="*/ 378028 h 496976"/>
              <a:gd name="connsiteX19" fmla="*/ 142617 w 1024233"/>
              <a:gd name="connsiteY19" fmla="*/ 378028 h 496976"/>
              <a:gd name="connsiteX20" fmla="*/ 142617 w 1024233"/>
              <a:gd name="connsiteY20" fmla="*/ 421521 h 496976"/>
              <a:gd name="connsiteX21" fmla="*/ 140282 w 1024233"/>
              <a:gd name="connsiteY21" fmla="*/ 421639 h 496976"/>
              <a:gd name="connsiteX22" fmla="*/ 55285 w 1024233"/>
              <a:gd name="connsiteY22" fmla="*/ 374569 h 496976"/>
              <a:gd name="connsiteX23" fmla="*/ 2640 w 1024233"/>
              <a:gd name="connsiteY23" fmla="*/ 171091 h 496976"/>
              <a:gd name="connsiteX24" fmla="*/ 123512 w 1024233"/>
              <a:gd name="connsiteY24" fmla="*/ 2381 h 496976"/>
              <a:gd name="connsiteX0-1" fmla="*/ 142617 w 1024233"/>
              <a:gd name="connsiteY0-2" fmla="*/ 0 h 496976"/>
              <a:gd name="connsiteX1-3" fmla="*/ 142617 w 1024233"/>
              <a:gd name="connsiteY1-4" fmla="*/ 99898 h 496976"/>
              <a:gd name="connsiteX2-5" fmla="*/ 142617 w 1024233"/>
              <a:gd name="connsiteY2-6" fmla="*/ 99898 h 496976"/>
              <a:gd name="connsiteX3-7" fmla="*/ 142617 w 1024233"/>
              <a:gd name="connsiteY3-8" fmla="*/ 62495 h 496976"/>
              <a:gd name="connsiteX4-9" fmla="*/ 150854 w 1024233"/>
              <a:gd name="connsiteY4-10" fmla="*/ 70041 h 496976"/>
              <a:gd name="connsiteX5-11" fmla="*/ 180869 w 1024233"/>
              <a:gd name="connsiteY5-12" fmla="*/ 84108 h 496976"/>
              <a:gd name="connsiteX6-13" fmla="*/ 181157 w 1024233"/>
              <a:gd name="connsiteY6-14" fmla="*/ 84183 h 496976"/>
              <a:gd name="connsiteX7-15" fmla="*/ 181500 w 1024233"/>
              <a:gd name="connsiteY7-16" fmla="*/ 85118 h 496976"/>
              <a:gd name="connsiteX8-17" fmla="*/ 184778 w 1024233"/>
              <a:gd name="connsiteY8-18" fmla="*/ 85118 h 496976"/>
              <a:gd name="connsiteX9-19" fmla="*/ 782438 w 1024233"/>
              <a:gd name="connsiteY9-20" fmla="*/ 85118 h 496976"/>
              <a:gd name="connsiteX10-21" fmla="*/ 782438 w 1024233"/>
              <a:gd name="connsiteY10-22" fmla="*/ 13385 h 496976"/>
              <a:gd name="connsiteX11-23" fmla="*/ 873901 w 1024233"/>
              <a:gd name="connsiteY11-24" fmla="*/ 104848 h 496976"/>
              <a:gd name="connsiteX12-25" fmla="*/ 1024233 w 1024233"/>
              <a:gd name="connsiteY12-26" fmla="*/ 255180 h 496976"/>
              <a:gd name="connsiteX13-27" fmla="*/ 782438 w 1024233"/>
              <a:gd name="connsiteY13-28" fmla="*/ 496976 h 496976"/>
              <a:gd name="connsiteX14-29" fmla="*/ 782438 w 1024233"/>
              <a:gd name="connsiteY14-30" fmla="*/ 425243 h 496976"/>
              <a:gd name="connsiteX15-31" fmla="*/ 146010 w 1024233"/>
              <a:gd name="connsiteY15-32" fmla="*/ 425243 h 496976"/>
              <a:gd name="connsiteX16-33" fmla="*/ 146010 w 1024233"/>
              <a:gd name="connsiteY16-34" fmla="*/ 421348 h 496976"/>
              <a:gd name="connsiteX17-35" fmla="*/ 142617 w 1024233"/>
              <a:gd name="connsiteY17-36" fmla="*/ 421521 h 496976"/>
              <a:gd name="connsiteX18-37" fmla="*/ 142617 w 1024233"/>
              <a:gd name="connsiteY18-38" fmla="*/ 378028 h 496976"/>
              <a:gd name="connsiteX19-39" fmla="*/ 142617 w 1024233"/>
              <a:gd name="connsiteY19-40" fmla="*/ 421521 h 496976"/>
              <a:gd name="connsiteX20-41" fmla="*/ 140282 w 1024233"/>
              <a:gd name="connsiteY20-42" fmla="*/ 421639 h 496976"/>
              <a:gd name="connsiteX21-43" fmla="*/ 55285 w 1024233"/>
              <a:gd name="connsiteY21-44" fmla="*/ 374569 h 496976"/>
              <a:gd name="connsiteX22-45" fmla="*/ 2640 w 1024233"/>
              <a:gd name="connsiteY22-46" fmla="*/ 171091 h 496976"/>
              <a:gd name="connsiteX23-47" fmla="*/ 123512 w 1024233"/>
              <a:gd name="connsiteY23-48" fmla="*/ 2381 h 496976"/>
              <a:gd name="connsiteX24-49" fmla="*/ 142617 w 1024233"/>
              <a:gd name="connsiteY24-50" fmla="*/ 0 h 496976"/>
              <a:gd name="connsiteX0-51" fmla="*/ 142617 w 1024233"/>
              <a:gd name="connsiteY0-52" fmla="*/ 0 h 496976"/>
              <a:gd name="connsiteX1-53" fmla="*/ 142617 w 1024233"/>
              <a:gd name="connsiteY1-54" fmla="*/ 99898 h 496976"/>
              <a:gd name="connsiteX2-55" fmla="*/ 142617 w 1024233"/>
              <a:gd name="connsiteY2-56" fmla="*/ 99898 h 496976"/>
              <a:gd name="connsiteX3-57" fmla="*/ 142617 w 1024233"/>
              <a:gd name="connsiteY3-58" fmla="*/ 62495 h 496976"/>
              <a:gd name="connsiteX4-59" fmla="*/ 150854 w 1024233"/>
              <a:gd name="connsiteY4-60" fmla="*/ 70041 h 496976"/>
              <a:gd name="connsiteX5-61" fmla="*/ 180869 w 1024233"/>
              <a:gd name="connsiteY5-62" fmla="*/ 84108 h 496976"/>
              <a:gd name="connsiteX6-63" fmla="*/ 181157 w 1024233"/>
              <a:gd name="connsiteY6-64" fmla="*/ 84183 h 496976"/>
              <a:gd name="connsiteX7-65" fmla="*/ 181500 w 1024233"/>
              <a:gd name="connsiteY7-66" fmla="*/ 85118 h 496976"/>
              <a:gd name="connsiteX8-67" fmla="*/ 184778 w 1024233"/>
              <a:gd name="connsiteY8-68" fmla="*/ 85118 h 496976"/>
              <a:gd name="connsiteX9-69" fmla="*/ 782438 w 1024233"/>
              <a:gd name="connsiteY9-70" fmla="*/ 85118 h 496976"/>
              <a:gd name="connsiteX10-71" fmla="*/ 782438 w 1024233"/>
              <a:gd name="connsiteY10-72" fmla="*/ 13385 h 496976"/>
              <a:gd name="connsiteX11-73" fmla="*/ 873901 w 1024233"/>
              <a:gd name="connsiteY11-74" fmla="*/ 104848 h 496976"/>
              <a:gd name="connsiteX12-75" fmla="*/ 1024233 w 1024233"/>
              <a:gd name="connsiteY12-76" fmla="*/ 255180 h 496976"/>
              <a:gd name="connsiteX13-77" fmla="*/ 782438 w 1024233"/>
              <a:gd name="connsiteY13-78" fmla="*/ 496976 h 496976"/>
              <a:gd name="connsiteX14-79" fmla="*/ 782438 w 1024233"/>
              <a:gd name="connsiteY14-80" fmla="*/ 425243 h 496976"/>
              <a:gd name="connsiteX15-81" fmla="*/ 146010 w 1024233"/>
              <a:gd name="connsiteY15-82" fmla="*/ 425243 h 496976"/>
              <a:gd name="connsiteX16-83" fmla="*/ 146010 w 1024233"/>
              <a:gd name="connsiteY16-84" fmla="*/ 421348 h 496976"/>
              <a:gd name="connsiteX17-85" fmla="*/ 142617 w 1024233"/>
              <a:gd name="connsiteY17-86" fmla="*/ 421521 h 496976"/>
              <a:gd name="connsiteX18-87" fmla="*/ 142617 w 1024233"/>
              <a:gd name="connsiteY18-88" fmla="*/ 421521 h 496976"/>
              <a:gd name="connsiteX19-89" fmla="*/ 140282 w 1024233"/>
              <a:gd name="connsiteY19-90" fmla="*/ 421639 h 496976"/>
              <a:gd name="connsiteX20-91" fmla="*/ 55285 w 1024233"/>
              <a:gd name="connsiteY20-92" fmla="*/ 374569 h 496976"/>
              <a:gd name="connsiteX21-93" fmla="*/ 2640 w 1024233"/>
              <a:gd name="connsiteY21-94" fmla="*/ 171091 h 496976"/>
              <a:gd name="connsiteX22-95" fmla="*/ 123512 w 1024233"/>
              <a:gd name="connsiteY22-96" fmla="*/ 2381 h 496976"/>
              <a:gd name="connsiteX23-97" fmla="*/ 142617 w 1024233"/>
              <a:gd name="connsiteY23-98" fmla="*/ 0 h 49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Lst>
            <a:rect l="l" t="t" r="r" b="b"/>
            <a:pathLst>
              <a:path w="1024233" h="496976">
                <a:moveTo>
                  <a:pt x="142617" y="0"/>
                </a:moveTo>
                <a:lnTo>
                  <a:pt x="142617" y="99898"/>
                </a:lnTo>
                <a:lnTo>
                  <a:pt x="142617" y="99898"/>
                </a:lnTo>
                <a:lnTo>
                  <a:pt x="142617" y="62495"/>
                </a:lnTo>
                <a:lnTo>
                  <a:pt x="150854" y="70041"/>
                </a:lnTo>
                <a:cubicBezTo>
                  <a:pt x="158460" y="75155"/>
                  <a:pt x="168616" y="79887"/>
                  <a:pt x="180869" y="84108"/>
                </a:cubicBezTo>
                <a:lnTo>
                  <a:pt x="181157" y="84183"/>
                </a:lnTo>
                <a:cubicBezTo>
                  <a:pt x="181271" y="84495"/>
                  <a:pt x="181386" y="84806"/>
                  <a:pt x="181500" y="85118"/>
                </a:cubicBezTo>
                <a:lnTo>
                  <a:pt x="184778" y="85118"/>
                </a:lnTo>
                <a:lnTo>
                  <a:pt x="782438" y="85118"/>
                </a:lnTo>
                <a:lnTo>
                  <a:pt x="782438" y="13385"/>
                </a:lnTo>
                <a:lnTo>
                  <a:pt x="873901" y="104848"/>
                </a:lnTo>
                <a:lnTo>
                  <a:pt x="1024233" y="255180"/>
                </a:lnTo>
                <a:lnTo>
                  <a:pt x="782438" y="496976"/>
                </a:lnTo>
                <a:lnTo>
                  <a:pt x="782438" y="425243"/>
                </a:lnTo>
                <a:lnTo>
                  <a:pt x="146010" y="425243"/>
                </a:lnTo>
                <a:lnTo>
                  <a:pt x="146010" y="421348"/>
                </a:lnTo>
                <a:lnTo>
                  <a:pt x="142617" y="421521"/>
                </a:lnTo>
                <a:lnTo>
                  <a:pt x="142617" y="421521"/>
                </a:lnTo>
                <a:lnTo>
                  <a:pt x="140282" y="421639"/>
                </a:lnTo>
                <a:cubicBezTo>
                  <a:pt x="110280" y="418947"/>
                  <a:pt x="80512" y="403533"/>
                  <a:pt x="55285" y="374569"/>
                </a:cubicBezTo>
                <a:cubicBezTo>
                  <a:pt x="12570" y="325525"/>
                  <a:pt x="-7642" y="247404"/>
                  <a:pt x="2640" y="171091"/>
                </a:cubicBezTo>
                <a:cubicBezTo>
                  <a:pt x="14405" y="83774"/>
                  <a:pt x="63234" y="17568"/>
                  <a:pt x="123512" y="2381"/>
                </a:cubicBezTo>
                <a:lnTo>
                  <a:pt x="142617" y="0"/>
                </a:ln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n-ea"/>
              <a:cs typeface="OPPOSans M" panose="00020600040101010101" pitchFamily="18" charset="-122"/>
            </a:endParaRPr>
          </a:p>
        </p:txBody>
      </p:sp>
      <p:sp>
        <p:nvSpPr>
          <p:cNvPr id="109" name="任意多边形: 形状 94"/>
          <p:cNvSpPr/>
          <p:nvPr/>
        </p:nvSpPr>
        <p:spPr>
          <a:xfrm>
            <a:off x="8740140" y="2948940"/>
            <a:ext cx="381600" cy="158750"/>
          </a:xfrm>
          <a:custGeom>
            <a:avLst/>
            <a:gdLst>
              <a:gd name="connsiteX0" fmla="*/ 142617 w 1024233"/>
              <a:gd name="connsiteY0" fmla="*/ 0 h 496976"/>
              <a:gd name="connsiteX1" fmla="*/ 142617 w 1024233"/>
              <a:gd name="connsiteY1" fmla="*/ 99898 h 496976"/>
              <a:gd name="connsiteX2" fmla="*/ 142617 w 1024233"/>
              <a:gd name="connsiteY2" fmla="*/ 99898 h 496976"/>
              <a:gd name="connsiteX3" fmla="*/ 142617 w 1024233"/>
              <a:gd name="connsiteY3" fmla="*/ 62495 h 496976"/>
              <a:gd name="connsiteX4" fmla="*/ 150854 w 1024233"/>
              <a:gd name="connsiteY4" fmla="*/ 70041 h 496976"/>
              <a:gd name="connsiteX5" fmla="*/ 180869 w 1024233"/>
              <a:gd name="connsiteY5" fmla="*/ 84108 h 496976"/>
              <a:gd name="connsiteX6" fmla="*/ 181157 w 1024233"/>
              <a:gd name="connsiteY6" fmla="*/ 84183 h 496976"/>
              <a:gd name="connsiteX7" fmla="*/ 181500 w 1024233"/>
              <a:gd name="connsiteY7" fmla="*/ 85118 h 496976"/>
              <a:gd name="connsiteX8" fmla="*/ 184778 w 1024233"/>
              <a:gd name="connsiteY8" fmla="*/ 85118 h 496976"/>
              <a:gd name="connsiteX9" fmla="*/ 782438 w 1024233"/>
              <a:gd name="connsiteY9" fmla="*/ 85118 h 496976"/>
              <a:gd name="connsiteX10" fmla="*/ 782438 w 1024233"/>
              <a:gd name="connsiteY10" fmla="*/ 13385 h 496976"/>
              <a:gd name="connsiteX11" fmla="*/ 873901 w 1024233"/>
              <a:gd name="connsiteY11" fmla="*/ 104848 h 496976"/>
              <a:gd name="connsiteX12" fmla="*/ 1024233 w 1024233"/>
              <a:gd name="connsiteY12" fmla="*/ 255180 h 496976"/>
              <a:gd name="connsiteX13" fmla="*/ 782438 w 1024233"/>
              <a:gd name="connsiteY13" fmla="*/ 496976 h 496976"/>
              <a:gd name="connsiteX14" fmla="*/ 782438 w 1024233"/>
              <a:gd name="connsiteY14" fmla="*/ 425243 h 496976"/>
              <a:gd name="connsiteX15" fmla="*/ 146010 w 1024233"/>
              <a:gd name="connsiteY15" fmla="*/ 425243 h 496976"/>
              <a:gd name="connsiteX16" fmla="*/ 146010 w 1024233"/>
              <a:gd name="connsiteY16" fmla="*/ 421348 h 496976"/>
              <a:gd name="connsiteX17" fmla="*/ 142617 w 1024233"/>
              <a:gd name="connsiteY17" fmla="*/ 421521 h 496976"/>
              <a:gd name="connsiteX18" fmla="*/ 142617 w 1024233"/>
              <a:gd name="connsiteY18" fmla="*/ 378028 h 496976"/>
              <a:gd name="connsiteX19" fmla="*/ 142617 w 1024233"/>
              <a:gd name="connsiteY19" fmla="*/ 378028 h 496976"/>
              <a:gd name="connsiteX20" fmla="*/ 142617 w 1024233"/>
              <a:gd name="connsiteY20" fmla="*/ 421521 h 496976"/>
              <a:gd name="connsiteX21" fmla="*/ 140282 w 1024233"/>
              <a:gd name="connsiteY21" fmla="*/ 421639 h 496976"/>
              <a:gd name="connsiteX22" fmla="*/ 55285 w 1024233"/>
              <a:gd name="connsiteY22" fmla="*/ 374569 h 496976"/>
              <a:gd name="connsiteX23" fmla="*/ 2640 w 1024233"/>
              <a:gd name="connsiteY23" fmla="*/ 171091 h 496976"/>
              <a:gd name="connsiteX24" fmla="*/ 123512 w 1024233"/>
              <a:gd name="connsiteY24" fmla="*/ 2381 h 496976"/>
              <a:gd name="connsiteX0-1" fmla="*/ 142617 w 1024233"/>
              <a:gd name="connsiteY0-2" fmla="*/ 0 h 496976"/>
              <a:gd name="connsiteX1-3" fmla="*/ 142617 w 1024233"/>
              <a:gd name="connsiteY1-4" fmla="*/ 99898 h 496976"/>
              <a:gd name="connsiteX2-5" fmla="*/ 142617 w 1024233"/>
              <a:gd name="connsiteY2-6" fmla="*/ 99898 h 496976"/>
              <a:gd name="connsiteX3-7" fmla="*/ 142617 w 1024233"/>
              <a:gd name="connsiteY3-8" fmla="*/ 62495 h 496976"/>
              <a:gd name="connsiteX4-9" fmla="*/ 150854 w 1024233"/>
              <a:gd name="connsiteY4-10" fmla="*/ 70041 h 496976"/>
              <a:gd name="connsiteX5-11" fmla="*/ 180869 w 1024233"/>
              <a:gd name="connsiteY5-12" fmla="*/ 84108 h 496976"/>
              <a:gd name="connsiteX6-13" fmla="*/ 181157 w 1024233"/>
              <a:gd name="connsiteY6-14" fmla="*/ 84183 h 496976"/>
              <a:gd name="connsiteX7-15" fmla="*/ 181500 w 1024233"/>
              <a:gd name="connsiteY7-16" fmla="*/ 85118 h 496976"/>
              <a:gd name="connsiteX8-17" fmla="*/ 184778 w 1024233"/>
              <a:gd name="connsiteY8-18" fmla="*/ 85118 h 496976"/>
              <a:gd name="connsiteX9-19" fmla="*/ 782438 w 1024233"/>
              <a:gd name="connsiteY9-20" fmla="*/ 85118 h 496976"/>
              <a:gd name="connsiteX10-21" fmla="*/ 782438 w 1024233"/>
              <a:gd name="connsiteY10-22" fmla="*/ 13385 h 496976"/>
              <a:gd name="connsiteX11-23" fmla="*/ 873901 w 1024233"/>
              <a:gd name="connsiteY11-24" fmla="*/ 104848 h 496976"/>
              <a:gd name="connsiteX12-25" fmla="*/ 1024233 w 1024233"/>
              <a:gd name="connsiteY12-26" fmla="*/ 255180 h 496976"/>
              <a:gd name="connsiteX13-27" fmla="*/ 782438 w 1024233"/>
              <a:gd name="connsiteY13-28" fmla="*/ 496976 h 496976"/>
              <a:gd name="connsiteX14-29" fmla="*/ 782438 w 1024233"/>
              <a:gd name="connsiteY14-30" fmla="*/ 425243 h 496976"/>
              <a:gd name="connsiteX15-31" fmla="*/ 146010 w 1024233"/>
              <a:gd name="connsiteY15-32" fmla="*/ 425243 h 496976"/>
              <a:gd name="connsiteX16-33" fmla="*/ 146010 w 1024233"/>
              <a:gd name="connsiteY16-34" fmla="*/ 421348 h 496976"/>
              <a:gd name="connsiteX17-35" fmla="*/ 142617 w 1024233"/>
              <a:gd name="connsiteY17-36" fmla="*/ 421521 h 496976"/>
              <a:gd name="connsiteX18-37" fmla="*/ 142617 w 1024233"/>
              <a:gd name="connsiteY18-38" fmla="*/ 378028 h 496976"/>
              <a:gd name="connsiteX19-39" fmla="*/ 142617 w 1024233"/>
              <a:gd name="connsiteY19-40" fmla="*/ 421521 h 496976"/>
              <a:gd name="connsiteX20-41" fmla="*/ 140282 w 1024233"/>
              <a:gd name="connsiteY20-42" fmla="*/ 421639 h 496976"/>
              <a:gd name="connsiteX21-43" fmla="*/ 55285 w 1024233"/>
              <a:gd name="connsiteY21-44" fmla="*/ 374569 h 496976"/>
              <a:gd name="connsiteX22-45" fmla="*/ 2640 w 1024233"/>
              <a:gd name="connsiteY22-46" fmla="*/ 171091 h 496976"/>
              <a:gd name="connsiteX23-47" fmla="*/ 123512 w 1024233"/>
              <a:gd name="connsiteY23-48" fmla="*/ 2381 h 496976"/>
              <a:gd name="connsiteX24-49" fmla="*/ 142617 w 1024233"/>
              <a:gd name="connsiteY24-50" fmla="*/ 0 h 496976"/>
              <a:gd name="connsiteX0-51" fmla="*/ 142617 w 1024233"/>
              <a:gd name="connsiteY0-52" fmla="*/ 0 h 496976"/>
              <a:gd name="connsiteX1-53" fmla="*/ 142617 w 1024233"/>
              <a:gd name="connsiteY1-54" fmla="*/ 99898 h 496976"/>
              <a:gd name="connsiteX2-55" fmla="*/ 142617 w 1024233"/>
              <a:gd name="connsiteY2-56" fmla="*/ 99898 h 496976"/>
              <a:gd name="connsiteX3-57" fmla="*/ 142617 w 1024233"/>
              <a:gd name="connsiteY3-58" fmla="*/ 62495 h 496976"/>
              <a:gd name="connsiteX4-59" fmla="*/ 150854 w 1024233"/>
              <a:gd name="connsiteY4-60" fmla="*/ 70041 h 496976"/>
              <a:gd name="connsiteX5-61" fmla="*/ 180869 w 1024233"/>
              <a:gd name="connsiteY5-62" fmla="*/ 84108 h 496976"/>
              <a:gd name="connsiteX6-63" fmla="*/ 181157 w 1024233"/>
              <a:gd name="connsiteY6-64" fmla="*/ 84183 h 496976"/>
              <a:gd name="connsiteX7-65" fmla="*/ 181500 w 1024233"/>
              <a:gd name="connsiteY7-66" fmla="*/ 85118 h 496976"/>
              <a:gd name="connsiteX8-67" fmla="*/ 184778 w 1024233"/>
              <a:gd name="connsiteY8-68" fmla="*/ 85118 h 496976"/>
              <a:gd name="connsiteX9-69" fmla="*/ 782438 w 1024233"/>
              <a:gd name="connsiteY9-70" fmla="*/ 85118 h 496976"/>
              <a:gd name="connsiteX10-71" fmla="*/ 782438 w 1024233"/>
              <a:gd name="connsiteY10-72" fmla="*/ 13385 h 496976"/>
              <a:gd name="connsiteX11-73" fmla="*/ 873901 w 1024233"/>
              <a:gd name="connsiteY11-74" fmla="*/ 104848 h 496976"/>
              <a:gd name="connsiteX12-75" fmla="*/ 1024233 w 1024233"/>
              <a:gd name="connsiteY12-76" fmla="*/ 255180 h 496976"/>
              <a:gd name="connsiteX13-77" fmla="*/ 782438 w 1024233"/>
              <a:gd name="connsiteY13-78" fmla="*/ 496976 h 496976"/>
              <a:gd name="connsiteX14-79" fmla="*/ 782438 w 1024233"/>
              <a:gd name="connsiteY14-80" fmla="*/ 425243 h 496976"/>
              <a:gd name="connsiteX15-81" fmla="*/ 146010 w 1024233"/>
              <a:gd name="connsiteY15-82" fmla="*/ 425243 h 496976"/>
              <a:gd name="connsiteX16-83" fmla="*/ 146010 w 1024233"/>
              <a:gd name="connsiteY16-84" fmla="*/ 421348 h 496976"/>
              <a:gd name="connsiteX17-85" fmla="*/ 142617 w 1024233"/>
              <a:gd name="connsiteY17-86" fmla="*/ 421521 h 496976"/>
              <a:gd name="connsiteX18-87" fmla="*/ 142617 w 1024233"/>
              <a:gd name="connsiteY18-88" fmla="*/ 421521 h 496976"/>
              <a:gd name="connsiteX19-89" fmla="*/ 140282 w 1024233"/>
              <a:gd name="connsiteY19-90" fmla="*/ 421639 h 496976"/>
              <a:gd name="connsiteX20-91" fmla="*/ 55285 w 1024233"/>
              <a:gd name="connsiteY20-92" fmla="*/ 374569 h 496976"/>
              <a:gd name="connsiteX21-93" fmla="*/ 2640 w 1024233"/>
              <a:gd name="connsiteY21-94" fmla="*/ 171091 h 496976"/>
              <a:gd name="connsiteX22-95" fmla="*/ 123512 w 1024233"/>
              <a:gd name="connsiteY22-96" fmla="*/ 2381 h 496976"/>
              <a:gd name="connsiteX23-97" fmla="*/ 142617 w 1024233"/>
              <a:gd name="connsiteY23-98" fmla="*/ 0 h 49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Lst>
            <a:rect l="l" t="t" r="r" b="b"/>
            <a:pathLst>
              <a:path w="1024233" h="496976">
                <a:moveTo>
                  <a:pt x="142617" y="0"/>
                </a:moveTo>
                <a:lnTo>
                  <a:pt x="142617" y="99898"/>
                </a:lnTo>
                <a:lnTo>
                  <a:pt x="142617" y="99898"/>
                </a:lnTo>
                <a:lnTo>
                  <a:pt x="142617" y="62495"/>
                </a:lnTo>
                <a:lnTo>
                  <a:pt x="150854" y="70041"/>
                </a:lnTo>
                <a:cubicBezTo>
                  <a:pt x="158460" y="75155"/>
                  <a:pt x="168616" y="79887"/>
                  <a:pt x="180869" y="84108"/>
                </a:cubicBezTo>
                <a:lnTo>
                  <a:pt x="181157" y="84183"/>
                </a:lnTo>
                <a:cubicBezTo>
                  <a:pt x="181271" y="84495"/>
                  <a:pt x="181386" y="84806"/>
                  <a:pt x="181500" y="85118"/>
                </a:cubicBezTo>
                <a:lnTo>
                  <a:pt x="184778" y="85118"/>
                </a:lnTo>
                <a:lnTo>
                  <a:pt x="782438" y="85118"/>
                </a:lnTo>
                <a:lnTo>
                  <a:pt x="782438" y="13385"/>
                </a:lnTo>
                <a:lnTo>
                  <a:pt x="873901" y="104848"/>
                </a:lnTo>
                <a:lnTo>
                  <a:pt x="1024233" y="255180"/>
                </a:lnTo>
                <a:lnTo>
                  <a:pt x="782438" y="496976"/>
                </a:lnTo>
                <a:lnTo>
                  <a:pt x="782438" y="425243"/>
                </a:lnTo>
                <a:lnTo>
                  <a:pt x="146010" y="425243"/>
                </a:lnTo>
                <a:lnTo>
                  <a:pt x="146010" y="421348"/>
                </a:lnTo>
                <a:lnTo>
                  <a:pt x="142617" y="421521"/>
                </a:lnTo>
                <a:lnTo>
                  <a:pt x="142617" y="421521"/>
                </a:lnTo>
                <a:lnTo>
                  <a:pt x="140282" y="421639"/>
                </a:lnTo>
                <a:cubicBezTo>
                  <a:pt x="110280" y="418947"/>
                  <a:pt x="80512" y="403533"/>
                  <a:pt x="55285" y="374569"/>
                </a:cubicBezTo>
                <a:cubicBezTo>
                  <a:pt x="12570" y="325525"/>
                  <a:pt x="-7642" y="247404"/>
                  <a:pt x="2640" y="171091"/>
                </a:cubicBezTo>
                <a:cubicBezTo>
                  <a:pt x="14405" y="83774"/>
                  <a:pt x="63234" y="17568"/>
                  <a:pt x="123512" y="2381"/>
                </a:cubicBezTo>
                <a:lnTo>
                  <a:pt x="142617" y="0"/>
                </a:ln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n-ea"/>
              <a:cs typeface="OPPOSans M" panose="00020600040101010101" pitchFamily="18" charset="-122"/>
            </a:endParaRPr>
          </a:p>
        </p:txBody>
      </p:sp>
      <p:sp>
        <p:nvSpPr>
          <p:cNvPr id="110" name="任意多边形: 形状 94"/>
          <p:cNvSpPr/>
          <p:nvPr/>
        </p:nvSpPr>
        <p:spPr>
          <a:xfrm>
            <a:off x="8740140" y="3296920"/>
            <a:ext cx="381600" cy="158750"/>
          </a:xfrm>
          <a:custGeom>
            <a:avLst/>
            <a:gdLst>
              <a:gd name="connsiteX0" fmla="*/ 142617 w 1024233"/>
              <a:gd name="connsiteY0" fmla="*/ 0 h 496976"/>
              <a:gd name="connsiteX1" fmla="*/ 142617 w 1024233"/>
              <a:gd name="connsiteY1" fmla="*/ 99898 h 496976"/>
              <a:gd name="connsiteX2" fmla="*/ 142617 w 1024233"/>
              <a:gd name="connsiteY2" fmla="*/ 99898 h 496976"/>
              <a:gd name="connsiteX3" fmla="*/ 142617 w 1024233"/>
              <a:gd name="connsiteY3" fmla="*/ 62495 h 496976"/>
              <a:gd name="connsiteX4" fmla="*/ 150854 w 1024233"/>
              <a:gd name="connsiteY4" fmla="*/ 70041 h 496976"/>
              <a:gd name="connsiteX5" fmla="*/ 180869 w 1024233"/>
              <a:gd name="connsiteY5" fmla="*/ 84108 h 496976"/>
              <a:gd name="connsiteX6" fmla="*/ 181157 w 1024233"/>
              <a:gd name="connsiteY6" fmla="*/ 84183 h 496976"/>
              <a:gd name="connsiteX7" fmla="*/ 181500 w 1024233"/>
              <a:gd name="connsiteY7" fmla="*/ 85118 h 496976"/>
              <a:gd name="connsiteX8" fmla="*/ 184778 w 1024233"/>
              <a:gd name="connsiteY8" fmla="*/ 85118 h 496976"/>
              <a:gd name="connsiteX9" fmla="*/ 782438 w 1024233"/>
              <a:gd name="connsiteY9" fmla="*/ 85118 h 496976"/>
              <a:gd name="connsiteX10" fmla="*/ 782438 w 1024233"/>
              <a:gd name="connsiteY10" fmla="*/ 13385 h 496976"/>
              <a:gd name="connsiteX11" fmla="*/ 873901 w 1024233"/>
              <a:gd name="connsiteY11" fmla="*/ 104848 h 496976"/>
              <a:gd name="connsiteX12" fmla="*/ 1024233 w 1024233"/>
              <a:gd name="connsiteY12" fmla="*/ 255180 h 496976"/>
              <a:gd name="connsiteX13" fmla="*/ 782438 w 1024233"/>
              <a:gd name="connsiteY13" fmla="*/ 496976 h 496976"/>
              <a:gd name="connsiteX14" fmla="*/ 782438 w 1024233"/>
              <a:gd name="connsiteY14" fmla="*/ 425243 h 496976"/>
              <a:gd name="connsiteX15" fmla="*/ 146010 w 1024233"/>
              <a:gd name="connsiteY15" fmla="*/ 425243 h 496976"/>
              <a:gd name="connsiteX16" fmla="*/ 146010 w 1024233"/>
              <a:gd name="connsiteY16" fmla="*/ 421348 h 496976"/>
              <a:gd name="connsiteX17" fmla="*/ 142617 w 1024233"/>
              <a:gd name="connsiteY17" fmla="*/ 421521 h 496976"/>
              <a:gd name="connsiteX18" fmla="*/ 142617 w 1024233"/>
              <a:gd name="connsiteY18" fmla="*/ 378028 h 496976"/>
              <a:gd name="connsiteX19" fmla="*/ 142617 w 1024233"/>
              <a:gd name="connsiteY19" fmla="*/ 378028 h 496976"/>
              <a:gd name="connsiteX20" fmla="*/ 142617 w 1024233"/>
              <a:gd name="connsiteY20" fmla="*/ 421521 h 496976"/>
              <a:gd name="connsiteX21" fmla="*/ 140282 w 1024233"/>
              <a:gd name="connsiteY21" fmla="*/ 421639 h 496976"/>
              <a:gd name="connsiteX22" fmla="*/ 55285 w 1024233"/>
              <a:gd name="connsiteY22" fmla="*/ 374569 h 496976"/>
              <a:gd name="connsiteX23" fmla="*/ 2640 w 1024233"/>
              <a:gd name="connsiteY23" fmla="*/ 171091 h 496976"/>
              <a:gd name="connsiteX24" fmla="*/ 123512 w 1024233"/>
              <a:gd name="connsiteY24" fmla="*/ 2381 h 496976"/>
              <a:gd name="connsiteX0-1" fmla="*/ 142617 w 1024233"/>
              <a:gd name="connsiteY0-2" fmla="*/ 0 h 496976"/>
              <a:gd name="connsiteX1-3" fmla="*/ 142617 w 1024233"/>
              <a:gd name="connsiteY1-4" fmla="*/ 99898 h 496976"/>
              <a:gd name="connsiteX2-5" fmla="*/ 142617 w 1024233"/>
              <a:gd name="connsiteY2-6" fmla="*/ 99898 h 496976"/>
              <a:gd name="connsiteX3-7" fmla="*/ 142617 w 1024233"/>
              <a:gd name="connsiteY3-8" fmla="*/ 62495 h 496976"/>
              <a:gd name="connsiteX4-9" fmla="*/ 150854 w 1024233"/>
              <a:gd name="connsiteY4-10" fmla="*/ 70041 h 496976"/>
              <a:gd name="connsiteX5-11" fmla="*/ 180869 w 1024233"/>
              <a:gd name="connsiteY5-12" fmla="*/ 84108 h 496976"/>
              <a:gd name="connsiteX6-13" fmla="*/ 181157 w 1024233"/>
              <a:gd name="connsiteY6-14" fmla="*/ 84183 h 496976"/>
              <a:gd name="connsiteX7-15" fmla="*/ 181500 w 1024233"/>
              <a:gd name="connsiteY7-16" fmla="*/ 85118 h 496976"/>
              <a:gd name="connsiteX8-17" fmla="*/ 184778 w 1024233"/>
              <a:gd name="connsiteY8-18" fmla="*/ 85118 h 496976"/>
              <a:gd name="connsiteX9-19" fmla="*/ 782438 w 1024233"/>
              <a:gd name="connsiteY9-20" fmla="*/ 85118 h 496976"/>
              <a:gd name="connsiteX10-21" fmla="*/ 782438 w 1024233"/>
              <a:gd name="connsiteY10-22" fmla="*/ 13385 h 496976"/>
              <a:gd name="connsiteX11-23" fmla="*/ 873901 w 1024233"/>
              <a:gd name="connsiteY11-24" fmla="*/ 104848 h 496976"/>
              <a:gd name="connsiteX12-25" fmla="*/ 1024233 w 1024233"/>
              <a:gd name="connsiteY12-26" fmla="*/ 255180 h 496976"/>
              <a:gd name="connsiteX13-27" fmla="*/ 782438 w 1024233"/>
              <a:gd name="connsiteY13-28" fmla="*/ 496976 h 496976"/>
              <a:gd name="connsiteX14-29" fmla="*/ 782438 w 1024233"/>
              <a:gd name="connsiteY14-30" fmla="*/ 425243 h 496976"/>
              <a:gd name="connsiteX15-31" fmla="*/ 146010 w 1024233"/>
              <a:gd name="connsiteY15-32" fmla="*/ 425243 h 496976"/>
              <a:gd name="connsiteX16-33" fmla="*/ 146010 w 1024233"/>
              <a:gd name="connsiteY16-34" fmla="*/ 421348 h 496976"/>
              <a:gd name="connsiteX17-35" fmla="*/ 142617 w 1024233"/>
              <a:gd name="connsiteY17-36" fmla="*/ 421521 h 496976"/>
              <a:gd name="connsiteX18-37" fmla="*/ 142617 w 1024233"/>
              <a:gd name="connsiteY18-38" fmla="*/ 378028 h 496976"/>
              <a:gd name="connsiteX19-39" fmla="*/ 142617 w 1024233"/>
              <a:gd name="connsiteY19-40" fmla="*/ 421521 h 496976"/>
              <a:gd name="connsiteX20-41" fmla="*/ 140282 w 1024233"/>
              <a:gd name="connsiteY20-42" fmla="*/ 421639 h 496976"/>
              <a:gd name="connsiteX21-43" fmla="*/ 55285 w 1024233"/>
              <a:gd name="connsiteY21-44" fmla="*/ 374569 h 496976"/>
              <a:gd name="connsiteX22-45" fmla="*/ 2640 w 1024233"/>
              <a:gd name="connsiteY22-46" fmla="*/ 171091 h 496976"/>
              <a:gd name="connsiteX23-47" fmla="*/ 123512 w 1024233"/>
              <a:gd name="connsiteY23-48" fmla="*/ 2381 h 496976"/>
              <a:gd name="connsiteX24-49" fmla="*/ 142617 w 1024233"/>
              <a:gd name="connsiteY24-50" fmla="*/ 0 h 496976"/>
              <a:gd name="connsiteX0-51" fmla="*/ 142617 w 1024233"/>
              <a:gd name="connsiteY0-52" fmla="*/ 0 h 496976"/>
              <a:gd name="connsiteX1-53" fmla="*/ 142617 w 1024233"/>
              <a:gd name="connsiteY1-54" fmla="*/ 99898 h 496976"/>
              <a:gd name="connsiteX2-55" fmla="*/ 142617 w 1024233"/>
              <a:gd name="connsiteY2-56" fmla="*/ 99898 h 496976"/>
              <a:gd name="connsiteX3-57" fmla="*/ 142617 w 1024233"/>
              <a:gd name="connsiteY3-58" fmla="*/ 62495 h 496976"/>
              <a:gd name="connsiteX4-59" fmla="*/ 150854 w 1024233"/>
              <a:gd name="connsiteY4-60" fmla="*/ 70041 h 496976"/>
              <a:gd name="connsiteX5-61" fmla="*/ 180869 w 1024233"/>
              <a:gd name="connsiteY5-62" fmla="*/ 84108 h 496976"/>
              <a:gd name="connsiteX6-63" fmla="*/ 181157 w 1024233"/>
              <a:gd name="connsiteY6-64" fmla="*/ 84183 h 496976"/>
              <a:gd name="connsiteX7-65" fmla="*/ 181500 w 1024233"/>
              <a:gd name="connsiteY7-66" fmla="*/ 85118 h 496976"/>
              <a:gd name="connsiteX8-67" fmla="*/ 184778 w 1024233"/>
              <a:gd name="connsiteY8-68" fmla="*/ 85118 h 496976"/>
              <a:gd name="connsiteX9-69" fmla="*/ 782438 w 1024233"/>
              <a:gd name="connsiteY9-70" fmla="*/ 85118 h 496976"/>
              <a:gd name="connsiteX10-71" fmla="*/ 782438 w 1024233"/>
              <a:gd name="connsiteY10-72" fmla="*/ 13385 h 496976"/>
              <a:gd name="connsiteX11-73" fmla="*/ 873901 w 1024233"/>
              <a:gd name="connsiteY11-74" fmla="*/ 104848 h 496976"/>
              <a:gd name="connsiteX12-75" fmla="*/ 1024233 w 1024233"/>
              <a:gd name="connsiteY12-76" fmla="*/ 255180 h 496976"/>
              <a:gd name="connsiteX13-77" fmla="*/ 782438 w 1024233"/>
              <a:gd name="connsiteY13-78" fmla="*/ 496976 h 496976"/>
              <a:gd name="connsiteX14-79" fmla="*/ 782438 w 1024233"/>
              <a:gd name="connsiteY14-80" fmla="*/ 425243 h 496976"/>
              <a:gd name="connsiteX15-81" fmla="*/ 146010 w 1024233"/>
              <a:gd name="connsiteY15-82" fmla="*/ 425243 h 496976"/>
              <a:gd name="connsiteX16-83" fmla="*/ 146010 w 1024233"/>
              <a:gd name="connsiteY16-84" fmla="*/ 421348 h 496976"/>
              <a:gd name="connsiteX17-85" fmla="*/ 142617 w 1024233"/>
              <a:gd name="connsiteY17-86" fmla="*/ 421521 h 496976"/>
              <a:gd name="connsiteX18-87" fmla="*/ 142617 w 1024233"/>
              <a:gd name="connsiteY18-88" fmla="*/ 421521 h 496976"/>
              <a:gd name="connsiteX19-89" fmla="*/ 140282 w 1024233"/>
              <a:gd name="connsiteY19-90" fmla="*/ 421639 h 496976"/>
              <a:gd name="connsiteX20-91" fmla="*/ 55285 w 1024233"/>
              <a:gd name="connsiteY20-92" fmla="*/ 374569 h 496976"/>
              <a:gd name="connsiteX21-93" fmla="*/ 2640 w 1024233"/>
              <a:gd name="connsiteY21-94" fmla="*/ 171091 h 496976"/>
              <a:gd name="connsiteX22-95" fmla="*/ 123512 w 1024233"/>
              <a:gd name="connsiteY22-96" fmla="*/ 2381 h 496976"/>
              <a:gd name="connsiteX23-97" fmla="*/ 142617 w 1024233"/>
              <a:gd name="connsiteY23-98" fmla="*/ 0 h 49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Lst>
            <a:rect l="l" t="t" r="r" b="b"/>
            <a:pathLst>
              <a:path w="1024233" h="496976">
                <a:moveTo>
                  <a:pt x="142617" y="0"/>
                </a:moveTo>
                <a:lnTo>
                  <a:pt x="142617" y="99898"/>
                </a:lnTo>
                <a:lnTo>
                  <a:pt x="142617" y="99898"/>
                </a:lnTo>
                <a:lnTo>
                  <a:pt x="142617" y="62495"/>
                </a:lnTo>
                <a:lnTo>
                  <a:pt x="150854" y="70041"/>
                </a:lnTo>
                <a:cubicBezTo>
                  <a:pt x="158460" y="75155"/>
                  <a:pt x="168616" y="79887"/>
                  <a:pt x="180869" y="84108"/>
                </a:cubicBezTo>
                <a:lnTo>
                  <a:pt x="181157" y="84183"/>
                </a:lnTo>
                <a:cubicBezTo>
                  <a:pt x="181271" y="84495"/>
                  <a:pt x="181386" y="84806"/>
                  <a:pt x="181500" y="85118"/>
                </a:cubicBezTo>
                <a:lnTo>
                  <a:pt x="184778" y="85118"/>
                </a:lnTo>
                <a:lnTo>
                  <a:pt x="782438" y="85118"/>
                </a:lnTo>
                <a:lnTo>
                  <a:pt x="782438" y="13385"/>
                </a:lnTo>
                <a:lnTo>
                  <a:pt x="873901" y="104848"/>
                </a:lnTo>
                <a:lnTo>
                  <a:pt x="1024233" y="255180"/>
                </a:lnTo>
                <a:lnTo>
                  <a:pt x="782438" y="496976"/>
                </a:lnTo>
                <a:lnTo>
                  <a:pt x="782438" y="425243"/>
                </a:lnTo>
                <a:lnTo>
                  <a:pt x="146010" y="425243"/>
                </a:lnTo>
                <a:lnTo>
                  <a:pt x="146010" y="421348"/>
                </a:lnTo>
                <a:lnTo>
                  <a:pt x="142617" y="421521"/>
                </a:lnTo>
                <a:lnTo>
                  <a:pt x="142617" y="421521"/>
                </a:lnTo>
                <a:lnTo>
                  <a:pt x="140282" y="421639"/>
                </a:lnTo>
                <a:cubicBezTo>
                  <a:pt x="110280" y="418947"/>
                  <a:pt x="80512" y="403533"/>
                  <a:pt x="55285" y="374569"/>
                </a:cubicBezTo>
                <a:cubicBezTo>
                  <a:pt x="12570" y="325525"/>
                  <a:pt x="-7642" y="247404"/>
                  <a:pt x="2640" y="171091"/>
                </a:cubicBezTo>
                <a:cubicBezTo>
                  <a:pt x="14405" y="83774"/>
                  <a:pt x="63234" y="17568"/>
                  <a:pt x="123512" y="2381"/>
                </a:cubicBezTo>
                <a:lnTo>
                  <a:pt x="142617" y="0"/>
                </a:ln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n-ea"/>
              <a:cs typeface="OPPOSans M" panose="00020600040101010101" pitchFamily="18" charset="-122"/>
            </a:endParaRPr>
          </a:p>
        </p:txBody>
      </p:sp>
      <p:grpSp>
        <p:nvGrpSpPr>
          <p:cNvPr id="111" name="组合 110"/>
          <p:cNvGrpSpPr/>
          <p:nvPr/>
        </p:nvGrpSpPr>
        <p:grpSpPr>
          <a:xfrm>
            <a:off x="9204008" y="2196465"/>
            <a:ext cx="181610" cy="192405"/>
            <a:chOff x="6705601" y="4048125"/>
            <a:chExt cx="284480" cy="284480"/>
          </a:xfrm>
        </p:grpSpPr>
        <p:sp>
          <p:nvSpPr>
            <p:cNvPr id="112" name="椭圆 111"/>
            <p:cNvSpPr/>
            <p:nvPr/>
          </p:nvSpPr>
          <p:spPr>
            <a:xfrm>
              <a:off x="6705601" y="4048125"/>
              <a:ext cx="284400" cy="284400"/>
            </a:xfrm>
            <a:prstGeom prst="ellipse">
              <a:avLst/>
            </a:prstGeom>
            <a:solidFill>
              <a:schemeClr val="accent3"/>
            </a:solidFill>
            <a:ln w="13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solidFill>
                  <a:schemeClr val="tx1"/>
                </a:solidFill>
                <a:latin typeface="+mn-ea"/>
                <a:cs typeface="OPPOSans M" panose="00020600040101010101" pitchFamily="18" charset="-122"/>
              </a:endParaRPr>
            </a:p>
          </p:txBody>
        </p:sp>
        <p:grpSp>
          <p:nvGrpSpPr>
            <p:cNvPr id="115" name="组合 114"/>
            <p:cNvGrpSpPr/>
            <p:nvPr/>
          </p:nvGrpSpPr>
          <p:grpSpPr>
            <a:xfrm>
              <a:off x="6705601" y="4048125"/>
              <a:ext cx="284480" cy="284480"/>
              <a:chOff x="6705600" y="4232302"/>
              <a:chExt cx="1219199" cy="1219199"/>
            </a:xfrm>
          </p:grpSpPr>
          <p:sp>
            <p:nvSpPr>
              <p:cNvPr id="116" name="任意多边形: 形状 102"/>
              <p:cNvSpPr/>
              <p:nvPr/>
            </p:nvSpPr>
            <p:spPr>
              <a:xfrm>
                <a:off x="6705600" y="4232302"/>
                <a:ext cx="1216102" cy="1219199"/>
              </a:xfrm>
              <a:custGeom>
                <a:avLst/>
                <a:gdLst>
                  <a:gd name="connsiteX0" fmla="*/ 997986 w 1216102"/>
                  <a:gd name="connsiteY0" fmla="*/ 329665 h 1219199"/>
                  <a:gd name="connsiteX1" fmla="*/ 1215720 w 1216102"/>
                  <a:gd name="connsiteY1" fmla="*/ 547399 h 1219199"/>
                  <a:gd name="connsiteX2" fmla="*/ 609217 w 1216102"/>
                  <a:gd name="connsiteY2" fmla="*/ -384 h 1219199"/>
                  <a:gd name="connsiteX3" fmla="*/ -383 w 1216102"/>
                  <a:gd name="connsiteY3" fmla="*/ 609216 h 1219199"/>
                  <a:gd name="connsiteX4" fmla="*/ 609217 w 1216102"/>
                  <a:gd name="connsiteY4" fmla="*/ 1218816 h 1219199"/>
                  <a:gd name="connsiteX5" fmla="*/ 752075 w 1216102"/>
                  <a:gd name="connsiteY5" fmla="*/ 1201974 h 1219199"/>
                  <a:gd name="connsiteX6" fmla="*/ 440400 w 1216102"/>
                  <a:gd name="connsiteY6" fmla="*/ 890295 h 121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102" h="1219199">
                    <a:moveTo>
                      <a:pt x="997986" y="329665"/>
                    </a:moveTo>
                    <a:lnTo>
                      <a:pt x="1215720" y="547399"/>
                    </a:lnTo>
                    <a:cubicBezTo>
                      <a:pt x="1184735" y="239759"/>
                      <a:pt x="925016" y="-384"/>
                      <a:pt x="609217" y="-384"/>
                    </a:cubicBezTo>
                    <a:cubicBezTo>
                      <a:pt x="272544" y="-384"/>
                      <a:pt x="-383" y="272543"/>
                      <a:pt x="-383" y="609216"/>
                    </a:cubicBezTo>
                    <a:cubicBezTo>
                      <a:pt x="-383" y="945889"/>
                      <a:pt x="272544" y="1218816"/>
                      <a:pt x="609217" y="1218816"/>
                    </a:cubicBezTo>
                    <a:cubicBezTo>
                      <a:pt x="657333" y="1218845"/>
                      <a:pt x="705285" y="1213192"/>
                      <a:pt x="752075" y="1201974"/>
                    </a:cubicBezTo>
                    <a:lnTo>
                      <a:pt x="440400" y="890295"/>
                    </a:lnTo>
                    <a:close/>
                  </a:path>
                </a:pathLst>
              </a:custGeom>
              <a:solidFill>
                <a:schemeClr val="accent3"/>
              </a:solidFill>
              <a:ln w="1325" cap="flat">
                <a:noFill/>
                <a:prstDash val="solid"/>
                <a:miter/>
              </a:ln>
            </p:spPr>
            <p:txBody>
              <a:bodyPr rtlCol="0" anchor="ctr"/>
              <a:p>
                <a:endParaRPr lang="zh-CN" altLang="en-US">
                  <a:latin typeface="+mn-ea"/>
                  <a:cs typeface="OPPOSans M" panose="00020600040101010101" pitchFamily="18" charset="-122"/>
                </a:endParaRPr>
              </a:p>
            </p:txBody>
          </p:sp>
          <p:sp>
            <p:nvSpPr>
              <p:cNvPr id="117" name="任意多边形: 形状 103"/>
              <p:cNvSpPr/>
              <p:nvPr/>
            </p:nvSpPr>
            <p:spPr>
              <a:xfrm>
                <a:off x="7146383" y="4562351"/>
                <a:ext cx="778416" cy="872309"/>
              </a:xfrm>
              <a:custGeom>
                <a:avLst/>
                <a:gdLst>
                  <a:gd name="connsiteX0" fmla="*/ 777913 w 778416"/>
                  <a:gd name="connsiteY0" fmla="*/ 279083 h 872309"/>
                  <a:gd name="connsiteX1" fmla="*/ 774814 w 778416"/>
                  <a:gd name="connsiteY1" fmla="*/ 217264 h 872309"/>
                  <a:gd name="connsiteX2" fmla="*/ 557081 w 778416"/>
                  <a:gd name="connsiteY2" fmla="*/ -469 h 872309"/>
                  <a:gd name="connsiteX3" fmla="*/ -504 w 778416"/>
                  <a:gd name="connsiteY3" fmla="*/ 560161 h 872309"/>
                  <a:gd name="connsiteX4" fmla="*/ 311171 w 778416"/>
                  <a:gd name="connsiteY4" fmla="*/ 871840 h 872309"/>
                  <a:gd name="connsiteX5" fmla="*/ 777913 w 778416"/>
                  <a:gd name="connsiteY5" fmla="*/ 279083 h 87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8416" h="872309">
                    <a:moveTo>
                      <a:pt x="777913" y="279083"/>
                    </a:moveTo>
                    <a:cubicBezTo>
                      <a:pt x="777915" y="258438"/>
                      <a:pt x="776881" y="237805"/>
                      <a:pt x="774814" y="217264"/>
                    </a:cubicBezTo>
                    <a:lnTo>
                      <a:pt x="557081" y="-469"/>
                    </a:lnTo>
                    <a:lnTo>
                      <a:pt x="-504" y="560161"/>
                    </a:lnTo>
                    <a:lnTo>
                      <a:pt x="311171" y="871840"/>
                    </a:lnTo>
                    <a:cubicBezTo>
                      <a:pt x="578923" y="807542"/>
                      <a:pt x="777913" y="566554"/>
                      <a:pt x="777913" y="279083"/>
                    </a:cubicBezTo>
                    <a:close/>
                  </a:path>
                </a:pathLst>
              </a:custGeom>
              <a:solidFill>
                <a:schemeClr val="accent1">
                  <a:lumMod val="20000"/>
                  <a:lumOff val="80000"/>
                </a:schemeClr>
              </a:solidFill>
              <a:ln w="1325" cap="flat">
                <a:noFill/>
                <a:prstDash val="solid"/>
                <a:miter/>
              </a:ln>
            </p:spPr>
            <p:txBody>
              <a:bodyPr rtlCol="0" anchor="ctr"/>
              <a:p>
                <a:endParaRPr lang="zh-CN" altLang="en-US">
                  <a:latin typeface="+mn-ea"/>
                  <a:cs typeface="OPPOSans M" panose="00020600040101010101" pitchFamily="18" charset="-122"/>
                </a:endParaRPr>
              </a:p>
            </p:txBody>
          </p:sp>
          <p:sp>
            <p:nvSpPr>
              <p:cNvPr id="118" name="任意多边形: 形状 104"/>
              <p:cNvSpPr/>
              <p:nvPr/>
            </p:nvSpPr>
            <p:spPr>
              <a:xfrm>
                <a:off x="6901095" y="4537103"/>
                <a:ext cx="828128" cy="609599"/>
              </a:xfrm>
              <a:custGeom>
                <a:avLst/>
                <a:gdLst>
                  <a:gd name="connsiteX0" fmla="*/ 802490 w 828128"/>
                  <a:gd name="connsiteY0" fmla="*/ 24865 h 609599"/>
                  <a:gd name="connsiteX1" fmla="*/ 680577 w 828128"/>
                  <a:gd name="connsiteY1" fmla="*/ 24865 h 609599"/>
                  <a:gd name="connsiteX2" fmla="*/ 304410 w 828128"/>
                  <a:gd name="connsiteY2" fmla="*/ 401032 h 609599"/>
                  <a:gd name="connsiteX3" fmla="*/ 146864 w 828128"/>
                  <a:gd name="connsiteY3" fmla="*/ 243486 h 609599"/>
                  <a:gd name="connsiteX4" fmla="*/ 24952 w 828128"/>
                  <a:gd name="connsiteY4" fmla="*/ 243312 h 609599"/>
                  <a:gd name="connsiteX5" fmla="*/ 24778 w 828128"/>
                  <a:gd name="connsiteY5" fmla="*/ 365225 h 609599"/>
                  <a:gd name="connsiteX6" fmla="*/ 24951 w 828128"/>
                  <a:gd name="connsiteY6" fmla="*/ 365398 h 609599"/>
                  <a:gd name="connsiteX7" fmla="*/ 242651 w 828128"/>
                  <a:gd name="connsiteY7" fmla="*/ 583097 h 609599"/>
                  <a:gd name="connsiteX8" fmla="*/ 243446 w 828128"/>
                  <a:gd name="connsiteY8" fmla="*/ 583913 h 609599"/>
                  <a:gd name="connsiteX9" fmla="*/ 256987 w 828128"/>
                  <a:gd name="connsiteY9" fmla="*/ 594965 h 609599"/>
                  <a:gd name="connsiteX10" fmla="*/ 365425 w 828128"/>
                  <a:gd name="connsiteY10" fmla="*/ 583978 h 609599"/>
                  <a:gd name="connsiteX11" fmla="*/ 802497 w 828128"/>
                  <a:gd name="connsiteY11" fmla="*/ 146775 h 609599"/>
                  <a:gd name="connsiteX12" fmla="*/ 802497 w 828128"/>
                  <a:gd name="connsiteY12" fmla="*/ 24865 h 60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128" h="609599">
                    <a:moveTo>
                      <a:pt x="802490" y="24865"/>
                    </a:moveTo>
                    <a:cubicBezTo>
                      <a:pt x="768825" y="-8800"/>
                      <a:pt x="714243" y="-8800"/>
                      <a:pt x="680577" y="24865"/>
                    </a:cubicBezTo>
                    <a:lnTo>
                      <a:pt x="304410" y="401032"/>
                    </a:lnTo>
                    <a:lnTo>
                      <a:pt x="146864" y="243486"/>
                    </a:lnTo>
                    <a:cubicBezTo>
                      <a:pt x="113247" y="209773"/>
                      <a:pt x="58665" y="209695"/>
                      <a:pt x="24952" y="243312"/>
                    </a:cubicBezTo>
                    <a:cubicBezTo>
                      <a:pt x="-8761" y="276930"/>
                      <a:pt x="-8839" y="331512"/>
                      <a:pt x="24778" y="365225"/>
                    </a:cubicBezTo>
                    <a:cubicBezTo>
                      <a:pt x="24836" y="365283"/>
                      <a:pt x="24893" y="365340"/>
                      <a:pt x="24951" y="365398"/>
                    </a:cubicBezTo>
                    <a:lnTo>
                      <a:pt x="242651" y="583097"/>
                    </a:lnTo>
                    <a:cubicBezTo>
                      <a:pt x="242891" y="583351"/>
                      <a:pt x="243140" y="583611"/>
                      <a:pt x="243446" y="583913"/>
                    </a:cubicBezTo>
                    <a:cubicBezTo>
                      <a:pt x="247577" y="588043"/>
                      <a:pt x="252113" y="591746"/>
                      <a:pt x="256987" y="594965"/>
                    </a:cubicBezTo>
                    <a:cubicBezTo>
                      <a:pt x="291159" y="617504"/>
                      <a:pt x="336468" y="612913"/>
                      <a:pt x="365425" y="583978"/>
                    </a:cubicBezTo>
                    <a:cubicBezTo>
                      <a:pt x="366220" y="583183"/>
                      <a:pt x="784685" y="164590"/>
                      <a:pt x="802497" y="146775"/>
                    </a:cubicBezTo>
                    <a:cubicBezTo>
                      <a:pt x="836161" y="113110"/>
                      <a:pt x="836161" y="58530"/>
                      <a:pt x="802497" y="24865"/>
                    </a:cubicBezTo>
                    <a:close/>
                  </a:path>
                </a:pathLst>
              </a:custGeom>
              <a:solidFill>
                <a:schemeClr val="accent1"/>
              </a:solidFill>
              <a:ln w="1325" cap="flat">
                <a:noFill/>
                <a:prstDash val="solid"/>
                <a:miter/>
              </a:ln>
            </p:spPr>
            <p:txBody>
              <a:bodyPr rtlCol="0" anchor="ctr"/>
              <a:p>
                <a:endParaRPr lang="zh-CN" altLang="en-US">
                  <a:latin typeface="+mn-ea"/>
                  <a:cs typeface="OPPOSans M" panose="00020600040101010101" pitchFamily="18" charset="-122"/>
                </a:endParaRPr>
              </a:p>
            </p:txBody>
          </p:sp>
        </p:grpSp>
      </p:grpSp>
      <p:sp>
        <p:nvSpPr>
          <p:cNvPr id="119" name="文本框 118"/>
          <p:cNvSpPr txBox="1"/>
          <p:nvPr/>
        </p:nvSpPr>
        <p:spPr>
          <a:xfrm>
            <a:off x="9370695" y="2136140"/>
            <a:ext cx="1162050" cy="245110"/>
          </a:xfrm>
          <a:prstGeom prst="rect">
            <a:avLst/>
          </a:prstGeom>
          <a:noFill/>
        </p:spPr>
        <p:txBody>
          <a:bodyPr wrap="square">
            <a:spAutoFit/>
          </a:bodyPr>
          <a:p>
            <a:r>
              <a:rPr lang="zh-CN" altLang="en-US" sz="1000" b="1">
                <a:solidFill>
                  <a:schemeClr val="accent1"/>
                </a:solidFill>
                <a:latin typeface="微软雅黑" panose="020B0503020204020204" pitchFamily="34" charset="-122"/>
                <a:ea typeface="微软雅黑" panose="020B0503020204020204" pitchFamily="34" charset="-122"/>
                <a:cs typeface="OPPOSans M" panose="00020600040101010101" pitchFamily="18" charset="-122"/>
              </a:rPr>
              <a:t>业务实质不足</a:t>
            </a:r>
            <a:endParaRPr lang="zh-CN" altLang="en-US" sz="1000" b="1">
              <a:solidFill>
                <a:schemeClr val="accent1"/>
              </a:solidFill>
              <a:latin typeface="微软雅黑" panose="020B0503020204020204" pitchFamily="34" charset="-122"/>
              <a:ea typeface="微软雅黑" panose="020B0503020204020204" pitchFamily="34" charset="-122"/>
              <a:cs typeface="OPPOSans M" panose="00020600040101010101" pitchFamily="18" charset="-122"/>
            </a:endParaRPr>
          </a:p>
        </p:txBody>
      </p:sp>
      <p:grpSp>
        <p:nvGrpSpPr>
          <p:cNvPr id="120" name="组合 119"/>
          <p:cNvGrpSpPr/>
          <p:nvPr/>
        </p:nvGrpSpPr>
        <p:grpSpPr>
          <a:xfrm>
            <a:off x="9204008" y="2560955"/>
            <a:ext cx="181610" cy="192405"/>
            <a:chOff x="6705601" y="4048125"/>
            <a:chExt cx="284480" cy="284480"/>
          </a:xfrm>
        </p:grpSpPr>
        <p:sp>
          <p:nvSpPr>
            <p:cNvPr id="121" name="椭圆 120"/>
            <p:cNvSpPr/>
            <p:nvPr/>
          </p:nvSpPr>
          <p:spPr>
            <a:xfrm>
              <a:off x="6705601" y="4048125"/>
              <a:ext cx="284400" cy="284400"/>
            </a:xfrm>
            <a:prstGeom prst="ellipse">
              <a:avLst/>
            </a:prstGeom>
            <a:solidFill>
              <a:schemeClr val="accent3"/>
            </a:solidFill>
            <a:ln w="13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solidFill>
                  <a:schemeClr val="tx1"/>
                </a:solidFill>
                <a:latin typeface="+mn-ea"/>
                <a:cs typeface="OPPOSans M" panose="00020600040101010101" pitchFamily="18" charset="-122"/>
              </a:endParaRPr>
            </a:p>
          </p:txBody>
        </p:sp>
        <p:grpSp>
          <p:nvGrpSpPr>
            <p:cNvPr id="122" name="组合 121"/>
            <p:cNvGrpSpPr/>
            <p:nvPr/>
          </p:nvGrpSpPr>
          <p:grpSpPr>
            <a:xfrm>
              <a:off x="6705601" y="4048125"/>
              <a:ext cx="284480" cy="284480"/>
              <a:chOff x="6705600" y="4232302"/>
              <a:chExt cx="1219199" cy="1219199"/>
            </a:xfrm>
          </p:grpSpPr>
          <p:sp>
            <p:nvSpPr>
              <p:cNvPr id="123" name="任意多边形: 形状 102"/>
              <p:cNvSpPr/>
              <p:nvPr/>
            </p:nvSpPr>
            <p:spPr>
              <a:xfrm>
                <a:off x="6705600" y="4232302"/>
                <a:ext cx="1216102" cy="1219199"/>
              </a:xfrm>
              <a:custGeom>
                <a:avLst/>
                <a:gdLst>
                  <a:gd name="connsiteX0" fmla="*/ 997986 w 1216102"/>
                  <a:gd name="connsiteY0" fmla="*/ 329665 h 1219199"/>
                  <a:gd name="connsiteX1" fmla="*/ 1215720 w 1216102"/>
                  <a:gd name="connsiteY1" fmla="*/ 547399 h 1219199"/>
                  <a:gd name="connsiteX2" fmla="*/ 609217 w 1216102"/>
                  <a:gd name="connsiteY2" fmla="*/ -384 h 1219199"/>
                  <a:gd name="connsiteX3" fmla="*/ -383 w 1216102"/>
                  <a:gd name="connsiteY3" fmla="*/ 609216 h 1219199"/>
                  <a:gd name="connsiteX4" fmla="*/ 609217 w 1216102"/>
                  <a:gd name="connsiteY4" fmla="*/ 1218816 h 1219199"/>
                  <a:gd name="connsiteX5" fmla="*/ 752075 w 1216102"/>
                  <a:gd name="connsiteY5" fmla="*/ 1201974 h 1219199"/>
                  <a:gd name="connsiteX6" fmla="*/ 440400 w 1216102"/>
                  <a:gd name="connsiteY6" fmla="*/ 890295 h 121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102" h="1219199">
                    <a:moveTo>
                      <a:pt x="997986" y="329665"/>
                    </a:moveTo>
                    <a:lnTo>
                      <a:pt x="1215720" y="547399"/>
                    </a:lnTo>
                    <a:cubicBezTo>
                      <a:pt x="1184735" y="239759"/>
                      <a:pt x="925016" y="-384"/>
                      <a:pt x="609217" y="-384"/>
                    </a:cubicBezTo>
                    <a:cubicBezTo>
                      <a:pt x="272544" y="-384"/>
                      <a:pt x="-383" y="272543"/>
                      <a:pt x="-383" y="609216"/>
                    </a:cubicBezTo>
                    <a:cubicBezTo>
                      <a:pt x="-383" y="945889"/>
                      <a:pt x="272544" y="1218816"/>
                      <a:pt x="609217" y="1218816"/>
                    </a:cubicBezTo>
                    <a:cubicBezTo>
                      <a:pt x="657333" y="1218845"/>
                      <a:pt x="705285" y="1213192"/>
                      <a:pt x="752075" y="1201974"/>
                    </a:cubicBezTo>
                    <a:lnTo>
                      <a:pt x="440400" y="890295"/>
                    </a:lnTo>
                    <a:close/>
                  </a:path>
                </a:pathLst>
              </a:custGeom>
              <a:solidFill>
                <a:schemeClr val="accent3"/>
              </a:solidFill>
              <a:ln w="1325" cap="flat">
                <a:noFill/>
                <a:prstDash val="solid"/>
                <a:miter/>
              </a:ln>
            </p:spPr>
            <p:txBody>
              <a:bodyPr rtlCol="0" anchor="ctr"/>
              <a:p>
                <a:endParaRPr lang="zh-CN" altLang="en-US">
                  <a:latin typeface="+mn-ea"/>
                  <a:cs typeface="OPPOSans M" panose="00020600040101010101" pitchFamily="18" charset="-122"/>
                </a:endParaRPr>
              </a:p>
            </p:txBody>
          </p:sp>
          <p:sp>
            <p:nvSpPr>
              <p:cNvPr id="124" name="任意多边形: 形状 103"/>
              <p:cNvSpPr/>
              <p:nvPr/>
            </p:nvSpPr>
            <p:spPr>
              <a:xfrm>
                <a:off x="7146383" y="4562351"/>
                <a:ext cx="778416" cy="872309"/>
              </a:xfrm>
              <a:custGeom>
                <a:avLst/>
                <a:gdLst>
                  <a:gd name="connsiteX0" fmla="*/ 777913 w 778416"/>
                  <a:gd name="connsiteY0" fmla="*/ 279083 h 872309"/>
                  <a:gd name="connsiteX1" fmla="*/ 774814 w 778416"/>
                  <a:gd name="connsiteY1" fmla="*/ 217264 h 872309"/>
                  <a:gd name="connsiteX2" fmla="*/ 557081 w 778416"/>
                  <a:gd name="connsiteY2" fmla="*/ -469 h 872309"/>
                  <a:gd name="connsiteX3" fmla="*/ -504 w 778416"/>
                  <a:gd name="connsiteY3" fmla="*/ 560161 h 872309"/>
                  <a:gd name="connsiteX4" fmla="*/ 311171 w 778416"/>
                  <a:gd name="connsiteY4" fmla="*/ 871840 h 872309"/>
                  <a:gd name="connsiteX5" fmla="*/ 777913 w 778416"/>
                  <a:gd name="connsiteY5" fmla="*/ 279083 h 87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8416" h="872309">
                    <a:moveTo>
                      <a:pt x="777913" y="279083"/>
                    </a:moveTo>
                    <a:cubicBezTo>
                      <a:pt x="777915" y="258438"/>
                      <a:pt x="776881" y="237805"/>
                      <a:pt x="774814" y="217264"/>
                    </a:cubicBezTo>
                    <a:lnTo>
                      <a:pt x="557081" y="-469"/>
                    </a:lnTo>
                    <a:lnTo>
                      <a:pt x="-504" y="560161"/>
                    </a:lnTo>
                    <a:lnTo>
                      <a:pt x="311171" y="871840"/>
                    </a:lnTo>
                    <a:cubicBezTo>
                      <a:pt x="578923" y="807542"/>
                      <a:pt x="777913" y="566554"/>
                      <a:pt x="777913" y="279083"/>
                    </a:cubicBezTo>
                    <a:close/>
                  </a:path>
                </a:pathLst>
              </a:custGeom>
              <a:solidFill>
                <a:schemeClr val="accent1">
                  <a:lumMod val="20000"/>
                  <a:lumOff val="80000"/>
                </a:schemeClr>
              </a:solidFill>
              <a:ln w="1325" cap="flat">
                <a:noFill/>
                <a:prstDash val="solid"/>
                <a:miter/>
              </a:ln>
            </p:spPr>
            <p:txBody>
              <a:bodyPr rtlCol="0" anchor="ctr"/>
              <a:p>
                <a:endParaRPr lang="zh-CN" altLang="en-US">
                  <a:latin typeface="+mn-ea"/>
                  <a:cs typeface="OPPOSans M" panose="00020600040101010101" pitchFamily="18" charset="-122"/>
                </a:endParaRPr>
              </a:p>
            </p:txBody>
          </p:sp>
          <p:sp>
            <p:nvSpPr>
              <p:cNvPr id="125" name="任意多边形: 形状 104"/>
              <p:cNvSpPr/>
              <p:nvPr/>
            </p:nvSpPr>
            <p:spPr>
              <a:xfrm>
                <a:off x="6901095" y="4537103"/>
                <a:ext cx="828128" cy="609599"/>
              </a:xfrm>
              <a:custGeom>
                <a:avLst/>
                <a:gdLst>
                  <a:gd name="connsiteX0" fmla="*/ 802490 w 828128"/>
                  <a:gd name="connsiteY0" fmla="*/ 24865 h 609599"/>
                  <a:gd name="connsiteX1" fmla="*/ 680577 w 828128"/>
                  <a:gd name="connsiteY1" fmla="*/ 24865 h 609599"/>
                  <a:gd name="connsiteX2" fmla="*/ 304410 w 828128"/>
                  <a:gd name="connsiteY2" fmla="*/ 401032 h 609599"/>
                  <a:gd name="connsiteX3" fmla="*/ 146864 w 828128"/>
                  <a:gd name="connsiteY3" fmla="*/ 243486 h 609599"/>
                  <a:gd name="connsiteX4" fmla="*/ 24952 w 828128"/>
                  <a:gd name="connsiteY4" fmla="*/ 243312 h 609599"/>
                  <a:gd name="connsiteX5" fmla="*/ 24778 w 828128"/>
                  <a:gd name="connsiteY5" fmla="*/ 365225 h 609599"/>
                  <a:gd name="connsiteX6" fmla="*/ 24951 w 828128"/>
                  <a:gd name="connsiteY6" fmla="*/ 365398 h 609599"/>
                  <a:gd name="connsiteX7" fmla="*/ 242651 w 828128"/>
                  <a:gd name="connsiteY7" fmla="*/ 583097 h 609599"/>
                  <a:gd name="connsiteX8" fmla="*/ 243446 w 828128"/>
                  <a:gd name="connsiteY8" fmla="*/ 583913 h 609599"/>
                  <a:gd name="connsiteX9" fmla="*/ 256987 w 828128"/>
                  <a:gd name="connsiteY9" fmla="*/ 594965 h 609599"/>
                  <a:gd name="connsiteX10" fmla="*/ 365425 w 828128"/>
                  <a:gd name="connsiteY10" fmla="*/ 583978 h 609599"/>
                  <a:gd name="connsiteX11" fmla="*/ 802497 w 828128"/>
                  <a:gd name="connsiteY11" fmla="*/ 146775 h 609599"/>
                  <a:gd name="connsiteX12" fmla="*/ 802497 w 828128"/>
                  <a:gd name="connsiteY12" fmla="*/ 24865 h 60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128" h="609599">
                    <a:moveTo>
                      <a:pt x="802490" y="24865"/>
                    </a:moveTo>
                    <a:cubicBezTo>
                      <a:pt x="768825" y="-8800"/>
                      <a:pt x="714243" y="-8800"/>
                      <a:pt x="680577" y="24865"/>
                    </a:cubicBezTo>
                    <a:lnTo>
                      <a:pt x="304410" y="401032"/>
                    </a:lnTo>
                    <a:lnTo>
                      <a:pt x="146864" y="243486"/>
                    </a:lnTo>
                    <a:cubicBezTo>
                      <a:pt x="113247" y="209773"/>
                      <a:pt x="58665" y="209695"/>
                      <a:pt x="24952" y="243312"/>
                    </a:cubicBezTo>
                    <a:cubicBezTo>
                      <a:pt x="-8761" y="276930"/>
                      <a:pt x="-8839" y="331512"/>
                      <a:pt x="24778" y="365225"/>
                    </a:cubicBezTo>
                    <a:cubicBezTo>
                      <a:pt x="24836" y="365283"/>
                      <a:pt x="24893" y="365340"/>
                      <a:pt x="24951" y="365398"/>
                    </a:cubicBezTo>
                    <a:lnTo>
                      <a:pt x="242651" y="583097"/>
                    </a:lnTo>
                    <a:cubicBezTo>
                      <a:pt x="242891" y="583351"/>
                      <a:pt x="243140" y="583611"/>
                      <a:pt x="243446" y="583913"/>
                    </a:cubicBezTo>
                    <a:cubicBezTo>
                      <a:pt x="247577" y="588043"/>
                      <a:pt x="252113" y="591746"/>
                      <a:pt x="256987" y="594965"/>
                    </a:cubicBezTo>
                    <a:cubicBezTo>
                      <a:pt x="291159" y="617504"/>
                      <a:pt x="336468" y="612913"/>
                      <a:pt x="365425" y="583978"/>
                    </a:cubicBezTo>
                    <a:cubicBezTo>
                      <a:pt x="366220" y="583183"/>
                      <a:pt x="784685" y="164590"/>
                      <a:pt x="802497" y="146775"/>
                    </a:cubicBezTo>
                    <a:cubicBezTo>
                      <a:pt x="836161" y="113110"/>
                      <a:pt x="836161" y="58530"/>
                      <a:pt x="802497" y="24865"/>
                    </a:cubicBezTo>
                    <a:close/>
                  </a:path>
                </a:pathLst>
              </a:custGeom>
              <a:solidFill>
                <a:schemeClr val="accent1"/>
              </a:solidFill>
              <a:ln w="1325" cap="flat">
                <a:noFill/>
                <a:prstDash val="solid"/>
                <a:miter/>
              </a:ln>
            </p:spPr>
            <p:txBody>
              <a:bodyPr rtlCol="0" anchor="ctr"/>
              <a:p>
                <a:endParaRPr lang="zh-CN" altLang="en-US">
                  <a:latin typeface="+mn-ea"/>
                  <a:cs typeface="OPPOSans M" panose="00020600040101010101" pitchFamily="18" charset="-122"/>
                </a:endParaRPr>
              </a:p>
            </p:txBody>
          </p:sp>
        </p:grpSp>
      </p:grpSp>
      <p:sp>
        <p:nvSpPr>
          <p:cNvPr id="126" name="文本框 125"/>
          <p:cNvSpPr txBox="1"/>
          <p:nvPr/>
        </p:nvSpPr>
        <p:spPr>
          <a:xfrm>
            <a:off x="9398635" y="2511425"/>
            <a:ext cx="1162050" cy="245110"/>
          </a:xfrm>
          <a:prstGeom prst="rect">
            <a:avLst/>
          </a:prstGeom>
          <a:noFill/>
        </p:spPr>
        <p:txBody>
          <a:bodyPr wrap="square">
            <a:spAutoFit/>
          </a:bodyPr>
          <a:p>
            <a:r>
              <a:rPr lang="zh-CN" altLang="en-US" sz="1000" b="1">
                <a:solidFill>
                  <a:schemeClr val="accent1"/>
                </a:solidFill>
                <a:latin typeface="微软雅黑" panose="020B0503020204020204" pitchFamily="34" charset="-122"/>
                <a:ea typeface="微软雅黑" panose="020B0503020204020204" pitchFamily="34" charset="-122"/>
                <a:cs typeface="OPPOSans M" panose="00020600040101010101" pitchFamily="18" charset="-122"/>
              </a:rPr>
              <a:t>过程管控不力</a:t>
            </a:r>
            <a:endParaRPr lang="zh-CN" altLang="en-US" sz="1000" b="1">
              <a:solidFill>
                <a:schemeClr val="accent1"/>
              </a:solidFill>
              <a:latin typeface="微软雅黑" panose="020B0503020204020204" pitchFamily="34" charset="-122"/>
              <a:ea typeface="微软雅黑" panose="020B0503020204020204" pitchFamily="34" charset="-122"/>
              <a:cs typeface="OPPOSans M" panose="00020600040101010101" pitchFamily="18" charset="-122"/>
            </a:endParaRPr>
          </a:p>
        </p:txBody>
      </p:sp>
      <p:grpSp>
        <p:nvGrpSpPr>
          <p:cNvPr id="127" name="组合 126"/>
          <p:cNvGrpSpPr/>
          <p:nvPr/>
        </p:nvGrpSpPr>
        <p:grpSpPr>
          <a:xfrm>
            <a:off x="9204008" y="2925445"/>
            <a:ext cx="181610" cy="192405"/>
            <a:chOff x="6705601" y="4048125"/>
            <a:chExt cx="284480" cy="284480"/>
          </a:xfrm>
        </p:grpSpPr>
        <p:sp>
          <p:nvSpPr>
            <p:cNvPr id="128" name="椭圆 127"/>
            <p:cNvSpPr/>
            <p:nvPr/>
          </p:nvSpPr>
          <p:spPr>
            <a:xfrm>
              <a:off x="6705601" y="4048125"/>
              <a:ext cx="284400" cy="284400"/>
            </a:xfrm>
            <a:prstGeom prst="ellipse">
              <a:avLst/>
            </a:prstGeom>
            <a:solidFill>
              <a:schemeClr val="accent3"/>
            </a:solidFill>
            <a:ln w="13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solidFill>
                  <a:schemeClr val="tx1"/>
                </a:solidFill>
                <a:latin typeface="+mn-ea"/>
                <a:cs typeface="OPPOSans M" panose="00020600040101010101" pitchFamily="18" charset="-122"/>
              </a:endParaRPr>
            </a:p>
          </p:txBody>
        </p:sp>
        <p:grpSp>
          <p:nvGrpSpPr>
            <p:cNvPr id="129" name="组合 128"/>
            <p:cNvGrpSpPr/>
            <p:nvPr/>
          </p:nvGrpSpPr>
          <p:grpSpPr>
            <a:xfrm>
              <a:off x="6705601" y="4048125"/>
              <a:ext cx="284480" cy="284480"/>
              <a:chOff x="6705600" y="4232302"/>
              <a:chExt cx="1219199" cy="1219199"/>
            </a:xfrm>
          </p:grpSpPr>
          <p:sp>
            <p:nvSpPr>
              <p:cNvPr id="130" name="任意多边形: 形状 102"/>
              <p:cNvSpPr/>
              <p:nvPr/>
            </p:nvSpPr>
            <p:spPr>
              <a:xfrm>
                <a:off x="6705600" y="4232302"/>
                <a:ext cx="1216102" cy="1219199"/>
              </a:xfrm>
              <a:custGeom>
                <a:avLst/>
                <a:gdLst>
                  <a:gd name="connsiteX0" fmla="*/ 997986 w 1216102"/>
                  <a:gd name="connsiteY0" fmla="*/ 329665 h 1219199"/>
                  <a:gd name="connsiteX1" fmla="*/ 1215720 w 1216102"/>
                  <a:gd name="connsiteY1" fmla="*/ 547399 h 1219199"/>
                  <a:gd name="connsiteX2" fmla="*/ 609217 w 1216102"/>
                  <a:gd name="connsiteY2" fmla="*/ -384 h 1219199"/>
                  <a:gd name="connsiteX3" fmla="*/ -383 w 1216102"/>
                  <a:gd name="connsiteY3" fmla="*/ 609216 h 1219199"/>
                  <a:gd name="connsiteX4" fmla="*/ 609217 w 1216102"/>
                  <a:gd name="connsiteY4" fmla="*/ 1218816 h 1219199"/>
                  <a:gd name="connsiteX5" fmla="*/ 752075 w 1216102"/>
                  <a:gd name="connsiteY5" fmla="*/ 1201974 h 1219199"/>
                  <a:gd name="connsiteX6" fmla="*/ 440400 w 1216102"/>
                  <a:gd name="connsiteY6" fmla="*/ 890295 h 121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102" h="1219199">
                    <a:moveTo>
                      <a:pt x="997986" y="329665"/>
                    </a:moveTo>
                    <a:lnTo>
                      <a:pt x="1215720" y="547399"/>
                    </a:lnTo>
                    <a:cubicBezTo>
                      <a:pt x="1184735" y="239759"/>
                      <a:pt x="925016" y="-384"/>
                      <a:pt x="609217" y="-384"/>
                    </a:cubicBezTo>
                    <a:cubicBezTo>
                      <a:pt x="272544" y="-384"/>
                      <a:pt x="-383" y="272543"/>
                      <a:pt x="-383" y="609216"/>
                    </a:cubicBezTo>
                    <a:cubicBezTo>
                      <a:pt x="-383" y="945889"/>
                      <a:pt x="272544" y="1218816"/>
                      <a:pt x="609217" y="1218816"/>
                    </a:cubicBezTo>
                    <a:cubicBezTo>
                      <a:pt x="657333" y="1218845"/>
                      <a:pt x="705285" y="1213192"/>
                      <a:pt x="752075" y="1201974"/>
                    </a:cubicBezTo>
                    <a:lnTo>
                      <a:pt x="440400" y="890295"/>
                    </a:lnTo>
                    <a:close/>
                  </a:path>
                </a:pathLst>
              </a:custGeom>
              <a:solidFill>
                <a:schemeClr val="accent3"/>
              </a:solidFill>
              <a:ln w="1325" cap="flat">
                <a:noFill/>
                <a:prstDash val="solid"/>
                <a:miter/>
              </a:ln>
            </p:spPr>
            <p:txBody>
              <a:bodyPr rtlCol="0" anchor="ctr"/>
              <a:p>
                <a:endParaRPr lang="zh-CN" altLang="en-US">
                  <a:latin typeface="+mn-ea"/>
                  <a:cs typeface="OPPOSans M" panose="00020600040101010101" pitchFamily="18" charset="-122"/>
                </a:endParaRPr>
              </a:p>
            </p:txBody>
          </p:sp>
          <p:sp>
            <p:nvSpPr>
              <p:cNvPr id="132" name="任意多边形: 形状 103"/>
              <p:cNvSpPr/>
              <p:nvPr/>
            </p:nvSpPr>
            <p:spPr>
              <a:xfrm>
                <a:off x="7146383" y="4562351"/>
                <a:ext cx="778416" cy="872309"/>
              </a:xfrm>
              <a:custGeom>
                <a:avLst/>
                <a:gdLst>
                  <a:gd name="connsiteX0" fmla="*/ 777913 w 778416"/>
                  <a:gd name="connsiteY0" fmla="*/ 279083 h 872309"/>
                  <a:gd name="connsiteX1" fmla="*/ 774814 w 778416"/>
                  <a:gd name="connsiteY1" fmla="*/ 217264 h 872309"/>
                  <a:gd name="connsiteX2" fmla="*/ 557081 w 778416"/>
                  <a:gd name="connsiteY2" fmla="*/ -469 h 872309"/>
                  <a:gd name="connsiteX3" fmla="*/ -504 w 778416"/>
                  <a:gd name="connsiteY3" fmla="*/ 560161 h 872309"/>
                  <a:gd name="connsiteX4" fmla="*/ 311171 w 778416"/>
                  <a:gd name="connsiteY4" fmla="*/ 871840 h 872309"/>
                  <a:gd name="connsiteX5" fmla="*/ 777913 w 778416"/>
                  <a:gd name="connsiteY5" fmla="*/ 279083 h 87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8416" h="872309">
                    <a:moveTo>
                      <a:pt x="777913" y="279083"/>
                    </a:moveTo>
                    <a:cubicBezTo>
                      <a:pt x="777915" y="258438"/>
                      <a:pt x="776881" y="237805"/>
                      <a:pt x="774814" y="217264"/>
                    </a:cubicBezTo>
                    <a:lnTo>
                      <a:pt x="557081" y="-469"/>
                    </a:lnTo>
                    <a:lnTo>
                      <a:pt x="-504" y="560161"/>
                    </a:lnTo>
                    <a:lnTo>
                      <a:pt x="311171" y="871840"/>
                    </a:lnTo>
                    <a:cubicBezTo>
                      <a:pt x="578923" y="807542"/>
                      <a:pt x="777913" y="566554"/>
                      <a:pt x="777913" y="279083"/>
                    </a:cubicBezTo>
                    <a:close/>
                  </a:path>
                </a:pathLst>
              </a:custGeom>
              <a:solidFill>
                <a:schemeClr val="accent1">
                  <a:lumMod val="20000"/>
                  <a:lumOff val="80000"/>
                </a:schemeClr>
              </a:solidFill>
              <a:ln w="1325" cap="flat">
                <a:noFill/>
                <a:prstDash val="solid"/>
                <a:miter/>
              </a:ln>
            </p:spPr>
            <p:txBody>
              <a:bodyPr rtlCol="0" anchor="ctr"/>
              <a:p>
                <a:endParaRPr lang="zh-CN" altLang="en-US">
                  <a:latin typeface="+mn-ea"/>
                  <a:cs typeface="OPPOSans M" panose="00020600040101010101" pitchFamily="18" charset="-122"/>
                </a:endParaRPr>
              </a:p>
            </p:txBody>
          </p:sp>
          <p:sp>
            <p:nvSpPr>
              <p:cNvPr id="133" name="任意多边形: 形状 104"/>
              <p:cNvSpPr/>
              <p:nvPr/>
            </p:nvSpPr>
            <p:spPr>
              <a:xfrm>
                <a:off x="6901095" y="4537103"/>
                <a:ext cx="828128" cy="609599"/>
              </a:xfrm>
              <a:custGeom>
                <a:avLst/>
                <a:gdLst>
                  <a:gd name="connsiteX0" fmla="*/ 802490 w 828128"/>
                  <a:gd name="connsiteY0" fmla="*/ 24865 h 609599"/>
                  <a:gd name="connsiteX1" fmla="*/ 680577 w 828128"/>
                  <a:gd name="connsiteY1" fmla="*/ 24865 h 609599"/>
                  <a:gd name="connsiteX2" fmla="*/ 304410 w 828128"/>
                  <a:gd name="connsiteY2" fmla="*/ 401032 h 609599"/>
                  <a:gd name="connsiteX3" fmla="*/ 146864 w 828128"/>
                  <a:gd name="connsiteY3" fmla="*/ 243486 h 609599"/>
                  <a:gd name="connsiteX4" fmla="*/ 24952 w 828128"/>
                  <a:gd name="connsiteY4" fmla="*/ 243312 h 609599"/>
                  <a:gd name="connsiteX5" fmla="*/ 24778 w 828128"/>
                  <a:gd name="connsiteY5" fmla="*/ 365225 h 609599"/>
                  <a:gd name="connsiteX6" fmla="*/ 24951 w 828128"/>
                  <a:gd name="connsiteY6" fmla="*/ 365398 h 609599"/>
                  <a:gd name="connsiteX7" fmla="*/ 242651 w 828128"/>
                  <a:gd name="connsiteY7" fmla="*/ 583097 h 609599"/>
                  <a:gd name="connsiteX8" fmla="*/ 243446 w 828128"/>
                  <a:gd name="connsiteY8" fmla="*/ 583913 h 609599"/>
                  <a:gd name="connsiteX9" fmla="*/ 256987 w 828128"/>
                  <a:gd name="connsiteY9" fmla="*/ 594965 h 609599"/>
                  <a:gd name="connsiteX10" fmla="*/ 365425 w 828128"/>
                  <a:gd name="connsiteY10" fmla="*/ 583978 h 609599"/>
                  <a:gd name="connsiteX11" fmla="*/ 802497 w 828128"/>
                  <a:gd name="connsiteY11" fmla="*/ 146775 h 609599"/>
                  <a:gd name="connsiteX12" fmla="*/ 802497 w 828128"/>
                  <a:gd name="connsiteY12" fmla="*/ 24865 h 60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128" h="609599">
                    <a:moveTo>
                      <a:pt x="802490" y="24865"/>
                    </a:moveTo>
                    <a:cubicBezTo>
                      <a:pt x="768825" y="-8800"/>
                      <a:pt x="714243" y="-8800"/>
                      <a:pt x="680577" y="24865"/>
                    </a:cubicBezTo>
                    <a:lnTo>
                      <a:pt x="304410" y="401032"/>
                    </a:lnTo>
                    <a:lnTo>
                      <a:pt x="146864" y="243486"/>
                    </a:lnTo>
                    <a:cubicBezTo>
                      <a:pt x="113247" y="209773"/>
                      <a:pt x="58665" y="209695"/>
                      <a:pt x="24952" y="243312"/>
                    </a:cubicBezTo>
                    <a:cubicBezTo>
                      <a:pt x="-8761" y="276930"/>
                      <a:pt x="-8839" y="331512"/>
                      <a:pt x="24778" y="365225"/>
                    </a:cubicBezTo>
                    <a:cubicBezTo>
                      <a:pt x="24836" y="365283"/>
                      <a:pt x="24893" y="365340"/>
                      <a:pt x="24951" y="365398"/>
                    </a:cubicBezTo>
                    <a:lnTo>
                      <a:pt x="242651" y="583097"/>
                    </a:lnTo>
                    <a:cubicBezTo>
                      <a:pt x="242891" y="583351"/>
                      <a:pt x="243140" y="583611"/>
                      <a:pt x="243446" y="583913"/>
                    </a:cubicBezTo>
                    <a:cubicBezTo>
                      <a:pt x="247577" y="588043"/>
                      <a:pt x="252113" y="591746"/>
                      <a:pt x="256987" y="594965"/>
                    </a:cubicBezTo>
                    <a:cubicBezTo>
                      <a:pt x="291159" y="617504"/>
                      <a:pt x="336468" y="612913"/>
                      <a:pt x="365425" y="583978"/>
                    </a:cubicBezTo>
                    <a:cubicBezTo>
                      <a:pt x="366220" y="583183"/>
                      <a:pt x="784685" y="164590"/>
                      <a:pt x="802497" y="146775"/>
                    </a:cubicBezTo>
                    <a:cubicBezTo>
                      <a:pt x="836161" y="113110"/>
                      <a:pt x="836161" y="58530"/>
                      <a:pt x="802497" y="24865"/>
                    </a:cubicBezTo>
                    <a:close/>
                  </a:path>
                </a:pathLst>
              </a:custGeom>
              <a:solidFill>
                <a:schemeClr val="accent1"/>
              </a:solidFill>
              <a:ln w="1325" cap="flat">
                <a:noFill/>
                <a:prstDash val="solid"/>
                <a:miter/>
              </a:ln>
            </p:spPr>
            <p:txBody>
              <a:bodyPr rtlCol="0" anchor="ctr"/>
              <a:p>
                <a:endParaRPr lang="zh-CN" altLang="en-US">
                  <a:latin typeface="+mn-ea"/>
                  <a:cs typeface="OPPOSans M" panose="00020600040101010101" pitchFamily="18" charset="-122"/>
                </a:endParaRPr>
              </a:p>
            </p:txBody>
          </p:sp>
        </p:grpSp>
      </p:grpSp>
      <p:sp>
        <p:nvSpPr>
          <p:cNvPr id="134" name="文本框 133"/>
          <p:cNvSpPr txBox="1"/>
          <p:nvPr/>
        </p:nvSpPr>
        <p:spPr>
          <a:xfrm>
            <a:off x="9435465" y="2870200"/>
            <a:ext cx="1311275" cy="245110"/>
          </a:xfrm>
          <a:prstGeom prst="rect">
            <a:avLst/>
          </a:prstGeom>
          <a:noFill/>
        </p:spPr>
        <p:txBody>
          <a:bodyPr wrap="square">
            <a:spAutoFit/>
          </a:bodyPr>
          <a:p>
            <a:r>
              <a:rPr lang="zh-CN" altLang="en-US" sz="1000" b="1">
                <a:solidFill>
                  <a:schemeClr val="accent1"/>
                </a:solidFill>
                <a:latin typeface="微软雅黑" panose="020B0503020204020204" pitchFamily="34" charset="-122"/>
                <a:ea typeface="微软雅黑" panose="020B0503020204020204" pitchFamily="34" charset="-122"/>
                <a:cs typeface="OPPOSans M" panose="00020600040101010101" pitchFamily="18" charset="-122"/>
              </a:rPr>
              <a:t>业务（凭证）造假</a:t>
            </a:r>
            <a:endParaRPr lang="zh-CN" altLang="en-US" sz="1000" b="1">
              <a:solidFill>
                <a:schemeClr val="accent1"/>
              </a:solidFill>
              <a:latin typeface="微软雅黑" panose="020B0503020204020204" pitchFamily="34" charset="-122"/>
              <a:ea typeface="微软雅黑" panose="020B0503020204020204" pitchFamily="34" charset="-122"/>
              <a:cs typeface="OPPOSans M" panose="00020600040101010101" pitchFamily="18" charset="-122"/>
            </a:endParaRPr>
          </a:p>
        </p:txBody>
      </p:sp>
      <p:grpSp>
        <p:nvGrpSpPr>
          <p:cNvPr id="135" name="组合 134"/>
          <p:cNvGrpSpPr/>
          <p:nvPr/>
        </p:nvGrpSpPr>
        <p:grpSpPr>
          <a:xfrm>
            <a:off x="9204008" y="3289935"/>
            <a:ext cx="181610" cy="192405"/>
            <a:chOff x="6705601" y="4048125"/>
            <a:chExt cx="284480" cy="284480"/>
          </a:xfrm>
        </p:grpSpPr>
        <p:sp>
          <p:nvSpPr>
            <p:cNvPr id="136" name="椭圆 135"/>
            <p:cNvSpPr/>
            <p:nvPr/>
          </p:nvSpPr>
          <p:spPr>
            <a:xfrm>
              <a:off x="6705601" y="4048125"/>
              <a:ext cx="284400" cy="284400"/>
            </a:xfrm>
            <a:prstGeom prst="ellipse">
              <a:avLst/>
            </a:prstGeom>
            <a:solidFill>
              <a:schemeClr val="accent3"/>
            </a:solidFill>
            <a:ln w="13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solidFill>
                  <a:schemeClr val="tx1"/>
                </a:solidFill>
                <a:latin typeface="+mn-ea"/>
                <a:cs typeface="OPPOSans M" panose="00020600040101010101" pitchFamily="18" charset="-122"/>
              </a:endParaRPr>
            </a:p>
          </p:txBody>
        </p:sp>
        <p:grpSp>
          <p:nvGrpSpPr>
            <p:cNvPr id="137" name="组合 136"/>
            <p:cNvGrpSpPr/>
            <p:nvPr/>
          </p:nvGrpSpPr>
          <p:grpSpPr>
            <a:xfrm>
              <a:off x="6705601" y="4048125"/>
              <a:ext cx="284480" cy="284480"/>
              <a:chOff x="6705600" y="4232302"/>
              <a:chExt cx="1219199" cy="1219199"/>
            </a:xfrm>
          </p:grpSpPr>
          <p:sp>
            <p:nvSpPr>
              <p:cNvPr id="138" name="任意多边形: 形状 102"/>
              <p:cNvSpPr/>
              <p:nvPr/>
            </p:nvSpPr>
            <p:spPr>
              <a:xfrm>
                <a:off x="6705600" y="4232302"/>
                <a:ext cx="1216102" cy="1219199"/>
              </a:xfrm>
              <a:custGeom>
                <a:avLst/>
                <a:gdLst>
                  <a:gd name="connsiteX0" fmla="*/ 997986 w 1216102"/>
                  <a:gd name="connsiteY0" fmla="*/ 329665 h 1219199"/>
                  <a:gd name="connsiteX1" fmla="*/ 1215720 w 1216102"/>
                  <a:gd name="connsiteY1" fmla="*/ 547399 h 1219199"/>
                  <a:gd name="connsiteX2" fmla="*/ 609217 w 1216102"/>
                  <a:gd name="connsiteY2" fmla="*/ -384 h 1219199"/>
                  <a:gd name="connsiteX3" fmla="*/ -383 w 1216102"/>
                  <a:gd name="connsiteY3" fmla="*/ 609216 h 1219199"/>
                  <a:gd name="connsiteX4" fmla="*/ 609217 w 1216102"/>
                  <a:gd name="connsiteY4" fmla="*/ 1218816 h 1219199"/>
                  <a:gd name="connsiteX5" fmla="*/ 752075 w 1216102"/>
                  <a:gd name="connsiteY5" fmla="*/ 1201974 h 1219199"/>
                  <a:gd name="connsiteX6" fmla="*/ 440400 w 1216102"/>
                  <a:gd name="connsiteY6" fmla="*/ 890295 h 121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102" h="1219199">
                    <a:moveTo>
                      <a:pt x="997986" y="329665"/>
                    </a:moveTo>
                    <a:lnTo>
                      <a:pt x="1215720" y="547399"/>
                    </a:lnTo>
                    <a:cubicBezTo>
                      <a:pt x="1184735" y="239759"/>
                      <a:pt x="925016" y="-384"/>
                      <a:pt x="609217" y="-384"/>
                    </a:cubicBezTo>
                    <a:cubicBezTo>
                      <a:pt x="272544" y="-384"/>
                      <a:pt x="-383" y="272543"/>
                      <a:pt x="-383" y="609216"/>
                    </a:cubicBezTo>
                    <a:cubicBezTo>
                      <a:pt x="-383" y="945889"/>
                      <a:pt x="272544" y="1218816"/>
                      <a:pt x="609217" y="1218816"/>
                    </a:cubicBezTo>
                    <a:cubicBezTo>
                      <a:pt x="657333" y="1218845"/>
                      <a:pt x="705285" y="1213192"/>
                      <a:pt x="752075" y="1201974"/>
                    </a:cubicBezTo>
                    <a:lnTo>
                      <a:pt x="440400" y="890295"/>
                    </a:lnTo>
                    <a:close/>
                  </a:path>
                </a:pathLst>
              </a:custGeom>
              <a:solidFill>
                <a:schemeClr val="accent3"/>
              </a:solidFill>
              <a:ln w="1325" cap="flat">
                <a:noFill/>
                <a:prstDash val="solid"/>
                <a:miter/>
              </a:ln>
            </p:spPr>
            <p:txBody>
              <a:bodyPr rtlCol="0" anchor="ctr"/>
              <a:p>
                <a:endParaRPr lang="zh-CN" altLang="en-US">
                  <a:latin typeface="+mn-ea"/>
                  <a:cs typeface="OPPOSans M" panose="00020600040101010101" pitchFamily="18" charset="-122"/>
                </a:endParaRPr>
              </a:p>
            </p:txBody>
          </p:sp>
          <p:sp>
            <p:nvSpPr>
              <p:cNvPr id="139" name="任意多边形: 形状 103"/>
              <p:cNvSpPr/>
              <p:nvPr/>
            </p:nvSpPr>
            <p:spPr>
              <a:xfrm>
                <a:off x="7146383" y="4562351"/>
                <a:ext cx="778416" cy="872309"/>
              </a:xfrm>
              <a:custGeom>
                <a:avLst/>
                <a:gdLst>
                  <a:gd name="connsiteX0" fmla="*/ 777913 w 778416"/>
                  <a:gd name="connsiteY0" fmla="*/ 279083 h 872309"/>
                  <a:gd name="connsiteX1" fmla="*/ 774814 w 778416"/>
                  <a:gd name="connsiteY1" fmla="*/ 217264 h 872309"/>
                  <a:gd name="connsiteX2" fmla="*/ 557081 w 778416"/>
                  <a:gd name="connsiteY2" fmla="*/ -469 h 872309"/>
                  <a:gd name="connsiteX3" fmla="*/ -504 w 778416"/>
                  <a:gd name="connsiteY3" fmla="*/ 560161 h 872309"/>
                  <a:gd name="connsiteX4" fmla="*/ 311171 w 778416"/>
                  <a:gd name="connsiteY4" fmla="*/ 871840 h 872309"/>
                  <a:gd name="connsiteX5" fmla="*/ 777913 w 778416"/>
                  <a:gd name="connsiteY5" fmla="*/ 279083 h 87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8416" h="872309">
                    <a:moveTo>
                      <a:pt x="777913" y="279083"/>
                    </a:moveTo>
                    <a:cubicBezTo>
                      <a:pt x="777915" y="258438"/>
                      <a:pt x="776881" y="237805"/>
                      <a:pt x="774814" y="217264"/>
                    </a:cubicBezTo>
                    <a:lnTo>
                      <a:pt x="557081" y="-469"/>
                    </a:lnTo>
                    <a:lnTo>
                      <a:pt x="-504" y="560161"/>
                    </a:lnTo>
                    <a:lnTo>
                      <a:pt x="311171" y="871840"/>
                    </a:lnTo>
                    <a:cubicBezTo>
                      <a:pt x="578923" y="807542"/>
                      <a:pt x="777913" y="566554"/>
                      <a:pt x="777913" y="279083"/>
                    </a:cubicBezTo>
                    <a:close/>
                  </a:path>
                </a:pathLst>
              </a:custGeom>
              <a:solidFill>
                <a:schemeClr val="accent1">
                  <a:lumMod val="20000"/>
                  <a:lumOff val="80000"/>
                </a:schemeClr>
              </a:solidFill>
              <a:ln w="1325" cap="flat">
                <a:noFill/>
                <a:prstDash val="solid"/>
                <a:miter/>
              </a:ln>
            </p:spPr>
            <p:txBody>
              <a:bodyPr rtlCol="0" anchor="ctr"/>
              <a:p>
                <a:endParaRPr lang="zh-CN" altLang="en-US">
                  <a:latin typeface="+mn-ea"/>
                  <a:cs typeface="OPPOSans M" panose="00020600040101010101" pitchFamily="18" charset="-122"/>
                </a:endParaRPr>
              </a:p>
            </p:txBody>
          </p:sp>
          <p:sp>
            <p:nvSpPr>
              <p:cNvPr id="140" name="任意多边形: 形状 104"/>
              <p:cNvSpPr/>
              <p:nvPr/>
            </p:nvSpPr>
            <p:spPr>
              <a:xfrm>
                <a:off x="6901095" y="4537103"/>
                <a:ext cx="828128" cy="609599"/>
              </a:xfrm>
              <a:custGeom>
                <a:avLst/>
                <a:gdLst>
                  <a:gd name="connsiteX0" fmla="*/ 802490 w 828128"/>
                  <a:gd name="connsiteY0" fmla="*/ 24865 h 609599"/>
                  <a:gd name="connsiteX1" fmla="*/ 680577 w 828128"/>
                  <a:gd name="connsiteY1" fmla="*/ 24865 h 609599"/>
                  <a:gd name="connsiteX2" fmla="*/ 304410 w 828128"/>
                  <a:gd name="connsiteY2" fmla="*/ 401032 h 609599"/>
                  <a:gd name="connsiteX3" fmla="*/ 146864 w 828128"/>
                  <a:gd name="connsiteY3" fmla="*/ 243486 h 609599"/>
                  <a:gd name="connsiteX4" fmla="*/ 24952 w 828128"/>
                  <a:gd name="connsiteY4" fmla="*/ 243312 h 609599"/>
                  <a:gd name="connsiteX5" fmla="*/ 24778 w 828128"/>
                  <a:gd name="connsiteY5" fmla="*/ 365225 h 609599"/>
                  <a:gd name="connsiteX6" fmla="*/ 24951 w 828128"/>
                  <a:gd name="connsiteY6" fmla="*/ 365398 h 609599"/>
                  <a:gd name="connsiteX7" fmla="*/ 242651 w 828128"/>
                  <a:gd name="connsiteY7" fmla="*/ 583097 h 609599"/>
                  <a:gd name="connsiteX8" fmla="*/ 243446 w 828128"/>
                  <a:gd name="connsiteY8" fmla="*/ 583913 h 609599"/>
                  <a:gd name="connsiteX9" fmla="*/ 256987 w 828128"/>
                  <a:gd name="connsiteY9" fmla="*/ 594965 h 609599"/>
                  <a:gd name="connsiteX10" fmla="*/ 365425 w 828128"/>
                  <a:gd name="connsiteY10" fmla="*/ 583978 h 609599"/>
                  <a:gd name="connsiteX11" fmla="*/ 802497 w 828128"/>
                  <a:gd name="connsiteY11" fmla="*/ 146775 h 609599"/>
                  <a:gd name="connsiteX12" fmla="*/ 802497 w 828128"/>
                  <a:gd name="connsiteY12" fmla="*/ 24865 h 60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128" h="609599">
                    <a:moveTo>
                      <a:pt x="802490" y="24865"/>
                    </a:moveTo>
                    <a:cubicBezTo>
                      <a:pt x="768825" y="-8800"/>
                      <a:pt x="714243" y="-8800"/>
                      <a:pt x="680577" y="24865"/>
                    </a:cubicBezTo>
                    <a:lnTo>
                      <a:pt x="304410" y="401032"/>
                    </a:lnTo>
                    <a:lnTo>
                      <a:pt x="146864" y="243486"/>
                    </a:lnTo>
                    <a:cubicBezTo>
                      <a:pt x="113247" y="209773"/>
                      <a:pt x="58665" y="209695"/>
                      <a:pt x="24952" y="243312"/>
                    </a:cubicBezTo>
                    <a:cubicBezTo>
                      <a:pt x="-8761" y="276930"/>
                      <a:pt x="-8839" y="331512"/>
                      <a:pt x="24778" y="365225"/>
                    </a:cubicBezTo>
                    <a:cubicBezTo>
                      <a:pt x="24836" y="365283"/>
                      <a:pt x="24893" y="365340"/>
                      <a:pt x="24951" y="365398"/>
                    </a:cubicBezTo>
                    <a:lnTo>
                      <a:pt x="242651" y="583097"/>
                    </a:lnTo>
                    <a:cubicBezTo>
                      <a:pt x="242891" y="583351"/>
                      <a:pt x="243140" y="583611"/>
                      <a:pt x="243446" y="583913"/>
                    </a:cubicBezTo>
                    <a:cubicBezTo>
                      <a:pt x="247577" y="588043"/>
                      <a:pt x="252113" y="591746"/>
                      <a:pt x="256987" y="594965"/>
                    </a:cubicBezTo>
                    <a:cubicBezTo>
                      <a:pt x="291159" y="617504"/>
                      <a:pt x="336468" y="612913"/>
                      <a:pt x="365425" y="583978"/>
                    </a:cubicBezTo>
                    <a:cubicBezTo>
                      <a:pt x="366220" y="583183"/>
                      <a:pt x="784685" y="164590"/>
                      <a:pt x="802497" y="146775"/>
                    </a:cubicBezTo>
                    <a:cubicBezTo>
                      <a:pt x="836161" y="113110"/>
                      <a:pt x="836161" y="58530"/>
                      <a:pt x="802497" y="24865"/>
                    </a:cubicBezTo>
                    <a:close/>
                  </a:path>
                </a:pathLst>
              </a:custGeom>
              <a:solidFill>
                <a:schemeClr val="accent1"/>
              </a:solidFill>
              <a:ln w="1325" cap="flat">
                <a:noFill/>
                <a:prstDash val="solid"/>
                <a:miter/>
              </a:ln>
            </p:spPr>
            <p:txBody>
              <a:bodyPr rtlCol="0" anchor="ctr"/>
              <a:p>
                <a:endParaRPr lang="zh-CN" altLang="en-US">
                  <a:latin typeface="+mn-ea"/>
                  <a:cs typeface="OPPOSans M" panose="00020600040101010101" pitchFamily="18" charset="-122"/>
                </a:endParaRPr>
              </a:p>
            </p:txBody>
          </p:sp>
        </p:grpSp>
      </p:grpSp>
      <p:sp>
        <p:nvSpPr>
          <p:cNvPr id="141" name="文本框 140"/>
          <p:cNvSpPr txBox="1"/>
          <p:nvPr/>
        </p:nvSpPr>
        <p:spPr>
          <a:xfrm>
            <a:off x="9446895" y="3228975"/>
            <a:ext cx="1150620" cy="257810"/>
          </a:xfrm>
          <a:prstGeom prst="rect">
            <a:avLst/>
          </a:prstGeom>
          <a:noFill/>
        </p:spPr>
        <p:txBody>
          <a:bodyPr wrap="square">
            <a:noAutofit/>
          </a:bodyPr>
          <a:p>
            <a:r>
              <a:rPr lang="zh-CN" altLang="en-US" sz="1000" b="1">
                <a:solidFill>
                  <a:schemeClr val="accent1"/>
                </a:solidFill>
                <a:latin typeface="微软雅黑" panose="020B0503020204020204" pitchFamily="34" charset="-122"/>
                <a:ea typeface="微软雅黑" panose="020B0503020204020204" pitchFamily="34" charset="-122"/>
                <a:cs typeface="OPPOSans M" panose="00020600040101010101" pitchFamily="18" charset="-122"/>
              </a:rPr>
              <a:t>资金挪用</a:t>
            </a:r>
            <a:endParaRPr lang="zh-CN" altLang="en-US" sz="1000" b="1">
              <a:solidFill>
                <a:schemeClr val="accent1"/>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142" name="任意多边形: 形状 94"/>
          <p:cNvSpPr/>
          <p:nvPr/>
        </p:nvSpPr>
        <p:spPr>
          <a:xfrm>
            <a:off x="8723630" y="3639185"/>
            <a:ext cx="381600" cy="158750"/>
          </a:xfrm>
          <a:custGeom>
            <a:avLst/>
            <a:gdLst>
              <a:gd name="connsiteX0" fmla="*/ 142617 w 1024233"/>
              <a:gd name="connsiteY0" fmla="*/ 0 h 496976"/>
              <a:gd name="connsiteX1" fmla="*/ 142617 w 1024233"/>
              <a:gd name="connsiteY1" fmla="*/ 99898 h 496976"/>
              <a:gd name="connsiteX2" fmla="*/ 142617 w 1024233"/>
              <a:gd name="connsiteY2" fmla="*/ 99898 h 496976"/>
              <a:gd name="connsiteX3" fmla="*/ 142617 w 1024233"/>
              <a:gd name="connsiteY3" fmla="*/ 62495 h 496976"/>
              <a:gd name="connsiteX4" fmla="*/ 150854 w 1024233"/>
              <a:gd name="connsiteY4" fmla="*/ 70041 h 496976"/>
              <a:gd name="connsiteX5" fmla="*/ 180869 w 1024233"/>
              <a:gd name="connsiteY5" fmla="*/ 84108 h 496976"/>
              <a:gd name="connsiteX6" fmla="*/ 181157 w 1024233"/>
              <a:gd name="connsiteY6" fmla="*/ 84183 h 496976"/>
              <a:gd name="connsiteX7" fmla="*/ 181500 w 1024233"/>
              <a:gd name="connsiteY7" fmla="*/ 85118 h 496976"/>
              <a:gd name="connsiteX8" fmla="*/ 184778 w 1024233"/>
              <a:gd name="connsiteY8" fmla="*/ 85118 h 496976"/>
              <a:gd name="connsiteX9" fmla="*/ 782438 w 1024233"/>
              <a:gd name="connsiteY9" fmla="*/ 85118 h 496976"/>
              <a:gd name="connsiteX10" fmla="*/ 782438 w 1024233"/>
              <a:gd name="connsiteY10" fmla="*/ 13385 h 496976"/>
              <a:gd name="connsiteX11" fmla="*/ 873901 w 1024233"/>
              <a:gd name="connsiteY11" fmla="*/ 104848 h 496976"/>
              <a:gd name="connsiteX12" fmla="*/ 1024233 w 1024233"/>
              <a:gd name="connsiteY12" fmla="*/ 255180 h 496976"/>
              <a:gd name="connsiteX13" fmla="*/ 782438 w 1024233"/>
              <a:gd name="connsiteY13" fmla="*/ 496976 h 496976"/>
              <a:gd name="connsiteX14" fmla="*/ 782438 w 1024233"/>
              <a:gd name="connsiteY14" fmla="*/ 425243 h 496976"/>
              <a:gd name="connsiteX15" fmla="*/ 146010 w 1024233"/>
              <a:gd name="connsiteY15" fmla="*/ 425243 h 496976"/>
              <a:gd name="connsiteX16" fmla="*/ 146010 w 1024233"/>
              <a:gd name="connsiteY16" fmla="*/ 421348 h 496976"/>
              <a:gd name="connsiteX17" fmla="*/ 142617 w 1024233"/>
              <a:gd name="connsiteY17" fmla="*/ 421521 h 496976"/>
              <a:gd name="connsiteX18" fmla="*/ 142617 w 1024233"/>
              <a:gd name="connsiteY18" fmla="*/ 378028 h 496976"/>
              <a:gd name="connsiteX19" fmla="*/ 142617 w 1024233"/>
              <a:gd name="connsiteY19" fmla="*/ 378028 h 496976"/>
              <a:gd name="connsiteX20" fmla="*/ 142617 w 1024233"/>
              <a:gd name="connsiteY20" fmla="*/ 421521 h 496976"/>
              <a:gd name="connsiteX21" fmla="*/ 140282 w 1024233"/>
              <a:gd name="connsiteY21" fmla="*/ 421639 h 496976"/>
              <a:gd name="connsiteX22" fmla="*/ 55285 w 1024233"/>
              <a:gd name="connsiteY22" fmla="*/ 374569 h 496976"/>
              <a:gd name="connsiteX23" fmla="*/ 2640 w 1024233"/>
              <a:gd name="connsiteY23" fmla="*/ 171091 h 496976"/>
              <a:gd name="connsiteX24" fmla="*/ 123512 w 1024233"/>
              <a:gd name="connsiteY24" fmla="*/ 2381 h 496976"/>
              <a:gd name="connsiteX0-1" fmla="*/ 142617 w 1024233"/>
              <a:gd name="connsiteY0-2" fmla="*/ 0 h 496976"/>
              <a:gd name="connsiteX1-3" fmla="*/ 142617 w 1024233"/>
              <a:gd name="connsiteY1-4" fmla="*/ 99898 h 496976"/>
              <a:gd name="connsiteX2-5" fmla="*/ 142617 w 1024233"/>
              <a:gd name="connsiteY2-6" fmla="*/ 99898 h 496976"/>
              <a:gd name="connsiteX3-7" fmla="*/ 142617 w 1024233"/>
              <a:gd name="connsiteY3-8" fmla="*/ 62495 h 496976"/>
              <a:gd name="connsiteX4-9" fmla="*/ 150854 w 1024233"/>
              <a:gd name="connsiteY4-10" fmla="*/ 70041 h 496976"/>
              <a:gd name="connsiteX5-11" fmla="*/ 180869 w 1024233"/>
              <a:gd name="connsiteY5-12" fmla="*/ 84108 h 496976"/>
              <a:gd name="connsiteX6-13" fmla="*/ 181157 w 1024233"/>
              <a:gd name="connsiteY6-14" fmla="*/ 84183 h 496976"/>
              <a:gd name="connsiteX7-15" fmla="*/ 181500 w 1024233"/>
              <a:gd name="connsiteY7-16" fmla="*/ 85118 h 496976"/>
              <a:gd name="connsiteX8-17" fmla="*/ 184778 w 1024233"/>
              <a:gd name="connsiteY8-18" fmla="*/ 85118 h 496976"/>
              <a:gd name="connsiteX9-19" fmla="*/ 782438 w 1024233"/>
              <a:gd name="connsiteY9-20" fmla="*/ 85118 h 496976"/>
              <a:gd name="connsiteX10-21" fmla="*/ 782438 w 1024233"/>
              <a:gd name="connsiteY10-22" fmla="*/ 13385 h 496976"/>
              <a:gd name="connsiteX11-23" fmla="*/ 873901 w 1024233"/>
              <a:gd name="connsiteY11-24" fmla="*/ 104848 h 496976"/>
              <a:gd name="connsiteX12-25" fmla="*/ 1024233 w 1024233"/>
              <a:gd name="connsiteY12-26" fmla="*/ 255180 h 496976"/>
              <a:gd name="connsiteX13-27" fmla="*/ 782438 w 1024233"/>
              <a:gd name="connsiteY13-28" fmla="*/ 496976 h 496976"/>
              <a:gd name="connsiteX14-29" fmla="*/ 782438 w 1024233"/>
              <a:gd name="connsiteY14-30" fmla="*/ 425243 h 496976"/>
              <a:gd name="connsiteX15-31" fmla="*/ 146010 w 1024233"/>
              <a:gd name="connsiteY15-32" fmla="*/ 425243 h 496976"/>
              <a:gd name="connsiteX16-33" fmla="*/ 146010 w 1024233"/>
              <a:gd name="connsiteY16-34" fmla="*/ 421348 h 496976"/>
              <a:gd name="connsiteX17-35" fmla="*/ 142617 w 1024233"/>
              <a:gd name="connsiteY17-36" fmla="*/ 421521 h 496976"/>
              <a:gd name="connsiteX18-37" fmla="*/ 142617 w 1024233"/>
              <a:gd name="connsiteY18-38" fmla="*/ 378028 h 496976"/>
              <a:gd name="connsiteX19-39" fmla="*/ 142617 w 1024233"/>
              <a:gd name="connsiteY19-40" fmla="*/ 421521 h 496976"/>
              <a:gd name="connsiteX20-41" fmla="*/ 140282 w 1024233"/>
              <a:gd name="connsiteY20-42" fmla="*/ 421639 h 496976"/>
              <a:gd name="connsiteX21-43" fmla="*/ 55285 w 1024233"/>
              <a:gd name="connsiteY21-44" fmla="*/ 374569 h 496976"/>
              <a:gd name="connsiteX22-45" fmla="*/ 2640 w 1024233"/>
              <a:gd name="connsiteY22-46" fmla="*/ 171091 h 496976"/>
              <a:gd name="connsiteX23-47" fmla="*/ 123512 w 1024233"/>
              <a:gd name="connsiteY23-48" fmla="*/ 2381 h 496976"/>
              <a:gd name="connsiteX24-49" fmla="*/ 142617 w 1024233"/>
              <a:gd name="connsiteY24-50" fmla="*/ 0 h 496976"/>
              <a:gd name="connsiteX0-51" fmla="*/ 142617 w 1024233"/>
              <a:gd name="connsiteY0-52" fmla="*/ 0 h 496976"/>
              <a:gd name="connsiteX1-53" fmla="*/ 142617 w 1024233"/>
              <a:gd name="connsiteY1-54" fmla="*/ 99898 h 496976"/>
              <a:gd name="connsiteX2-55" fmla="*/ 142617 w 1024233"/>
              <a:gd name="connsiteY2-56" fmla="*/ 99898 h 496976"/>
              <a:gd name="connsiteX3-57" fmla="*/ 142617 w 1024233"/>
              <a:gd name="connsiteY3-58" fmla="*/ 62495 h 496976"/>
              <a:gd name="connsiteX4-59" fmla="*/ 150854 w 1024233"/>
              <a:gd name="connsiteY4-60" fmla="*/ 70041 h 496976"/>
              <a:gd name="connsiteX5-61" fmla="*/ 180869 w 1024233"/>
              <a:gd name="connsiteY5-62" fmla="*/ 84108 h 496976"/>
              <a:gd name="connsiteX6-63" fmla="*/ 181157 w 1024233"/>
              <a:gd name="connsiteY6-64" fmla="*/ 84183 h 496976"/>
              <a:gd name="connsiteX7-65" fmla="*/ 181500 w 1024233"/>
              <a:gd name="connsiteY7-66" fmla="*/ 85118 h 496976"/>
              <a:gd name="connsiteX8-67" fmla="*/ 184778 w 1024233"/>
              <a:gd name="connsiteY8-68" fmla="*/ 85118 h 496976"/>
              <a:gd name="connsiteX9-69" fmla="*/ 782438 w 1024233"/>
              <a:gd name="connsiteY9-70" fmla="*/ 85118 h 496976"/>
              <a:gd name="connsiteX10-71" fmla="*/ 782438 w 1024233"/>
              <a:gd name="connsiteY10-72" fmla="*/ 13385 h 496976"/>
              <a:gd name="connsiteX11-73" fmla="*/ 873901 w 1024233"/>
              <a:gd name="connsiteY11-74" fmla="*/ 104848 h 496976"/>
              <a:gd name="connsiteX12-75" fmla="*/ 1024233 w 1024233"/>
              <a:gd name="connsiteY12-76" fmla="*/ 255180 h 496976"/>
              <a:gd name="connsiteX13-77" fmla="*/ 782438 w 1024233"/>
              <a:gd name="connsiteY13-78" fmla="*/ 496976 h 496976"/>
              <a:gd name="connsiteX14-79" fmla="*/ 782438 w 1024233"/>
              <a:gd name="connsiteY14-80" fmla="*/ 425243 h 496976"/>
              <a:gd name="connsiteX15-81" fmla="*/ 146010 w 1024233"/>
              <a:gd name="connsiteY15-82" fmla="*/ 425243 h 496976"/>
              <a:gd name="connsiteX16-83" fmla="*/ 146010 w 1024233"/>
              <a:gd name="connsiteY16-84" fmla="*/ 421348 h 496976"/>
              <a:gd name="connsiteX17-85" fmla="*/ 142617 w 1024233"/>
              <a:gd name="connsiteY17-86" fmla="*/ 421521 h 496976"/>
              <a:gd name="connsiteX18-87" fmla="*/ 142617 w 1024233"/>
              <a:gd name="connsiteY18-88" fmla="*/ 421521 h 496976"/>
              <a:gd name="connsiteX19-89" fmla="*/ 140282 w 1024233"/>
              <a:gd name="connsiteY19-90" fmla="*/ 421639 h 496976"/>
              <a:gd name="connsiteX20-91" fmla="*/ 55285 w 1024233"/>
              <a:gd name="connsiteY20-92" fmla="*/ 374569 h 496976"/>
              <a:gd name="connsiteX21-93" fmla="*/ 2640 w 1024233"/>
              <a:gd name="connsiteY21-94" fmla="*/ 171091 h 496976"/>
              <a:gd name="connsiteX22-95" fmla="*/ 123512 w 1024233"/>
              <a:gd name="connsiteY22-96" fmla="*/ 2381 h 496976"/>
              <a:gd name="connsiteX23-97" fmla="*/ 142617 w 1024233"/>
              <a:gd name="connsiteY23-98" fmla="*/ 0 h 49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Lst>
            <a:rect l="l" t="t" r="r" b="b"/>
            <a:pathLst>
              <a:path w="1024233" h="496976">
                <a:moveTo>
                  <a:pt x="142617" y="0"/>
                </a:moveTo>
                <a:lnTo>
                  <a:pt x="142617" y="99898"/>
                </a:lnTo>
                <a:lnTo>
                  <a:pt x="142617" y="99898"/>
                </a:lnTo>
                <a:lnTo>
                  <a:pt x="142617" y="62495"/>
                </a:lnTo>
                <a:lnTo>
                  <a:pt x="150854" y="70041"/>
                </a:lnTo>
                <a:cubicBezTo>
                  <a:pt x="158460" y="75155"/>
                  <a:pt x="168616" y="79887"/>
                  <a:pt x="180869" y="84108"/>
                </a:cubicBezTo>
                <a:lnTo>
                  <a:pt x="181157" y="84183"/>
                </a:lnTo>
                <a:cubicBezTo>
                  <a:pt x="181271" y="84495"/>
                  <a:pt x="181386" y="84806"/>
                  <a:pt x="181500" y="85118"/>
                </a:cubicBezTo>
                <a:lnTo>
                  <a:pt x="184778" y="85118"/>
                </a:lnTo>
                <a:lnTo>
                  <a:pt x="782438" y="85118"/>
                </a:lnTo>
                <a:lnTo>
                  <a:pt x="782438" y="13385"/>
                </a:lnTo>
                <a:lnTo>
                  <a:pt x="873901" y="104848"/>
                </a:lnTo>
                <a:lnTo>
                  <a:pt x="1024233" y="255180"/>
                </a:lnTo>
                <a:lnTo>
                  <a:pt x="782438" y="496976"/>
                </a:lnTo>
                <a:lnTo>
                  <a:pt x="782438" y="425243"/>
                </a:lnTo>
                <a:lnTo>
                  <a:pt x="146010" y="425243"/>
                </a:lnTo>
                <a:lnTo>
                  <a:pt x="146010" y="421348"/>
                </a:lnTo>
                <a:lnTo>
                  <a:pt x="142617" y="421521"/>
                </a:lnTo>
                <a:lnTo>
                  <a:pt x="142617" y="421521"/>
                </a:lnTo>
                <a:lnTo>
                  <a:pt x="140282" y="421639"/>
                </a:lnTo>
                <a:cubicBezTo>
                  <a:pt x="110280" y="418947"/>
                  <a:pt x="80512" y="403533"/>
                  <a:pt x="55285" y="374569"/>
                </a:cubicBezTo>
                <a:cubicBezTo>
                  <a:pt x="12570" y="325525"/>
                  <a:pt x="-7642" y="247404"/>
                  <a:pt x="2640" y="171091"/>
                </a:cubicBezTo>
                <a:cubicBezTo>
                  <a:pt x="14405" y="83774"/>
                  <a:pt x="63234" y="17568"/>
                  <a:pt x="123512" y="2381"/>
                </a:cubicBezTo>
                <a:lnTo>
                  <a:pt x="142617" y="0"/>
                </a:ln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n-ea"/>
              <a:cs typeface="OPPOSans M" panose="00020600040101010101" pitchFamily="18" charset="-122"/>
            </a:endParaRPr>
          </a:p>
        </p:txBody>
      </p:sp>
      <p:grpSp>
        <p:nvGrpSpPr>
          <p:cNvPr id="144" name="组合 143"/>
          <p:cNvGrpSpPr/>
          <p:nvPr/>
        </p:nvGrpSpPr>
        <p:grpSpPr>
          <a:xfrm>
            <a:off x="9187498" y="3632200"/>
            <a:ext cx="181610" cy="192405"/>
            <a:chOff x="6705601" y="4048125"/>
            <a:chExt cx="284480" cy="284480"/>
          </a:xfrm>
        </p:grpSpPr>
        <p:sp>
          <p:nvSpPr>
            <p:cNvPr id="152" name="椭圆 151"/>
            <p:cNvSpPr/>
            <p:nvPr/>
          </p:nvSpPr>
          <p:spPr>
            <a:xfrm>
              <a:off x="6705601" y="4048125"/>
              <a:ext cx="284400" cy="284400"/>
            </a:xfrm>
            <a:prstGeom prst="ellipse">
              <a:avLst/>
            </a:prstGeom>
            <a:solidFill>
              <a:schemeClr val="accent3"/>
            </a:solidFill>
            <a:ln w="13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solidFill>
                  <a:schemeClr val="tx1"/>
                </a:solidFill>
                <a:latin typeface="+mn-ea"/>
                <a:cs typeface="OPPOSans M" panose="00020600040101010101" pitchFamily="18" charset="-122"/>
              </a:endParaRPr>
            </a:p>
          </p:txBody>
        </p:sp>
        <p:grpSp>
          <p:nvGrpSpPr>
            <p:cNvPr id="153" name="组合 152"/>
            <p:cNvGrpSpPr/>
            <p:nvPr/>
          </p:nvGrpSpPr>
          <p:grpSpPr>
            <a:xfrm>
              <a:off x="6705601" y="4048125"/>
              <a:ext cx="284480" cy="284480"/>
              <a:chOff x="6705600" y="4232302"/>
              <a:chExt cx="1219199" cy="1219199"/>
            </a:xfrm>
          </p:grpSpPr>
          <p:sp>
            <p:nvSpPr>
              <p:cNvPr id="154" name="任意多边形: 形状 102"/>
              <p:cNvSpPr/>
              <p:nvPr/>
            </p:nvSpPr>
            <p:spPr>
              <a:xfrm>
                <a:off x="6705600" y="4232302"/>
                <a:ext cx="1216102" cy="1219199"/>
              </a:xfrm>
              <a:custGeom>
                <a:avLst/>
                <a:gdLst>
                  <a:gd name="connsiteX0" fmla="*/ 997986 w 1216102"/>
                  <a:gd name="connsiteY0" fmla="*/ 329665 h 1219199"/>
                  <a:gd name="connsiteX1" fmla="*/ 1215720 w 1216102"/>
                  <a:gd name="connsiteY1" fmla="*/ 547399 h 1219199"/>
                  <a:gd name="connsiteX2" fmla="*/ 609217 w 1216102"/>
                  <a:gd name="connsiteY2" fmla="*/ -384 h 1219199"/>
                  <a:gd name="connsiteX3" fmla="*/ -383 w 1216102"/>
                  <a:gd name="connsiteY3" fmla="*/ 609216 h 1219199"/>
                  <a:gd name="connsiteX4" fmla="*/ 609217 w 1216102"/>
                  <a:gd name="connsiteY4" fmla="*/ 1218816 h 1219199"/>
                  <a:gd name="connsiteX5" fmla="*/ 752075 w 1216102"/>
                  <a:gd name="connsiteY5" fmla="*/ 1201974 h 1219199"/>
                  <a:gd name="connsiteX6" fmla="*/ 440400 w 1216102"/>
                  <a:gd name="connsiteY6" fmla="*/ 890295 h 121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102" h="1219199">
                    <a:moveTo>
                      <a:pt x="997986" y="329665"/>
                    </a:moveTo>
                    <a:lnTo>
                      <a:pt x="1215720" y="547399"/>
                    </a:lnTo>
                    <a:cubicBezTo>
                      <a:pt x="1184735" y="239759"/>
                      <a:pt x="925016" y="-384"/>
                      <a:pt x="609217" y="-384"/>
                    </a:cubicBezTo>
                    <a:cubicBezTo>
                      <a:pt x="272544" y="-384"/>
                      <a:pt x="-383" y="272543"/>
                      <a:pt x="-383" y="609216"/>
                    </a:cubicBezTo>
                    <a:cubicBezTo>
                      <a:pt x="-383" y="945889"/>
                      <a:pt x="272544" y="1218816"/>
                      <a:pt x="609217" y="1218816"/>
                    </a:cubicBezTo>
                    <a:cubicBezTo>
                      <a:pt x="657333" y="1218845"/>
                      <a:pt x="705285" y="1213192"/>
                      <a:pt x="752075" y="1201974"/>
                    </a:cubicBezTo>
                    <a:lnTo>
                      <a:pt x="440400" y="890295"/>
                    </a:lnTo>
                    <a:close/>
                  </a:path>
                </a:pathLst>
              </a:custGeom>
              <a:solidFill>
                <a:schemeClr val="accent3"/>
              </a:solidFill>
              <a:ln w="1325" cap="flat">
                <a:noFill/>
                <a:prstDash val="solid"/>
                <a:miter/>
              </a:ln>
            </p:spPr>
            <p:txBody>
              <a:bodyPr rtlCol="0" anchor="ctr"/>
              <a:p>
                <a:endParaRPr lang="zh-CN" altLang="en-US">
                  <a:latin typeface="+mn-ea"/>
                  <a:cs typeface="OPPOSans M" panose="00020600040101010101" pitchFamily="18" charset="-122"/>
                </a:endParaRPr>
              </a:p>
            </p:txBody>
          </p:sp>
          <p:sp>
            <p:nvSpPr>
              <p:cNvPr id="155" name="任意多边形: 形状 103"/>
              <p:cNvSpPr/>
              <p:nvPr/>
            </p:nvSpPr>
            <p:spPr>
              <a:xfrm>
                <a:off x="7146383" y="4562351"/>
                <a:ext cx="778416" cy="872309"/>
              </a:xfrm>
              <a:custGeom>
                <a:avLst/>
                <a:gdLst>
                  <a:gd name="connsiteX0" fmla="*/ 777913 w 778416"/>
                  <a:gd name="connsiteY0" fmla="*/ 279083 h 872309"/>
                  <a:gd name="connsiteX1" fmla="*/ 774814 w 778416"/>
                  <a:gd name="connsiteY1" fmla="*/ 217264 h 872309"/>
                  <a:gd name="connsiteX2" fmla="*/ 557081 w 778416"/>
                  <a:gd name="connsiteY2" fmla="*/ -469 h 872309"/>
                  <a:gd name="connsiteX3" fmla="*/ -504 w 778416"/>
                  <a:gd name="connsiteY3" fmla="*/ 560161 h 872309"/>
                  <a:gd name="connsiteX4" fmla="*/ 311171 w 778416"/>
                  <a:gd name="connsiteY4" fmla="*/ 871840 h 872309"/>
                  <a:gd name="connsiteX5" fmla="*/ 777913 w 778416"/>
                  <a:gd name="connsiteY5" fmla="*/ 279083 h 87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8416" h="872309">
                    <a:moveTo>
                      <a:pt x="777913" y="279083"/>
                    </a:moveTo>
                    <a:cubicBezTo>
                      <a:pt x="777915" y="258438"/>
                      <a:pt x="776881" y="237805"/>
                      <a:pt x="774814" y="217264"/>
                    </a:cubicBezTo>
                    <a:lnTo>
                      <a:pt x="557081" y="-469"/>
                    </a:lnTo>
                    <a:lnTo>
                      <a:pt x="-504" y="560161"/>
                    </a:lnTo>
                    <a:lnTo>
                      <a:pt x="311171" y="871840"/>
                    </a:lnTo>
                    <a:cubicBezTo>
                      <a:pt x="578923" y="807542"/>
                      <a:pt x="777913" y="566554"/>
                      <a:pt x="777913" y="279083"/>
                    </a:cubicBezTo>
                    <a:close/>
                  </a:path>
                </a:pathLst>
              </a:custGeom>
              <a:solidFill>
                <a:schemeClr val="accent1">
                  <a:lumMod val="20000"/>
                  <a:lumOff val="80000"/>
                </a:schemeClr>
              </a:solidFill>
              <a:ln w="1325" cap="flat">
                <a:noFill/>
                <a:prstDash val="solid"/>
                <a:miter/>
              </a:ln>
            </p:spPr>
            <p:txBody>
              <a:bodyPr rtlCol="0" anchor="ctr"/>
              <a:p>
                <a:endParaRPr lang="zh-CN" altLang="en-US">
                  <a:latin typeface="+mn-ea"/>
                  <a:cs typeface="OPPOSans M" panose="00020600040101010101" pitchFamily="18" charset="-122"/>
                </a:endParaRPr>
              </a:p>
            </p:txBody>
          </p:sp>
          <p:sp>
            <p:nvSpPr>
              <p:cNvPr id="156" name="任意多边形: 形状 104"/>
              <p:cNvSpPr/>
              <p:nvPr/>
            </p:nvSpPr>
            <p:spPr>
              <a:xfrm>
                <a:off x="6901095" y="4537103"/>
                <a:ext cx="828128" cy="609599"/>
              </a:xfrm>
              <a:custGeom>
                <a:avLst/>
                <a:gdLst>
                  <a:gd name="connsiteX0" fmla="*/ 802490 w 828128"/>
                  <a:gd name="connsiteY0" fmla="*/ 24865 h 609599"/>
                  <a:gd name="connsiteX1" fmla="*/ 680577 w 828128"/>
                  <a:gd name="connsiteY1" fmla="*/ 24865 h 609599"/>
                  <a:gd name="connsiteX2" fmla="*/ 304410 w 828128"/>
                  <a:gd name="connsiteY2" fmla="*/ 401032 h 609599"/>
                  <a:gd name="connsiteX3" fmla="*/ 146864 w 828128"/>
                  <a:gd name="connsiteY3" fmla="*/ 243486 h 609599"/>
                  <a:gd name="connsiteX4" fmla="*/ 24952 w 828128"/>
                  <a:gd name="connsiteY4" fmla="*/ 243312 h 609599"/>
                  <a:gd name="connsiteX5" fmla="*/ 24778 w 828128"/>
                  <a:gd name="connsiteY5" fmla="*/ 365225 h 609599"/>
                  <a:gd name="connsiteX6" fmla="*/ 24951 w 828128"/>
                  <a:gd name="connsiteY6" fmla="*/ 365398 h 609599"/>
                  <a:gd name="connsiteX7" fmla="*/ 242651 w 828128"/>
                  <a:gd name="connsiteY7" fmla="*/ 583097 h 609599"/>
                  <a:gd name="connsiteX8" fmla="*/ 243446 w 828128"/>
                  <a:gd name="connsiteY8" fmla="*/ 583913 h 609599"/>
                  <a:gd name="connsiteX9" fmla="*/ 256987 w 828128"/>
                  <a:gd name="connsiteY9" fmla="*/ 594965 h 609599"/>
                  <a:gd name="connsiteX10" fmla="*/ 365425 w 828128"/>
                  <a:gd name="connsiteY10" fmla="*/ 583978 h 609599"/>
                  <a:gd name="connsiteX11" fmla="*/ 802497 w 828128"/>
                  <a:gd name="connsiteY11" fmla="*/ 146775 h 609599"/>
                  <a:gd name="connsiteX12" fmla="*/ 802497 w 828128"/>
                  <a:gd name="connsiteY12" fmla="*/ 24865 h 60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128" h="609599">
                    <a:moveTo>
                      <a:pt x="802490" y="24865"/>
                    </a:moveTo>
                    <a:cubicBezTo>
                      <a:pt x="768825" y="-8800"/>
                      <a:pt x="714243" y="-8800"/>
                      <a:pt x="680577" y="24865"/>
                    </a:cubicBezTo>
                    <a:lnTo>
                      <a:pt x="304410" y="401032"/>
                    </a:lnTo>
                    <a:lnTo>
                      <a:pt x="146864" y="243486"/>
                    </a:lnTo>
                    <a:cubicBezTo>
                      <a:pt x="113247" y="209773"/>
                      <a:pt x="58665" y="209695"/>
                      <a:pt x="24952" y="243312"/>
                    </a:cubicBezTo>
                    <a:cubicBezTo>
                      <a:pt x="-8761" y="276930"/>
                      <a:pt x="-8839" y="331512"/>
                      <a:pt x="24778" y="365225"/>
                    </a:cubicBezTo>
                    <a:cubicBezTo>
                      <a:pt x="24836" y="365283"/>
                      <a:pt x="24893" y="365340"/>
                      <a:pt x="24951" y="365398"/>
                    </a:cubicBezTo>
                    <a:lnTo>
                      <a:pt x="242651" y="583097"/>
                    </a:lnTo>
                    <a:cubicBezTo>
                      <a:pt x="242891" y="583351"/>
                      <a:pt x="243140" y="583611"/>
                      <a:pt x="243446" y="583913"/>
                    </a:cubicBezTo>
                    <a:cubicBezTo>
                      <a:pt x="247577" y="588043"/>
                      <a:pt x="252113" y="591746"/>
                      <a:pt x="256987" y="594965"/>
                    </a:cubicBezTo>
                    <a:cubicBezTo>
                      <a:pt x="291159" y="617504"/>
                      <a:pt x="336468" y="612913"/>
                      <a:pt x="365425" y="583978"/>
                    </a:cubicBezTo>
                    <a:cubicBezTo>
                      <a:pt x="366220" y="583183"/>
                      <a:pt x="784685" y="164590"/>
                      <a:pt x="802497" y="146775"/>
                    </a:cubicBezTo>
                    <a:cubicBezTo>
                      <a:pt x="836161" y="113110"/>
                      <a:pt x="836161" y="58530"/>
                      <a:pt x="802497" y="24865"/>
                    </a:cubicBezTo>
                    <a:close/>
                  </a:path>
                </a:pathLst>
              </a:custGeom>
              <a:solidFill>
                <a:schemeClr val="accent1"/>
              </a:solidFill>
              <a:ln w="1325" cap="flat">
                <a:noFill/>
                <a:prstDash val="solid"/>
                <a:miter/>
              </a:ln>
            </p:spPr>
            <p:txBody>
              <a:bodyPr rtlCol="0" anchor="ctr"/>
              <a:p>
                <a:endParaRPr lang="zh-CN" altLang="en-US">
                  <a:latin typeface="+mn-ea"/>
                  <a:cs typeface="OPPOSans M" panose="00020600040101010101" pitchFamily="18" charset="-122"/>
                </a:endParaRPr>
              </a:p>
            </p:txBody>
          </p:sp>
        </p:grpSp>
      </p:grpSp>
      <p:sp>
        <p:nvSpPr>
          <p:cNvPr id="157" name="文本框 156"/>
          <p:cNvSpPr txBox="1"/>
          <p:nvPr/>
        </p:nvSpPr>
        <p:spPr>
          <a:xfrm>
            <a:off x="9430385" y="3571240"/>
            <a:ext cx="1150620" cy="257810"/>
          </a:xfrm>
          <a:prstGeom prst="rect">
            <a:avLst/>
          </a:prstGeom>
          <a:noFill/>
        </p:spPr>
        <p:txBody>
          <a:bodyPr wrap="square">
            <a:noAutofit/>
          </a:bodyPr>
          <a:p>
            <a:r>
              <a:rPr lang="zh-CN" altLang="en-US" sz="1000" b="1">
                <a:solidFill>
                  <a:schemeClr val="accent1"/>
                </a:solidFill>
                <a:latin typeface="微软雅黑" panose="020B0503020204020204" pitchFamily="34" charset="-122"/>
                <a:ea typeface="微软雅黑" panose="020B0503020204020204" pitchFamily="34" charset="-122"/>
                <a:cs typeface="OPPOSans M" panose="00020600040101010101" pitchFamily="18" charset="-122"/>
              </a:rPr>
              <a:t>欠费管控问题</a:t>
            </a:r>
            <a:endParaRPr lang="zh-CN" altLang="en-US" sz="1000" b="1">
              <a:solidFill>
                <a:schemeClr val="accent1"/>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158" name="文本框 157"/>
          <p:cNvSpPr txBox="1"/>
          <p:nvPr/>
        </p:nvSpPr>
        <p:spPr>
          <a:xfrm>
            <a:off x="9410065" y="2321560"/>
            <a:ext cx="1991360" cy="213995"/>
          </a:xfrm>
          <a:prstGeom prst="rect">
            <a:avLst/>
          </a:prstGeom>
          <a:noFill/>
        </p:spPr>
        <p:txBody>
          <a:bodyPr wrap="square">
            <a:spAutoFit/>
          </a:bodyPr>
          <a:p>
            <a:r>
              <a:rPr lang="zh-CN" sz="800">
                <a:latin typeface="微软雅黑" panose="020B0503020204020204" pitchFamily="34" charset="-122"/>
                <a:ea typeface="微软雅黑" panose="020B0503020204020204" pitchFamily="34" charset="-122"/>
                <a:cs typeface="微软雅黑" panose="020B0503020204020204" pitchFamily="34" charset="-122"/>
              </a:rPr>
              <a:t>内网、物联网应用过程性材料缺失</a:t>
            </a:r>
            <a:endParaRPr lang="zh-CN" sz="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9" name="文本框 158"/>
          <p:cNvSpPr txBox="1"/>
          <p:nvPr/>
        </p:nvSpPr>
        <p:spPr>
          <a:xfrm>
            <a:off x="9410065" y="2715895"/>
            <a:ext cx="1974850" cy="161925"/>
          </a:xfrm>
          <a:prstGeom prst="rect">
            <a:avLst/>
          </a:prstGeom>
          <a:noFill/>
        </p:spPr>
        <p:txBody>
          <a:bodyPr wrap="square">
            <a:noAutofit/>
          </a:bodyPr>
          <a:p>
            <a:r>
              <a:rPr lang="zh-CN" sz="800">
                <a:latin typeface="微软雅黑" panose="020B0503020204020204" pitchFamily="34" charset="-122"/>
                <a:ea typeface="微软雅黑" panose="020B0503020204020204" pitchFamily="34" charset="-122"/>
                <a:cs typeface="微软雅黑" panose="020B0503020204020204" pitchFamily="34" charset="-122"/>
              </a:rPr>
              <a:t>验收材料晚于验收时间</a:t>
            </a:r>
            <a:endParaRPr lang="zh-CN" sz="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0" name="文本框 159"/>
          <p:cNvSpPr txBox="1"/>
          <p:nvPr/>
        </p:nvSpPr>
        <p:spPr>
          <a:xfrm>
            <a:off x="9448800" y="3067050"/>
            <a:ext cx="1974850" cy="161925"/>
          </a:xfrm>
          <a:prstGeom prst="rect">
            <a:avLst/>
          </a:prstGeom>
          <a:noFill/>
        </p:spPr>
        <p:txBody>
          <a:bodyPr wrap="square">
            <a:noAutofit/>
          </a:bodyPr>
          <a:p>
            <a:r>
              <a:rPr lang="zh-CN" sz="800">
                <a:latin typeface="微软雅黑" panose="020B0503020204020204" pitchFamily="34" charset="-122"/>
                <a:ea typeface="微软雅黑" panose="020B0503020204020204" pitchFamily="34" charset="-122"/>
                <a:cs typeface="微软雅黑" panose="020B0503020204020204" pitchFamily="34" charset="-122"/>
              </a:rPr>
              <a:t>代签、授权人非单位人员</a:t>
            </a:r>
            <a:endParaRPr lang="zh-CN" sz="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1" name="文本框 160"/>
          <p:cNvSpPr txBox="1"/>
          <p:nvPr/>
        </p:nvSpPr>
        <p:spPr>
          <a:xfrm>
            <a:off x="9448800" y="3400425"/>
            <a:ext cx="1974850" cy="161925"/>
          </a:xfrm>
          <a:prstGeom prst="rect">
            <a:avLst/>
          </a:prstGeom>
          <a:noFill/>
        </p:spPr>
        <p:txBody>
          <a:bodyPr wrap="square">
            <a:noAutofit/>
          </a:bodyPr>
          <a:p>
            <a:r>
              <a:rPr lang="zh-CN" sz="800">
                <a:latin typeface="微软雅黑" panose="020B0503020204020204" pitchFamily="34" charset="-122"/>
                <a:ea typeface="微软雅黑" panose="020B0503020204020204" pitchFamily="34" charset="-122"/>
                <a:cs typeface="微软雅黑" panose="020B0503020204020204" pitchFamily="34" charset="-122"/>
              </a:rPr>
              <a:t>代充代缴，非关联扣款，沉淀资金</a:t>
            </a:r>
            <a:endParaRPr lang="zh-CN" sz="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2" name="文本框 161"/>
          <p:cNvSpPr txBox="1"/>
          <p:nvPr/>
        </p:nvSpPr>
        <p:spPr>
          <a:xfrm>
            <a:off x="9432290" y="3742690"/>
            <a:ext cx="1974850" cy="161925"/>
          </a:xfrm>
          <a:prstGeom prst="rect">
            <a:avLst/>
          </a:prstGeom>
          <a:noFill/>
        </p:spPr>
        <p:txBody>
          <a:bodyPr wrap="square">
            <a:noAutofit/>
          </a:bodyPr>
          <a:p>
            <a:r>
              <a:rPr lang="zh-CN" sz="800">
                <a:latin typeface="微软雅黑" panose="020B0503020204020204" pitchFamily="34" charset="-122"/>
                <a:ea typeface="微软雅黑" panose="020B0503020204020204" pitchFamily="34" charset="-122"/>
                <a:cs typeface="微软雅黑" panose="020B0503020204020204" pitchFamily="34" charset="-122"/>
              </a:rPr>
              <a:t>长期高额不停，黑名单客户新增产品</a:t>
            </a:r>
            <a:endParaRPr lang="zh-CN" sz="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3" name="文本框 182"/>
          <p:cNvSpPr txBox="1"/>
          <p:nvPr/>
        </p:nvSpPr>
        <p:spPr>
          <a:xfrm>
            <a:off x="407035" y="4725035"/>
            <a:ext cx="3506470" cy="1344930"/>
          </a:xfrm>
          <a:prstGeom prst="rect">
            <a:avLst/>
          </a:prstGeom>
          <a:noFill/>
        </p:spPr>
        <p:txBody>
          <a:bodyPr wrap="square">
            <a:noAutofit/>
          </a:bodyPr>
          <a:p>
            <a:pPr marL="171450" indent="-171450">
              <a:lnSpc>
                <a:spcPct val="120000"/>
              </a:lnSpc>
              <a:spcBef>
                <a:spcPts val="600"/>
              </a:spcBef>
              <a:buFont typeface="OPPOSans M" panose="00020600040101010101" pitchFamily="18" charset="-122"/>
              <a:buChar char="•"/>
            </a:pPr>
            <a:r>
              <a:rPr lang="zh-CN" sz="1200">
                <a:latin typeface="微软雅黑" panose="020B0503020204020204" pitchFamily="34" charset="-122"/>
                <a:ea typeface="微软雅黑" panose="020B0503020204020204" pitchFamily="34" charset="-122"/>
                <a:cs typeface="微软雅黑" panose="020B0503020204020204" pitchFamily="34" charset="-122"/>
              </a:rPr>
              <a:t>建立审计、巡察、监督检查发现问题的</a:t>
            </a:r>
            <a:r>
              <a:rPr lang="zh-CN" sz="1200" b="1">
                <a:latin typeface="微软雅黑" panose="020B0503020204020204" pitchFamily="34" charset="-122"/>
                <a:ea typeface="微软雅黑" panose="020B0503020204020204" pitchFamily="34" charset="-122"/>
                <a:cs typeface="微软雅黑" panose="020B0503020204020204" pitchFamily="34" charset="-122"/>
              </a:rPr>
              <a:t>责任台账，记录责任人及处理闭环情况。</a:t>
            </a:r>
            <a:endParaRPr lang="zh-CN" sz="1200" b="1">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20000"/>
              </a:lnSpc>
              <a:spcBef>
                <a:spcPts val="600"/>
              </a:spcBef>
              <a:buFont typeface="OPPOSans M" panose="00020600040101010101" pitchFamily="18" charset="-122"/>
              <a:buChar char="•"/>
            </a:pPr>
            <a:r>
              <a:rPr lang="zh-CN" altLang="en-US" sz="1200">
                <a:latin typeface="微软雅黑" panose="020B0503020204020204" pitchFamily="34" charset="-122"/>
                <a:ea typeface="微软雅黑" panose="020B0503020204020204" pitchFamily="34" charset="-122"/>
                <a:cs typeface="OPPOSans M" panose="00020600040101010101" pitchFamily="18" charset="-122"/>
                <a:sym typeface="+mn-ea"/>
              </a:rPr>
              <a:t>对现阶段发现问题开展</a:t>
            </a:r>
            <a:r>
              <a:rPr lang="en-US" altLang="zh-CN" sz="1200">
                <a:latin typeface="微软雅黑" panose="020B0503020204020204" pitchFamily="34" charset="-122"/>
                <a:ea typeface="微软雅黑" panose="020B0503020204020204" pitchFamily="34" charset="-122"/>
                <a:cs typeface="OPPOSans M" panose="00020600040101010101" pitchFamily="18" charset="-122"/>
                <a:sym typeface="+mn-ea"/>
              </a:rPr>
              <a:t>“</a:t>
            </a:r>
            <a:r>
              <a:rPr lang="zh-CN" altLang="en-US" sz="1200">
                <a:latin typeface="微软雅黑" panose="020B0503020204020204" pitchFamily="34" charset="-122"/>
                <a:ea typeface="微软雅黑" panose="020B0503020204020204" pitchFamily="34" charset="-122"/>
                <a:cs typeface="OPPOSans M" panose="00020600040101010101" pitchFamily="18" charset="-122"/>
                <a:sym typeface="+mn-ea"/>
              </a:rPr>
              <a:t>溯源分析</a:t>
            </a:r>
            <a:r>
              <a:rPr lang="en-US" altLang="zh-CN" sz="1200">
                <a:latin typeface="微软雅黑" panose="020B0503020204020204" pitchFamily="34" charset="-122"/>
                <a:ea typeface="微软雅黑" panose="020B0503020204020204" pitchFamily="34" charset="-122"/>
                <a:cs typeface="OPPOSans M" panose="00020600040101010101" pitchFamily="18" charset="-122"/>
                <a:sym typeface="+mn-ea"/>
              </a:rPr>
              <a:t>”</a:t>
            </a:r>
            <a:r>
              <a:rPr lang="zh-CN" altLang="en-US" sz="1200">
                <a:latin typeface="微软雅黑" panose="020B0503020204020204" pitchFamily="34" charset="-122"/>
                <a:ea typeface="微软雅黑" panose="020B0503020204020204" pitchFamily="34" charset="-122"/>
                <a:cs typeface="OPPOSans M" panose="00020600040101010101" pitchFamily="18" charset="-122"/>
                <a:sym typeface="+mn-ea"/>
              </a:rPr>
              <a:t>，对风险频发单位深挖内控失效根源，对</a:t>
            </a:r>
            <a:r>
              <a:rPr lang="en-US" altLang="zh-CN" sz="1200">
                <a:latin typeface="微软雅黑" panose="020B0503020204020204" pitchFamily="34" charset="-122"/>
                <a:ea typeface="微软雅黑" panose="020B0503020204020204" pitchFamily="34" charset="-122"/>
                <a:cs typeface="OPPOSans M" panose="00020600040101010101" pitchFamily="18" charset="-122"/>
                <a:sym typeface="+mn-ea"/>
              </a:rPr>
              <a:t>“</a:t>
            </a:r>
            <a:r>
              <a:rPr lang="zh-CN" altLang="en-US" sz="1200">
                <a:latin typeface="微软雅黑" panose="020B0503020204020204" pitchFamily="34" charset="-122"/>
                <a:ea typeface="微软雅黑" panose="020B0503020204020204" pitchFamily="34" charset="-122"/>
                <a:cs typeface="OPPOSans M" panose="00020600040101010101" pitchFamily="18" charset="-122"/>
                <a:sym typeface="+mn-ea"/>
              </a:rPr>
              <a:t>应发现未发现</a:t>
            </a:r>
            <a:r>
              <a:rPr lang="en-US" altLang="zh-CN" sz="1200">
                <a:latin typeface="微软雅黑" panose="020B0503020204020204" pitchFamily="34" charset="-122"/>
                <a:ea typeface="微软雅黑" panose="020B0503020204020204" pitchFamily="34" charset="-122"/>
                <a:cs typeface="OPPOSans M" panose="00020600040101010101" pitchFamily="18" charset="-122"/>
                <a:sym typeface="+mn-ea"/>
              </a:rPr>
              <a:t>”</a:t>
            </a:r>
            <a:r>
              <a:rPr lang="zh-CN" altLang="en-US" sz="1200">
                <a:latin typeface="微软雅黑" panose="020B0503020204020204" pitchFamily="34" charset="-122"/>
                <a:ea typeface="微软雅黑" panose="020B0503020204020204" pitchFamily="34" charset="-122"/>
                <a:cs typeface="OPPOSans M" panose="00020600040101010101" pitchFamily="18" charset="-122"/>
                <a:sym typeface="+mn-ea"/>
              </a:rPr>
              <a:t>问题开展追责，倒逼流程优化。</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2" name="文本框 181"/>
          <p:cNvSpPr txBox="1"/>
          <p:nvPr/>
        </p:nvSpPr>
        <p:spPr>
          <a:xfrm flipH="1">
            <a:off x="397510" y="6021070"/>
            <a:ext cx="3658235" cy="275590"/>
          </a:xfrm>
          <a:prstGeom prst="rect">
            <a:avLst/>
          </a:prstGeom>
          <a:noFill/>
        </p:spPr>
        <p:txBody>
          <a:bodyPr wrap="square" rtlCol="0">
            <a:spAutoFit/>
          </a:bodyPr>
          <a:p>
            <a:pPr marL="171450" lvl="0" indent="-171450" algn="ctr">
              <a:buClrTx/>
              <a:buSzTx/>
              <a:buFont typeface="Wingdings" panose="05000000000000000000" charset="0"/>
              <a:buChar char="ü"/>
            </a:pPr>
            <a:r>
              <a:rPr lang="zh-CN" altLang="en-US" sz="1200" b="1">
                <a:solidFill>
                  <a:srgbClr val="0070C0"/>
                </a:solidFill>
                <a:latin typeface="微软雅黑" panose="020B0503020204020204" pitchFamily="34" charset="-122"/>
                <a:ea typeface="微软雅黑" panose="020B0503020204020204" pitchFamily="34" charset="-122"/>
                <a:sym typeface="+mn-ea"/>
              </a:rPr>
              <a:t>压实各类违规问题的责任闭环，让问题见底。</a:t>
            </a:r>
            <a:endParaRPr lang="zh-CN" altLang="en-US" sz="1200" b="1">
              <a:solidFill>
                <a:srgbClr val="0070C0"/>
              </a:solidFill>
              <a:latin typeface="微软雅黑" panose="020B0503020204020204" pitchFamily="34" charset="-122"/>
              <a:ea typeface="微软雅黑" panose="020B0503020204020204" pitchFamily="34" charset="-122"/>
              <a:sym typeface="+mn-ea"/>
            </a:endParaRPr>
          </a:p>
        </p:txBody>
      </p:sp>
      <p:sp>
        <p:nvSpPr>
          <p:cNvPr id="176" name="文本框 175"/>
          <p:cNvSpPr txBox="1"/>
          <p:nvPr/>
        </p:nvSpPr>
        <p:spPr>
          <a:xfrm flipH="1">
            <a:off x="4363085" y="4796790"/>
            <a:ext cx="3576320" cy="741045"/>
          </a:xfrm>
          <a:prstGeom prst="rect">
            <a:avLst/>
          </a:prstGeom>
          <a:noFill/>
        </p:spPr>
        <p:txBody>
          <a:bodyPr wrap="square">
            <a:noAutofit/>
          </a:bodyPr>
          <a:p>
            <a:pPr marL="171450" indent="-171450" algn="l" fontAlgn="auto">
              <a:lnSpc>
                <a:spcPct val="150000"/>
              </a:lnSpc>
              <a:buFont typeface="Arial" panose="020B0604020202020204" pitchFamily="34" charset="0"/>
              <a:buChar char="•"/>
            </a:pPr>
            <a:r>
              <a:rPr lang="zh-CN" altLang="en-US" sz="1200">
                <a:solidFill>
                  <a:schemeClr val="tx1"/>
                </a:solidFill>
                <a:latin typeface="微软雅黑" panose="020B0503020204020204" pitchFamily="34" charset="-122"/>
                <a:ea typeface="微软雅黑" panose="020B0503020204020204" pitchFamily="34" charset="-122"/>
                <a:cs typeface="OPPOSans M" panose="00020600040101010101" pitchFamily="18" charset="-122"/>
              </a:rPr>
              <a:t>优化补充</a:t>
            </a:r>
            <a:r>
              <a:rPr lang="en-US" altLang="zh-CN" sz="1200">
                <a:solidFill>
                  <a:schemeClr val="tx1"/>
                </a:solidFill>
                <a:latin typeface="微软雅黑" panose="020B0503020204020204" pitchFamily="34" charset="-122"/>
                <a:ea typeface="微软雅黑" panose="020B0503020204020204" pitchFamily="34" charset="-122"/>
                <a:cs typeface="OPPOSans M" panose="00020600040101010101" pitchFamily="18" charset="-122"/>
              </a:rPr>
              <a:t>25</a:t>
            </a:r>
            <a:r>
              <a:rPr lang="zh-CN" altLang="en-US" sz="1200">
                <a:solidFill>
                  <a:schemeClr val="tx1"/>
                </a:solidFill>
                <a:latin typeface="微软雅黑" panose="020B0503020204020204" pitchFamily="34" charset="-122"/>
                <a:ea typeface="微软雅黑" panose="020B0503020204020204" pitchFamily="34" charset="-122"/>
                <a:cs typeface="OPPOSans M" panose="00020600040101010101" pitchFamily="18" charset="-122"/>
              </a:rPr>
              <a:t>年度政企业务规范管理办法，对</a:t>
            </a:r>
            <a:r>
              <a:rPr lang="zh-CN" altLang="en-US" sz="1200" b="1">
                <a:solidFill>
                  <a:schemeClr val="tx1"/>
                </a:solidFill>
                <a:latin typeface="微软雅黑" panose="020B0503020204020204" pitchFamily="34" charset="-122"/>
                <a:ea typeface="微软雅黑" panose="020B0503020204020204" pitchFamily="34" charset="-122"/>
                <a:cs typeface="OPPOSans M" panose="00020600040101010101" pitchFamily="18" charset="-122"/>
              </a:rPr>
              <a:t>高风险、反复出现问题提升考核分值</a:t>
            </a:r>
            <a:r>
              <a:rPr lang="zh-CN" altLang="en-US" sz="1200">
                <a:solidFill>
                  <a:schemeClr val="tx1"/>
                </a:solidFill>
                <a:latin typeface="微软雅黑" panose="020B0503020204020204" pitchFamily="34" charset="-122"/>
                <a:ea typeface="微软雅黑" panose="020B0503020204020204" pitchFamily="34" charset="-122"/>
                <a:cs typeface="OPPOSans M" panose="00020600040101010101" pitchFamily="18" charset="-122"/>
              </a:rPr>
              <a:t>，同步问责到管理人员。</a:t>
            </a:r>
            <a:endParaRPr lang="zh-CN" altLang="en-US" sz="1200">
              <a:solidFill>
                <a:schemeClr val="tx1"/>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197" name="文本框 196"/>
          <p:cNvSpPr txBox="1"/>
          <p:nvPr/>
        </p:nvSpPr>
        <p:spPr>
          <a:xfrm>
            <a:off x="8262620" y="4797425"/>
            <a:ext cx="3669665" cy="770255"/>
          </a:xfrm>
          <a:prstGeom prst="rect">
            <a:avLst/>
          </a:prstGeom>
          <a:noFill/>
        </p:spPr>
        <p:txBody>
          <a:bodyPr wrap="square">
            <a:noAutofit/>
          </a:bodyPr>
          <a:p>
            <a:pPr marL="171450" indent="-171450">
              <a:lnSpc>
                <a:spcPct val="120000"/>
              </a:lnSpc>
              <a:spcBef>
                <a:spcPts val="600"/>
              </a:spcBef>
              <a:buFont typeface="OPPOSans M" panose="00020600040101010101" pitchFamily="18" charset="-122"/>
              <a:buChar char="•"/>
            </a:pPr>
            <a:r>
              <a:rPr lang="zh-CN" sz="1200" b="1">
                <a:latin typeface="微软雅黑" panose="020B0503020204020204" pitchFamily="34" charset="-122"/>
                <a:ea typeface="微软雅黑" panose="020B0503020204020204" pitchFamily="34" charset="-122"/>
                <a:cs typeface="OPPOSans M" panose="00020600040101010101" pitchFamily="18" charset="-122"/>
                <a:sym typeface="+mn-ea"/>
              </a:rPr>
              <a:t>集团产品信控、成员业务订购操作的正向确认、欠费分账用户的强制解除</a:t>
            </a:r>
            <a:r>
              <a:rPr lang="zh-CN" sz="1200">
                <a:latin typeface="微软雅黑" panose="020B0503020204020204" pitchFamily="34" charset="-122"/>
                <a:ea typeface="微软雅黑" panose="020B0503020204020204" pitchFamily="34" charset="-122"/>
                <a:cs typeface="OPPOSans M" panose="00020600040101010101" pitchFamily="18" charset="-122"/>
                <a:sym typeface="+mn-ea"/>
              </a:rPr>
              <a:t>等已由系统</a:t>
            </a:r>
            <a:r>
              <a:rPr lang="en-US" altLang="zh-CN" sz="1200">
                <a:latin typeface="微软雅黑" panose="020B0503020204020204" pitchFamily="34" charset="-122"/>
                <a:ea typeface="微软雅黑" panose="020B0503020204020204" pitchFamily="34" charset="-122"/>
                <a:cs typeface="OPPOSans M" panose="00020600040101010101" pitchFamily="18" charset="-122"/>
                <a:sym typeface="+mn-ea"/>
              </a:rPr>
              <a:t>“</a:t>
            </a:r>
            <a:r>
              <a:rPr lang="zh-CN" altLang="en-US" sz="1200">
                <a:latin typeface="微软雅黑" panose="020B0503020204020204" pitchFamily="34" charset="-122"/>
                <a:ea typeface="微软雅黑" panose="020B0503020204020204" pitchFamily="34" charset="-122"/>
                <a:cs typeface="OPPOSans M" panose="00020600040101010101" pitchFamily="18" charset="-122"/>
                <a:sym typeface="+mn-ea"/>
              </a:rPr>
              <a:t>硬管控</a:t>
            </a:r>
            <a:r>
              <a:rPr lang="en-US" altLang="zh-CN" sz="1200">
                <a:latin typeface="微软雅黑" panose="020B0503020204020204" pitchFamily="34" charset="-122"/>
                <a:ea typeface="微软雅黑" panose="020B0503020204020204" pitchFamily="34" charset="-122"/>
                <a:cs typeface="OPPOSans M" panose="00020600040101010101" pitchFamily="18" charset="-122"/>
                <a:sym typeface="+mn-ea"/>
              </a:rPr>
              <a:t>”</a:t>
            </a:r>
            <a:r>
              <a:rPr lang="zh-CN" sz="1200">
                <a:latin typeface="微软雅黑" panose="020B0503020204020204" pitchFamily="34" charset="-122"/>
                <a:ea typeface="微软雅黑" panose="020B0503020204020204" pitchFamily="34" charset="-122"/>
                <a:cs typeface="微软雅黑" panose="020B0503020204020204" pitchFamily="34" charset="-122"/>
              </a:rPr>
              <a:t>。</a:t>
            </a:r>
            <a:endParaRPr lang="zh-CN" sz="120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20000"/>
              </a:lnSpc>
              <a:spcBef>
                <a:spcPts val="600"/>
              </a:spcBef>
              <a:buFont typeface="OPPOSans M" panose="00020600040101010101" pitchFamily="18" charset="-122"/>
              <a:buChar char="•"/>
            </a:pPr>
            <a:r>
              <a:rPr lang="zh-CN" altLang="en-US" sz="1200">
                <a:latin typeface="微软雅黑" panose="020B0503020204020204" pitchFamily="34" charset="-122"/>
                <a:ea typeface="微软雅黑" panose="020B0503020204020204" pitchFamily="34" charset="-122"/>
                <a:cs typeface="OPPOSans M" panose="00020600040101010101" pitchFamily="18" charset="-122"/>
                <a:sym typeface="+mn-ea"/>
              </a:rPr>
              <a:t>预警处置的要求和数量越来越高，</a:t>
            </a:r>
            <a:r>
              <a:rPr lang="zh-CN" sz="1200">
                <a:latin typeface="微软雅黑" panose="020B0503020204020204" pitchFamily="34" charset="-122"/>
                <a:ea typeface="微软雅黑" panose="020B0503020204020204" pitchFamily="34" charset="-122"/>
                <a:cs typeface="OPPOSans M" panose="00020600040101010101" pitchFamily="18" charset="-122"/>
                <a:sym typeface="+mn-ea"/>
              </a:rPr>
              <a:t>集团建档等业务受理审核已逐步被</a:t>
            </a:r>
            <a:r>
              <a:rPr lang="en-US" altLang="zh-CN" sz="1200">
                <a:latin typeface="微软雅黑" panose="020B0503020204020204" pitchFamily="34" charset="-122"/>
                <a:ea typeface="微软雅黑" panose="020B0503020204020204" pitchFamily="34" charset="-122"/>
                <a:cs typeface="OPPOSans M" panose="00020600040101010101" pitchFamily="18" charset="-122"/>
                <a:sym typeface="+mn-ea"/>
              </a:rPr>
              <a:t>AI</a:t>
            </a:r>
            <a:r>
              <a:rPr lang="zh-CN" altLang="en-US" sz="1200">
                <a:latin typeface="微软雅黑" panose="020B0503020204020204" pitchFamily="34" charset="-122"/>
                <a:ea typeface="微软雅黑" panose="020B0503020204020204" pitchFamily="34" charset="-122"/>
                <a:cs typeface="OPPOSans M" panose="00020600040101010101" pitchFamily="18" charset="-122"/>
                <a:sym typeface="+mn-ea"/>
              </a:rPr>
              <a:t>预审替代，跨集团资金类使用直接进入风险数据池。</a:t>
            </a:r>
            <a:endParaRPr lang="zh-CN" altLang="en-US" sz="1200">
              <a:latin typeface="微软雅黑" panose="020B0503020204020204" pitchFamily="34" charset="-122"/>
              <a:ea typeface="微软雅黑" panose="020B0503020204020204" pitchFamily="34" charset="-122"/>
              <a:cs typeface="OPPOSans M" panose="00020600040101010101" pitchFamily="18" charset="-122"/>
              <a:sym typeface="+mn-ea"/>
            </a:endParaRPr>
          </a:p>
        </p:txBody>
      </p:sp>
      <p:sp>
        <p:nvSpPr>
          <p:cNvPr id="195" name="文本框 194"/>
          <p:cNvSpPr txBox="1"/>
          <p:nvPr/>
        </p:nvSpPr>
        <p:spPr>
          <a:xfrm flipH="1">
            <a:off x="8328025" y="6036310"/>
            <a:ext cx="3135630" cy="27559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marL="171450" lvl="0" indent="-171450" algn="ctr">
              <a:buClrTx/>
              <a:buSzTx/>
              <a:buFont typeface="Wingdings" panose="05000000000000000000" charset="0"/>
              <a:buChar char="ü"/>
            </a:pPr>
            <a:r>
              <a:rPr lang="zh-CN" altLang="en-US" sz="1200" b="1">
                <a:solidFill>
                  <a:srgbClr val="0070C0"/>
                </a:solidFill>
                <a:latin typeface="微软雅黑" panose="020B0503020204020204" pitchFamily="34" charset="-122"/>
                <a:ea typeface="微软雅黑" panose="020B0503020204020204" pitchFamily="34" charset="-122"/>
                <a:sym typeface="+mn-ea"/>
              </a:rPr>
              <a:t>系统管控替代人为审核，提升管理精准性</a:t>
            </a:r>
            <a:endParaRPr lang="zh-CN" altLang="en-US" sz="1200" b="1">
              <a:solidFill>
                <a:srgbClr val="0070C0"/>
              </a:solidFill>
              <a:latin typeface="微软雅黑" panose="020B0503020204020204" pitchFamily="34" charset="-122"/>
              <a:ea typeface="微软雅黑" panose="020B0503020204020204" pitchFamily="34" charset="-122"/>
              <a:sym typeface="+mn-ea"/>
            </a:endParaRPr>
          </a:p>
        </p:txBody>
      </p:sp>
      <p:sp>
        <p:nvSpPr>
          <p:cNvPr id="163" name="文本框 162"/>
          <p:cNvSpPr txBox="1"/>
          <p:nvPr/>
        </p:nvSpPr>
        <p:spPr>
          <a:xfrm flipH="1">
            <a:off x="4295775" y="6021070"/>
            <a:ext cx="3658235" cy="27559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marL="171450" lvl="0" indent="-171450" algn="ctr">
              <a:buClrTx/>
              <a:buSzTx/>
              <a:buFont typeface="Wingdings" panose="05000000000000000000" charset="0"/>
              <a:buChar char="ü"/>
            </a:pPr>
            <a:r>
              <a:rPr lang="zh-CN" altLang="en-US" sz="1200" b="1">
                <a:solidFill>
                  <a:srgbClr val="0070C0"/>
                </a:solidFill>
                <a:latin typeface="微软雅黑" panose="020B0503020204020204" pitchFamily="34" charset="-122"/>
                <a:ea typeface="微软雅黑" panose="020B0503020204020204" pitchFamily="34" charset="-122"/>
                <a:sym typeface="+mn-ea"/>
              </a:rPr>
              <a:t>提高风险管理闭环成本，让责任人</a:t>
            </a:r>
            <a:r>
              <a:rPr lang="zh-CN" altLang="en-US" sz="1200" b="1">
                <a:solidFill>
                  <a:srgbClr val="0070C0"/>
                </a:solidFill>
                <a:latin typeface="微软雅黑" panose="020B0503020204020204" pitchFamily="34" charset="-122"/>
                <a:ea typeface="微软雅黑" panose="020B0503020204020204" pitchFamily="34" charset="-122"/>
                <a:sym typeface="+mn-ea"/>
              </a:rPr>
              <a:t>担责。</a:t>
            </a:r>
            <a:endParaRPr lang="zh-CN" altLang="en-US" sz="1200" b="1">
              <a:solidFill>
                <a:srgbClr val="0070C0"/>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00405" y="1917065"/>
            <a:ext cx="10795000" cy="2306955"/>
          </a:xfrm>
          <a:prstGeom prst="rect">
            <a:avLst/>
          </a:prstGeom>
          <a:noFill/>
        </p:spPr>
        <p:txBody>
          <a:bodyPr wrap="square" rtlCol="0">
            <a:spAutoFit/>
          </a:bodyPr>
          <a:p>
            <a:pPr algn="ctr">
              <a:lnSpc>
                <a:spcPct val="150000"/>
              </a:lnSpc>
            </a:pPr>
            <a:endParaRPr lang="zh-CN" altLang="en-US" sz="3200" b="1">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3200" b="1">
                <a:solidFill>
                  <a:srgbClr val="C00000"/>
                </a:solidFill>
                <a:latin typeface="微软雅黑" panose="020B0503020204020204" pitchFamily="34" charset="-122"/>
                <a:ea typeface="微软雅黑" panose="020B0503020204020204" pitchFamily="34" charset="-122"/>
              </a:rPr>
              <a:t>政企条线将全面贯彻公司要求</a:t>
            </a:r>
            <a:endParaRPr lang="zh-CN" altLang="en-US" sz="3200" b="1">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3200" b="1">
                <a:solidFill>
                  <a:srgbClr val="C00000"/>
                </a:solidFill>
                <a:latin typeface="微软雅黑" panose="020B0503020204020204" pitchFamily="34" charset="-122"/>
                <a:ea typeface="微软雅黑" panose="020B0503020204020204" pitchFamily="34" charset="-122"/>
              </a:rPr>
              <a:t>全力以赴抓落实、促增收，坚定不移推进政企高质量发展</a:t>
            </a:r>
            <a:endParaRPr lang="zh-CN" altLang="en-US" sz="3200" b="1">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custDataLst>
              <p:tags r:id="rId10"/>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35280" y="297180"/>
            <a:ext cx="10129520" cy="460375"/>
          </a:xfrm>
          <a:prstGeom prst="rect">
            <a:avLst/>
          </a:prstGeom>
          <a:noFill/>
        </p:spPr>
        <p:txBody>
          <a:bodyPr wrap="square" rtlCol="0" anchor="t">
            <a:spAutoFit/>
          </a:bodyPr>
          <a:lstStyle/>
          <a:p>
            <a:pPr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二、</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工作回顾</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主要问题</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文本框 84"/>
          <p:cNvSpPr txBox="1"/>
          <p:nvPr/>
        </p:nvSpPr>
        <p:spPr>
          <a:xfrm>
            <a:off x="263525" y="836295"/>
            <a:ext cx="11705590" cy="1020445"/>
          </a:xfrm>
          <a:prstGeom prst="rect">
            <a:avLst/>
          </a:prstGeom>
          <a:noFill/>
        </p:spPr>
        <p:txBody>
          <a:bodyPr wrap="square" rtlCol="0" anchor="t">
            <a:noAutofit/>
          </a:bodyPr>
          <a:p>
            <a:pPr marL="285750" indent="-285750" fontAlgn="auto">
              <a:lnSpc>
                <a:spcPct val="150000"/>
              </a:lnSpc>
              <a:buClrTx/>
              <a:buSzTx/>
              <a:buFont typeface="Arial" panose="020B0604020202020204" pitchFamily="34" charset="0"/>
              <a:buChar char="•"/>
            </a:pP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截至7月，政企收入增幅放缓，其中月费型产品增幅仅3.9%，项目提前录收严重，</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25</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年待转收金额预计仅</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0.46</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亿；</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市场毛益率达</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30.4%</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（全省第</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），其中标品毛益率达49.14%，</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ICT项目由于坏账原因为负效益。贡献毛益达</a:t>
            </a:r>
            <a:r>
              <a:rPr lang="en-US" altLang="zh-CN"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1.97</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亿，全年预计仅</a:t>
            </a:r>
            <a:r>
              <a:rPr lang="en-US" altLang="zh-CN"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8亿，距全年目标缺口0.6亿。</a:t>
            </a:r>
            <a:endPar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54" name="组合 53"/>
          <p:cNvGrpSpPr/>
          <p:nvPr/>
        </p:nvGrpSpPr>
        <p:grpSpPr>
          <a:xfrm>
            <a:off x="263525" y="1713230"/>
            <a:ext cx="11854180" cy="5067300"/>
            <a:chOff x="415" y="2460"/>
            <a:chExt cx="18668" cy="8218"/>
          </a:xfrm>
        </p:grpSpPr>
        <p:sp>
          <p:nvSpPr>
            <p:cNvPr id="40" name="圆角矩形 39"/>
            <p:cNvSpPr/>
            <p:nvPr>
              <p:custDataLst>
                <p:tags r:id="rId11"/>
              </p:custDataLst>
            </p:nvPr>
          </p:nvSpPr>
          <p:spPr>
            <a:xfrm>
              <a:off x="517" y="2696"/>
              <a:ext cx="18332" cy="3827"/>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6603" y="2476"/>
              <a:ext cx="6195" cy="497"/>
            </a:xfrm>
            <a:prstGeom prst="rect">
              <a:avLst/>
            </a:prstGeom>
            <a:solidFill>
              <a:srgbClr val="1184CF"/>
            </a:solidFill>
          </p:spPr>
          <p:txBody>
            <a:bodyPr wrap="square" rtlCol="0">
              <a:spAutoFit/>
            </a:bodyPr>
            <a:p>
              <a:pPr lvl="0" indent="0" algn="ctr" fontAlgn="auto">
                <a:buClrTx/>
                <a:buSzTx/>
                <a:buFontTx/>
              </a:pP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市场增收动能不足，项目提前录收严重</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75" name="图表 74"/>
            <p:cNvGraphicFramePr/>
            <p:nvPr/>
          </p:nvGraphicFramePr>
          <p:xfrm>
            <a:off x="663" y="3609"/>
            <a:ext cx="4900" cy="2862"/>
          </p:xfrm>
          <a:graphic>
            <a:graphicData uri="http://schemas.openxmlformats.org/drawingml/2006/chart">
              <c:chart xmlns:c="http://schemas.openxmlformats.org/drawingml/2006/chart" xmlns:r="http://schemas.openxmlformats.org/officeDocument/2006/relationships" r:id="rId1"/>
            </a:graphicData>
          </a:graphic>
        </p:graphicFrame>
        <p:sp>
          <p:nvSpPr>
            <p:cNvPr id="14" name="文本框 13"/>
            <p:cNvSpPr txBox="1"/>
            <p:nvPr/>
          </p:nvSpPr>
          <p:spPr>
            <a:xfrm>
              <a:off x="1886" y="2994"/>
              <a:ext cx="3254" cy="447"/>
            </a:xfrm>
            <a:prstGeom prst="rect">
              <a:avLst/>
            </a:prstGeom>
            <a:noFill/>
          </p:spPr>
          <p:txBody>
            <a:bodyPr wrap="square" rtlCol="0" anchor="t">
              <a:spAutoFit/>
            </a:bodyPr>
            <a:p>
              <a:pPr indent="0">
                <a:buNone/>
              </a:pPr>
              <a:r>
                <a:rPr lang="en-US" altLang="zh-CN" sz="1200" b="1">
                  <a:solidFill>
                    <a:schemeClr val="tx1"/>
                  </a:solidFill>
                  <a:latin typeface="微软雅黑" panose="020B0503020204020204" pitchFamily="34" charset="-122"/>
                  <a:ea typeface="微软雅黑" panose="020B0503020204020204" pitchFamily="34" charset="-122"/>
                  <a:sym typeface="+mn-ea"/>
                </a:rPr>
                <a:t>B</a:t>
              </a:r>
              <a:r>
                <a:rPr lang="zh-CN" altLang="en-US" sz="1200" b="1">
                  <a:solidFill>
                    <a:schemeClr val="tx1"/>
                  </a:solidFill>
                  <a:latin typeface="微软雅黑" panose="020B0503020204020204" pitchFamily="34" charset="-122"/>
                  <a:ea typeface="微软雅黑" panose="020B0503020204020204" pitchFamily="34" charset="-122"/>
                  <a:sym typeface="+mn-ea"/>
                </a:rPr>
                <a:t>市场收入增幅持续放缓</a:t>
              </a:r>
              <a:endParaRPr lang="en-US" altLang="zh-CN" sz="1200" b="1">
                <a:solidFill>
                  <a:schemeClr val="tx1"/>
                </a:solidFill>
                <a:latin typeface="微软雅黑" panose="020B0503020204020204" pitchFamily="34" charset="-122"/>
                <a:ea typeface="微软雅黑" panose="020B0503020204020204" pitchFamily="34" charset="-122"/>
                <a:sym typeface="+mn-ea"/>
              </a:endParaRPr>
            </a:p>
          </p:txBody>
        </p:sp>
        <p:sp>
          <p:nvSpPr>
            <p:cNvPr id="44" name="圆角矩形 43"/>
            <p:cNvSpPr/>
            <p:nvPr>
              <p:custDataLst>
                <p:tags r:id="rId12"/>
              </p:custDataLst>
            </p:nvPr>
          </p:nvSpPr>
          <p:spPr>
            <a:xfrm>
              <a:off x="491" y="6851"/>
              <a:ext cx="18386" cy="3827"/>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6603" y="6631"/>
              <a:ext cx="6194" cy="497"/>
            </a:xfrm>
            <a:prstGeom prst="rect">
              <a:avLst/>
            </a:prstGeom>
            <a:solidFill>
              <a:srgbClr val="1184CF"/>
            </a:solidFill>
          </p:spPr>
          <p:txBody>
            <a:bodyPr wrap="square" rtlCol="0">
              <a:spAutoFit/>
            </a:bodyPr>
            <a:p>
              <a:pPr lvl="0" algn="ctr" defTabSz="1219200">
                <a:spcBef>
                  <a:spcPts val="0"/>
                </a:spcBef>
                <a:spcAft>
                  <a:spcPts val="0"/>
                </a:spcAft>
                <a:buClrTx/>
                <a:buSzTx/>
                <a:buFontTx/>
                <a:defRPr/>
              </a:pP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收入结构仍有待调优，高效益业务增量贡献偏低</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2" name="文本框 51"/>
            <p:cNvSpPr txBox="1"/>
            <p:nvPr/>
          </p:nvSpPr>
          <p:spPr>
            <a:xfrm>
              <a:off x="5414" y="2460"/>
              <a:ext cx="8020" cy="497"/>
            </a:xfrm>
            <a:prstGeom prst="rect">
              <a:avLst/>
            </a:prstGeom>
            <a:solidFill>
              <a:srgbClr val="1184CF"/>
            </a:solidFill>
          </p:spPr>
          <p:txBody>
            <a:bodyPr wrap="square" rtlCol="0">
              <a:spAutoFit/>
            </a:bodyPr>
            <a:p>
              <a:pPr lvl="0" indent="0" algn="ctr" fontAlgn="auto">
                <a:buClrTx/>
                <a:buSzTx/>
                <a:buFontTx/>
              </a:pP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市场增收动能不足，距离全年收入目标仍有较大缺口</a:t>
              </a:r>
              <a:endPar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3" name="文本框 52"/>
            <p:cNvSpPr txBox="1"/>
            <p:nvPr/>
          </p:nvSpPr>
          <p:spPr>
            <a:xfrm>
              <a:off x="5562" y="6615"/>
              <a:ext cx="7997" cy="497"/>
            </a:xfrm>
            <a:prstGeom prst="rect">
              <a:avLst/>
            </a:prstGeom>
            <a:solidFill>
              <a:srgbClr val="1184CF"/>
            </a:solidFill>
          </p:spPr>
          <p:txBody>
            <a:bodyPr wrap="square" rtlCol="0">
              <a:spAutoFit/>
            </a:bodyPr>
            <a:p>
              <a:pPr lvl="0" algn="ctr" defTabSz="1219200">
                <a:spcBef>
                  <a:spcPts val="0"/>
                </a:spcBef>
                <a:spcAft>
                  <a:spcPts val="0"/>
                </a:spcAft>
                <a:buClrTx/>
                <a:buSzTx/>
                <a:buFontTx/>
                <a:defRPr/>
              </a:pP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市场毛益率同比提升，但毛益贡献离目标仍有较大缺口</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8" name="右箭头 77"/>
            <p:cNvSpPr/>
            <p:nvPr/>
          </p:nvSpPr>
          <p:spPr>
            <a:xfrm>
              <a:off x="9599" y="8575"/>
              <a:ext cx="667" cy="513"/>
            </a:xfrm>
            <a:prstGeom prst="rightArrow">
              <a:avLst/>
            </a:prstGeom>
            <a:solidFill>
              <a:srgbClr val="DBEEF4"/>
            </a:solidFill>
            <a:ln>
              <a:solidFill>
                <a:srgbClr val="DBE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95" name="图表 94"/>
            <p:cNvGraphicFramePr/>
            <p:nvPr/>
          </p:nvGraphicFramePr>
          <p:xfrm>
            <a:off x="13649" y="7099"/>
            <a:ext cx="4814" cy="2866"/>
          </p:xfrm>
          <a:graphic>
            <a:graphicData uri="http://schemas.openxmlformats.org/drawingml/2006/chart">
              <c:chart xmlns:c="http://schemas.openxmlformats.org/drawingml/2006/chart" xmlns:r="http://schemas.openxmlformats.org/officeDocument/2006/relationships" r:id="rId2"/>
            </a:graphicData>
          </a:graphic>
        </p:graphicFrame>
        <p:grpSp>
          <p:nvGrpSpPr>
            <p:cNvPr id="41" name="组合 40"/>
            <p:cNvGrpSpPr/>
            <p:nvPr/>
          </p:nvGrpSpPr>
          <p:grpSpPr>
            <a:xfrm>
              <a:off x="12310" y="2815"/>
              <a:ext cx="6323" cy="2980"/>
              <a:chOff x="6886" y="2928"/>
              <a:chExt cx="6323" cy="3154"/>
            </a:xfrm>
          </p:grpSpPr>
          <p:graphicFrame>
            <p:nvGraphicFramePr>
              <p:cNvPr id="5" name="图表 4"/>
              <p:cNvGraphicFramePr/>
              <p:nvPr>
                <p:custDataLst>
                  <p:tags r:id="rId13"/>
                </p:custDataLst>
              </p:nvPr>
            </p:nvGraphicFramePr>
            <p:xfrm>
              <a:off x="9998" y="2928"/>
              <a:ext cx="3211" cy="2963"/>
            </p:xfrm>
            <a:graphic>
              <a:graphicData uri="http://schemas.openxmlformats.org/drawingml/2006/chart">
                <c:chart xmlns:c="http://schemas.openxmlformats.org/drawingml/2006/chart" xmlns:r="http://schemas.openxmlformats.org/officeDocument/2006/relationships" r:id="rId3"/>
              </a:graphicData>
            </a:graphic>
          </p:graphicFrame>
          <p:sp>
            <p:nvSpPr>
              <p:cNvPr id="10" name="文本框 9"/>
              <p:cNvSpPr txBox="1"/>
              <p:nvPr/>
            </p:nvSpPr>
            <p:spPr>
              <a:xfrm>
                <a:off x="10820" y="5661"/>
                <a:ext cx="1564" cy="421"/>
              </a:xfrm>
              <a:prstGeom prst="rect">
                <a:avLst/>
              </a:prstGeom>
              <a:noFill/>
            </p:spPr>
            <p:txBody>
              <a:bodyPr wrap="square" rtlCol="0" anchor="t">
                <a:spAutoFit/>
              </a:bodyPr>
              <a:p>
                <a:pPr indent="0">
                  <a:buNone/>
                </a:pPr>
                <a:r>
                  <a:rPr lang="en-US" sz="1000" b="1">
                    <a:solidFill>
                      <a:schemeClr val="tx1"/>
                    </a:solidFill>
                    <a:latin typeface="微软雅黑" panose="020B0503020204020204" pitchFamily="34" charset="-122"/>
                    <a:ea typeface="微软雅黑" panose="020B0503020204020204" pitchFamily="34" charset="-122"/>
                    <a:sym typeface="+mn-ea"/>
                  </a:rPr>
                  <a:t>25</a:t>
                </a:r>
                <a:r>
                  <a:rPr lang="zh-CN" altLang="en-US" sz="1000" b="1">
                    <a:solidFill>
                      <a:schemeClr val="tx1"/>
                    </a:solidFill>
                    <a:latin typeface="微软雅黑" panose="020B0503020204020204" pitchFamily="34" charset="-122"/>
                    <a:ea typeface="微软雅黑" panose="020B0503020204020204" pitchFamily="34" charset="-122"/>
                    <a:sym typeface="+mn-ea"/>
                  </a:rPr>
                  <a:t>年新签项目</a:t>
                </a:r>
                <a:endParaRPr lang="zh-CN" altLang="en-US" sz="1000" b="1">
                  <a:solidFill>
                    <a:schemeClr val="tx1"/>
                  </a:solidFill>
                  <a:latin typeface="微软雅黑" panose="020B0503020204020204" pitchFamily="34" charset="-122"/>
                  <a:ea typeface="微软雅黑" panose="020B0503020204020204" pitchFamily="34" charset="-122"/>
                  <a:sym typeface="+mn-ea"/>
                </a:endParaRPr>
              </a:p>
            </p:txBody>
          </p:sp>
          <p:graphicFrame>
            <p:nvGraphicFramePr>
              <p:cNvPr id="25" name="图表 24"/>
              <p:cNvGraphicFramePr/>
              <p:nvPr>
                <p:custDataLst>
                  <p:tags r:id="rId14"/>
                </p:custDataLst>
              </p:nvPr>
            </p:nvGraphicFramePr>
            <p:xfrm>
              <a:off x="6886" y="2928"/>
              <a:ext cx="3211" cy="2962"/>
            </p:xfrm>
            <a:graphic>
              <a:graphicData uri="http://schemas.openxmlformats.org/drawingml/2006/chart">
                <c:chart xmlns:c="http://schemas.openxmlformats.org/drawingml/2006/chart" xmlns:r="http://schemas.openxmlformats.org/officeDocument/2006/relationships" r:id="rId4"/>
              </a:graphicData>
            </a:graphic>
          </p:graphicFrame>
          <p:sp>
            <p:nvSpPr>
              <p:cNvPr id="27" name="文本框 26"/>
              <p:cNvSpPr txBox="1"/>
              <p:nvPr/>
            </p:nvSpPr>
            <p:spPr>
              <a:xfrm>
                <a:off x="7625" y="5657"/>
                <a:ext cx="1733" cy="422"/>
              </a:xfrm>
              <a:prstGeom prst="rect">
                <a:avLst/>
              </a:prstGeom>
              <a:noFill/>
            </p:spPr>
            <p:txBody>
              <a:bodyPr wrap="square" rtlCol="0" anchor="t">
                <a:spAutoFit/>
              </a:bodyPr>
              <a:p>
                <a:pPr indent="0">
                  <a:buNone/>
                </a:pPr>
                <a:r>
                  <a:rPr lang="en-US" altLang="zh-CN" sz="1000" b="1">
                    <a:solidFill>
                      <a:schemeClr val="tx1"/>
                    </a:solidFill>
                    <a:latin typeface="微软雅黑" panose="020B0503020204020204" pitchFamily="34" charset="-122"/>
                    <a:ea typeface="微软雅黑" panose="020B0503020204020204" pitchFamily="34" charset="-122"/>
                    <a:sym typeface="+mn-ea"/>
                  </a:rPr>
                  <a:t>24</a:t>
                </a:r>
                <a:r>
                  <a:rPr lang="zh-CN" altLang="en-US" sz="1000" b="1">
                    <a:solidFill>
                      <a:schemeClr val="tx1"/>
                    </a:solidFill>
                    <a:latin typeface="微软雅黑" panose="020B0503020204020204" pitchFamily="34" charset="-122"/>
                    <a:ea typeface="微软雅黑" panose="020B0503020204020204" pitchFamily="34" charset="-122"/>
                    <a:sym typeface="+mn-ea"/>
                  </a:rPr>
                  <a:t>年存量项目</a:t>
                </a:r>
                <a:endParaRPr lang="zh-CN" altLang="en-US" sz="1000" b="1">
                  <a:solidFill>
                    <a:schemeClr val="tx1"/>
                  </a:solidFill>
                  <a:latin typeface="微软雅黑" panose="020B0503020204020204" pitchFamily="34" charset="-122"/>
                  <a:ea typeface="微软雅黑" panose="020B0503020204020204" pitchFamily="34" charset="-122"/>
                  <a:sym typeface="+mn-ea"/>
                </a:endParaRPr>
              </a:p>
            </p:txBody>
          </p:sp>
        </p:grpSp>
        <p:sp>
          <p:nvSpPr>
            <p:cNvPr id="34" name="文本框 33"/>
            <p:cNvSpPr txBox="1"/>
            <p:nvPr/>
          </p:nvSpPr>
          <p:spPr>
            <a:xfrm>
              <a:off x="12623" y="2994"/>
              <a:ext cx="5698" cy="447"/>
            </a:xfrm>
            <a:prstGeom prst="rect">
              <a:avLst/>
            </a:prstGeom>
            <a:noFill/>
          </p:spPr>
          <p:txBody>
            <a:bodyPr wrap="square" rtlCol="0" anchor="t">
              <a:spAutoFit/>
            </a:bodyPr>
            <a:p>
              <a:pPr indent="0">
                <a:buNone/>
              </a:pPr>
              <a:r>
                <a:rPr lang="en-US" altLang="zh-CN" sz="1200" b="1">
                  <a:solidFill>
                    <a:schemeClr val="tx1"/>
                  </a:solidFill>
                  <a:latin typeface="微软雅黑" panose="020B0503020204020204" pitchFamily="34" charset="-122"/>
                  <a:ea typeface="微软雅黑" panose="020B0503020204020204" pitchFamily="34" charset="-122"/>
                  <a:sym typeface="+mn-ea"/>
                </a:rPr>
                <a:t>ICT</a:t>
              </a:r>
              <a:r>
                <a:rPr lang="zh-CN" altLang="en-US" sz="1200" b="1">
                  <a:solidFill>
                    <a:schemeClr val="tx1"/>
                  </a:solidFill>
                  <a:latin typeface="微软雅黑" panose="020B0503020204020204" pitchFamily="34" charset="-122"/>
                  <a:ea typeface="微软雅黑" panose="020B0503020204020204" pitchFamily="34" charset="-122"/>
                  <a:sym typeface="+mn-ea"/>
                </a:rPr>
                <a:t>项目提录收严重，</a:t>
              </a:r>
              <a:r>
                <a:rPr lang="en-US" altLang="zh-CN" sz="1200" b="1">
                  <a:solidFill>
                    <a:schemeClr val="tx1"/>
                  </a:solidFill>
                  <a:latin typeface="微软雅黑" panose="020B0503020204020204" pitchFamily="34" charset="-122"/>
                  <a:ea typeface="微软雅黑" panose="020B0503020204020204" pitchFamily="34" charset="-122"/>
                  <a:sym typeface="+mn-ea"/>
                </a:rPr>
                <a:t>25</a:t>
              </a:r>
              <a:r>
                <a:rPr lang="zh-CN" altLang="en-US" sz="1200" b="1">
                  <a:solidFill>
                    <a:schemeClr val="tx1"/>
                  </a:solidFill>
                  <a:latin typeface="微软雅黑" panose="020B0503020204020204" pitchFamily="34" charset="-122"/>
                  <a:ea typeface="微软雅黑" panose="020B0503020204020204" pitchFamily="34" charset="-122"/>
                  <a:sym typeface="+mn-ea"/>
                </a:rPr>
                <a:t>年预计待转金额仅</a:t>
              </a:r>
              <a:r>
                <a:rPr lang="en-US" altLang="zh-CN" sz="1200" b="1">
                  <a:solidFill>
                    <a:schemeClr val="tx1"/>
                  </a:solidFill>
                  <a:latin typeface="微软雅黑" panose="020B0503020204020204" pitchFamily="34" charset="-122"/>
                  <a:ea typeface="微软雅黑" panose="020B0503020204020204" pitchFamily="34" charset="-122"/>
                  <a:sym typeface="+mn-ea"/>
                </a:rPr>
                <a:t>0.49</a:t>
              </a:r>
              <a:r>
                <a:rPr lang="zh-CN" altLang="en-US" sz="1200" b="1">
                  <a:solidFill>
                    <a:schemeClr val="tx1"/>
                  </a:solidFill>
                  <a:latin typeface="微软雅黑" panose="020B0503020204020204" pitchFamily="34" charset="-122"/>
                  <a:ea typeface="微软雅黑" panose="020B0503020204020204" pitchFamily="34" charset="-122"/>
                  <a:sym typeface="+mn-ea"/>
                </a:rPr>
                <a:t>亿</a:t>
              </a:r>
              <a:endParaRPr lang="zh-CN" altLang="en-US" sz="1200" b="1">
                <a:solidFill>
                  <a:schemeClr val="tx1"/>
                </a:solidFill>
                <a:latin typeface="微软雅黑" panose="020B0503020204020204" pitchFamily="34" charset="-122"/>
                <a:ea typeface="微软雅黑" panose="020B0503020204020204" pitchFamily="34" charset="-122"/>
                <a:sym typeface="+mn-ea"/>
              </a:endParaRPr>
            </a:p>
          </p:txBody>
        </p:sp>
        <p:sp>
          <p:nvSpPr>
            <p:cNvPr id="76" name="矩形 75"/>
            <p:cNvSpPr/>
            <p:nvPr/>
          </p:nvSpPr>
          <p:spPr>
            <a:xfrm>
              <a:off x="12662" y="5876"/>
              <a:ext cx="5802" cy="528"/>
            </a:xfrm>
            <a:prstGeom prst="rect">
              <a:avLst/>
            </a:prstGeom>
            <a:noFill/>
            <a:ln>
              <a:no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fontAlgn="auto">
                <a:lnSpc>
                  <a:spcPts val="1400"/>
                </a:lnSpc>
                <a:buNone/>
              </a:pP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注：截至</a:t>
              </a:r>
              <a:r>
                <a:rPr lang="en-US" altLang="zh-CN"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新签</a:t>
              </a: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项目金额</a:t>
              </a:r>
              <a:r>
                <a:rPr lang="en-US" altLang="zh-CN"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3.4</a:t>
              </a: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亿，其中主营收入</a:t>
              </a:r>
              <a:r>
                <a:rPr lang="en-US" altLang="zh-CN"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1.49</a:t>
              </a: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亿，按正常录收预估</a:t>
              </a:r>
              <a:r>
                <a:rPr lang="en-US" altLang="zh-CN"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25</a:t>
              </a: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年转收</a:t>
              </a:r>
              <a:r>
                <a:rPr lang="en-US" altLang="zh-CN"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0.97</a:t>
              </a: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亿，当前已录收</a:t>
              </a:r>
              <a:r>
                <a:rPr lang="en-US" altLang="zh-CN"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0.74</a:t>
              </a: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亿，预计待转收金额仅</a:t>
              </a:r>
              <a:r>
                <a:rPr lang="en-US" altLang="zh-CN"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0.23</a:t>
              </a: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亿。</a:t>
              </a:r>
              <a:endPar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3" name="矩形 42"/>
            <p:cNvSpPr/>
            <p:nvPr/>
          </p:nvSpPr>
          <p:spPr>
            <a:xfrm>
              <a:off x="13314" y="9918"/>
              <a:ext cx="5193" cy="528"/>
            </a:xfrm>
            <a:prstGeom prst="rect">
              <a:avLst/>
            </a:prstGeom>
            <a:noFill/>
            <a:ln>
              <a:no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fontAlgn="auto">
                <a:lnSpc>
                  <a:spcPts val="1400"/>
                </a:lnSpc>
                <a:buNone/>
              </a:pP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注：为达成</a:t>
              </a:r>
              <a:r>
                <a:rPr lang="en-US" altLang="zh-CN"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13.02</a:t>
              </a: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亿收入目标，根据常态化业务发展情况及直签计划，下半年预计贡献毛益</a:t>
              </a:r>
              <a:r>
                <a:rPr lang="en-US" altLang="zh-CN"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1.83</a:t>
              </a: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亿，全年贡献毛益到达</a:t>
              </a:r>
              <a:r>
                <a:rPr lang="en-US" altLang="zh-CN"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3.8</a:t>
              </a: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亿。</a:t>
              </a:r>
              <a:endPar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矩形 1"/>
            <p:cNvSpPr/>
            <p:nvPr/>
          </p:nvSpPr>
          <p:spPr>
            <a:xfrm>
              <a:off x="16857" y="8008"/>
              <a:ext cx="747" cy="326"/>
            </a:xfrm>
            <a:prstGeom prst="rect">
              <a:avLst/>
            </a:prstGeom>
            <a:noFill/>
            <a:ln w="12700" cmpd="sng">
              <a:solidFill>
                <a:srgbClr val="FF0000"/>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4003" y="8628"/>
              <a:ext cx="1690" cy="373"/>
            </a:xfrm>
            <a:prstGeom prst="rect">
              <a:avLst/>
            </a:prstGeom>
            <a:noFill/>
          </p:spPr>
          <p:txBody>
            <a:bodyPr wrap="square" rtlCol="0">
              <a:spAutoFit/>
            </a:bodyPr>
            <a:p>
              <a:pPr algn="ctr"/>
              <a:r>
                <a:rPr lang="en-US" sz="900">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2" name="组合 11"/>
            <p:cNvGrpSpPr/>
            <p:nvPr/>
          </p:nvGrpSpPr>
          <p:grpSpPr>
            <a:xfrm>
              <a:off x="5687" y="3155"/>
              <a:ext cx="6106" cy="2952"/>
              <a:chOff x="8877" y="3494"/>
              <a:chExt cx="6106" cy="2952"/>
            </a:xfrm>
          </p:grpSpPr>
          <p:graphicFrame>
            <p:nvGraphicFramePr>
              <p:cNvPr id="20" name="图表 19"/>
              <p:cNvGraphicFramePr/>
              <p:nvPr>
                <p:custDataLst>
                  <p:tags r:id="rId15"/>
                </p:custDataLst>
              </p:nvPr>
            </p:nvGraphicFramePr>
            <p:xfrm>
              <a:off x="8877" y="3494"/>
              <a:ext cx="6106" cy="2684"/>
            </p:xfrm>
            <a:graphic>
              <a:graphicData uri="http://schemas.openxmlformats.org/drawingml/2006/chart">
                <c:chart xmlns:c="http://schemas.openxmlformats.org/drawingml/2006/chart" xmlns:r="http://schemas.openxmlformats.org/officeDocument/2006/relationships" r:id="rId5"/>
              </a:graphicData>
            </a:graphic>
          </p:graphicFrame>
          <p:sp>
            <p:nvSpPr>
              <p:cNvPr id="23" name="文本框 22"/>
              <p:cNvSpPr txBox="1"/>
              <p:nvPr/>
            </p:nvSpPr>
            <p:spPr>
              <a:xfrm>
                <a:off x="11089" y="6048"/>
                <a:ext cx="1848" cy="398"/>
              </a:xfrm>
              <a:prstGeom prst="rect">
                <a:avLst/>
              </a:prstGeom>
              <a:noFill/>
            </p:spPr>
            <p:txBody>
              <a:bodyPr wrap="square" rtlCol="0" anchor="t">
                <a:spAutoFit/>
              </a:bodyPr>
              <a:p>
                <a:pPr indent="0">
                  <a:buNone/>
                </a:pPr>
                <a:r>
                  <a:rPr lang="zh-CN" altLang="en-US" sz="1000" b="1">
                    <a:solidFill>
                      <a:schemeClr val="tx1"/>
                    </a:solidFill>
                    <a:latin typeface="微软雅黑" panose="020B0503020204020204" pitchFamily="34" charset="-122"/>
                    <a:ea typeface="微软雅黑" panose="020B0503020204020204" pitchFamily="34" charset="-122"/>
                    <a:sym typeface="+mn-ea"/>
                  </a:rPr>
                  <a:t>月费型产品收入</a:t>
                </a:r>
                <a:endParaRPr lang="zh-CN" altLang="en-US" sz="1000" b="1">
                  <a:solidFill>
                    <a:schemeClr val="tx1"/>
                  </a:solidFill>
                  <a:latin typeface="微软雅黑" panose="020B0503020204020204" pitchFamily="34" charset="-122"/>
                  <a:ea typeface="微软雅黑" panose="020B0503020204020204" pitchFamily="34" charset="-122"/>
                  <a:sym typeface="+mn-ea"/>
                </a:endParaRPr>
              </a:p>
            </p:txBody>
          </p:sp>
          <p:sp>
            <p:nvSpPr>
              <p:cNvPr id="26" name="文本框 25"/>
              <p:cNvSpPr txBox="1"/>
              <p:nvPr>
                <p:custDataLst>
                  <p:tags r:id="rId16"/>
                </p:custDataLst>
              </p:nvPr>
            </p:nvSpPr>
            <p:spPr>
              <a:xfrm>
                <a:off x="10484" y="4599"/>
                <a:ext cx="1124" cy="648"/>
              </a:xfrm>
              <a:prstGeom prst="rect">
                <a:avLst/>
              </a:prstGeom>
              <a:noFill/>
            </p:spPr>
            <p:txBody>
              <a:bodyPr wrap="square" rtlCol="0">
                <a:spAutoFit/>
              </a:bodyPr>
              <a:lstStyle/>
              <a:p>
                <a:pPr algn="ctr"/>
                <a:r>
                  <a:rPr lang="zh-CN" altLang="en-US" sz="10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同比提升</a:t>
                </a:r>
                <a:endParaRPr lang="zh-CN" altLang="en-US" sz="10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3.9%</a:t>
                </a:r>
                <a:endParaRPr lang="en-US" altLang="zh-CN" sz="1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下箭头 15"/>
              <p:cNvSpPr/>
              <p:nvPr>
                <p:custDataLst>
                  <p:tags r:id="rId17"/>
                </p:custDataLst>
              </p:nvPr>
            </p:nvSpPr>
            <p:spPr>
              <a:xfrm rot="5124045" flipH="1" flipV="1">
                <a:off x="10713" y="5165"/>
                <a:ext cx="425" cy="550"/>
              </a:xfrm>
              <a:custGeom>
                <a:avLst/>
                <a:gdLst>
                  <a:gd name="connsiteX0" fmla="*/ 0 w 448873"/>
                  <a:gd name="connsiteY0" fmla="*/ 907747 h 1368152"/>
                  <a:gd name="connsiteX1" fmla="*/ 112218 w 448873"/>
                  <a:gd name="connsiteY1" fmla="*/ 907747 h 1368152"/>
                  <a:gd name="connsiteX2" fmla="*/ 112218 w 448873"/>
                  <a:gd name="connsiteY2" fmla="*/ 0 h 1368152"/>
                  <a:gd name="connsiteX3" fmla="*/ 336655 w 448873"/>
                  <a:gd name="connsiteY3" fmla="*/ 0 h 1368152"/>
                  <a:gd name="connsiteX4" fmla="*/ 336655 w 448873"/>
                  <a:gd name="connsiteY4" fmla="*/ 907747 h 1368152"/>
                  <a:gd name="connsiteX5" fmla="*/ 448873 w 448873"/>
                  <a:gd name="connsiteY5" fmla="*/ 907747 h 1368152"/>
                  <a:gd name="connsiteX6" fmla="*/ 224437 w 448873"/>
                  <a:gd name="connsiteY6" fmla="*/ 1368152 h 1368152"/>
                  <a:gd name="connsiteX7" fmla="*/ 0 w 448873"/>
                  <a:gd name="connsiteY7" fmla="*/ 907747 h 1368152"/>
                  <a:gd name="connsiteX0-1" fmla="*/ 0 w 448873"/>
                  <a:gd name="connsiteY0-2" fmla="*/ 907747 h 1368152"/>
                  <a:gd name="connsiteX1-3" fmla="*/ 112218 w 448873"/>
                  <a:gd name="connsiteY1-4" fmla="*/ 907747 h 1368152"/>
                  <a:gd name="connsiteX2-5" fmla="*/ 112218 w 448873"/>
                  <a:gd name="connsiteY2-6" fmla="*/ 0 h 1368152"/>
                  <a:gd name="connsiteX3-7" fmla="*/ 101576 w 448873"/>
                  <a:gd name="connsiteY3-8" fmla="*/ 4434 h 1368152"/>
                  <a:gd name="connsiteX4-9" fmla="*/ 336655 w 448873"/>
                  <a:gd name="connsiteY4-10" fmla="*/ 907747 h 1368152"/>
                  <a:gd name="connsiteX5-11" fmla="*/ 448873 w 448873"/>
                  <a:gd name="connsiteY5-12" fmla="*/ 907747 h 1368152"/>
                  <a:gd name="connsiteX6-13" fmla="*/ 224437 w 448873"/>
                  <a:gd name="connsiteY6-14" fmla="*/ 1368152 h 1368152"/>
                  <a:gd name="connsiteX7-15" fmla="*/ 0 w 448873"/>
                  <a:gd name="connsiteY7-16" fmla="*/ 907747 h 1368152"/>
                  <a:gd name="connsiteX0-17" fmla="*/ 0 w 448873"/>
                  <a:gd name="connsiteY0-18" fmla="*/ 907747 h 1368152"/>
                  <a:gd name="connsiteX1-19" fmla="*/ 112218 w 448873"/>
                  <a:gd name="connsiteY1-20" fmla="*/ 907747 h 1368152"/>
                  <a:gd name="connsiteX2-21" fmla="*/ 112218 w 448873"/>
                  <a:gd name="connsiteY2-22" fmla="*/ 0 h 1368152"/>
                  <a:gd name="connsiteX3-23" fmla="*/ 101576 w 448873"/>
                  <a:gd name="connsiteY3-24" fmla="*/ 4434 h 1368152"/>
                  <a:gd name="connsiteX4-25" fmla="*/ 336655 w 448873"/>
                  <a:gd name="connsiteY4-26" fmla="*/ 907747 h 1368152"/>
                  <a:gd name="connsiteX5-27" fmla="*/ 448873 w 448873"/>
                  <a:gd name="connsiteY5-28" fmla="*/ 907747 h 1368152"/>
                  <a:gd name="connsiteX6-29" fmla="*/ 224437 w 448873"/>
                  <a:gd name="connsiteY6-30" fmla="*/ 1368152 h 1368152"/>
                  <a:gd name="connsiteX7-31" fmla="*/ 0 w 448873"/>
                  <a:gd name="connsiteY7-32" fmla="*/ 907747 h 1368152"/>
                  <a:gd name="connsiteX0-33" fmla="*/ 0 w 448873"/>
                  <a:gd name="connsiteY0-34" fmla="*/ 907747 h 1368152"/>
                  <a:gd name="connsiteX1-35" fmla="*/ 112218 w 448873"/>
                  <a:gd name="connsiteY1-36" fmla="*/ 907747 h 1368152"/>
                  <a:gd name="connsiteX2-37" fmla="*/ 112218 w 448873"/>
                  <a:gd name="connsiteY2-38" fmla="*/ 0 h 1368152"/>
                  <a:gd name="connsiteX3-39" fmla="*/ 101576 w 448873"/>
                  <a:gd name="connsiteY3-40" fmla="*/ 4434 h 1368152"/>
                  <a:gd name="connsiteX4-41" fmla="*/ 336655 w 448873"/>
                  <a:gd name="connsiteY4-42" fmla="*/ 907747 h 1368152"/>
                  <a:gd name="connsiteX5-43" fmla="*/ 448873 w 448873"/>
                  <a:gd name="connsiteY5-44" fmla="*/ 907747 h 1368152"/>
                  <a:gd name="connsiteX6-45" fmla="*/ 224437 w 448873"/>
                  <a:gd name="connsiteY6-46" fmla="*/ 1368152 h 1368152"/>
                  <a:gd name="connsiteX7-47" fmla="*/ 0 w 448873"/>
                  <a:gd name="connsiteY7-48" fmla="*/ 907747 h 1368152"/>
                  <a:gd name="connsiteX0-49" fmla="*/ 0 w 448873"/>
                  <a:gd name="connsiteY0-50" fmla="*/ 907747 h 1366568"/>
                  <a:gd name="connsiteX1-51" fmla="*/ 112218 w 448873"/>
                  <a:gd name="connsiteY1-52" fmla="*/ 907747 h 1366568"/>
                  <a:gd name="connsiteX2-53" fmla="*/ 112218 w 448873"/>
                  <a:gd name="connsiteY2-54" fmla="*/ 0 h 1366568"/>
                  <a:gd name="connsiteX3-55" fmla="*/ 101576 w 448873"/>
                  <a:gd name="connsiteY3-56" fmla="*/ 4434 h 1366568"/>
                  <a:gd name="connsiteX4-57" fmla="*/ 336655 w 448873"/>
                  <a:gd name="connsiteY4-58" fmla="*/ 907747 h 1366568"/>
                  <a:gd name="connsiteX5-59" fmla="*/ 448873 w 448873"/>
                  <a:gd name="connsiteY5-60" fmla="*/ 907747 h 1366568"/>
                  <a:gd name="connsiteX6-61" fmla="*/ 308393 w 448873"/>
                  <a:gd name="connsiteY6-62" fmla="*/ 1366568 h 1366568"/>
                  <a:gd name="connsiteX7-63" fmla="*/ 0 w 448873"/>
                  <a:gd name="connsiteY7-64" fmla="*/ 907747 h 1366568"/>
                  <a:gd name="connsiteX0-65" fmla="*/ 0 w 447923"/>
                  <a:gd name="connsiteY0-66" fmla="*/ 907747 h 1366568"/>
                  <a:gd name="connsiteX1-67" fmla="*/ 112218 w 447923"/>
                  <a:gd name="connsiteY1-68" fmla="*/ 907747 h 1366568"/>
                  <a:gd name="connsiteX2-69" fmla="*/ 112218 w 447923"/>
                  <a:gd name="connsiteY2-70" fmla="*/ 0 h 1366568"/>
                  <a:gd name="connsiteX3-71" fmla="*/ 101576 w 447923"/>
                  <a:gd name="connsiteY3-72" fmla="*/ 4434 h 1366568"/>
                  <a:gd name="connsiteX4-73" fmla="*/ 336655 w 447923"/>
                  <a:gd name="connsiteY4-74" fmla="*/ 907747 h 1366568"/>
                  <a:gd name="connsiteX5-75" fmla="*/ 447923 w 447923"/>
                  <a:gd name="connsiteY5-76" fmla="*/ 857373 h 1366568"/>
                  <a:gd name="connsiteX6-77" fmla="*/ 308393 w 447923"/>
                  <a:gd name="connsiteY6-78" fmla="*/ 1366568 h 1366568"/>
                  <a:gd name="connsiteX7-79" fmla="*/ 0 w 447923"/>
                  <a:gd name="connsiteY7-80" fmla="*/ 907747 h 1366568"/>
                  <a:gd name="connsiteX0-81" fmla="*/ 0 w 437786"/>
                  <a:gd name="connsiteY0-82" fmla="*/ 999941 h 1366568"/>
                  <a:gd name="connsiteX1-83" fmla="*/ 102081 w 437786"/>
                  <a:gd name="connsiteY1-84" fmla="*/ 907747 h 1366568"/>
                  <a:gd name="connsiteX2-85" fmla="*/ 102081 w 437786"/>
                  <a:gd name="connsiteY2-86" fmla="*/ 0 h 1366568"/>
                  <a:gd name="connsiteX3-87" fmla="*/ 91439 w 437786"/>
                  <a:gd name="connsiteY3-88" fmla="*/ 4434 h 1366568"/>
                  <a:gd name="connsiteX4-89" fmla="*/ 326518 w 437786"/>
                  <a:gd name="connsiteY4-90" fmla="*/ 907747 h 1366568"/>
                  <a:gd name="connsiteX5-91" fmla="*/ 437786 w 437786"/>
                  <a:gd name="connsiteY5-92" fmla="*/ 857373 h 1366568"/>
                  <a:gd name="connsiteX6-93" fmla="*/ 298256 w 437786"/>
                  <a:gd name="connsiteY6-94" fmla="*/ 1366568 h 1366568"/>
                  <a:gd name="connsiteX7-95" fmla="*/ 0 w 437786"/>
                  <a:gd name="connsiteY7-96" fmla="*/ 999941 h 1366568"/>
                  <a:gd name="connsiteX0-97" fmla="*/ 0 w 437786"/>
                  <a:gd name="connsiteY0-98" fmla="*/ 999941 h 1366568"/>
                  <a:gd name="connsiteX1-99" fmla="*/ 111268 w 437786"/>
                  <a:gd name="connsiteY1-100" fmla="*/ 949567 h 1366568"/>
                  <a:gd name="connsiteX2-101" fmla="*/ 102081 w 437786"/>
                  <a:gd name="connsiteY2-102" fmla="*/ 0 h 1366568"/>
                  <a:gd name="connsiteX3-103" fmla="*/ 91439 w 437786"/>
                  <a:gd name="connsiteY3-104" fmla="*/ 4434 h 1366568"/>
                  <a:gd name="connsiteX4-105" fmla="*/ 326518 w 437786"/>
                  <a:gd name="connsiteY4-106" fmla="*/ 907747 h 1366568"/>
                  <a:gd name="connsiteX5-107" fmla="*/ 437786 w 437786"/>
                  <a:gd name="connsiteY5-108" fmla="*/ 857373 h 1366568"/>
                  <a:gd name="connsiteX6-109" fmla="*/ 298256 w 437786"/>
                  <a:gd name="connsiteY6-110" fmla="*/ 1366568 h 1366568"/>
                  <a:gd name="connsiteX7-111" fmla="*/ 0 w 437786"/>
                  <a:gd name="connsiteY7-112" fmla="*/ 999941 h 1366568"/>
                  <a:gd name="connsiteX0-113" fmla="*/ 0 w 437786"/>
                  <a:gd name="connsiteY0-114" fmla="*/ 999941 h 1366568"/>
                  <a:gd name="connsiteX1-115" fmla="*/ 111268 w 437786"/>
                  <a:gd name="connsiteY1-116" fmla="*/ 949567 h 1366568"/>
                  <a:gd name="connsiteX2-117" fmla="*/ 102081 w 437786"/>
                  <a:gd name="connsiteY2-118" fmla="*/ 0 h 1366568"/>
                  <a:gd name="connsiteX3-119" fmla="*/ 91439 w 437786"/>
                  <a:gd name="connsiteY3-120" fmla="*/ 4434 h 1366568"/>
                  <a:gd name="connsiteX4-121" fmla="*/ 316227 w 437786"/>
                  <a:gd name="connsiteY4-122" fmla="*/ 897837 h 1366568"/>
                  <a:gd name="connsiteX5-123" fmla="*/ 437786 w 437786"/>
                  <a:gd name="connsiteY5-124" fmla="*/ 857373 h 1366568"/>
                  <a:gd name="connsiteX6-125" fmla="*/ 298256 w 437786"/>
                  <a:gd name="connsiteY6-126" fmla="*/ 1366568 h 1366568"/>
                  <a:gd name="connsiteX7-127" fmla="*/ 0 w 437786"/>
                  <a:gd name="connsiteY7-128" fmla="*/ 999941 h 1366568"/>
                  <a:gd name="connsiteX0-129" fmla="*/ 0 w 437786"/>
                  <a:gd name="connsiteY0-130" fmla="*/ 999941 h 1366568"/>
                  <a:gd name="connsiteX1-131" fmla="*/ 111268 w 437786"/>
                  <a:gd name="connsiteY1-132" fmla="*/ 949567 h 1366568"/>
                  <a:gd name="connsiteX2-133" fmla="*/ 102081 w 437786"/>
                  <a:gd name="connsiteY2-134" fmla="*/ 0 h 1366568"/>
                  <a:gd name="connsiteX3-135" fmla="*/ 91439 w 437786"/>
                  <a:gd name="connsiteY3-136" fmla="*/ 4434 h 1366568"/>
                  <a:gd name="connsiteX4-137" fmla="*/ 316227 w 437786"/>
                  <a:gd name="connsiteY4-138" fmla="*/ 897837 h 1366568"/>
                  <a:gd name="connsiteX5-139" fmla="*/ 437786 w 437786"/>
                  <a:gd name="connsiteY5-140" fmla="*/ 857373 h 1366568"/>
                  <a:gd name="connsiteX6-141" fmla="*/ 298256 w 437786"/>
                  <a:gd name="connsiteY6-142" fmla="*/ 1366568 h 1366568"/>
                  <a:gd name="connsiteX7-143" fmla="*/ 0 w 437786"/>
                  <a:gd name="connsiteY7-144" fmla="*/ 999941 h 1366568"/>
                  <a:gd name="connsiteX0-145" fmla="*/ 0 w 437786"/>
                  <a:gd name="connsiteY0-146" fmla="*/ 999941 h 1313395"/>
                  <a:gd name="connsiteX1-147" fmla="*/ 111268 w 437786"/>
                  <a:gd name="connsiteY1-148" fmla="*/ 949567 h 1313395"/>
                  <a:gd name="connsiteX2-149" fmla="*/ 102081 w 437786"/>
                  <a:gd name="connsiteY2-150" fmla="*/ 0 h 1313395"/>
                  <a:gd name="connsiteX3-151" fmla="*/ 91439 w 437786"/>
                  <a:gd name="connsiteY3-152" fmla="*/ 4434 h 1313395"/>
                  <a:gd name="connsiteX4-153" fmla="*/ 316227 w 437786"/>
                  <a:gd name="connsiteY4-154" fmla="*/ 897837 h 1313395"/>
                  <a:gd name="connsiteX5-155" fmla="*/ 437786 w 437786"/>
                  <a:gd name="connsiteY5-156" fmla="*/ 857373 h 1313395"/>
                  <a:gd name="connsiteX6-157" fmla="*/ 349459 w 437786"/>
                  <a:gd name="connsiteY6-158" fmla="*/ 1313395 h 1313395"/>
                  <a:gd name="connsiteX7-159" fmla="*/ 0 w 437786"/>
                  <a:gd name="connsiteY7-160" fmla="*/ 999941 h 1313395"/>
                  <a:gd name="connsiteX0-161" fmla="*/ 0 w 437786"/>
                  <a:gd name="connsiteY0-162" fmla="*/ 999941 h 1313395"/>
                  <a:gd name="connsiteX1-163" fmla="*/ 111268 w 437786"/>
                  <a:gd name="connsiteY1-164" fmla="*/ 949567 h 1313395"/>
                  <a:gd name="connsiteX2-165" fmla="*/ 102081 w 437786"/>
                  <a:gd name="connsiteY2-166" fmla="*/ 0 h 1313395"/>
                  <a:gd name="connsiteX3-167" fmla="*/ 106622 w 437786"/>
                  <a:gd name="connsiteY3-168" fmla="*/ 5832 h 1313395"/>
                  <a:gd name="connsiteX4-169" fmla="*/ 316227 w 437786"/>
                  <a:gd name="connsiteY4-170" fmla="*/ 897837 h 1313395"/>
                  <a:gd name="connsiteX5-171" fmla="*/ 437786 w 437786"/>
                  <a:gd name="connsiteY5-172" fmla="*/ 857373 h 1313395"/>
                  <a:gd name="connsiteX6-173" fmla="*/ 349459 w 437786"/>
                  <a:gd name="connsiteY6-174" fmla="*/ 1313395 h 1313395"/>
                  <a:gd name="connsiteX7-175" fmla="*/ 0 w 437786"/>
                  <a:gd name="connsiteY7-176" fmla="*/ 999941 h 1313395"/>
                  <a:gd name="connsiteX0-177" fmla="*/ 0 w 437786"/>
                  <a:gd name="connsiteY0-178" fmla="*/ 999941 h 1313395"/>
                  <a:gd name="connsiteX1-179" fmla="*/ 111268 w 437786"/>
                  <a:gd name="connsiteY1-180" fmla="*/ 949567 h 1313395"/>
                  <a:gd name="connsiteX2-181" fmla="*/ 102081 w 437786"/>
                  <a:gd name="connsiteY2-182" fmla="*/ 0 h 1313395"/>
                  <a:gd name="connsiteX3-183" fmla="*/ 106622 w 437786"/>
                  <a:gd name="connsiteY3-184" fmla="*/ 5832 h 1313395"/>
                  <a:gd name="connsiteX4-185" fmla="*/ 316227 w 437786"/>
                  <a:gd name="connsiteY4-186" fmla="*/ 897837 h 1313395"/>
                  <a:gd name="connsiteX5-187" fmla="*/ 437786 w 437786"/>
                  <a:gd name="connsiteY5-188" fmla="*/ 857373 h 1313395"/>
                  <a:gd name="connsiteX6-189" fmla="*/ 349459 w 437786"/>
                  <a:gd name="connsiteY6-190" fmla="*/ 1313395 h 1313395"/>
                  <a:gd name="connsiteX7-191" fmla="*/ 0 w 437786"/>
                  <a:gd name="connsiteY7-192" fmla="*/ 999941 h 1313395"/>
                  <a:gd name="connsiteX0-193" fmla="*/ 0 w 443885"/>
                  <a:gd name="connsiteY0-194" fmla="*/ 999941 h 1313395"/>
                  <a:gd name="connsiteX1-195" fmla="*/ 111268 w 443885"/>
                  <a:gd name="connsiteY1-196" fmla="*/ 949567 h 1313395"/>
                  <a:gd name="connsiteX2-197" fmla="*/ 102081 w 443885"/>
                  <a:gd name="connsiteY2-198" fmla="*/ 0 h 1313395"/>
                  <a:gd name="connsiteX3-199" fmla="*/ 106622 w 443885"/>
                  <a:gd name="connsiteY3-200" fmla="*/ 5832 h 1313395"/>
                  <a:gd name="connsiteX4-201" fmla="*/ 316227 w 443885"/>
                  <a:gd name="connsiteY4-202" fmla="*/ 897837 h 1313395"/>
                  <a:gd name="connsiteX5-203" fmla="*/ 443885 w 443885"/>
                  <a:gd name="connsiteY5-204" fmla="*/ 823576 h 1313395"/>
                  <a:gd name="connsiteX6-205" fmla="*/ 349459 w 443885"/>
                  <a:gd name="connsiteY6-206" fmla="*/ 1313395 h 1313395"/>
                  <a:gd name="connsiteX7-207" fmla="*/ 0 w 443885"/>
                  <a:gd name="connsiteY7-208" fmla="*/ 999941 h 1313395"/>
                  <a:gd name="connsiteX0-209" fmla="*/ 0 w 443885"/>
                  <a:gd name="connsiteY0-210" fmla="*/ 999941 h 1313395"/>
                  <a:gd name="connsiteX1-211" fmla="*/ 111268 w 443885"/>
                  <a:gd name="connsiteY1-212" fmla="*/ 949567 h 1313395"/>
                  <a:gd name="connsiteX2-213" fmla="*/ 102081 w 443885"/>
                  <a:gd name="connsiteY2-214" fmla="*/ 0 h 1313395"/>
                  <a:gd name="connsiteX3-215" fmla="*/ 106622 w 443885"/>
                  <a:gd name="connsiteY3-216" fmla="*/ 5832 h 1313395"/>
                  <a:gd name="connsiteX4-217" fmla="*/ 302569 w 443885"/>
                  <a:gd name="connsiteY4-218" fmla="*/ 887989 h 1313395"/>
                  <a:gd name="connsiteX5-219" fmla="*/ 443885 w 443885"/>
                  <a:gd name="connsiteY5-220" fmla="*/ 823576 h 1313395"/>
                  <a:gd name="connsiteX6-221" fmla="*/ 349459 w 443885"/>
                  <a:gd name="connsiteY6-222" fmla="*/ 1313395 h 1313395"/>
                  <a:gd name="connsiteX7-223" fmla="*/ 0 w 443885"/>
                  <a:gd name="connsiteY7-224" fmla="*/ 999941 h 1313395"/>
                  <a:gd name="connsiteX0-225" fmla="*/ 0 w 443885"/>
                  <a:gd name="connsiteY0-226" fmla="*/ 999941 h 1313395"/>
                  <a:gd name="connsiteX1-227" fmla="*/ 111268 w 443885"/>
                  <a:gd name="connsiteY1-228" fmla="*/ 949567 h 1313395"/>
                  <a:gd name="connsiteX2-229" fmla="*/ 102081 w 443885"/>
                  <a:gd name="connsiteY2-230" fmla="*/ 0 h 1313395"/>
                  <a:gd name="connsiteX3-231" fmla="*/ 106622 w 443885"/>
                  <a:gd name="connsiteY3-232" fmla="*/ 5832 h 1313395"/>
                  <a:gd name="connsiteX4-233" fmla="*/ 302569 w 443885"/>
                  <a:gd name="connsiteY4-234" fmla="*/ 887989 h 1313395"/>
                  <a:gd name="connsiteX5-235" fmla="*/ 443885 w 443885"/>
                  <a:gd name="connsiteY5-236" fmla="*/ 823576 h 1313395"/>
                  <a:gd name="connsiteX6-237" fmla="*/ 349459 w 443885"/>
                  <a:gd name="connsiteY6-238" fmla="*/ 1313395 h 1313395"/>
                  <a:gd name="connsiteX7-239" fmla="*/ 0 w 443885"/>
                  <a:gd name="connsiteY7-240" fmla="*/ 999941 h 1313395"/>
                  <a:gd name="connsiteX0-241" fmla="*/ 0 w 443885"/>
                  <a:gd name="connsiteY0-242" fmla="*/ 999941 h 1313395"/>
                  <a:gd name="connsiteX1-243" fmla="*/ 128421 w 443885"/>
                  <a:gd name="connsiteY1-244" fmla="*/ 966086 h 1313395"/>
                  <a:gd name="connsiteX2-245" fmla="*/ 102081 w 443885"/>
                  <a:gd name="connsiteY2-246" fmla="*/ 0 h 1313395"/>
                  <a:gd name="connsiteX3-247" fmla="*/ 106622 w 443885"/>
                  <a:gd name="connsiteY3-248" fmla="*/ 5832 h 1313395"/>
                  <a:gd name="connsiteX4-249" fmla="*/ 302569 w 443885"/>
                  <a:gd name="connsiteY4-250" fmla="*/ 887989 h 1313395"/>
                  <a:gd name="connsiteX5-251" fmla="*/ 443885 w 443885"/>
                  <a:gd name="connsiteY5-252" fmla="*/ 823576 h 1313395"/>
                  <a:gd name="connsiteX6-253" fmla="*/ 349459 w 443885"/>
                  <a:gd name="connsiteY6-254" fmla="*/ 1313395 h 1313395"/>
                  <a:gd name="connsiteX7-255" fmla="*/ 0 w 443885"/>
                  <a:gd name="connsiteY7-256" fmla="*/ 999941 h 1313395"/>
                  <a:gd name="connsiteX0-257" fmla="*/ 0 w 443885"/>
                  <a:gd name="connsiteY0-258" fmla="*/ 999941 h 1313395"/>
                  <a:gd name="connsiteX1-259" fmla="*/ 128421 w 443885"/>
                  <a:gd name="connsiteY1-260" fmla="*/ 966086 h 1313395"/>
                  <a:gd name="connsiteX2-261" fmla="*/ 102081 w 443885"/>
                  <a:gd name="connsiteY2-262" fmla="*/ 0 h 1313395"/>
                  <a:gd name="connsiteX3-263" fmla="*/ 106622 w 443885"/>
                  <a:gd name="connsiteY3-264" fmla="*/ 5832 h 1313395"/>
                  <a:gd name="connsiteX4-265" fmla="*/ 302569 w 443885"/>
                  <a:gd name="connsiteY4-266" fmla="*/ 887989 h 1313395"/>
                  <a:gd name="connsiteX5-267" fmla="*/ 443885 w 443885"/>
                  <a:gd name="connsiteY5-268" fmla="*/ 823576 h 1313395"/>
                  <a:gd name="connsiteX6-269" fmla="*/ 349459 w 443885"/>
                  <a:gd name="connsiteY6-270" fmla="*/ 1313395 h 1313395"/>
                  <a:gd name="connsiteX7-271" fmla="*/ 0 w 443885"/>
                  <a:gd name="connsiteY7-272" fmla="*/ 999941 h 1313395"/>
                  <a:gd name="connsiteX0-273" fmla="*/ 0 w 440200"/>
                  <a:gd name="connsiteY0-274" fmla="*/ 1016712 h 1313395"/>
                  <a:gd name="connsiteX1-275" fmla="*/ 124736 w 440200"/>
                  <a:gd name="connsiteY1-276" fmla="*/ 966086 h 1313395"/>
                  <a:gd name="connsiteX2-277" fmla="*/ 98396 w 440200"/>
                  <a:gd name="connsiteY2-278" fmla="*/ 0 h 1313395"/>
                  <a:gd name="connsiteX3-279" fmla="*/ 102937 w 440200"/>
                  <a:gd name="connsiteY3-280" fmla="*/ 5832 h 1313395"/>
                  <a:gd name="connsiteX4-281" fmla="*/ 298884 w 440200"/>
                  <a:gd name="connsiteY4-282" fmla="*/ 887989 h 1313395"/>
                  <a:gd name="connsiteX5-283" fmla="*/ 440200 w 440200"/>
                  <a:gd name="connsiteY5-284" fmla="*/ 823576 h 1313395"/>
                  <a:gd name="connsiteX6-285" fmla="*/ 345774 w 440200"/>
                  <a:gd name="connsiteY6-286" fmla="*/ 1313395 h 1313395"/>
                  <a:gd name="connsiteX7-287" fmla="*/ 0 w 440200"/>
                  <a:gd name="connsiteY7-288" fmla="*/ 1016712 h 1313395"/>
                  <a:gd name="connsiteX0-289" fmla="*/ 0 w 440200"/>
                  <a:gd name="connsiteY0-290" fmla="*/ 1016712 h 1347828"/>
                  <a:gd name="connsiteX1-291" fmla="*/ 124736 w 440200"/>
                  <a:gd name="connsiteY1-292" fmla="*/ 966086 h 1347828"/>
                  <a:gd name="connsiteX2-293" fmla="*/ 98396 w 440200"/>
                  <a:gd name="connsiteY2-294" fmla="*/ 0 h 1347828"/>
                  <a:gd name="connsiteX3-295" fmla="*/ 102937 w 440200"/>
                  <a:gd name="connsiteY3-296" fmla="*/ 5832 h 1347828"/>
                  <a:gd name="connsiteX4-297" fmla="*/ 298884 w 440200"/>
                  <a:gd name="connsiteY4-298" fmla="*/ 887989 h 1347828"/>
                  <a:gd name="connsiteX5-299" fmla="*/ 440200 w 440200"/>
                  <a:gd name="connsiteY5-300" fmla="*/ 823576 h 1347828"/>
                  <a:gd name="connsiteX6-301" fmla="*/ 395262 w 440200"/>
                  <a:gd name="connsiteY6-302" fmla="*/ 1347828 h 1347828"/>
                  <a:gd name="connsiteX7-303" fmla="*/ 0 w 440200"/>
                  <a:gd name="connsiteY7-304" fmla="*/ 1016712 h 1347828"/>
                  <a:gd name="connsiteX0-305" fmla="*/ 0 w 395262"/>
                  <a:gd name="connsiteY0-306" fmla="*/ 1016712 h 1347828"/>
                  <a:gd name="connsiteX1-307" fmla="*/ 124736 w 395262"/>
                  <a:gd name="connsiteY1-308" fmla="*/ 966086 h 1347828"/>
                  <a:gd name="connsiteX2-309" fmla="*/ 98396 w 395262"/>
                  <a:gd name="connsiteY2-310" fmla="*/ 0 h 1347828"/>
                  <a:gd name="connsiteX3-311" fmla="*/ 102937 w 395262"/>
                  <a:gd name="connsiteY3-312" fmla="*/ 5832 h 1347828"/>
                  <a:gd name="connsiteX4-313" fmla="*/ 298884 w 395262"/>
                  <a:gd name="connsiteY4-314" fmla="*/ 887989 h 1347828"/>
                  <a:gd name="connsiteX5-315" fmla="*/ 386646 w 395262"/>
                  <a:gd name="connsiteY5-316" fmla="*/ 841427 h 1347828"/>
                  <a:gd name="connsiteX6-317" fmla="*/ 395262 w 395262"/>
                  <a:gd name="connsiteY6-318" fmla="*/ 1347828 h 1347828"/>
                  <a:gd name="connsiteX7-319" fmla="*/ 0 w 395262"/>
                  <a:gd name="connsiteY7-320" fmla="*/ 1016712 h 1347828"/>
                  <a:gd name="connsiteX0-321" fmla="*/ 6355 w 361341"/>
                  <a:gd name="connsiteY0-322" fmla="*/ 1009216 h 1347828"/>
                  <a:gd name="connsiteX1-323" fmla="*/ 90815 w 361341"/>
                  <a:gd name="connsiteY1-324" fmla="*/ 966086 h 1347828"/>
                  <a:gd name="connsiteX2-325" fmla="*/ 64475 w 361341"/>
                  <a:gd name="connsiteY2-326" fmla="*/ 0 h 1347828"/>
                  <a:gd name="connsiteX3-327" fmla="*/ 69016 w 361341"/>
                  <a:gd name="connsiteY3-328" fmla="*/ 5832 h 1347828"/>
                  <a:gd name="connsiteX4-329" fmla="*/ 264963 w 361341"/>
                  <a:gd name="connsiteY4-330" fmla="*/ 887989 h 1347828"/>
                  <a:gd name="connsiteX5-331" fmla="*/ 352725 w 361341"/>
                  <a:gd name="connsiteY5-332" fmla="*/ 841427 h 1347828"/>
                  <a:gd name="connsiteX6-333" fmla="*/ 361341 w 361341"/>
                  <a:gd name="connsiteY6-334" fmla="*/ 1347828 h 1347828"/>
                  <a:gd name="connsiteX7-335" fmla="*/ 6355 w 361341"/>
                  <a:gd name="connsiteY7-336" fmla="*/ 1009216 h 1347828"/>
                  <a:gd name="connsiteX0-337" fmla="*/ 6355 w 352725"/>
                  <a:gd name="connsiteY0-338" fmla="*/ 1009216 h 1239068"/>
                  <a:gd name="connsiteX1-339" fmla="*/ 90815 w 352725"/>
                  <a:gd name="connsiteY1-340" fmla="*/ 966086 h 1239068"/>
                  <a:gd name="connsiteX2-341" fmla="*/ 64475 w 352725"/>
                  <a:gd name="connsiteY2-342" fmla="*/ 0 h 1239068"/>
                  <a:gd name="connsiteX3-343" fmla="*/ 69016 w 352725"/>
                  <a:gd name="connsiteY3-344" fmla="*/ 5832 h 1239068"/>
                  <a:gd name="connsiteX4-345" fmla="*/ 264963 w 352725"/>
                  <a:gd name="connsiteY4-346" fmla="*/ 887989 h 1239068"/>
                  <a:gd name="connsiteX5-347" fmla="*/ 352725 w 352725"/>
                  <a:gd name="connsiteY5-348" fmla="*/ 841427 h 1239068"/>
                  <a:gd name="connsiteX6-349" fmla="*/ 323924 w 352725"/>
                  <a:gd name="connsiteY6-350" fmla="*/ 1239068 h 1239068"/>
                  <a:gd name="connsiteX7-351" fmla="*/ 6355 w 352725"/>
                  <a:gd name="connsiteY7-352" fmla="*/ 1009216 h 1239068"/>
                  <a:gd name="connsiteX0-353" fmla="*/ 6355 w 352725"/>
                  <a:gd name="connsiteY0-354" fmla="*/ 1009216 h 1239068"/>
                  <a:gd name="connsiteX1-355" fmla="*/ 90815 w 352725"/>
                  <a:gd name="connsiteY1-356" fmla="*/ 966086 h 1239068"/>
                  <a:gd name="connsiteX2-357" fmla="*/ 64475 w 352725"/>
                  <a:gd name="connsiteY2-358" fmla="*/ 0 h 1239068"/>
                  <a:gd name="connsiteX3-359" fmla="*/ 69016 w 352725"/>
                  <a:gd name="connsiteY3-360" fmla="*/ 5832 h 1239068"/>
                  <a:gd name="connsiteX4-361" fmla="*/ 258294 w 352725"/>
                  <a:gd name="connsiteY4-362" fmla="*/ 891483 h 1239068"/>
                  <a:gd name="connsiteX5-363" fmla="*/ 352725 w 352725"/>
                  <a:gd name="connsiteY5-364" fmla="*/ 841427 h 1239068"/>
                  <a:gd name="connsiteX6-365" fmla="*/ 323924 w 352725"/>
                  <a:gd name="connsiteY6-366" fmla="*/ 1239068 h 1239068"/>
                  <a:gd name="connsiteX7-367" fmla="*/ 6355 w 352725"/>
                  <a:gd name="connsiteY7-368" fmla="*/ 1009216 h 1239068"/>
                  <a:gd name="connsiteX0-369" fmla="*/ 0 w 346370"/>
                  <a:gd name="connsiteY0-370" fmla="*/ 1009216 h 1239068"/>
                  <a:gd name="connsiteX1-371" fmla="*/ 96150 w 346370"/>
                  <a:gd name="connsiteY1-372" fmla="*/ 960813 h 1239068"/>
                  <a:gd name="connsiteX2-373" fmla="*/ 58120 w 346370"/>
                  <a:gd name="connsiteY2-374" fmla="*/ 0 h 1239068"/>
                  <a:gd name="connsiteX3-375" fmla="*/ 62661 w 346370"/>
                  <a:gd name="connsiteY3-376" fmla="*/ 5832 h 1239068"/>
                  <a:gd name="connsiteX4-377" fmla="*/ 251939 w 346370"/>
                  <a:gd name="connsiteY4-378" fmla="*/ 891483 h 1239068"/>
                  <a:gd name="connsiteX5-379" fmla="*/ 346370 w 346370"/>
                  <a:gd name="connsiteY5-380" fmla="*/ 841427 h 1239068"/>
                  <a:gd name="connsiteX6-381" fmla="*/ 317569 w 346370"/>
                  <a:gd name="connsiteY6-382" fmla="*/ 1239068 h 1239068"/>
                  <a:gd name="connsiteX7-383" fmla="*/ 0 w 346370"/>
                  <a:gd name="connsiteY7-384" fmla="*/ 1009216 h 1239068"/>
                  <a:gd name="connsiteX0-385" fmla="*/ 19649 w 366019"/>
                  <a:gd name="connsiteY0-386" fmla="*/ 1009216 h 1239068"/>
                  <a:gd name="connsiteX1-387" fmla="*/ 115799 w 366019"/>
                  <a:gd name="connsiteY1-388" fmla="*/ 960813 h 1239068"/>
                  <a:gd name="connsiteX2-389" fmla="*/ 77769 w 366019"/>
                  <a:gd name="connsiteY2-390" fmla="*/ 0 h 1239068"/>
                  <a:gd name="connsiteX3-391" fmla="*/ 82310 w 366019"/>
                  <a:gd name="connsiteY3-392" fmla="*/ 5832 h 1239068"/>
                  <a:gd name="connsiteX4-393" fmla="*/ 271588 w 366019"/>
                  <a:gd name="connsiteY4-394" fmla="*/ 891483 h 1239068"/>
                  <a:gd name="connsiteX5-395" fmla="*/ 366019 w 366019"/>
                  <a:gd name="connsiteY5-396" fmla="*/ 841427 h 1239068"/>
                  <a:gd name="connsiteX6-397" fmla="*/ 337218 w 366019"/>
                  <a:gd name="connsiteY6-398" fmla="*/ 1239068 h 1239068"/>
                  <a:gd name="connsiteX7-399" fmla="*/ 19649 w 366019"/>
                  <a:gd name="connsiteY7-400" fmla="*/ 1009216 h 1239068"/>
                  <a:gd name="connsiteX0-401" fmla="*/ 0 w 346370"/>
                  <a:gd name="connsiteY0-402" fmla="*/ 1009216 h 1239068"/>
                  <a:gd name="connsiteX1-403" fmla="*/ 96150 w 346370"/>
                  <a:gd name="connsiteY1-404" fmla="*/ 960813 h 1239068"/>
                  <a:gd name="connsiteX2-405" fmla="*/ 58120 w 346370"/>
                  <a:gd name="connsiteY2-406" fmla="*/ 0 h 1239068"/>
                  <a:gd name="connsiteX3-407" fmla="*/ 62661 w 346370"/>
                  <a:gd name="connsiteY3-408" fmla="*/ 5832 h 1239068"/>
                  <a:gd name="connsiteX4-409" fmla="*/ 251939 w 346370"/>
                  <a:gd name="connsiteY4-410" fmla="*/ 891483 h 1239068"/>
                  <a:gd name="connsiteX5-411" fmla="*/ 346370 w 346370"/>
                  <a:gd name="connsiteY5-412" fmla="*/ 841427 h 1239068"/>
                  <a:gd name="connsiteX6-413" fmla="*/ 317569 w 346370"/>
                  <a:gd name="connsiteY6-414" fmla="*/ 1239068 h 1239068"/>
                  <a:gd name="connsiteX7-415" fmla="*/ 0 w 346370"/>
                  <a:gd name="connsiteY7-416" fmla="*/ 1009216 h 1239068"/>
                  <a:gd name="connsiteX0-417" fmla="*/ 0 w 346370"/>
                  <a:gd name="connsiteY0-418" fmla="*/ 1012785 h 1242637"/>
                  <a:gd name="connsiteX1-419" fmla="*/ 96150 w 346370"/>
                  <a:gd name="connsiteY1-420" fmla="*/ 964382 h 1242637"/>
                  <a:gd name="connsiteX2-421" fmla="*/ 58120 w 346370"/>
                  <a:gd name="connsiteY2-422" fmla="*/ 3569 h 1242637"/>
                  <a:gd name="connsiteX3-423" fmla="*/ 114690 w 346370"/>
                  <a:gd name="connsiteY3-424" fmla="*/ 0 h 1242637"/>
                  <a:gd name="connsiteX4-425" fmla="*/ 251939 w 346370"/>
                  <a:gd name="connsiteY4-426" fmla="*/ 895052 h 1242637"/>
                  <a:gd name="connsiteX5-427" fmla="*/ 346370 w 346370"/>
                  <a:gd name="connsiteY5-428" fmla="*/ 844996 h 1242637"/>
                  <a:gd name="connsiteX6-429" fmla="*/ 317569 w 346370"/>
                  <a:gd name="connsiteY6-430" fmla="*/ 1242637 h 1242637"/>
                  <a:gd name="connsiteX7-431" fmla="*/ 0 w 346370"/>
                  <a:gd name="connsiteY7-432" fmla="*/ 1012785 h 1242637"/>
                  <a:gd name="connsiteX0-433" fmla="*/ 0 w 346370"/>
                  <a:gd name="connsiteY0-434" fmla="*/ 1012785 h 1242637"/>
                  <a:gd name="connsiteX1-435" fmla="*/ 96150 w 346370"/>
                  <a:gd name="connsiteY1-436" fmla="*/ 964382 h 1242637"/>
                  <a:gd name="connsiteX2-437" fmla="*/ 58120 w 346370"/>
                  <a:gd name="connsiteY2-438" fmla="*/ 3569 h 1242637"/>
                  <a:gd name="connsiteX3-439" fmla="*/ 114690 w 346370"/>
                  <a:gd name="connsiteY3-440" fmla="*/ 0 h 1242637"/>
                  <a:gd name="connsiteX4-441" fmla="*/ 251939 w 346370"/>
                  <a:gd name="connsiteY4-442" fmla="*/ 895052 h 1242637"/>
                  <a:gd name="connsiteX5-443" fmla="*/ 346370 w 346370"/>
                  <a:gd name="connsiteY5-444" fmla="*/ 844996 h 1242637"/>
                  <a:gd name="connsiteX6-445" fmla="*/ 317569 w 346370"/>
                  <a:gd name="connsiteY6-446" fmla="*/ 1242637 h 1242637"/>
                  <a:gd name="connsiteX7-447" fmla="*/ 0 w 346370"/>
                  <a:gd name="connsiteY7-448" fmla="*/ 1012785 h 1242637"/>
                  <a:gd name="connsiteX0-449" fmla="*/ 0 w 346370"/>
                  <a:gd name="connsiteY0-450" fmla="*/ 1009216 h 1239068"/>
                  <a:gd name="connsiteX1-451" fmla="*/ 96150 w 346370"/>
                  <a:gd name="connsiteY1-452" fmla="*/ 960813 h 1239068"/>
                  <a:gd name="connsiteX2-453" fmla="*/ 58120 w 346370"/>
                  <a:gd name="connsiteY2-454" fmla="*/ 0 h 1239068"/>
                  <a:gd name="connsiteX3-455" fmla="*/ 69331 w 346370"/>
                  <a:gd name="connsiteY3-456" fmla="*/ 2339 h 1239068"/>
                  <a:gd name="connsiteX4-457" fmla="*/ 251939 w 346370"/>
                  <a:gd name="connsiteY4-458" fmla="*/ 891483 h 1239068"/>
                  <a:gd name="connsiteX5-459" fmla="*/ 346370 w 346370"/>
                  <a:gd name="connsiteY5-460" fmla="*/ 841427 h 1239068"/>
                  <a:gd name="connsiteX6-461" fmla="*/ 317569 w 346370"/>
                  <a:gd name="connsiteY6-462" fmla="*/ 1239068 h 1239068"/>
                  <a:gd name="connsiteX7-463" fmla="*/ 0 w 346370"/>
                  <a:gd name="connsiteY7-464" fmla="*/ 1009216 h 1239068"/>
                  <a:gd name="connsiteX0-465" fmla="*/ 0 w 346370"/>
                  <a:gd name="connsiteY0-466" fmla="*/ 1009216 h 1239068"/>
                  <a:gd name="connsiteX1-467" fmla="*/ 96150 w 346370"/>
                  <a:gd name="connsiteY1-468" fmla="*/ 960813 h 1239068"/>
                  <a:gd name="connsiteX2-469" fmla="*/ 58120 w 346370"/>
                  <a:gd name="connsiteY2-470" fmla="*/ 0 h 1239068"/>
                  <a:gd name="connsiteX3-471" fmla="*/ 69331 w 346370"/>
                  <a:gd name="connsiteY3-472" fmla="*/ 2339 h 1239068"/>
                  <a:gd name="connsiteX4-473" fmla="*/ 251939 w 346370"/>
                  <a:gd name="connsiteY4-474" fmla="*/ 891483 h 1239068"/>
                  <a:gd name="connsiteX5-475" fmla="*/ 346370 w 346370"/>
                  <a:gd name="connsiteY5-476" fmla="*/ 841427 h 1239068"/>
                  <a:gd name="connsiteX6-477" fmla="*/ 317569 w 346370"/>
                  <a:gd name="connsiteY6-478" fmla="*/ 1239068 h 1239068"/>
                  <a:gd name="connsiteX7-479" fmla="*/ 0 w 346370"/>
                  <a:gd name="connsiteY7-480" fmla="*/ 1009216 h 1239068"/>
                  <a:gd name="connsiteX0-481" fmla="*/ 0 w 346370"/>
                  <a:gd name="connsiteY0-482" fmla="*/ 1009216 h 1239068"/>
                  <a:gd name="connsiteX1-483" fmla="*/ 96150 w 346370"/>
                  <a:gd name="connsiteY1-484" fmla="*/ 960813 h 1239068"/>
                  <a:gd name="connsiteX2-485" fmla="*/ 58120 w 346370"/>
                  <a:gd name="connsiteY2-486" fmla="*/ 0 h 1239068"/>
                  <a:gd name="connsiteX3-487" fmla="*/ 69331 w 346370"/>
                  <a:gd name="connsiteY3-488" fmla="*/ 2339 h 1239068"/>
                  <a:gd name="connsiteX4-489" fmla="*/ 251939 w 346370"/>
                  <a:gd name="connsiteY4-490" fmla="*/ 891483 h 1239068"/>
                  <a:gd name="connsiteX5-491" fmla="*/ 346370 w 346370"/>
                  <a:gd name="connsiteY5-492" fmla="*/ 841427 h 1239068"/>
                  <a:gd name="connsiteX6-493" fmla="*/ 317569 w 346370"/>
                  <a:gd name="connsiteY6-494" fmla="*/ 1239068 h 1239068"/>
                  <a:gd name="connsiteX7-495" fmla="*/ 0 w 346370"/>
                  <a:gd name="connsiteY7-496" fmla="*/ 1009216 h 1239068"/>
                  <a:gd name="connsiteX0-497" fmla="*/ 0 w 346370"/>
                  <a:gd name="connsiteY0-498" fmla="*/ 1009216 h 1239068"/>
                  <a:gd name="connsiteX1-499" fmla="*/ 96150 w 346370"/>
                  <a:gd name="connsiteY1-500" fmla="*/ 960813 h 1239068"/>
                  <a:gd name="connsiteX2-501" fmla="*/ 58120 w 346370"/>
                  <a:gd name="connsiteY2-502" fmla="*/ 0 h 1239068"/>
                  <a:gd name="connsiteX3-503" fmla="*/ 69331 w 346370"/>
                  <a:gd name="connsiteY3-504" fmla="*/ 2339 h 1239068"/>
                  <a:gd name="connsiteX4-505" fmla="*/ 251939 w 346370"/>
                  <a:gd name="connsiteY4-506" fmla="*/ 891483 h 1239068"/>
                  <a:gd name="connsiteX5-507" fmla="*/ 346370 w 346370"/>
                  <a:gd name="connsiteY5-508" fmla="*/ 841427 h 1239068"/>
                  <a:gd name="connsiteX6-509" fmla="*/ 317569 w 346370"/>
                  <a:gd name="connsiteY6-510" fmla="*/ 1239068 h 1239068"/>
                  <a:gd name="connsiteX7-511" fmla="*/ 0 w 346370"/>
                  <a:gd name="connsiteY7-512" fmla="*/ 1009216 h 1239068"/>
                  <a:gd name="connsiteX0-513" fmla="*/ 0 w 346370"/>
                  <a:gd name="connsiteY0-514" fmla="*/ 1009216 h 1239068"/>
                  <a:gd name="connsiteX1-515" fmla="*/ 96150 w 346370"/>
                  <a:gd name="connsiteY1-516" fmla="*/ 960813 h 1239068"/>
                  <a:gd name="connsiteX2-517" fmla="*/ 58120 w 346370"/>
                  <a:gd name="connsiteY2-518" fmla="*/ 0 h 1239068"/>
                  <a:gd name="connsiteX3-519" fmla="*/ 69331 w 346370"/>
                  <a:gd name="connsiteY3-520" fmla="*/ 2339 h 1239068"/>
                  <a:gd name="connsiteX4-521" fmla="*/ 251939 w 346370"/>
                  <a:gd name="connsiteY4-522" fmla="*/ 891483 h 1239068"/>
                  <a:gd name="connsiteX5-523" fmla="*/ 346370 w 346370"/>
                  <a:gd name="connsiteY5-524" fmla="*/ 841427 h 1239068"/>
                  <a:gd name="connsiteX6-525" fmla="*/ 317569 w 346370"/>
                  <a:gd name="connsiteY6-526" fmla="*/ 1239068 h 1239068"/>
                  <a:gd name="connsiteX7-527" fmla="*/ 0 w 346370"/>
                  <a:gd name="connsiteY7-528" fmla="*/ 1009216 h 1239068"/>
                  <a:gd name="connsiteX0-529" fmla="*/ 0 w 346370"/>
                  <a:gd name="connsiteY0-530" fmla="*/ 1009216 h 1239068"/>
                  <a:gd name="connsiteX1-531" fmla="*/ 96150 w 346370"/>
                  <a:gd name="connsiteY1-532" fmla="*/ 960813 h 1239068"/>
                  <a:gd name="connsiteX2-533" fmla="*/ 58120 w 346370"/>
                  <a:gd name="connsiteY2-534" fmla="*/ 0 h 1239068"/>
                  <a:gd name="connsiteX3-535" fmla="*/ 69331 w 346370"/>
                  <a:gd name="connsiteY3-536" fmla="*/ 2339 h 1239068"/>
                  <a:gd name="connsiteX4-537" fmla="*/ 251939 w 346370"/>
                  <a:gd name="connsiteY4-538" fmla="*/ 891483 h 1239068"/>
                  <a:gd name="connsiteX5-539" fmla="*/ 346370 w 346370"/>
                  <a:gd name="connsiteY5-540" fmla="*/ 841427 h 1239068"/>
                  <a:gd name="connsiteX6-541" fmla="*/ 317569 w 346370"/>
                  <a:gd name="connsiteY6-542" fmla="*/ 1239068 h 1239068"/>
                  <a:gd name="connsiteX7-543" fmla="*/ 0 w 346370"/>
                  <a:gd name="connsiteY7-544" fmla="*/ 1009216 h 1239068"/>
                  <a:gd name="connsiteX0-545" fmla="*/ 1210 w 347580"/>
                  <a:gd name="connsiteY0-546" fmla="*/ 1009216 h 1239068"/>
                  <a:gd name="connsiteX1-547" fmla="*/ 97360 w 347580"/>
                  <a:gd name="connsiteY1-548" fmla="*/ 960813 h 1239068"/>
                  <a:gd name="connsiteX2-549" fmla="*/ 59330 w 347580"/>
                  <a:gd name="connsiteY2-550" fmla="*/ 0 h 1239068"/>
                  <a:gd name="connsiteX3-551" fmla="*/ 70541 w 347580"/>
                  <a:gd name="connsiteY3-552" fmla="*/ 2339 h 1239068"/>
                  <a:gd name="connsiteX4-553" fmla="*/ 253149 w 347580"/>
                  <a:gd name="connsiteY4-554" fmla="*/ 891483 h 1239068"/>
                  <a:gd name="connsiteX5-555" fmla="*/ 347580 w 347580"/>
                  <a:gd name="connsiteY5-556" fmla="*/ 841427 h 1239068"/>
                  <a:gd name="connsiteX6-557" fmla="*/ 318779 w 347580"/>
                  <a:gd name="connsiteY6-558" fmla="*/ 1239068 h 1239068"/>
                  <a:gd name="connsiteX7-559" fmla="*/ 1210 w 347580"/>
                  <a:gd name="connsiteY7-560" fmla="*/ 1009216 h 1239068"/>
                  <a:gd name="connsiteX0-561" fmla="*/ 1210 w 347580"/>
                  <a:gd name="connsiteY0-562" fmla="*/ 1009216 h 1239068"/>
                  <a:gd name="connsiteX1-563" fmla="*/ 97360 w 347580"/>
                  <a:gd name="connsiteY1-564" fmla="*/ 960813 h 1239068"/>
                  <a:gd name="connsiteX2-565" fmla="*/ 59330 w 347580"/>
                  <a:gd name="connsiteY2-566" fmla="*/ 0 h 1239068"/>
                  <a:gd name="connsiteX3-567" fmla="*/ 70541 w 347580"/>
                  <a:gd name="connsiteY3-568" fmla="*/ 2339 h 1239068"/>
                  <a:gd name="connsiteX4-569" fmla="*/ 253149 w 347580"/>
                  <a:gd name="connsiteY4-570" fmla="*/ 891483 h 1239068"/>
                  <a:gd name="connsiteX5-571" fmla="*/ 347580 w 347580"/>
                  <a:gd name="connsiteY5-572" fmla="*/ 841427 h 1239068"/>
                  <a:gd name="connsiteX6-573" fmla="*/ 318779 w 347580"/>
                  <a:gd name="connsiteY6-574" fmla="*/ 1239068 h 1239068"/>
                  <a:gd name="connsiteX7-575" fmla="*/ 1210 w 347580"/>
                  <a:gd name="connsiteY7-576" fmla="*/ 1009216 h 1239068"/>
                  <a:gd name="connsiteX0-577" fmla="*/ 1210 w 347580"/>
                  <a:gd name="connsiteY0-578" fmla="*/ 1009216 h 1239068"/>
                  <a:gd name="connsiteX1-579" fmla="*/ 97360 w 347580"/>
                  <a:gd name="connsiteY1-580" fmla="*/ 960813 h 1239068"/>
                  <a:gd name="connsiteX2-581" fmla="*/ 59330 w 347580"/>
                  <a:gd name="connsiteY2-582" fmla="*/ 0 h 1239068"/>
                  <a:gd name="connsiteX3-583" fmla="*/ 70541 w 347580"/>
                  <a:gd name="connsiteY3-584" fmla="*/ 2339 h 1239068"/>
                  <a:gd name="connsiteX4-585" fmla="*/ 239554 w 347580"/>
                  <a:gd name="connsiteY4-586" fmla="*/ 885002 h 1239068"/>
                  <a:gd name="connsiteX5-587" fmla="*/ 347580 w 347580"/>
                  <a:gd name="connsiteY5-588" fmla="*/ 841427 h 1239068"/>
                  <a:gd name="connsiteX6-589" fmla="*/ 318779 w 347580"/>
                  <a:gd name="connsiteY6-590" fmla="*/ 1239068 h 1239068"/>
                  <a:gd name="connsiteX7-591" fmla="*/ 1210 w 347580"/>
                  <a:gd name="connsiteY7-592" fmla="*/ 1009216 h 1239068"/>
                  <a:gd name="connsiteX0-593" fmla="*/ 1210 w 347580"/>
                  <a:gd name="connsiteY0-594" fmla="*/ 1009216 h 1239068"/>
                  <a:gd name="connsiteX1-595" fmla="*/ 97360 w 347580"/>
                  <a:gd name="connsiteY1-596" fmla="*/ 960813 h 1239068"/>
                  <a:gd name="connsiteX2-597" fmla="*/ 59330 w 347580"/>
                  <a:gd name="connsiteY2-598" fmla="*/ 0 h 1239068"/>
                  <a:gd name="connsiteX3-599" fmla="*/ 70541 w 347580"/>
                  <a:gd name="connsiteY3-600" fmla="*/ 2339 h 1239068"/>
                  <a:gd name="connsiteX4-601" fmla="*/ 236504 w 347580"/>
                  <a:gd name="connsiteY4-602" fmla="*/ 901901 h 1239068"/>
                  <a:gd name="connsiteX5-603" fmla="*/ 347580 w 347580"/>
                  <a:gd name="connsiteY5-604" fmla="*/ 841427 h 1239068"/>
                  <a:gd name="connsiteX6-605" fmla="*/ 318779 w 347580"/>
                  <a:gd name="connsiteY6-606" fmla="*/ 1239068 h 1239068"/>
                  <a:gd name="connsiteX7-607" fmla="*/ 1210 w 347580"/>
                  <a:gd name="connsiteY7-608" fmla="*/ 1009216 h 1239068"/>
                  <a:gd name="connsiteX0-609" fmla="*/ 9832 w 356202"/>
                  <a:gd name="connsiteY0-610" fmla="*/ 1009216 h 1239068"/>
                  <a:gd name="connsiteX1-611" fmla="*/ 105982 w 356202"/>
                  <a:gd name="connsiteY1-612" fmla="*/ 960813 h 1239068"/>
                  <a:gd name="connsiteX2-613" fmla="*/ 67952 w 356202"/>
                  <a:gd name="connsiteY2-614" fmla="*/ 0 h 1239068"/>
                  <a:gd name="connsiteX3-615" fmla="*/ 79163 w 356202"/>
                  <a:gd name="connsiteY3-616" fmla="*/ 2339 h 1239068"/>
                  <a:gd name="connsiteX4-617" fmla="*/ 245126 w 356202"/>
                  <a:gd name="connsiteY4-618" fmla="*/ 901901 h 1239068"/>
                  <a:gd name="connsiteX5-619" fmla="*/ 356202 w 356202"/>
                  <a:gd name="connsiteY5-620" fmla="*/ 841427 h 1239068"/>
                  <a:gd name="connsiteX6-621" fmla="*/ 327401 w 356202"/>
                  <a:gd name="connsiteY6-622" fmla="*/ 1239068 h 1239068"/>
                  <a:gd name="connsiteX7-623" fmla="*/ 9832 w 356202"/>
                  <a:gd name="connsiteY7-624" fmla="*/ 1009216 h 1239068"/>
                  <a:gd name="connsiteX0-625" fmla="*/ 9832 w 356202"/>
                  <a:gd name="connsiteY0-626" fmla="*/ 1009216 h 1239068"/>
                  <a:gd name="connsiteX1-627" fmla="*/ 105982 w 356202"/>
                  <a:gd name="connsiteY1-628" fmla="*/ 960813 h 1239068"/>
                  <a:gd name="connsiteX2-629" fmla="*/ 67952 w 356202"/>
                  <a:gd name="connsiteY2-630" fmla="*/ 0 h 1239068"/>
                  <a:gd name="connsiteX3-631" fmla="*/ 81002 w 356202"/>
                  <a:gd name="connsiteY3-632" fmla="*/ 278496 h 1239068"/>
                  <a:gd name="connsiteX4-633" fmla="*/ 245126 w 356202"/>
                  <a:gd name="connsiteY4-634" fmla="*/ 901901 h 1239068"/>
                  <a:gd name="connsiteX5-635" fmla="*/ 356202 w 356202"/>
                  <a:gd name="connsiteY5-636" fmla="*/ 841427 h 1239068"/>
                  <a:gd name="connsiteX6-637" fmla="*/ 327401 w 356202"/>
                  <a:gd name="connsiteY6-638" fmla="*/ 1239068 h 1239068"/>
                  <a:gd name="connsiteX7-639" fmla="*/ 9832 w 356202"/>
                  <a:gd name="connsiteY7-640" fmla="*/ 1009216 h 1239068"/>
                  <a:gd name="connsiteX0-641" fmla="*/ 9832 w 356202"/>
                  <a:gd name="connsiteY0-642" fmla="*/ 1009216 h 1239068"/>
                  <a:gd name="connsiteX1-643" fmla="*/ 105982 w 356202"/>
                  <a:gd name="connsiteY1-644" fmla="*/ 960813 h 1239068"/>
                  <a:gd name="connsiteX2-645" fmla="*/ 67952 w 356202"/>
                  <a:gd name="connsiteY2-646" fmla="*/ 0 h 1239068"/>
                  <a:gd name="connsiteX3-647" fmla="*/ 85894 w 356202"/>
                  <a:gd name="connsiteY3-648" fmla="*/ 269984 h 1239068"/>
                  <a:gd name="connsiteX4-649" fmla="*/ 245126 w 356202"/>
                  <a:gd name="connsiteY4-650" fmla="*/ 901901 h 1239068"/>
                  <a:gd name="connsiteX5-651" fmla="*/ 356202 w 356202"/>
                  <a:gd name="connsiteY5-652" fmla="*/ 841427 h 1239068"/>
                  <a:gd name="connsiteX6-653" fmla="*/ 327401 w 356202"/>
                  <a:gd name="connsiteY6-654" fmla="*/ 1239068 h 1239068"/>
                  <a:gd name="connsiteX7-655" fmla="*/ 9832 w 356202"/>
                  <a:gd name="connsiteY7-656" fmla="*/ 1009216 h 1239068"/>
                  <a:gd name="connsiteX0-657" fmla="*/ 9832 w 356202"/>
                  <a:gd name="connsiteY0-658" fmla="*/ 1009216 h 1239068"/>
                  <a:gd name="connsiteX1-659" fmla="*/ 105982 w 356202"/>
                  <a:gd name="connsiteY1-660" fmla="*/ 960813 h 1239068"/>
                  <a:gd name="connsiteX2-661" fmla="*/ 67952 w 356202"/>
                  <a:gd name="connsiteY2-662" fmla="*/ 0 h 1239068"/>
                  <a:gd name="connsiteX3-663" fmla="*/ 85894 w 356202"/>
                  <a:gd name="connsiteY3-664" fmla="*/ 269984 h 1239068"/>
                  <a:gd name="connsiteX4-665" fmla="*/ 245126 w 356202"/>
                  <a:gd name="connsiteY4-666" fmla="*/ 901901 h 1239068"/>
                  <a:gd name="connsiteX5-667" fmla="*/ 356202 w 356202"/>
                  <a:gd name="connsiteY5-668" fmla="*/ 841427 h 1239068"/>
                  <a:gd name="connsiteX6-669" fmla="*/ 327401 w 356202"/>
                  <a:gd name="connsiteY6-670" fmla="*/ 1239068 h 1239068"/>
                  <a:gd name="connsiteX7-671" fmla="*/ 9832 w 356202"/>
                  <a:gd name="connsiteY7-672" fmla="*/ 1009216 h 1239068"/>
                  <a:gd name="connsiteX0-673" fmla="*/ 1827 w 348197"/>
                  <a:gd name="connsiteY0-674" fmla="*/ 965826 h 1195678"/>
                  <a:gd name="connsiteX1-675" fmla="*/ 97977 w 348197"/>
                  <a:gd name="connsiteY1-676" fmla="*/ 917423 h 1195678"/>
                  <a:gd name="connsiteX2-677" fmla="*/ 80974 w 348197"/>
                  <a:gd name="connsiteY2-678" fmla="*/ 0 h 1195678"/>
                  <a:gd name="connsiteX3-679" fmla="*/ 77889 w 348197"/>
                  <a:gd name="connsiteY3-680" fmla="*/ 226594 h 1195678"/>
                  <a:gd name="connsiteX4-681" fmla="*/ 237121 w 348197"/>
                  <a:gd name="connsiteY4-682" fmla="*/ 858511 h 1195678"/>
                  <a:gd name="connsiteX5-683" fmla="*/ 348197 w 348197"/>
                  <a:gd name="connsiteY5-684" fmla="*/ 798037 h 1195678"/>
                  <a:gd name="connsiteX6-685" fmla="*/ 319396 w 348197"/>
                  <a:gd name="connsiteY6-686" fmla="*/ 1195678 h 1195678"/>
                  <a:gd name="connsiteX7-687" fmla="*/ 1827 w 348197"/>
                  <a:gd name="connsiteY7-688" fmla="*/ 965826 h 1195678"/>
                  <a:gd name="connsiteX0-689" fmla="*/ 1827 w 348197"/>
                  <a:gd name="connsiteY0-690" fmla="*/ 965826 h 1195678"/>
                  <a:gd name="connsiteX1-691" fmla="*/ 97977 w 348197"/>
                  <a:gd name="connsiteY1-692" fmla="*/ 917423 h 1195678"/>
                  <a:gd name="connsiteX2-693" fmla="*/ 80974 w 348197"/>
                  <a:gd name="connsiteY2-694" fmla="*/ 0 h 1195678"/>
                  <a:gd name="connsiteX3-695" fmla="*/ 77889 w 348197"/>
                  <a:gd name="connsiteY3-696" fmla="*/ 226594 h 1195678"/>
                  <a:gd name="connsiteX4-697" fmla="*/ 237121 w 348197"/>
                  <a:gd name="connsiteY4-698" fmla="*/ 858511 h 1195678"/>
                  <a:gd name="connsiteX5-699" fmla="*/ 348197 w 348197"/>
                  <a:gd name="connsiteY5-700" fmla="*/ 798037 h 1195678"/>
                  <a:gd name="connsiteX6-701" fmla="*/ 319396 w 348197"/>
                  <a:gd name="connsiteY6-702" fmla="*/ 1195678 h 1195678"/>
                  <a:gd name="connsiteX7-703" fmla="*/ 1827 w 348197"/>
                  <a:gd name="connsiteY7-704" fmla="*/ 965826 h 1195678"/>
                  <a:gd name="connsiteX0-705" fmla="*/ 1827 w 348197"/>
                  <a:gd name="connsiteY0-706" fmla="*/ 965826 h 1195678"/>
                  <a:gd name="connsiteX1-707" fmla="*/ 97977 w 348197"/>
                  <a:gd name="connsiteY1-708" fmla="*/ 917423 h 1195678"/>
                  <a:gd name="connsiteX2-709" fmla="*/ 80974 w 348197"/>
                  <a:gd name="connsiteY2-710" fmla="*/ 0 h 1195678"/>
                  <a:gd name="connsiteX3-711" fmla="*/ 77889 w 348197"/>
                  <a:gd name="connsiteY3-712" fmla="*/ 226594 h 1195678"/>
                  <a:gd name="connsiteX4-713" fmla="*/ 237121 w 348197"/>
                  <a:gd name="connsiteY4-714" fmla="*/ 858511 h 1195678"/>
                  <a:gd name="connsiteX5-715" fmla="*/ 348197 w 348197"/>
                  <a:gd name="connsiteY5-716" fmla="*/ 798037 h 1195678"/>
                  <a:gd name="connsiteX6-717" fmla="*/ 319396 w 348197"/>
                  <a:gd name="connsiteY6-718" fmla="*/ 1195678 h 1195678"/>
                  <a:gd name="connsiteX7-719" fmla="*/ 1827 w 348197"/>
                  <a:gd name="connsiteY7-720" fmla="*/ 965826 h 1195678"/>
                  <a:gd name="connsiteX0-721" fmla="*/ 0 w 346370"/>
                  <a:gd name="connsiteY0-722" fmla="*/ 965826 h 1195678"/>
                  <a:gd name="connsiteX1-723" fmla="*/ 96150 w 346370"/>
                  <a:gd name="connsiteY1-724" fmla="*/ 917423 h 1195678"/>
                  <a:gd name="connsiteX2-725" fmla="*/ 79147 w 346370"/>
                  <a:gd name="connsiteY2-726" fmla="*/ 0 h 1195678"/>
                  <a:gd name="connsiteX3-727" fmla="*/ 76062 w 346370"/>
                  <a:gd name="connsiteY3-728" fmla="*/ 226594 h 1195678"/>
                  <a:gd name="connsiteX4-729" fmla="*/ 235294 w 346370"/>
                  <a:gd name="connsiteY4-730" fmla="*/ 858511 h 1195678"/>
                  <a:gd name="connsiteX5-731" fmla="*/ 346370 w 346370"/>
                  <a:gd name="connsiteY5-732" fmla="*/ 798037 h 1195678"/>
                  <a:gd name="connsiteX6-733" fmla="*/ 317569 w 346370"/>
                  <a:gd name="connsiteY6-734" fmla="*/ 1195678 h 1195678"/>
                  <a:gd name="connsiteX7-735" fmla="*/ 0 w 346370"/>
                  <a:gd name="connsiteY7-736" fmla="*/ 965826 h 1195678"/>
                  <a:gd name="connsiteX0-737" fmla="*/ 0 w 346370"/>
                  <a:gd name="connsiteY0-738" fmla="*/ 965826 h 1195678"/>
                  <a:gd name="connsiteX1-739" fmla="*/ 96150 w 346370"/>
                  <a:gd name="connsiteY1-740" fmla="*/ 917423 h 1195678"/>
                  <a:gd name="connsiteX2-741" fmla="*/ 79147 w 346370"/>
                  <a:gd name="connsiteY2-742" fmla="*/ 0 h 1195678"/>
                  <a:gd name="connsiteX3-743" fmla="*/ 76062 w 346370"/>
                  <a:gd name="connsiteY3-744" fmla="*/ 226594 h 1195678"/>
                  <a:gd name="connsiteX4-745" fmla="*/ 235294 w 346370"/>
                  <a:gd name="connsiteY4-746" fmla="*/ 858511 h 1195678"/>
                  <a:gd name="connsiteX5-747" fmla="*/ 346370 w 346370"/>
                  <a:gd name="connsiteY5-748" fmla="*/ 798037 h 1195678"/>
                  <a:gd name="connsiteX6-749" fmla="*/ 317569 w 346370"/>
                  <a:gd name="connsiteY6-750" fmla="*/ 1195678 h 1195678"/>
                  <a:gd name="connsiteX7-751" fmla="*/ 0 w 346370"/>
                  <a:gd name="connsiteY7-752" fmla="*/ 965826 h 1195678"/>
                  <a:gd name="connsiteX0-753" fmla="*/ 0 w 346370"/>
                  <a:gd name="connsiteY0-754" fmla="*/ 965826 h 1195678"/>
                  <a:gd name="connsiteX1-755" fmla="*/ 96150 w 346370"/>
                  <a:gd name="connsiteY1-756" fmla="*/ 917423 h 1195678"/>
                  <a:gd name="connsiteX2-757" fmla="*/ 79147 w 346370"/>
                  <a:gd name="connsiteY2-758" fmla="*/ 0 h 1195678"/>
                  <a:gd name="connsiteX3-759" fmla="*/ 66468 w 346370"/>
                  <a:gd name="connsiteY3-760" fmla="*/ 342978 h 1195678"/>
                  <a:gd name="connsiteX4-761" fmla="*/ 235294 w 346370"/>
                  <a:gd name="connsiteY4-762" fmla="*/ 858511 h 1195678"/>
                  <a:gd name="connsiteX5-763" fmla="*/ 346370 w 346370"/>
                  <a:gd name="connsiteY5-764" fmla="*/ 798037 h 1195678"/>
                  <a:gd name="connsiteX6-765" fmla="*/ 317569 w 346370"/>
                  <a:gd name="connsiteY6-766" fmla="*/ 1195678 h 1195678"/>
                  <a:gd name="connsiteX7-767" fmla="*/ 0 w 346370"/>
                  <a:gd name="connsiteY7-768" fmla="*/ 965826 h 1195678"/>
                  <a:gd name="connsiteX0-769" fmla="*/ 0 w 346370"/>
                  <a:gd name="connsiteY0-770" fmla="*/ 965826 h 1195678"/>
                  <a:gd name="connsiteX1-771" fmla="*/ 96150 w 346370"/>
                  <a:gd name="connsiteY1-772" fmla="*/ 917423 h 1195678"/>
                  <a:gd name="connsiteX2-773" fmla="*/ 79147 w 346370"/>
                  <a:gd name="connsiteY2-774" fmla="*/ 0 h 1195678"/>
                  <a:gd name="connsiteX3-775" fmla="*/ 66468 w 346370"/>
                  <a:gd name="connsiteY3-776" fmla="*/ 342978 h 1195678"/>
                  <a:gd name="connsiteX4-777" fmla="*/ 235294 w 346370"/>
                  <a:gd name="connsiteY4-778" fmla="*/ 858511 h 1195678"/>
                  <a:gd name="connsiteX5-779" fmla="*/ 346370 w 346370"/>
                  <a:gd name="connsiteY5-780" fmla="*/ 798037 h 1195678"/>
                  <a:gd name="connsiteX6-781" fmla="*/ 317569 w 346370"/>
                  <a:gd name="connsiteY6-782" fmla="*/ 1195678 h 1195678"/>
                  <a:gd name="connsiteX7-783" fmla="*/ 0 w 346370"/>
                  <a:gd name="connsiteY7-784" fmla="*/ 965826 h 1195678"/>
                  <a:gd name="connsiteX0-785" fmla="*/ 0 w 346370"/>
                  <a:gd name="connsiteY0-786" fmla="*/ 965826 h 1195678"/>
                  <a:gd name="connsiteX1-787" fmla="*/ 96150 w 346370"/>
                  <a:gd name="connsiteY1-788" fmla="*/ 917423 h 1195678"/>
                  <a:gd name="connsiteX2-789" fmla="*/ 79147 w 346370"/>
                  <a:gd name="connsiteY2-790" fmla="*/ 0 h 1195678"/>
                  <a:gd name="connsiteX3-791" fmla="*/ 67992 w 346370"/>
                  <a:gd name="connsiteY3-792" fmla="*/ 423786 h 1195678"/>
                  <a:gd name="connsiteX4-793" fmla="*/ 235294 w 346370"/>
                  <a:gd name="connsiteY4-794" fmla="*/ 858511 h 1195678"/>
                  <a:gd name="connsiteX5-795" fmla="*/ 346370 w 346370"/>
                  <a:gd name="connsiteY5-796" fmla="*/ 798037 h 1195678"/>
                  <a:gd name="connsiteX6-797" fmla="*/ 317569 w 346370"/>
                  <a:gd name="connsiteY6-798" fmla="*/ 1195678 h 1195678"/>
                  <a:gd name="connsiteX7-799" fmla="*/ 0 w 346370"/>
                  <a:gd name="connsiteY7-800" fmla="*/ 965826 h 1195678"/>
                  <a:gd name="connsiteX0-801" fmla="*/ 0 w 346370"/>
                  <a:gd name="connsiteY0-802" fmla="*/ 965826 h 1195678"/>
                  <a:gd name="connsiteX1-803" fmla="*/ 96150 w 346370"/>
                  <a:gd name="connsiteY1-804" fmla="*/ 917423 h 1195678"/>
                  <a:gd name="connsiteX2-805" fmla="*/ 79147 w 346370"/>
                  <a:gd name="connsiteY2-806" fmla="*/ 0 h 1195678"/>
                  <a:gd name="connsiteX3-807" fmla="*/ 67992 w 346370"/>
                  <a:gd name="connsiteY3-808" fmla="*/ 423786 h 1195678"/>
                  <a:gd name="connsiteX4-809" fmla="*/ 235294 w 346370"/>
                  <a:gd name="connsiteY4-810" fmla="*/ 858511 h 1195678"/>
                  <a:gd name="connsiteX5-811" fmla="*/ 346370 w 346370"/>
                  <a:gd name="connsiteY5-812" fmla="*/ 798037 h 1195678"/>
                  <a:gd name="connsiteX6-813" fmla="*/ 317569 w 346370"/>
                  <a:gd name="connsiteY6-814" fmla="*/ 1195678 h 1195678"/>
                  <a:gd name="connsiteX7-815" fmla="*/ 0 w 346370"/>
                  <a:gd name="connsiteY7-816" fmla="*/ 965826 h 1195678"/>
                  <a:gd name="connsiteX0-817" fmla="*/ 0 w 346370"/>
                  <a:gd name="connsiteY0-818" fmla="*/ 965826 h 1195678"/>
                  <a:gd name="connsiteX1-819" fmla="*/ 96150 w 346370"/>
                  <a:gd name="connsiteY1-820" fmla="*/ 917423 h 1195678"/>
                  <a:gd name="connsiteX2-821" fmla="*/ 79147 w 346370"/>
                  <a:gd name="connsiteY2-822" fmla="*/ 0 h 1195678"/>
                  <a:gd name="connsiteX3-823" fmla="*/ 74662 w 346370"/>
                  <a:gd name="connsiteY3-824" fmla="*/ 420291 h 1195678"/>
                  <a:gd name="connsiteX4-825" fmla="*/ 235294 w 346370"/>
                  <a:gd name="connsiteY4-826" fmla="*/ 858511 h 1195678"/>
                  <a:gd name="connsiteX5-827" fmla="*/ 346370 w 346370"/>
                  <a:gd name="connsiteY5-828" fmla="*/ 798037 h 1195678"/>
                  <a:gd name="connsiteX6-829" fmla="*/ 317569 w 346370"/>
                  <a:gd name="connsiteY6-830" fmla="*/ 1195678 h 1195678"/>
                  <a:gd name="connsiteX7-831" fmla="*/ 0 w 346370"/>
                  <a:gd name="connsiteY7-832" fmla="*/ 965826 h 1195678"/>
                  <a:gd name="connsiteX0-833" fmla="*/ 0 w 346370"/>
                  <a:gd name="connsiteY0-834" fmla="*/ 965826 h 1195678"/>
                  <a:gd name="connsiteX1-835" fmla="*/ 96150 w 346370"/>
                  <a:gd name="connsiteY1-836" fmla="*/ 917423 h 1195678"/>
                  <a:gd name="connsiteX2-837" fmla="*/ 79147 w 346370"/>
                  <a:gd name="connsiteY2-838" fmla="*/ 0 h 1195678"/>
                  <a:gd name="connsiteX3-839" fmla="*/ 74662 w 346370"/>
                  <a:gd name="connsiteY3-840" fmla="*/ 420291 h 1195678"/>
                  <a:gd name="connsiteX4-841" fmla="*/ 235294 w 346370"/>
                  <a:gd name="connsiteY4-842" fmla="*/ 858511 h 1195678"/>
                  <a:gd name="connsiteX5-843" fmla="*/ 346370 w 346370"/>
                  <a:gd name="connsiteY5-844" fmla="*/ 798037 h 1195678"/>
                  <a:gd name="connsiteX6-845" fmla="*/ 317569 w 346370"/>
                  <a:gd name="connsiteY6-846" fmla="*/ 1195678 h 1195678"/>
                  <a:gd name="connsiteX7-847" fmla="*/ 0 w 346370"/>
                  <a:gd name="connsiteY7-848" fmla="*/ 965826 h 1195678"/>
                  <a:gd name="connsiteX0-849" fmla="*/ 0 w 346370"/>
                  <a:gd name="connsiteY0-850" fmla="*/ 965826 h 1195678"/>
                  <a:gd name="connsiteX1-851" fmla="*/ 96150 w 346370"/>
                  <a:gd name="connsiteY1-852" fmla="*/ 917423 h 1195678"/>
                  <a:gd name="connsiteX2-853" fmla="*/ 79147 w 346370"/>
                  <a:gd name="connsiteY2-854" fmla="*/ 0 h 1195678"/>
                  <a:gd name="connsiteX3-855" fmla="*/ 74662 w 346370"/>
                  <a:gd name="connsiteY3-856" fmla="*/ 420291 h 1195678"/>
                  <a:gd name="connsiteX4-857" fmla="*/ 235294 w 346370"/>
                  <a:gd name="connsiteY4-858" fmla="*/ 858511 h 1195678"/>
                  <a:gd name="connsiteX5-859" fmla="*/ 346370 w 346370"/>
                  <a:gd name="connsiteY5-860" fmla="*/ 798037 h 1195678"/>
                  <a:gd name="connsiteX6-861" fmla="*/ 317569 w 346370"/>
                  <a:gd name="connsiteY6-862" fmla="*/ 1195678 h 1195678"/>
                  <a:gd name="connsiteX7-863" fmla="*/ 0 w 346370"/>
                  <a:gd name="connsiteY7-864" fmla="*/ 965826 h 1195678"/>
                  <a:gd name="connsiteX0-865" fmla="*/ 0 w 346370"/>
                  <a:gd name="connsiteY0-866" fmla="*/ 965826 h 1195678"/>
                  <a:gd name="connsiteX1-867" fmla="*/ 96150 w 346370"/>
                  <a:gd name="connsiteY1-868" fmla="*/ 917423 h 1195678"/>
                  <a:gd name="connsiteX2-869" fmla="*/ 79147 w 346370"/>
                  <a:gd name="connsiteY2-870" fmla="*/ 0 h 1195678"/>
                  <a:gd name="connsiteX3-871" fmla="*/ 74662 w 346370"/>
                  <a:gd name="connsiteY3-872" fmla="*/ 420291 h 1195678"/>
                  <a:gd name="connsiteX4-873" fmla="*/ 231927 w 346370"/>
                  <a:gd name="connsiteY4-874" fmla="*/ 858576 h 1195678"/>
                  <a:gd name="connsiteX5-875" fmla="*/ 346370 w 346370"/>
                  <a:gd name="connsiteY5-876" fmla="*/ 798037 h 1195678"/>
                  <a:gd name="connsiteX6-877" fmla="*/ 317569 w 346370"/>
                  <a:gd name="connsiteY6-878" fmla="*/ 1195678 h 1195678"/>
                  <a:gd name="connsiteX7-879" fmla="*/ 0 w 346370"/>
                  <a:gd name="connsiteY7-880" fmla="*/ 965826 h 1195678"/>
                  <a:gd name="connsiteX0-881" fmla="*/ 0 w 346370"/>
                  <a:gd name="connsiteY0-882" fmla="*/ 965826 h 1195678"/>
                  <a:gd name="connsiteX1-883" fmla="*/ 96150 w 346370"/>
                  <a:gd name="connsiteY1-884" fmla="*/ 917423 h 1195678"/>
                  <a:gd name="connsiteX2-885" fmla="*/ 79147 w 346370"/>
                  <a:gd name="connsiteY2-886" fmla="*/ 0 h 1195678"/>
                  <a:gd name="connsiteX3-887" fmla="*/ 74662 w 346370"/>
                  <a:gd name="connsiteY3-888" fmla="*/ 420291 h 1195678"/>
                  <a:gd name="connsiteX4-889" fmla="*/ 257185 w 346370"/>
                  <a:gd name="connsiteY4-890" fmla="*/ 840054 h 1195678"/>
                  <a:gd name="connsiteX5-891" fmla="*/ 346370 w 346370"/>
                  <a:gd name="connsiteY5-892" fmla="*/ 798037 h 1195678"/>
                  <a:gd name="connsiteX6-893" fmla="*/ 317569 w 346370"/>
                  <a:gd name="connsiteY6-894" fmla="*/ 1195678 h 1195678"/>
                  <a:gd name="connsiteX7-895" fmla="*/ 0 w 346370"/>
                  <a:gd name="connsiteY7-896" fmla="*/ 965826 h 1195678"/>
                  <a:gd name="connsiteX0-897" fmla="*/ 20484 w 366854"/>
                  <a:gd name="connsiteY0-898" fmla="*/ 965826 h 1195678"/>
                  <a:gd name="connsiteX1-899" fmla="*/ 86326 w 366854"/>
                  <a:gd name="connsiteY1-900" fmla="*/ 934261 h 1195678"/>
                  <a:gd name="connsiteX2-901" fmla="*/ 99631 w 366854"/>
                  <a:gd name="connsiteY2-902" fmla="*/ 0 h 1195678"/>
                  <a:gd name="connsiteX3-903" fmla="*/ 95146 w 366854"/>
                  <a:gd name="connsiteY3-904" fmla="*/ 420291 h 1195678"/>
                  <a:gd name="connsiteX4-905" fmla="*/ 277669 w 366854"/>
                  <a:gd name="connsiteY4-906" fmla="*/ 840054 h 1195678"/>
                  <a:gd name="connsiteX5-907" fmla="*/ 366854 w 366854"/>
                  <a:gd name="connsiteY5-908" fmla="*/ 798037 h 1195678"/>
                  <a:gd name="connsiteX6-909" fmla="*/ 338053 w 366854"/>
                  <a:gd name="connsiteY6-910" fmla="*/ 1195678 h 1195678"/>
                  <a:gd name="connsiteX7-911" fmla="*/ 20484 w 366854"/>
                  <a:gd name="connsiteY7-912" fmla="*/ 965826 h 1195678"/>
                  <a:gd name="connsiteX0-913" fmla="*/ 20484 w 366854"/>
                  <a:gd name="connsiteY0-914" fmla="*/ 965826 h 1195678"/>
                  <a:gd name="connsiteX1-915" fmla="*/ 86326 w 366854"/>
                  <a:gd name="connsiteY1-916" fmla="*/ 934261 h 1195678"/>
                  <a:gd name="connsiteX2-917" fmla="*/ 99631 w 366854"/>
                  <a:gd name="connsiteY2-918" fmla="*/ 0 h 1195678"/>
                  <a:gd name="connsiteX3-919" fmla="*/ 128821 w 366854"/>
                  <a:gd name="connsiteY3-920" fmla="*/ 427026 h 1195678"/>
                  <a:gd name="connsiteX4-921" fmla="*/ 277669 w 366854"/>
                  <a:gd name="connsiteY4-922" fmla="*/ 840054 h 1195678"/>
                  <a:gd name="connsiteX5-923" fmla="*/ 366854 w 366854"/>
                  <a:gd name="connsiteY5-924" fmla="*/ 798037 h 1195678"/>
                  <a:gd name="connsiteX6-925" fmla="*/ 338053 w 366854"/>
                  <a:gd name="connsiteY6-926" fmla="*/ 1195678 h 1195678"/>
                  <a:gd name="connsiteX7-927" fmla="*/ 20484 w 366854"/>
                  <a:gd name="connsiteY7-928" fmla="*/ 965826 h 1195678"/>
                  <a:gd name="connsiteX0-929" fmla="*/ 9187 w 355557"/>
                  <a:gd name="connsiteY0-930" fmla="*/ 980980 h 1210832"/>
                  <a:gd name="connsiteX1-931" fmla="*/ 75029 w 355557"/>
                  <a:gd name="connsiteY1-932" fmla="*/ 949415 h 1210832"/>
                  <a:gd name="connsiteX2-933" fmla="*/ 133797 w 355557"/>
                  <a:gd name="connsiteY2-934" fmla="*/ 0 h 1210832"/>
                  <a:gd name="connsiteX3-935" fmla="*/ 117524 w 355557"/>
                  <a:gd name="connsiteY3-936" fmla="*/ 442180 h 1210832"/>
                  <a:gd name="connsiteX4-937" fmla="*/ 266372 w 355557"/>
                  <a:gd name="connsiteY4-938" fmla="*/ 855208 h 1210832"/>
                  <a:gd name="connsiteX5-939" fmla="*/ 355557 w 355557"/>
                  <a:gd name="connsiteY5-940" fmla="*/ 813191 h 1210832"/>
                  <a:gd name="connsiteX6-941" fmla="*/ 326756 w 355557"/>
                  <a:gd name="connsiteY6-942" fmla="*/ 1210832 h 1210832"/>
                  <a:gd name="connsiteX7-943" fmla="*/ 9187 w 355557"/>
                  <a:gd name="connsiteY7-944" fmla="*/ 980980 h 1210832"/>
                  <a:gd name="connsiteX0-945" fmla="*/ 9187 w 355557"/>
                  <a:gd name="connsiteY0-946" fmla="*/ 980980 h 1210832"/>
                  <a:gd name="connsiteX1-947" fmla="*/ 75029 w 355557"/>
                  <a:gd name="connsiteY1-948" fmla="*/ 949415 h 1210832"/>
                  <a:gd name="connsiteX2-949" fmla="*/ 133797 w 355557"/>
                  <a:gd name="connsiteY2-950" fmla="*/ 0 h 1210832"/>
                  <a:gd name="connsiteX3-951" fmla="*/ 117524 w 355557"/>
                  <a:gd name="connsiteY3-952" fmla="*/ 442180 h 1210832"/>
                  <a:gd name="connsiteX4-953" fmla="*/ 266372 w 355557"/>
                  <a:gd name="connsiteY4-954" fmla="*/ 855208 h 1210832"/>
                  <a:gd name="connsiteX5-955" fmla="*/ 355557 w 355557"/>
                  <a:gd name="connsiteY5-956" fmla="*/ 813191 h 1210832"/>
                  <a:gd name="connsiteX6-957" fmla="*/ 326756 w 355557"/>
                  <a:gd name="connsiteY6-958" fmla="*/ 1210832 h 1210832"/>
                  <a:gd name="connsiteX7-959" fmla="*/ 9187 w 355557"/>
                  <a:gd name="connsiteY7-960" fmla="*/ 980980 h 1210832"/>
                  <a:gd name="connsiteX0-961" fmla="*/ 9187 w 355557"/>
                  <a:gd name="connsiteY0-962" fmla="*/ 980980 h 1210832"/>
                  <a:gd name="connsiteX1-963" fmla="*/ 75029 w 355557"/>
                  <a:gd name="connsiteY1-964" fmla="*/ 949415 h 1210832"/>
                  <a:gd name="connsiteX2-965" fmla="*/ 133797 w 355557"/>
                  <a:gd name="connsiteY2-966" fmla="*/ 0 h 1210832"/>
                  <a:gd name="connsiteX3-967" fmla="*/ 117524 w 355557"/>
                  <a:gd name="connsiteY3-968" fmla="*/ 442180 h 1210832"/>
                  <a:gd name="connsiteX4-969" fmla="*/ 266372 w 355557"/>
                  <a:gd name="connsiteY4-970" fmla="*/ 855208 h 1210832"/>
                  <a:gd name="connsiteX5-971" fmla="*/ 355557 w 355557"/>
                  <a:gd name="connsiteY5-972" fmla="*/ 813191 h 1210832"/>
                  <a:gd name="connsiteX6-973" fmla="*/ 326756 w 355557"/>
                  <a:gd name="connsiteY6-974" fmla="*/ 1210832 h 1210832"/>
                  <a:gd name="connsiteX7-975" fmla="*/ 9187 w 355557"/>
                  <a:gd name="connsiteY7-976" fmla="*/ 980980 h 1210832"/>
                  <a:gd name="connsiteX0-977" fmla="*/ 9187 w 355557"/>
                  <a:gd name="connsiteY0-978" fmla="*/ 980980 h 1210832"/>
                  <a:gd name="connsiteX1-979" fmla="*/ 75029 w 355557"/>
                  <a:gd name="connsiteY1-980" fmla="*/ 949415 h 1210832"/>
                  <a:gd name="connsiteX2-981" fmla="*/ 133797 w 355557"/>
                  <a:gd name="connsiteY2-982" fmla="*/ 0 h 1210832"/>
                  <a:gd name="connsiteX3-983" fmla="*/ 117524 w 355557"/>
                  <a:gd name="connsiteY3-984" fmla="*/ 442180 h 1210832"/>
                  <a:gd name="connsiteX4-985" fmla="*/ 266372 w 355557"/>
                  <a:gd name="connsiteY4-986" fmla="*/ 855208 h 1210832"/>
                  <a:gd name="connsiteX5-987" fmla="*/ 355557 w 355557"/>
                  <a:gd name="connsiteY5-988" fmla="*/ 813191 h 1210832"/>
                  <a:gd name="connsiteX6-989" fmla="*/ 326756 w 355557"/>
                  <a:gd name="connsiteY6-990" fmla="*/ 1210832 h 1210832"/>
                  <a:gd name="connsiteX7-991" fmla="*/ 9187 w 355557"/>
                  <a:gd name="connsiteY7-992" fmla="*/ 980980 h 1210832"/>
                  <a:gd name="connsiteX0-993" fmla="*/ 9187 w 355557"/>
                  <a:gd name="connsiteY0-994" fmla="*/ 980980 h 1210832"/>
                  <a:gd name="connsiteX1-995" fmla="*/ 75029 w 355557"/>
                  <a:gd name="connsiteY1-996" fmla="*/ 949415 h 1210832"/>
                  <a:gd name="connsiteX2-997" fmla="*/ 133797 w 355557"/>
                  <a:gd name="connsiteY2-998" fmla="*/ 0 h 1210832"/>
                  <a:gd name="connsiteX3-999" fmla="*/ 117524 w 355557"/>
                  <a:gd name="connsiteY3-1000" fmla="*/ 442180 h 1210832"/>
                  <a:gd name="connsiteX4-1001" fmla="*/ 266372 w 355557"/>
                  <a:gd name="connsiteY4-1002" fmla="*/ 855208 h 1210832"/>
                  <a:gd name="connsiteX5-1003" fmla="*/ 355557 w 355557"/>
                  <a:gd name="connsiteY5-1004" fmla="*/ 813191 h 1210832"/>
                  <a:gd name="connsiteX6-1005" fmla="*/ 326756 w 355557"/>
                  <a:gd name="connsiteY6-1006" fmla="*/ 1210832 h 1210832"/>
                  <a:gd name="connsiteX7-1007" fmla="*/ 9187 w 355557"/>
                  <a:gd name="connsiteY7-1008" fmla="*/ 980980 h 1210832"/>
                  <a:gd name="connsiteX0-1009" fmla="*/ 9187 w 355557"/>
                  <a:gd name="connsiteY0-1010" fmla="*/ 980980 h 1210832"/>
                  <a:gd name="connsiteX1-1011" fmla="*/ 75029 w 355557"/>
                  <a:gd name="connsiteY1-1012" fmla="*/ 949415 h 1210832"/>
                  <a:gd name="connsiteX2-1013" fmla="*/ 133797 w 355557"/>
                  <a:gd name="connsiteY2-1014" fmla="*/ 0 h 1210832"/>
                  <a:gd name="connsiteX3-1015" fmla="*/ 117524 w 355557"/>
                  <a:gd name="connsiteY3-1016" fmla="*/ 442180 h 1210832"/>
                  <a:gd name="connsiteX4-1017" fmla="*/ 266372 w 355557"/>
                  <a:gd name="connsiteY4-1018" fmla="*/ 855208 h 1210832"/>
                  <a:gd name="connsiteX5-1019" fmla="*/ 355557 w 355557"/>
                  <a:gd name="connsiteY5-1020" fmla="*/ 813191 h 1210832"/>
                  <a:gd name="connsiteX6-1021" fmla="*/ 326756 w 355557"/>
                  <a:gd name="connsiteY6-1022" fmla="*/ 1210832 h 1210832"/>
                  <a:gd name="connsiteX7-1023" fmla="*/ 9187 w 355557"/>
                  <a:gd name="connsiteY7-1024" fmla="*/ 980980 h 1210832"/>
                  <a:gd name="connsiteX0-1025" fmla="*/ 3944 w 350314"/>
                  <a:gd name="connsiteY0-1026" fmla="*/ 980980 h 1210832"/>
                  <a:gd name="connsiteX1-1027" fmla="*/ 76521 w 350314"/>
                  <a:gd name="connsiteY1-1028" fmla="*/ 942680 h 1210832"/>
                  <a:gd name="connsiteX2-1029" fmla="*/ 128554 w 350314"/>
                  <a:gd name="connsiteY2-1030" fmla="*/ 0 h 1210832"/>
                  <a:gd name="connsiteX3-1031" fmla="*/ 112281 w 350314"/>
                  <a:gd name="connsiteY3-1032" fmla="*/ 442180 h 1210832"/>
                  <a:gd name="connsiteX4-1033" fmla="*/ 261129 w 350314"/>
                  <a:gd name="connsiteY4-1034" fmla="*/ 855208 h 1210832"/>
                  <a:gd name="connsiteX5-1035" fmla="*/ 350314 w 350314"/>
                  <a:gd name="connsiteY5-1036" fmla="*/ 813191 h 1210832"/>
                  <a:gd name="connsiteX6-1037" fmla="*/ 321513 w 350314"/>
                  <a:gd name="connsiteY6-1038" fmla="*/ 1210832 h 1210832"/>
                  <a:gd name="connsiteX7-1039" fmla="*/ 3944 w 350314"/>
                  <a:gd name="connsiteY7-1040" fmla="*/ 980980 h 1210832"/>
                  <a:gd name="connsiteX0-1041" fmla="*/ 0 w 346370"/>
                  <a:gd name="connsiteY0-1042" fmla="*/ 980980 h 1210832"/>
                  <a:gd name="connsiteX1-1043" fmla="*/ 79312 w 346370"/>
                  <a:gd name="connsiteY1-1044" fmla="*/ 949415 h 1210832"/>
                  <a:gd name="connsiteX2-1045" fmla="*/ 124610 w 346370"/>
                  <a:gd name="connsiteY2-1046" fmla="*/ 0 h 1210832"/>
                  <a:gd name="connsiteX3-1047" fmla="*/ 108337 w 346370"/>
                  <a:gd name="connsiteY3-1048" fmla="*/ 442180 h 1210832"/>
                  <a:gd name="connsiteX4-1049" fmla="*/ 257185 w 346370"/>
                  <a:gd name="connsiteY4-1050" fmla="*/ 855208 h 1210832"/>
                  <a:gd name="connsiteX5-1051" fmla="*/ 346370 w 346370"/>
                  <a:gd name="connsiteY5-1052" fmla="*/ 813191 h 1210832"/>
                  <a:gd name="connsiteX6-1053" fmla="*/ 317569 w 346370"/>
                  <a:gd name="connsiteY6-1054" fmla="*/ 1210832 h 1210832"/>
                  <a:gd name="connsiteX7-1055" fmla="*/ 0 w 346370"/>
                  <a:gd name="connsiteY7-1056" fmla="*/ 980980 h 1210832"/>
                  <a:gd name="connsiteX0-1057" fmla="*/ 4917 w 351287"/>
                  <a:gd name="connsiteY0-1058" fmla="*/ 980980 h 1210832"/>
                  <a:gd name="connsiteX1-1059" fmla="*/ 84229 w 351287"/>
                  <a:gd name="connsiteY1-1060" fmla="*/ 949415 h 1210832"/>
                  <a:gd name="connsiteX2-1061" fmla="*/ 129527 w 351287"/>
                  <a:gd name="connsiteY2-1062" fmla="*/ 0 h 1210832"/>
                  <a:gd name="connsiteX3-1063" fmla="*/ 113254 w 351287"/>
                  <a:gd name="connsiteY3-1064" fmla="*/ 442180 h 1210832"/>
                  <a:gd name="connsiteX4-1065" fmla="*/ 262102 w 351287"/>
                  <a:gd name="connsiteY4-1066" fmla="*/ 855208 h 1210832"/>
                  <a:gd name="connsiteX5-1067" fmla="*/ 351287 w 351287"/>
                  <a:gd name="connsiteY5-1068" fmla="*/ 813191 h 1210832"/>
                  <a:gd name="connsiteX6-1069" fmla="*/ 322486 w 351287"/>
                  <a:gd name="connsiteY6-1070" fmla="*/ 1210832 h 1210832"/>
                  <a:gd name="connsiteX7-1071" fmla="*/ 4917 w 351287"/>
                  <a:gd name="connsiteY7-1072" fmla="*/ 980980 h 1210832"/>
                  <a:gd name="connsiteX0-1073" fmla="*/ 8160 w 354530"/>
                  <a:gd name="connsiteY0-1074" fmla="*/ 908576 h 1138428"/>
                  <a:gd name="connsiteX1-1075" fmla="*/ 87472 w 354530"/>
                  <a:gd name="connsiteY1-1076" fmla="*/ 877011 h 1138428"/>
                  <a:gd name="connsiteX2-1077" fmla="*/ 120984 w 354530"/>
                  <a:gd name="connsiteY2-1078" fmla="*/ 0 h 1138428"/>
                  <a:gd name="connsiteX3-1079" fmla="*/ 116497 w 354530"/>
                  <a:gd name="connsiteY3-1080" fmla="*/ 369776 h 1138428"/>
                  <a:gd name="connsiteX4-1081" fmla="*/ 265345 w 354530"/>
                  <a:gd name="connsiteY4-1082" fmla="*/ 782804 h 1138428"/>
                  <a:gd name="connsiteX5-1083" fmla="*/ 354530 w 354530"/>
                  <a:gd name="connsiteY5-1084" fmla="*/ 740787 h 1138428"/>
                  <a:gd name="connsiteX6-1085" fmla="*/ 325729 w 354530"/>
                  <a:gd name="connsiteY6-1086" fmla="*/ 1138428 h 1138428"/>
                  <a:gd name="connsiteX7-1087" fmla="*/ 8160 w 354530"/>
                  <a:gd name="connsiteY7-1088" fmla="*/ 908576 h 1138428"/>
                  <a:gd name="connsiteX0-1089" fmla="*/ 6743 w 353113"/>
                  <a:gd name="connsiteY0-1090" fmla="*/ 910260 h 1140112"/>
                  <a:gd name="connsiteX1-1091" fmla="*/ 86055 w 353113"/>
                  <a:gd name="connsiteY1-1092" fmla="*/ 878695 h 1140112"/>
                  <a:gd name="connsiteX2-1093" fmla="*/ 124619 w 353113"/>
                  <a:gd name="connsiteY2-1094" fmla="*/ 0 h 1140112"/>
                  <a:gd name="connsiteX3-1095" fmla="*/ 115080 w 353113"/>
                  <a:gd name="connsiteY3-1096" fmla="*/ 371460 h 1140112"/>
                  <a:gd name="connsiteX4-1097" fmla="*/ 263928 w 353113"/>
                  <a:gd name="connsiteY4-1098" fmla="*/ 784488 h 1140112"/>
                  <a:gd name="connsiteX5-1099" fmla="*/ 353113 w 353113"/>
                  <a:gd name="connsiteY5-1100" fmla="*/ 742471 h 1140112"/>
                  <a:gd name="connsiteX6-1101" fmla="*/ 324312 w 353113"/>
                  <a:gd name="connsiteY6-1102" fmla="*/ 1140112 h 1140112"/>
                  <a:gd name="connsiteX7-1103" fmla="*/ 6743 w 353113"/>
                  <a:gd name="connsiteY7-1104" fmla="*/ 910260 h 1140112"/>
                  <a:gd name="connsiteX0-1105" fmla="*/ 6743 w 346378"/>
                  <a:gd name="connsiteY0-1106" fmla="*/ 910260 h 1140112"/>
                  <a:gd name="connsiteX1-1107" fmla="*/ 86055 w 346378"/>
                  <a:gd name="connsiteY1-1108" fmla="*/ 878695 h 1140112"/>
                  <a:gd name="connsiteX2-1109" fmla="*/ 124619 w 346378"/>
                  <a:gd name="connsiteY2-1110" fmla="*/ 0 h 1140112"/>
                  <a:gd name="connsiteX3-1111" fmla="*/ 115080 w 346378"/>
                  <a:gd name="connsiteY3-1112" fmla="*/ 371460 h 1140112"/>
                  <a:gd name="connsiteX4-1113" fmla="*/ 263928 w 346378"/>
                  <a:gd name="connsiteY4-1114" fmla="*/ 784488 h 1140112"/>
                  <a:gd name="connsiteX5-1115" fmla="*/ 346378 w 346378"/>
                  <a:gd name="connsiteY5-1116" fmla="*/ 722265 h 1140112"/>
                  <a:gd name="connsiteX6-1117" fmla="*/ 324312 w 346378"/>
                  <a:gd name="connsiteY6-1118" fmla="*/ 1140112 h 1140112"/>
                  <a:gd name="connsiteX7-1119" fmla="*/ 6743 w 346378"/>
                  <a:gd name="connsiteY7-1120" fmla="*/ 910260 h 1140112"/>
                  <a:gd name="connsiteX0-1121" fmla="*/ 1691 w 346378"/>
                  <a:gd name="connsiteY0-1122" fmla="*/ 928782 h 1140112"/>
                  <a:gd name="connsiteX1-1123" fmla="*/ 86055 w 346378"/>
                  <a:gd name="connsiteY1-1124" fmla="*/ 878695 h 1140112"/>
                  <a:gd name="connsiteX2-1125" fmla="*/ 124619 w 346378"/>
                  <a:gd name="connsiteY2-1126" fmla="*/ 0 h 1140112"/>
                  <a:gd name="connsiteX3-1127" fmla="*/ 115080 w 346378"/>
                  <a:gd name="connsiteY3-1128" fmla="*/ 371460 h 1140112"/>
                  <a:gd name="connsiteX4-1129" fmla="*/ 263928 w 346378"/>
                  <a:gd name="connsiteY4-1130" fmla="*/ 784488 h 1140112"/>
                  <a:gd name="connsiteX5-1131" fmla="*/ 346378 w 346378"/>
                  <a:gd name="connsiteY5-1132" fmla="*/ 722265 h 1140112"/>
                  <a:gd name="connsiteX6-1133" fmla="*/ 324312 w 346378"/>
                  <a:gd name="connsiteY6-1134" fmla="*/ 1140112 h 1140112"/>
                  <a:gd name="connsiteX7-1135" fmla="*/ 1691 w 346378"/>
                  <a:gd name="connsiteY7-1136" fmla="*/ 928782 h 1140112"/>
                  <a:gd name="connsiteX0-1137" fmla="*/ 1691 w 346378"/>
                  <a:gd name="connsiteY0-1138" fmla="*/ 928782 h 1140112"/>
                  <a:gd name="connsiteX1-1139" fmla="*/ 86055 w 346378"/>
                  <a:gd name="connsiteY1-1140" fmla="*/ 878695 h 1140112"/>
                  <a:gd name="connsiteX2-1141" fmla="*/ 124619 w 346378"/>
                  <a:gd name="connsiteY2-1142" fmla="*/ 0 h 1140112"/>
                  <a:gd name="connsiteX3-1143" fmla="*/ 115080 w 346378"/>
                  <a:gd name="connsiteY3-1144" fmla="*/ 371460 h 1140112"/>
                  <a:gd name="connsiteX4-1145" fmla="*/ 258875 w 346378"/>
                  <a:gd name="connsiteY4-1146" fmla="*/ 782804 h 1140112"/>
                  <a:gd name="connsiteX5-1147" fmla="*/ 346378 w 346378"/>
                  <a:gd name="connsiteY5-1148" fmla="*/ 722265 h 1140112"/>
                  <a:gd name="connsiteX6-1149" fmla="*/ 324312 w 346378"/>
                  <a:gd name="connsiteY6-1150" fmla="*/ 1140112 h 1140112"/>
                  <a:gd name="connsiteX7-1151" fmla="*/ 1691 w 346378"/>
                  <a:gd name="connsiteY7-1152" fmla="*/ 928782 h 1140112"/>
                  <a:gd name="connsiteX0-1153" fmla="*/ 1691 w 346378"/>
                  <a:gd name="connsiteY0-1154" fmla="*/ 928782 h 1140112"/>
                  <a:gd name="connsiteX1-1155" fmla="*/ 86055 w 346378"/>
                  <a:gd name="connsiteY1-1156" fmla="*/ 878695 h 1140112"/>
                  <a:gd name="connsiteX2-1157" fmla="*/ 124619 w 346378"/>
                  <a:gd name="connsiteY2-1158" fmla="*/ 0 h 1140112"/>
                  <a:gd name="connsiteX3-1159" fmla="*/ 115080 w 346378"/>
                  <a:gd name="connsiteY3-1160" fmla="*/ 371460 h 1140112"/>
                  <a:gd name="connsiteX4-1161" fmla="*/ 255508 w 346378"/>
                  <a:gd name="connsiteY4-1162" fmla="*/ 779437 h 1140112"/>
                  <a:gd name="connsiteX5-1163" fmla="*/ 346378 w 346378"/>
                  <a:gd name="connsiteY5-1164" fmla="*/ 722265 h 1140112"/>
                  <a:gd name="connsiteX6-1165" fmla="*/ 324312 w 346378"/>
                  <a:gd name="connsiteY6-1166" fmla="*/ 1140112 h 1140112"/>
                  <a:gd name="connsiteX7-1167" fmla="*/ 1691 w 346378"/>
                  <a:gd name="connsiteY7-1168" fmla="*/ 928782 h 1140112"/>
                  <a:gd name="connsiteX0-1169" fmla="*/ 0 w 344687"/>
                  <a:gd name="connsiteY0-1170" fmla="*/ 1044964 h 1256294"/>
                  <a:gd name="connsiteX1-1171" fmla="*/ 84364 w 344687"/>
                  <a:gd name="connsiteY1-1172" fmla="*/ 994877 h 1256294"/>
                  <a:gd name="connsiteX2-1173" fmla="*/ 154920 w 344687"/>
                  <a:gd name="connsiteY2-1174" fmla="*/ 0 h 1256294"/>
                  <a:gd name="connsiteX3-1175" fmla="*/ 113389 w 344687"/>
                  <a:gd name="connsiteY3-1176" fmla="*/ 487642 h 1256294"/>
                  <a:gd name="connsiteX4-1177" fmla="*/ 253817 w 344687"/>
                  <a:gd name="connsiteY4-1178" fmla="*/ 895619 h 1256294"/>
                  <a:gd name="connsiteX5-1179" fmla="*/ 344687 w 344687"/>
                  <a:gd name="connsiteY5-1180" fmla="*/ 838447 h 1256294"/>
                  <a:gd name="connsiteX6-1181" fmla="*/ 322621 w 344687"/>
                  <a:gd name="connsiteY6-1182" fmla="*/ 1256294 h 1256294"/>
                  <a:gd name="connsiteX7-1183" fmla="*/ 0 w 344687"/>
                  <a:gd name="connsiteY7-1184" fmla="*/ 1044964 h 12562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4687" h="1256294">
                    <a:moveTo>
                      <a:pt x="0" y="1044964"/>
                    </a:moveTo>
                    <a:cubicBezTo>
                      <a:pt x="32050" y="1028830"/>
                      <a:pt x="48884" y="1007708"/>
                      <a:pt x="84364" y="994877"/>
                    </a:cubicBezTo>
                    <a:cubicBezTo>
                      <a:pt x="-98460" y="447547"/>
                      <a:pt x="88751" y="163497"/>
                      <a:pt x="154920" y="0"/>
                    </a:cubicBezTo>
                    <a:cubicBezTo>
                      <a:pt x="133624" y="161804"/>
                      <a:pt x="94152" y="319868"/>
                      <a:pt x="113389" y="487642"/>
                    </a:cubicBezTo>
                    <a:cubicBezTo>
                      <a:pt x="134239" y="621709"/>
                      <a:pt x="141514" y="692225"/>
                      <a:pt x="253817" y="895619"/>
                    </a:cubicBezTo>
                    <a:lnTo>
                      <a:pt x="344687" y="838447"/>
                    </a:lnTo>
                    <a:lnTo>
                      <a:pt x="322621" y="1256294"/>
                    </a:lnTo>
                    <a:lnTo>
                      <a:pt x="0" y="1044964"/>
                    </a:lnTo>
                    <a:close/>
                  </a:path>
                </a:pathLst>
              </a:custGeom>
              <a:gradFill>
                <a:gsLst>
                  <a:gs pos="30000">
                    <a:srgbClr val="FB7D7E">
                      <a:alpha val="80000"/>
                    </a:srgbClr>
                  </a:gs>
                  <a:gs pos="0">
                    <a:schemeClr val="accent1">
                      <a:lumMod val="5000"/>
                      <a:lumOff val="95000"/>
                      <a:alpha val="30000"/>
                    </a:schemeClr>
                  </a:gs>
                  <a:gs pos="80000">
                    <a:srgbClr val="FF0000"/>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1417" tIns="25713" rIns="51417" bIns="25713"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514350" eaLnBrk="0" fontAlgn="base" hangingPunct="0">
                  <a:spcBef>
                    <a:spcPct val="0"/>
                  </a:spcBef>
                  <a:spcAft>
                    <a:spcPct val="0"/>
                  </a:spcAft>
                  <a:defRPr/>
                </a:pPr>
                <a:endParaRPr lang="zh-CN" altLang="en-US" sz="525" dirty="0">
                  <a:solidFill>
                    <a:prstClr val="white"/>
                  </a:solidFill>
                  <a:latin typeface="微软雅黑" panose="020B0503020204020204" pitchFamily="34" charset="-122"/>
                  <a:ea typeface="微软雅黑" panose="020B0503020204020204" pitchFamily="34" charset="-122"/>
                  <a:cs typeface="+mn-ea"/>
                  <a:sym typeface="+mn-lt"/>
                </a:endParaRPr>
              </a:p>
            </p:txBody>
          </p:sp>
        </p:grpSp>
        <p:sp>
          <p:nvSpPr>
            <p:cNvPr id="24" name="文本框 23"/>
            <p:cNvSpPr txBox="1"/>
            <p:nvPr/>
          </p:nvSpPr>
          <p:spPr>
            <a:xfrm>
              <a:off x="484" y="7017"/>
              <a:ext cx="5079" cy="747"/>
            </a:xfrm>
            <a:prstGeom prst="rect">
              <a:avLst/>
            </a:prstGeom>
            <a:noFill/>
          </p:spPr>
          <p:txBody>
            <a:bodyPr wrap="square" rtlCol="0" anchor="t">
              <a:spAutoFit/>
            </a:bodyPr>
            <a:p>
              <a:pPr indent="0">
                <a:buNone/>
              </a:pPr>
              <a:r>
                <a:rPr lang="zh-CN" altLang="en-US" sz="1200" b="1">
                  <a:solidFill>
                    <a:schemeClr val="tx1"/>
                  </a:solidFill>
                  <a:latin typeface="微软雅黑" panose="020B0503020204020204" pitchFamily="34" charset="-122"/>
                  <a:ea typeface="微软雅黑" panose="020B0503020204020204" pitchFamily="34" charset="-122"/>
                  <a:sym typeface="+mn-ea"/>
                </a:rPr>
                <a:t>项目坏账增幅</a:t>
              </a:r>
              <a:r>
                <a:rPr lang="en-US" altLang="zh-CN" sz="1200" b="1">
                  <a:solidFill>
                    <a:schemeClr val="tx1"/>
                  </a:solidFill>
                  <a:latin typeface="微软雅黑" panose="020B0503020204020204" pitchFamily="34" charset="-122"/>
                  <a:ea typeface="微软雅黑" panose="020B0503020204020204" pitchFamily="34" charset="-122"/>
                  <a:sym typeface="+mn-ea"/>
                </a:rPr>
                <a:t>46%</a:t>
              </a:r>
              <a:r>
                <a:rPr lang="zh-CN" altLang="en-US" sz="1200" b="1">
                  <a:solidFill>
                    <a:schemeClr val="tx1"/>
                  </a:solidFill>
                  <a:latin typeface="微软雅黑" panose="020B0503020204020204" pitchFamily="34" charset="-122"/>
                  <a:ea typeface="微软雅黑" panose="020B0503020204020204" pitchFamily="34" charset="-122"/>
                  <a:sym typeface="+mn-ea"/>
                </a:rPr>
                <a:t>，致</a:t>
              </a:r>
              <a:r>
                <a:rPr lang="en-US" altLang="zh-CN" sz="1200" b="1">
                  <a:solidFill>
                    <a:schemeClr val="tx1"/>
                  </a:solidFill>
                  <a:latin typeface="微软雅黑" panose="020B0503020204020204" pitchFamily="34" charset="-122"/>
                  <a:ea typeface="微软雅黑" panose="020B0503020204020204" pitchFamily="34" charset="-122"/>
                  <a:sym typeface="+mn-ea"/>
                </a:rPr>
                <a:t>ICT</a:t>
              </a:r>
              <a:r>
                <a:rPr lang="zh-CN" altLang="en-US" sz="1200" b="1">
                  <a:solidFill>
                    <a:schemeClr val="tx1"/>
                  </a:solidFill>
                  <a:latin typeface="微软雅黑" panose="020B0503020204020204" pitchFamily="34" charset="-122"/>
                  <a:ea typeface="微软雅黑" panose="020B0503020204020204" pitchFamily="34" charset="-122"/>
                  <a:sym typeface="+mn-ea"/>
                </a:rPr>
                <a:t>项目仍呈负效益（剔除坏账后效益率</a:t>
              </a:r>
              <a:r>
                <a:rPr lang="en-US" altLang="zh-CN" sz="1200" b="1">
                  <a:solidFill>
                    <a:schemeClr val="tx1"/>
                  </a:solidFill>
                  <a:latin typeface="微软雅黑" panose="020B0503020204020204" pitchFamily="34" charset="-122"/>
                  <a:ea typeface="微软雅黑" panose="020B0503020204020204" pitchFamily="34" charset="-122"/>
                  <a:sym typeface="+mn-ea"/>
                </a:rPr>
                <a:t>1%</a:t>
              </a:r>
              <a:r>
                <a:rPr lang="zh-CN" altLang="en-US" sz="1200" b="1">
                  <a:solidFill>
                    <a:schemeClr val="tx1"/>
                  </a:solidFill>
                  <a:latin typeface="微软雅黑" panose="020B0503020204020204" pitchFamily="34" charset="-122"/>
                  <a:ea typeface="微软雅黑" panose="020B0503020204020204" pitchFamily="34" charset="-122"/>
                  <a:sym typeface="+mn-ea"/>
                </a:rPr>
                <a:t>）</a:t>
              </a:r>
              <a:endParaRPr lang="zh-CN" altLang="en-US" sz="1200" b="1">
                <a:solidFill>
                  <a:schemeClr val="tx1"/>
                </a:solidFill>
                <a:latin typeface="微软雅黑" panose="020B0503020204020204" pitchFamily="34" charset="-122"/>
                <a:ea typeface="微软雅黑" panose="020B0503020204020204" pitchFamily="34" charset="-122"/>
                <a:sym typeface="+mn-ea"/>
              </a:endParaRPr>
            </a:p>
          </p:txBody>
        </p:sp>
        <p:grpSp>
          <p:nvGrpSpPr>
            <p:cNvPr id="29" name="组合 28"/>
            <p:cNvGrpSpPr/>
            <p:nvPr/>
          </p:nvGrpSpPr>
          <p:grpSpPr>
            <a:xfrm rot="0">
              <a:off x="415" y="7499"/>
              <a:ext cx="2672" cy="3006"/>
              <a:chOff x="7983" y="3627"/>
              <a:chExt cx="3483" cy="2867"/>
            </a:xfrm>
          </p:grpSpPr>
          <p:graphicFrame>
            <p:nvGraphicFramePr>
              <p:cNvPr id="30" name="图表 29"/>
              <p:cNvGraphicFramePr/>
              <p:nvPr>
                <p:custDataLst>
                  <p:tags r:id="rId18"/>
                </p:custDataLst>
              </p:nvPr>
            </p:nvGraphicFramePr>
            <p:xfrm>
              <a:off x="7983" y="3627"/>
              <a:ext cx="3483" cy="2650"/>
            </p:xfrm>
            <a:graphic>
              <a:graphicData uri="http://schemas.openxmlformats.org/drawingml/2006/chart">
                <c:chart xmlns:c="http://schemas.openxmlformats.org/drawingml/2006/chart" xmlns:r="http://schemas.openxmlformats.org/officeDocument/2006/relationships" r:id="rId6"/>
              </a:graphicData>
            </a:graphic>
          </p:graphicFrame>
          <p:sp>
            <p:nvSpPr>
              <p:cNvPr id="31" name="文本框 30"/>
              <p:cNvSpPr txBox="1"/>
              <p:nvPr/>
            </p:nvSpPr>
            <p:spPr>
              <a:xfrm>
                <a:off x="9084" y="6115"/>
                <a:ext cx="1374" cy="379"/>
              </a:xfrm>
              <a:prstGeom prst="rect">
                <a:avLst/>
              </a:prstGeom>
              <a:noFill/>
            </p:spPr>
            <p:txBody>
              <a:bodyPr wrap="square" rtlCol="0" anchor="t">
                <a:spAutoFit/>
              </a:bodyPr>
              <a:p>
                <a:pPr indent="0">
                  <a:buNone/>
                </a:pPr>
                <a:r>
                  <a:rPr lang="en-US" altLang="zh-CN" sz="1000" b="1">
                    <a:solidFill>
                      <a:schemeClr val="tx1"/>
                    </a:solidFill>
                    <a:latin typeface="微软雅黑" panose="020B0503020204020204" pitchFamily="34" charset="-122"/>
                    <a:ea typeface="微软雅黑" panose="020B0503020204020204" pitchFamily="34" charset="-122"/>
                    <a:sym typeface="+mn-ea"/>
                  </a:rPr>
                  <a:t>ICT</a:t>
                </a:r>
                <a:r>
                  <a:rPr lang="zh-CN" altLang="en-US" sz="1000" b="1">
                    <a:solidFill>
                      <a:schemeClr val="tx1"/>
                    </a:solidFill>
                    <a:latin typeface="微软雅黑" panose="020B0503020204020204" pitchFamily="34" charset="-122"/>
                    <a:ea typeface="微软雅黑" panose="020B0503020204020204" pitchFamily="34" charset="-122"/>
                    <a:sym typeface="+mn-ea"/>
                  </a:rPr>
                  <a:t>坏账</a:t>
                </a:r>
                <a:endParaRPr lang="zh-CN" altLang="en-US" sz="1000" b="1">
                  <a:solidFill>
                    <a:schemeClr val="tx1"/>
                  </a:solidFill>
                  <a:latin typeface="微软雅黑" panose="020B0503020204020204" pitchFamily="34" charset="-122"/>
                  <a:ea typeface="微软雅黑" panose="020B0503020204020204" pitchFamily="34" charset="-122"/>
                  <a:sym typeface="+mn-ea"/>
                </a:endParaRPr>
              </a:p>
            </p:txBody>
          </p:sp>
          <p:sp>
            <p:nvSpPr>
              <p:cNvPr id="32" name="文本框 31"/>
              <p:cNvSpPr txBox="1"/>
              <p:nvPr>
                <p:custDataLst>
                  <p:tags r:id="rId19"/>
                </p:custDataLst>
              </p:nvPr>
            </p:nvSpPr>
            <p:spPr>
              <a:xfrm>
                <a:off x="9035" y="4604"/>
                <a:ext cx="1472" cy="618"/>
              </a:xfrm>
              <a:prstGeom prst="rect">
                <a:avLst/>
              </a:prstGeom>
              <a:noFill/>
            </p:spPr>
            <p:txBody>
              <a:bodyPr wrap="square" rtlCol="0">
                <a:spAutoFit/>
              </a:bodyPr>
              <a:lstStyle/>
              <a:p>
                <a:pPr algn="ctr"/>
                <a:r>
                  <a:rPr lang="zh-CN" altLang="en-US" sz="1000"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同比增幅</a:t>
                </a:r>
                <a:endParaRPr lang="zh-CN" altLang="en-US" sz="1000"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0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46%</a:t>
                </a:r>
                <a:endParaRPr lang="en-US" altLang="zh-CN" sz="10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下箭头 15"/>
              <p:cNvSpPr/>
              <p:nvPr>
                <p:custDataLst>
                  <p:tags r:id="rId20"/>
                </p:custDataLst>
              </p:nvPr>
            </p:nvSpPr>
            <p:spPr>
              <a:xfrm rot="5124045" flipH="1" flipV="1">
                <a:off x="9568" y="5098"/>
                <a:ext cx="405" cy="617"/>
              </a:xfrm>
              <a:custGeom>
                <a:avLst/>
                <a:gdLst>
                  <a:gd name="connsiteX0" fmla="*/ 0 w 448873"/>
                  <a:gd name="connsiteY0" fmla="*/ 907747 h 1368152"/>
                  <a:gd name="connsiteX1" fmla="*/ 112218 w 448873"/>
                  <a:gd name="connsiteY1" fmla="*/ 907747 h 1368152"/>
                  <a:gd name="connsiteX2" fmla="*/ 112218 w 448873"/>
                  <a:gd name="connsiteY2" fmla="*/ 0 h 1368152"/>
                  <a:gd name="connsiteX3" fmla="*/ 336655 w 448873"/>
                  <a:gd name="connsiteY3" fmla="*/ 0 h 1368152"/>
                  <a:gd name="connsiteX4" fmla="*/ 336655 w 448873"/>
                  <a:gd name="connsiteY4" fmla="*/ 907747 h 1368152"/>
                  <a:gd name="connsiteX5" fmla="*/ 448873 w 448873"/>
                  <a:gd name="connsiteY5" fmla="*/ 907747 h 1368152"/>
                  <a:gd name="connsiteX6" fmla="*/ 224437 w 448873"/>
                  <a:gd name="connsiteY6" fmla="*/ 1368152 h 1368152"/>
                  <a:gd name="connsiteX7" fmla="*/ 0 w 448873"/>
                  <a:gd name="connsiteY7" fmla="*/ 907747 h 1368152"/>
                  <a:gd name="connsiteX0-1" fmla="*/ 0 w 448873"/>
                  <a:gd name="connsiteY0-2" fmla="*/ 907747 h 1368152"/>
                  <a:gd name="connsiteX1-3" fmla="*/ 112218 w 448873"/>
                  <a:gd name="connsiteY1-4" fmla="*/ 907747 h 1368152"/>
                  <a:gd name="connsiteX2-5" fmla="*/ 112218 w 448873"/>
                  <a:gd name="connsiteY2-6" fmla="*/ 0 h 1368152"/>
                  <a:gd name="connsiteX3-7" fmla="*/ 101576 w 448873"/>
                  <a:gd name="connsiteY3-8" fmla="*/ 4434 h 1368152"/>
                  <a:gd name="connsiteX4-9" fmla="*/ 336655 w 448873"/>
                  <a:gd name="connsiteY4-10" fmla="*/ 907747 h 1368152"/>
                  <a:gd name="connsiteX5-11" fmla="*/ 448873 w 448873"/>
                  <a:gd name="connsiteY5-12" fmla="*/ 907747 h 1368152"/>
                  <a:gd name="connsiteX6-13" fmla="*/ 224437 w 448873"/>
                  <a:gd name="connsiteY6-14" fmla="*/ 1368152 h 1368152"/>
                  <a:gd name="connsiteX7-15" fmla="*/ 0 w 448873"/>
                  <a:gd name="connsiteY7-16" fmla="*/ 907747 h 1368152"/>
                  <a:gd name="connsiteX0-17" fmla="*/ 0 w 448873"/>
                  <a:gd name="connsiteY0-18" fmla="*/ 907747 h 1368152"/>
                  <a:gd name="connsiteX1-19" fmla="*/ 112218 w 448873"/>
                  <a:gd name="connsiteY1-20" fmla="*/ 907747 h 1368152"/>
                  <a:gd name="connsiteX2-21" fmla="*/ 112218 w 448873"/>
                  <a:gd name="connsiteY2-22" fmla="*/ 0 h 1368152"/>
                  <a:gd name="connsiteX3-23" fmla="*/ 101576 w 448873"/>
                  <a:gd name="connsiteY3-24" fmla="*/ 4434 h 1368152"/>
                  <a:gd name="connsiteX4-25" fmla="*/ 336655 w 448873"/>
                  <a:gd name="connsiteY4-26" fmla="*/ 907747 h 1368152"/>
                  <a:gd name="connsiteX5-27" fmla="*/ 448873 w 448873"/>
                  <a:gd name="connsiteY5-28" fmla="*/ 907747 h 1368152"/>
                  <a:gd name="connsiteX6-29" fmla="*/ 224437 w 448873"/>
                  <a:gd name="connsiteY6-30" fmla="*/ 1368152 h 1368152"/>
                  <a:gd name="connsiteX7-31" fmla="*/ 0 w 448873"/>
                  <a:gd name="connsiteY7-32" fmla="*/ 907747 h 1368152"/>
                  <a:gd name="connsiteX0-33" fmla="*/ 0 w 448873"/>
                  <a:gd name="connsiteY0-34" fmla="*/ 907747 h 1368152"/>
                  <a:gd name="connsiteX1-35" fmla="*/ 112218 w 448873"/>
                  <a:gd name="connsiteY1-36" fmla="*/ 907747 h 1368152"/>
                  <a:gd name="connsiteX2-37" fmla="*/ 112218 w 448873"/>
                  <a:gd name="connsiteY2-38" fmla="*/ 0 h 1368152"/>
                  <a:gd name="connsiteX3-39" fmla="*/ 101576 w 448873"/>
                  <a:gd name="connsiteY3-40" fmla="*/ 4434 h 1368152"/>
                  <a:gd name="connsiteX4-41" fmla="*/ 336655 w 448873"/>
                  <a:gd name="connsiteY4-42" fmla="*/ 907747 h 1368152"/>
                  <a:gd name="connsiteX5-43" fmla="*/ 448873 w 448873"/>
                  <a:gd name="connsiteY5-44" fmla="*/ 907747 h 1368152"/>
                  <a:gd name="connsiteX6-45" fmla="*/ 224437 w 448873"/>
                  <a:gd name="connsiteY6-46" fmla="*/ 1368152 h 1368152"/>
                  <a:gd name="connsiteX7-47" fmla="*/ 0 w 448873"/>
                  <a:gd name="connsiteY7-48" fmla="*/ 907747 h 1368152"/>
                  <a:gd name="connsiteX0-49" fmla="*/ 0 w 448873"/>
                  <a:gd name="connsiteY0-50" fmla="*/ 907747 h 1366568"/>
                  <a:gd name="connsiteX1-51" fmla="*/ 112218 w 448873"/>
                  <a:gd name="connsiteY1-52" fmla="*/ 907747 h 1366568"/>
                  <a:gd name="connsiteX2-53" fmla="*/ 112218 w 448873"/>
                  <a:gd name="connsiteY2-54" fmla="*/ 0 h 1366568"/>
                  <a:gd name="connsiteX3-55" fmla="*/ 101576 w 448873"/>
                  <a:gd name="connsiteY3-56" fmla="*/ 4434 h 1366568"/>
                  <a:gd name="connsiteX4-57" fmla="*/ 336655 w 448873"/>
                  <a:gd name="connsiteY4-58" fmla="*/ 907747 h 1366568"/>
                  <a:gd name="connsiteX5-59" fmla="*/ 448873 w 448873"/>
                  <a:gd name="connsiteY5-60" fmla="*/ 907747 h 1366568"/>
                  <a:gd name="connsiteX6-61" fmla="*/ 308393 w 448873"/>
                  <a:gd name="connsiteY6-62" fmla="*/ 1366568 h 1366568"/>
                  <a:gd name="connsiteX7-63" fmla="*/ 0 w 448873"/>
                  <a:gd name="connsiteY7-64" fmla="*/ 907747 h 1366568"/>
                  <a:gd name="connsiteX0-65" fmla="*/ 0 w 447923"/>
                  <a:gd name="connsiteY0-66" fmla="*/ 907747 h 1366568"/>
                  <a:gd name="connsiteX1-67" fmla="*/ 112218 w 447923"/>
                  <a:gd name="connsiteY1-68" fmla="*/ 907747 h 1366568"/>
                  <a:gd name="connsiteX2-69" fmla="*/ 112218 w 447923"/>
                  <a:gd name="connsiteY2-70" fmla="*/ 0 h 1366568"/>
                  <a:gd name="connsiteX3-71" fmla="*/ 101576 w 447923"/>
                  <a:gd name="connsiteY3-72" fmla="*/ 4434 h 1366568"/>
                  <a:gd name="connsiteX4-73" fmla="*/ 336655 w 447923"/>
                  <a:gd name="connsiteY4-74" fmla="*/ 907747 h 1366568"/>
                  <a:gd name="connsiteX5-75" fmla="*/ 447923 w 447923"/>
                  <a:gd name="connsiteY5-76" fmla="*/ 857373 h 1366568"/>
                  <a:gd name="connsiteX6-77" fmla="*/ 308393 w 447923"/>
                  <a:gd name="connsiteY6-78" fmla="*/ 1366568 h 1366568"/>
                  <a:gd name="connsiteX7-79" fmla="*/ 0 w 447923"/>
                  <a:gd name="connsiteY7-80" fmla="*/ 907747 h 1366568"/>
                  <a:gd name="connsiteX0-81" fmla="*/ 0 w 437786"/>
                  <a:gd name="connsiteY0-82" fmla="*/ 999941 h 1366568"/>
                  <a:gd name="connsiteX1-83" fmla="*/ 102081 w 437786"/>
                  <a:gd name="connsiteY1-84" fmla="*/ 907747 h 1366568"/>
                  <a:gd name="connsiteX2-85" fmla="*/ 102081 w 437786"/>
                  <a:gd name="connsiteY2-86" fmla="*/ 0 h 1366568"/>
                  <a:gd name="connsiteX3-87" fmla="*/ 91439 w 437786"/>
                  <a:gd name="connsiteY3-88" fmla="*/ 4434 h 1366568"/>
                  <a:gd name="connsiteX4-89" fmla="*/ 326518 w 437786"/>
                  <a:gd name="connsiteY4-90" fmla="*/ 907747 h 1366568"/>
                  <a:gd name="connsiteX5-91" fmla="*/ 437786 w 437786"/>
                  <a:gd name="connsiteY5-92" fmla="*/ 857373 h 1366568"/>
                  <a:gd name="connsiteX6-93" fmla="*/ 298256 w 437786"/>
                  <a:gd name="connsiteY6-94" fmla="*/ 1366568 h 1366568"/>
                  <a:gd name="connsiteX7-95" fmla="*/ 0 w 437786"/>
                  <a:gd name="connsiteY7-96" fmla="*/ 999941 h 1366568"/>
                  <a:gd name="connsiteX0-97" fmla="*/ 0 w 437786"/>
                  <a:gd name="connsiteY0-98" fmla="*/ 999941 h 1366568"/>
                  <a:gd name="connsiteX1-99" fmla="*/ 111268 w 437786"/>
                  <a:gd name="connsiteY1-100" fmla="*/ 949567 h 1366568"/>
                  <a:gd name="connsiteX2-101" fmla="*/ 102081 w 437786"/>
                  <a:gd name="connsiteY2-102" fmla="*/ 0 h 1366568"/>
                  <a:gd name="connsiteX3-103" fmla="*/ 91439 w 437786"/>
                  <a:gd name="connsiteY3-104" fmla="*/ 4434 h 1366568"/>
                  <a:gd name="connsiteX4-105" fmla="*/ 326518 w 437786"/>
                  <a:gd name="connsiteY4-106" fmla="*/ 907747 h 1366568"/>
                  <a:gd name="connsiteX5-107" fmla="*/ 437786 w 437786"/>
                  <a:gd name="connsiteY5-108" fmla="*/ 857373 h 1366568"/>
                  <a:gd name="connsiteX6-109" fmla="*/ 298256 w 437786"/>
                  <a:gd name="connsiteY6-110" fmla="*/ 1366568 h 1366568"/>
                  <a:gd name="connsiteX7-111" fmla="*/ 0 w 437786"/>
                  <a:gd name="connsiteY7-112" fmla="*/ 999941 h 1366568"/>
                  <a:gd name="connsiteX0-113" fmla="*/ 0 w 437786"/>
                  <a:gd name="connsiteY0-114" fmla="*/ 999941 h 1366568"/>
                  <a:gd name="connsiteX1-115" fmla="*/ 111268 w 437786"/>
                  <a:gd name="connsiteY1-116" fmla="*/ 949567 h 1366568"/>
                  <a:gd name="connsiteX2-117" fmla="*/ 102081 w 437786"/>
                  <a:gd name="connsiteY2-118" fmla="*/ 0 h 1366568"/>
                  <a:gd name="connsiteX3-119" fmla="*/ 91439 w 437786"/>
                  <a:gd name="connsiteY3-120" fmla="*/ 4434 h 1366568"/>
                  <a:gd name="connsiteX4-121" fmla="*/ 316227 w 437786"/>
                  <a:gd name="connsiteY4-122" fmla="*/ 897837 h 1366568"/>
                  <a:gd name="connsiteX5-123" fmla="*/ 437786 w 437786"/>
                  <a:gd name="connsiteY5-124" fmla="*/ 857373 h 1366568"/>
                  <a:gd name="connsiteX6-125" fmla="*/ 298256 w 437786"/>
                  <a:gd name="connsiteY6-126" fmla="*/ 1366568 h 1366568"/>
                  <a:gd name="connsiteX7-127" fmla="*/ 0 w 437786"/>
                  <a:gd name="connsiteY7-128" fmla="*/ 999941 h 1366568"/>
                  <a:gd name="connsiteX0-129" fmla="*/ 0 w 437786"/>
                  <a:gd name="connsiteY0-130" fmla="*/ 999941 h 1366568"/>
                  <a:gd name="connsiteX1-131" fmla="*/ 111268 w 437786"/>
                  <a:gd name="connsiteY1-132" fmla="*/ 949567 h 1366568"/>
                  <a:gd name="connsiteX2-133" fmla="*/ 102081 w 437786"/>
                  <a:gd name="connsiteY2-134" fmla="*/ 0 h 1366568"/>
                  <a:gd name="connsiteX3-135" fmla="*/ 91439 w 437786"/>
                  <a:gd name="connsiteY3-136" fmla="*/ 4434 h 1366568"/>
                  <a:gd name="connsiteX4-137" fmla="*/ 316227 w 437786"/>
                  <a:gd name="connsiteY4-138" fmla="*/ 897837 h 1366568"/>
                  <a:gd name="connsiteX5-139" fmla="*/ 437786 w 437786"/>
                  <a:gd name="connsiteY5-140" fmla="*/ 857373 h 1366568"/>
                  <a:gd name="connsiteX6-141" fmla="*/ 298256 w 437786"/>
                  <a:gd name="connsiteY6-142" fmla="*/ 1366568 h 1366568"/>
                  <a:gd name="connsiteX7-143" fmla="*/ 0 w 437786"/>
                  <a:gd name="connsiteY7-144" fmla="*/ 999941 h 1366568"/>
                  <a:gd name="connsiteX0-145" fmla="*/ 0 w 437786"/>
                  <a:gd name="connsiteY0-146" fmla="*/ 999941 h 1313395"/>
                  <a:gd name="connsiteX1-147" fmla="*/ 111268 w 437786"/>
                  <a:gd name="connsiteY1-148" fmla="*/ 949567 h 1313395"/>
                  <a:gd name="connsiteX2-149" fmla="*/ 102081 w 437786"/>
                  <a:gd name="connsiteY2-150" fmla="*/ 0 h 1313395"/>
                  <a:gd name="connsiteX3-151" fmla="*/ 91439 w 437786"/>
                  <a:gd name="connsiteY3-152" fmla="*/ 4434 h 1313395"/>
                  <a:gd name="connsiteX4-153" fmla="*/ 316227 w 437786"/>
                  <a:gd name="connsiteY4-154" fmla="*/ 897837 h 1313395"/>
                  <a:gd name="connsiteX5-155" fmla="*/ 437786 w 437786"/>
                  <a:gd name="connsiteY5-156" fmla="*/ 857373 h 1313395"/>
                  <a:gd name="connsiteX6-157" fmla="*/ 349459 w 437786"/>
                  <a:gd name="connsiteY6-158" fmla="*/ 1313395 h 1313395"/>
                  <a:gd name="connsiteX7-159" fmla="*/ 0 w 437786"/>
                  <a:gd name="connsiteY7-160" fmla="*/ 999941 h 1313395"/>
                  <a:gd name="connsiteX0-161" fmla="*/ 0 w 437786"/>
                  <a:gd name="connsiteY0-162" fmla="*/ 999941 h 1313395"/>
                  <a:gd name="connsiteX1-163" fmla="*/ 111268 w 437786"/>
                  <a:gd name="connsiteY1-164" fmla="*/ 949567 h 1313395"/>
                  <a:gd name="connsiteX2-165" fmla="*/ 102081 w 437786"/>
                  <a:gd name="connsiteY2-166" fmla="*/ 0 h 1313395"/>
                  <a:gd name="connsiteX3-167" fmla="*/ 106622 w 437786"/>
                  <a:gd name="connsiteY3-168" fmla="*/ 5832 h 1313395"/>
                  <a:gd name="connsiteX4-169" fmla="*/ 316227 w 437786"/>
                  <a:gd name="connsiteY4-170" fmla="*/ 897837 h 1313395"/>
                  <a:gd name="connsiteX5-171" fmla="*/ 437786 w 437786"/>
                  <a:gd name="connsiteY5-172" fmla="*/ 857373 h 1313395"/>
                  <a:gd name="connsiteX6-173" fmla="*/ 349459 w 437786"/>
                  <a:gd name="connsiteY6-174" fmla="*/ 1313395 h 1313395"/>
                  <a:gd name="connsiteX7-175" fmla="*/ 0 w 437786"/>
                  <a:gd name="connsiteY7-176" fmla="*/ 999941 h 1313395"/>
                  <a:gd name="connsiteX0-177" fmla="*/ 0 w 437786"/>
                  <a:gd name="connsiteY0-178" fmla="*/ 999941 h 1313395"/>
                  <a:gd name="connsiteX1-179" fmla="*/ 111268 w 437786"/>
                  <a:gd name="connsiteY1-180" fmla="*/ 949567 h 1313395"/>
                  <a:gd name="connsiteX2-181" fmla="*/ 102081 w 437786"/>
                  <a:gd name="connsiteY2-182" fmla="*/ 0 h 1313395"/>
                  <a:gd name="connsiteX3-183" fmla="*/ 106622 w 437786"/>
                  <a:gd name="connsiteY3-184" fmla="*/ 5832 h 1313395"/>
                  <a:gd name="connsiteX4-185" fmla="*/ 316227 w 437786"/>
                  <a:gd name="connsiteY4-186" fmla="*/ 897837 h 1313395"/>
                  <a:gd name="connsiteX5-187" fmla="*/ 437786 w 437786"/>
                  <a:gd name="connsiteY5-188" fmla="*/ 857373 h 1313395"/>
                  <a:gd name="connsiteX6-189" fmla="*/ 349459 w 437786"/>
                  <a:gd name="connsiteY6-190" fmla="*/ 1313395 h 1313395"/>
                  <a:gd name="connsiteX7-191" fmla="*/ 0 w 437786"/>
                  <a:gd name="connsiteY7-192" fmla="*/ 999941 h 1313395"/>
                  <a:gd name="connsiteX0-193" fmla="*/ 0 w 443885"/>
                  <a:gd name="connsiteY0-194" fmla="*/ 999941 h 1313395"/>
                  <a:gd name="connsiteX1-195" fmla="*/ 111268 w 443885"/>
                  <a:gd name="connsiteY1-196" fmla="*/ 949567 h 1313395"/>
                  <a:gd name="connsiteX2-197" fmla="*/ 102081 w 443885"/>
                  <a:gd name="connsiteY2-198" fmla="*/ 0 h 1313395"/>
                  <a:gd name="connsiteX3-199" fmla="*/ 106622 w 443885"/>
                  <a:gd name="connsiteY3-200" fmla="*/ 5832 h 1313395"/>
                  <a:gd name="connsiteX4-201" fmla="*/ 316227 w 443885"/>
                  <a:gd name="connsiteY4-202" fmla="*/ 897837 h 1313395"/>
                  <a:gd name="connsiteX5-203" fmla="*/ 443885 w 443885"/>
                  <a:gd name="connsiteY5-204" fmla="*/ 823576 h 1313395"/>
                  <a:gd name="connsiteX6-205" fmla="*/ 349459 w 443885"/>
                  <a:gd name="connsiteY6-206" fmla="*/ 1313395 h 1313395"/>
                  <a:gd name="connsiteX7-207" fmla="*/ 0 w 443885"/>
                  <a:gd name="connsiteY7-208" fmla="*/ 999941 h 1313395"/>
                  <a:gd name="connsiteX0-209" fmla="*/ 0 w 443885"/>
                  <a:gd name="connsiteY0-210" fmla="*/ 999941 h 1313395"/>
                  <a:gd name="connsiteX1-211" fmla="*/ 111268 w 443885"/>
                  <a:gd name="connsiteY1-212" fmla="*/ 949567 h 1313395"/>
                  <a:gd name="connsiteX2-213" fmla="*/ 102081 w 443885"/>
                  <a:gd name="connsiteY2-214" fmla="*/ 0 h 1313395"/>
                  <a:gd name="connsiteX3-215" fmla="*/ 106622 w 443885"/>
                  <a:gd name="connsiteY3-216" fmla="*/ 5832 h 1313395"/>
                  <a:gd name="connsiteX4-217" fmla="*/ 302569 w 443885"/>
                  <a:gd name="connsiteY4-218" fmla="*/ 887989 h 1313395"/>
                  <a:gd name="connsiteX5-219" fmla="*/ 443885 w 443885"/>
                  <a:gd name="connsiteY5-220" fmla="*/ 823576 h 1313395"/>
                  <a:gd name="connsiteX6-221" fmla="*/ 349459 w 443885"/>
                  <a:gd name="connsiteY6-222" fmla="*/ 1313395 h 1313395"/>
                  <a:gd name="connsiteX7-223" fmla="*/ 0 w 443885"/>
                  <a:gd name="connsiteY7-224" fmla="*/ 999941 h 1313395"/>
                  <a:gd name="connsiteX0-225" fmla="*/ 0 w 443885"/>
                  <a:gd name="connsiteY0-226" fmla="*/ 999941 h 1313395"/>
                  <a:gd name="connsiteX1-227" fmla="*/ 111268 w 443885"/>
                  <a:gd name="connsiteY1-228" fmla="*/ 949567 h 1313395"/>
                  <a:gd name="connsiteX2-229" fmla="*/ 102081 w 443885"/>
                  <a:gd name="connsiteY2-230" fmla="*/ 0 h 1313395"/>
                  <a:gd name="connsiteX3-231" fmla="*/ 106622 w 443885"/>
                  <a:gd name="connsiteY3-232" fmla="*/ 5832 h 1313395"/>
                  <a:gd name="connsiteX4-233" fmla="*/ 302569 w 443885"/>
                  <a:gd name="connsiteY4-234" fmla="*/ 887989 h 1313395"/>
                  <a:gd name="connsiteX5-235" fmla="*/ 443885 w 443885"/>
                  <a:gd name="connsiteY5-236" fmla="*/ 823576 h 1313395"/>
                  <a:gd name="connsiteX6-237" fmla="*/ 349459 w 443885"/>
                  <a:gd name="connsiteY6-238" fmla="*/ 1313395 h 1313395"/>
                  <a:gd name="connsiteX7-239" fmla="*/ 0 w 443885"/>
                  <a:gd name="connsiteY7-240" fmla="*/ 999941 h 1313395"/>
                  <a:gd name="connsiteX0-241" fmla="*/ 0 w 443885"/>
                  <a:gd name="connsiteY0-242" fmla="*/ 999941 h 1313395"/>
                  <a:gd name="connsiteX1-243" fmla="*/ 128421 w 443885"/>
                  <a:gd name="connsiteY1-244" fmla="*/ 966086 h 1313395"/>
                  <a:gd name="connsiteX2-245" fmla="*/ 102081 w 443885"/>
                  <a:gd name="connsiteY2-246" fmla="*/ 0 h 1313395"/>
                  <a:gd name="connsiteX3-247" fmla="*/ 106622 w 443885"/>
                  <a:gd name="connsiteY3-248" fmla="*/ 5832 h 1313395"/>
                  <a:gd name="connsiteX4-249" fmla="*/ 302569 w 443885"/>
                  <a:gd name="connsiteY4-250" fmla="*/ 887989 h 1313395"/>
                  <a:gd name="connsiteX5-251" fmla="*/ 443885 w 443885"/>
                  <a:gd name="connsiteY5-252" fmla="*/ 823576 h 1313395"/>
                  <a:gd name="connsiteX6-253" fmla="*/ 349459 w 443885"/>
                  <a:gd name="connsiteY6-254" fmla="*/ 1313395 h 1313395"/>
                  <a:gd name="connsiteX7-255" fmla="*/ 0 w 443885"/>
                  <a:gd name="connsiteY7-256" fmla="*/ 999941 h 1313395"/>
                  <a:gd name="connsiteX0-257" fmla="*/ 0 w 443885"/>
                  <a:gd name="connsiteY0-258" fmla="*/ 999941 h 1313395"/>
                  <a:gd name="connsiteX1-259" fmla="*/ 128421 w 443885"/>
                  <a:gd name="connsiteY1-260" fmla="*/ 966086 h 1313395"/>
                  <a:gd name="connsiteX2-261" fmla="*/ 102081 w 443885"/>
                  <a:gd name="connsiteY2-262" fmla="*/ 0 h 1313395"/>
                  <a:gd name="connsiteX3-263" fmla="*/ 106622 w 443885"/>
                  <a:gd name="connsiteY3-264" fmla="*/ 5832 h 1313395"/>
                  <a:gd name="connsiteX4-265" fmla="*/ 302569 w 443885"/>
                  <a:gd name="connsiteY4-266" fmla="*/ 887989 h 1313395"/>
                  <a:gd name="connsiteX5-267" fmla="*/ 443885 w 443885"/>
                  <a:gd name="connsiteY5-268" fmla="*/ 823576 h 1313395"/>
                  <a:gd name="connsiteX6-269" fmla="*/ 349459 w 443885"/>
                  <a:gd name="connsiteY6-270" fmla="*/ 1313395 h 1313395"/>
                  <a:gd name="connsiteX7-271" fmla="*/ 0 w 443885"/>
                  <a:gd name="connsiteY7-272" fmla="*/ 999941 h 1313395"/>
                  <a:gd name="connsiteX0-273" fmla="*/ 0 w 440200"/>
                  <a:gd name="connsiteY0-274" fmla="*/ 1016712 h 1313395"/>
                  <a:gd name="connsiteX1-275" fmla="*/ 124736 w 440200"/>
                  <a:gd name="connsiteY1-276" fmla="*/ 966086 h 1313395"/>
                  <a:gd name="connsiteX2-277" fmla="*/ 98396 w 440200"/>
                  <a:gd name="connsiteY2-278" fmla="*/ 0 h 1313395"/>
                  <a:gd name="connsiteX3-279" fmla="*/ 102937 w 440200"/>
                  <a:gd name="connsiteY3-280" fmla="*/ 5832 h 1313395"/>
                  <a:gd name="connsiteX4-281" fmla="*/ 298884 w 440200"/>
                  <a:gd name="connsiteY4-282" fmla="*/ 887989 h 1313395"/>
                  <a:gd name="connsiteX5-283" fmla="*/ 440200 w 440200"/>
                  <a:gd name="connsiteY5-284" fmla="*/ 823576 h 1313395"/>
                  <a:gd name="connsiteX6-285" fmla="*/ 345774 w 440200"/>
                  <a:gd name="connsiteY6-286" fmla="*/ 1313395 h 1313395"/>
                  <a:gd name="connsiteX7-287" fmla="*/ 0 w 440200"/>
                  <a:gd name="connsiteY7-288" fmla="*/ 1016712 h 1313395"/>
                  <a:gd name="connsiteX0-289" fmla="*/ 0 w 440200"/>
                  <a:gd name="connsiteY0-290" fmla="*/ 1016712 h 1347828"/>
                  <a:gd name="connsiteX1-291" fmla="*/ 124736 w 440200"/>
                  <a:gd name="connsiteY1-292" fmla="*/ 966086 h 1347828"/>
                  <a:gd name="connsiteX2-293" fmla="*/ 98396 w 440200"/>
                  <a:gd name="connsiteY2-294" fmla="*/ 0 h 1347828"/>
                  <a:gd name="connsiteX3-295" fmla="*/ 102937 w 440200"/>
                  <a:gd name="connsiteY3-296" fmla="*/ 5832 h 1347828"/>
                  <a:gd name="connsiteX4-297" fmla="*/ 298884 w 440200"/>
                  <a:gd name="connsiteY4-298" fmla="*/ 887989 h 1347828"/>
                  <a:gd name="connsiteX5-299" fmla="*/ 440200 w 440200"/>
                  <a:gd name="connsiteY5-300" fmla="*/ 823576 h 1347828"/>
                  <a:gd name="connsiteX6-301" fmla="*/ 395262 w 440200"/>
                  <a:gd name="connsiteY6-302" fmla="*/ 1347828 h 1347828"/>
                  <a:gd name="connsiteX7-303" fmla="*/ 0 w 440200"/>
                  <a:gd name="connsiteY7-304" fmla="*/ 1016712 h 1347828"/>
                  <a:gd name="connsiteX0-305" fmla="*/ 0 w 395262"/>
                  <a:gd name="connsiteY0-306" fmla="*/ 1016712 h 1347828"/>
                  <a:gd name="connsiteX1-307" fmla="*/ 124736 w 395262"/>
                  <a:gd name="connsiteY1-308" fmla="*/ 966086 h 1347828"/>
                  <a:gd name="connsiteX2-309" fmla="*/ 98396 w 395262"/>
                  <a:gd name="connsiteY2-310" fmla="*/ 0 h 1347828"/>
                  <a:gd name="connsiteX3-311" fmla="*/ 102937 w 395262"/>
                  <a:gd name="connsiteY3-312" fmla="*/ 5832 h 1347828"/>
                  <a:gd name="connsiteX4-313" fmla="*/ 298884 w 395262"/>
                  <a:gd name="connsiteY4-314" fmla="*/ 887989 h 1347828"/>
                  <a:gd name="connsiteX5-315" fmla="*/ 386646 w 395262"/>
                  <a:gd name="connsiteY5-316" fmla="*/ 841427 h 1347828"/>
                  <a:gd name="connsiteX6-317" fmla="*/ 395262 w 395262"/>
                  <a:gd name="connsiteY6-318" fmla="*/ 1347828 h 1347828"/>
                  <a:gd name="connsiteX7-319" fmla="*/ 0 w 395262"/>
                  <a:gd name="connsiteY7-320" fmla="*/ 1016712 h 1347828"/>
                  <a:gd name="connsiteX0-321" fmla="*/ 6355 w 361341"/>
                  <a:gd name="connsiteY0-322" fmla="*/ 1009216 h 1347828"/>
                  <a:gd name="connsiteX1-323" fmla="*/ 90815 w 361341"/>
                  <a:gd name="connsiteY1-324" fmla="*/ 966086 h 1347828"/>
                  <a:gd name="connsiteX2-325" fmla="*/ 64475 w 361341"/>
                  <a:gd name="connsiteY2-326" fmla="*/ 0 h 1347828"/>
                  <a:gd name="connsiteX3-327" fmla="*/ 69016 w 361341"/>
                  <a:gd name="connsiteY3-328" fmla="*/ 5832 h 1347828"/>
                  <a:gd name="connsiteX4-329" fmla="*/ 264963 w 361341"/>
                  <a:gd name="connsiteY4-330" fmla="*/ 887989 h 1347828"/>
                  <a:gd name="connsiteX5-331" fmla="*/ 352725 w 361341"/>
                  <a:gd name="connsiteY5-332" fmla="*/ 841427 h 1347828"/>
                  <a:gd name="connsiteX6-333" fmla="*/ 361341 w 361341"/>
                  <a:gd name="connsiteY6-334" fmla="*/ 1347828 h 1347828"/>
                  <a:gd name="connsiteX7-335" fmla="*/ 6355 w 361341"/>
                  <a:gd name="connsiteY7-336" fmla="*/ 1009216 h 1347828"/>
                  <a:gd name="connsiteX0-337" fmla="*/ 6355 w 352725"/>
                  <a:gd name="connsiteY0-338" fmla="*/ 1009216 h 1239068"/>
                  <a:gd name="connsiteX1-339" fmla="*/ 90815 w 352725"/>
                  <a:gd name="connsiteY1-340" fmla="*/ 966086 h 1239068"/>
                  <a:gd name="connsiteX2-341" fmla="*/ 64475 w 352725"/>
                  <a:gd name="connsiteY2-342" fmla="*/ 0 h 1239068"/>
                  <a:gd name="connsiteX3-343" fmla="*/ 69016 w 352725"/>
                  <a:gd name="connsiteY3-344" fmla="*/ 5832 h 1239068"/>
                  <a:gd name="connsiteX4-345" fmla="*/ 264963 w 352725"/>
                  <a:gd name="connsiteY4-346" fmla="*/ 887989 h 1239068"/>
                  <a:gd name="connsiteX5-347" fmla="*/ 352725 w 352725"/>
                  <a:gd name="connsiteY5-348" fmla="*/ 841427 h 1239068"/>
                  <a:gd name="connsiteX6-349" fmla="*/ 323924 w 352725"/>
                  <a:gd name="connsiteY6-350" fmla="*/ 1239068 h 1239068"/>
                  <a:gd name="connsiteX7-351" fmla="*/ 6355 w 352725"/>
                  <a:gd name="connsiteY7-352" fmla="*/ 1009216 h 1239068"/>
                  <a:gd name="connsiteX0-353" fmla="*/ 6355 w 352725"/>
                  <a:gd name="connsiteY0-354" fmla="*/ 1009216 h 1239068"/>
                  <a:gd name="connsiteX1-355" fmla="*/ 90815 w 352725"/>
                  <a:gd name="connsiteY1-356" fmla="*/ 966086 h 1239068"/>
                  <a:gd name="connsiteX2-357" fmla="*/ 64475 w 352725"/>
                  <a:gd name="connsiteY2-358" fmla="*/ 0 h 1239068"/>
                  <a:gd name="connsiteX3-359" fmla="*/ 69016 w 352725"/>
                  <a:gd name="connsiteY3-360" fmla="*/ 5832 h 1239068"/>
                  <a:gd name="connsiteX4-361" fmla="*/ 258294 w 352725"/>
                  <a:gd name="connsiteY4-362" fmla="*/ 891483 h 1239068"/>
                  <a:gd name="connsiteX5-363" fmla="*/ 352725 w 352725"/>
                  <a:gd name="connsiteY5-364" fmla="*/ 841427 h 1239068"/>
                  <a:gd name="connsiteX6-365" fmla="*/ 323924 w 352725"/>
                  <a:gd name="connsiteY6-366" fmla="*/ 1239068 h 1239068"/>
                  <a:gd name="connsiteX7-367" fmla="*/ 6355 w 352725"/>
                  <a:gd name="connsiteY7-368" fmla="*/ 1009216 h 1239068"/>
                  <a:gd name="connsiteX0-369" fmla="*/ 0 w 346370"/>
                  <a:gd name="connsiteY0-370" fmla="*/ 1009216 h 1239068"/>
                  <a:gd name="connsiteX1-371" fmla="*/ 96150 w 346370"/>
                  <a:gd name="connsiteY1-372" fmla="*/ 960813 h 1239068"/>
                  <a:gd name="connsiteX2-373" fmla="*/ 58120 w 346370"/>
                  <a:gd name="connsiteY2-374" fmla="*/ 0 h 1239068"/>
                  <a:gd name="connsiteX3-375" fmla="*/ 62661 w 346370"/>
                  <a:gd name="connsiteY3-376" fmla="*/ 5832 h 1239068"/>
                  <a:gd name="connsiteX4-377" fmla="*/ 251939 w 346370"/>
                  <a:gd name="connsiteY4-378" fmla="*/ 891483 h 1239068"/>
                  <a:gd name="connsiteX5-379" fmla="*/ 346370 w 346370"/>
                  <a:gd name="connsiteY5-380" fmla="*/ 841427 h 1239068"/>
                  <a:gd name="connsiteX6-381" fmla="*/ 317569 w 346370"/>
                  <a:gd name="connsiteY6-382" fmla="*/ 1239068 h 1239068"/>
                  <a:gd name="connsiteX7-383" fmla="*/ 0 w 346370"/>
                  <a:gd name="connsiteY7-384" fmla="*/ 1009216 h 1239068"/>
                  <a:gd name="connsiteX0-385" fmla="*/ 19649 w 366019"/>
                  <a:gd name="connsiteY0-386" fmla="*/ 1009216 h 1239068"/>
                  <a:gd name="connsiteX1-387" fmla="*/ 115799 w 366019"/>
                  <a:gd name="connsiteY1-388" fmla="*/ 960813 h 1239068"/>
                  <a:gd name="connsiteX2-389" fmla="*/ 77769 w 366019"/>
                  <a:gd name="connsiteY2-390" fmla="*/ 0 h 1239068"/>
                  <a:gd name="connsiteX3-391" fmla="*/ 82310 w 366019"/>
                  <a:gd name="connsiteY3-392" fmla="*/ 5832 h 1239068"/>
                  <a:gd name="connsiteX4-393" fmla="*/ 271588 w 366019"/>
                  <a:gd name="connsiteY4-394" fmla="*/ 891483 h 1239068"/>
                  <a:gd name="connsiteX5-395" fmla="*/ 366019 w 366019"/>
                  <a:gd name="connsiteY5-396" fmla="*/ 841427 h 1239068"/>
                  <a:gd name="connsiteX6-397" fmla="*/ 337218 w 366019"/>
                  <a:gd name="connsiteY6-398" fmla="*/ 1239068 h 1239068"/>
                  <a:gd name="connsiteX7-399" fmla="*/ 19649 w 366019"/>
                  <a:gd name="connsiteY7-400" fmla="*/ 1009216 h 1239068"/>
                  <a:gd name="connsiteX0-401" fmla="*/ 0 w 346370"/>
                  <a:gd name="connsiteY0-402" fmla="*/ 1009216 h 1239068"/>
                  <a:gd name="connsiteX1-403" fmla="*/ 96150 w 346370"/>
                  <a:gd name="connsiteY1-404" fmla="*/ 960813 h 1239068"/>
                  <a:gd name="connsiteX2-405" fmla="*/ 58120 w 346370"/>
                  <a:gd name="connsiteY2-406" fmla="*/ 0 h 1239068"/>
                  <a:gd name="connsiteX3-407" fmla="*/ 62661 w 346370"/>
                  <a:gd name="connsiteY3-408" fmla="*/ 5832 h 1239068"/>
                  <a:gd name="connsiteX4-409" fmla="*/ 251939 w 346370"/>
                  <a:gd name="connsiteY4-410" fmla="*/ 891483 h 1239068"/>
                  <a:gd name="connsiteX5-411" fmla="*/ 346370 w 346370"/>
                  <a:gd name="connsiteY5-412" fmla="*/ 841427 h 1239068"/>
                  <a:gd name="connsiteX6-413" fmla="*/ 317569 w 346370"/>
                  <a:gd name="connsiteY6-414" fmla="*/ 1239068 h 1239068"/>
                  <a:gd name="connsiteX7-415" fmla="*/ 0 w 346370"/>
                  <a:gd name="connsiteY7-416" fmla="*/ 1009216 h 1239068"/>
                  <a:gd name="connsiteX0-417" fmla="*/ 0 w 346370"/>
                  <a:gd name="connsiteY0-418" fmla="*/ 1012785 h 1242637"/>
                  <a:gd name="connsiteX1-419" fmla="*/ 96150 w 346370"/>
                  <a:gd name="connsiteY1-420" fmla="*/ 964382 h 1242637"/>
                  <a:gd name="connsiteX2-421" fmla="*/ 58120 w 346370"/>
                  <a:gd name="connsiteY2-422" fmla="*/ 3569 h 1242637"/>
                  <a:gd name="connsiteX3-423" fmla="*/ 114690 w 346370"/>
                  <a:gd name="connsiteY3-424" fmla="*/ 0 h 1242637"/>
                  <a:gd name="connsiteX4-425" fmla="*/ 251939 w 346370"/>
                  <a:gd name="connsiteY4-426" fmla="*/ 895052 h 1242637"/>
                  <a:gd name="connsiteX5-427" fmla="*/ 346370 w 346370"/>
                  <a:gd name="connsiteY5-428" fmla="*/ 844996 h 1242637"/>
                  <a:gd name="connsiteX6-429" fmla="*/ 317569 w 346370"/>
                  <a:gd name="connsiteY6-430" fmla="*/ 1242637 h 1242637"/>
                  <a:gd name="connsiteX7-431" fmla="*/ 0 w 346370"/>
                  <a:gd name="connsiteY7-432" fmla="*/ 1012785 h 1242637"/>
                  <a:gd name="connsiteX0-433" fmla="*/ 0 w 346370"/>
                  <a:gd name="connsiteY0-434" fmla="*/ 1012785 h 1242637"/>
                  <a:gd name="connsiteX1-435" fmla="*/ 96150 w 346370"/>
                  <a:gd name="connsiteY1-436" fmla="*/ 964382 h 1242637"/>
                  <a:gd name="connsiteX2-437" fmla="*/ 58120 w 346370"/>
                  <a:gd name="connsiteY2-438" fmla="*/ 3569 h 1242637"/>
                  <a:gd name="connsiteX3-439" fmla="*/ 114690 w 346370"/>
                  <a:gd name="connsiteY3-440" fmla="*/ 0 h 1242637"/>
                  <a:gd name="connsiteX4-441" fmla="*/ 251939 w 346370"/>
                  <a:gd name="connsiteY4-442" fmla="*/ 895052 h 1242637"/>
                  <a:gd name="connsiteX5-443" fmla="*/ 346370 w 346370"/>
                  <a:gd name="connsiteY5-444" fmla="*/ 844996 h 1242637"/>
                  <a:gd name="connsiteX6-445" fmla="*/ 317569 w 346370"/>
                  <a:gd name="connsiteY6-446" fmla="*/ 1242637 h 1242637"/>
                  <a:gd name="connsiteX7-447" fmla="*/ 0 w 346370"/>
                  <a:gd name="connsiteY7-448" fmla="*/ 1012785 h 1242637"/>
                  <a:gd name="connsiteX0-449" fmla="*/ 0 w 346370"/>
                  <a:gd name="connsiteY0-450" fmla="*/ 1009216 h 1239068"/>
                  <a:gd name="connsiteX1-451" fmla="*/ 96150 w 346370"/>
                  <a:gd name="connsiteY1-452" fmla="*/ 960813 h 1239068"/>
                  <a:gd name="connsiteX2-453" fmla="*/ 58120 w 346370"/>
                  <a:gd name="connsiteY2-454" fmla="*/ 0 h 1239068"/>
                  <a:gd name="connsiteX3-455" fmla="*/ 69331 w 346370"/>
                  <a:gd name="connsiteY3-456" fmla="*/ 2339 h 1239068"/>
                  <a:gd name="connsiteX4-457" fmla="*/ 251939 w 346370"/>
                  <a:gd name="connsiteY4-458" fmla="*/ 891483 h 1239068"/>
                  <a:gd name="connsiteX5-459" fmla="*/ 346370 w 346370"/>
                  <a:gd name="connsiteY5-460" fmla="*/ 841427 h 1239068"/>
                  <a:gd name="connsiteX6-461" fmla="*/ 317569 w 346370"/>
                  <a:gd name="connsiteY6-462" fmla="*/ 1239068 h 1239068"/>
                  <a:gd name="connsiteX7-463" fmla="*/ 0 w 346370"/>
                  <a:gd name="connsiteY7-464" fmla="*/ 1009216 h 1239068"/>
                  <a:gd name="connsiteX0-465" fmla="*/ 0 w 346370"/>
                  <a:gd name="connsiteY0-466" fmla="*/ 1009216 h 1239068"/>
                  <a:gd name="connsiteX1-467" fmla="*/ 96150 w 346370"/>
                  <a:gd name="connsiteY1-468" fmla="*/ 960813 h 1239068"/>
                  <a:gd name="connsiteX2-469" fmla="*/ 58120 w 346370"/>
                  <a:gd name="connsiteY2-470" fmla="*/ 0 h 1239068"/>
                  <a:gd name="connsiteX3-471" fmla="*/ 69331 w 346370"/>
                  <a:gd name="connsiteY3-472" fmla="*/ 2339 h 1239068"/>
                  <a:gd name="connsiteX4-473" fmla="*/ 251939 w 346370"/>
                  <a:gd name="connsiteY4-474" fmla="*/ 891483 h 1239068"/>
                  <a:gd name="connsiteX5-475" fmla="*/ 346370 w 346370"/>
                  <a:gd name="connsiteY5-476" fmla="*/ 841427 h 1239068"/>
                  <a:gd name="connsiteX6-477" fmla="*/ 317569 w 346370"/>
                  <a:gd name="connsiteY6-478" fmla="*/ 1239068 h 1239068"/>
                  <a:gd name="connsiteX7-479" fmla="*/ 0 w 346370"/>
                  <a:gd name="connsiteY7-480" fmla="*/ 1009216 h 1239068"/>
                  <a:gd name="connsiteX0-481" fmla="*/ 0 w 346370"/>
                  <a:gd name="connsiteY0-482" fmla="*/ 1009216 h 1239068"/>
                  <a:gd name="connsiteX1-483" fmla="*/ 96150 w 346370"/>
                  <a:gd name="connsiteY1-484" fmla="*/ 960813 h 1239068"/>
                  <a:gd name="connsiteX2-485" fmla="*/ 58120 w 346370"/>
                  <a:gd name="connsiteY2-486" fmla="*/ 0 h 1239068"/>
                  <a:gd name="connsiteX3-487" fmla="*/ 69331 w 346370"/>
                  <a:gd name="connsiteY3-488" fmla="*/ 2339 h 1239068"/>
                  <a:gd name="connsiteX4-489" fmla="*/ 251939 w 346370"/>
                  <a:gd name="connsiteY4-490" fmla="*/ 891483 h 1239068"/>
                  <a:gd name="connsiteX5-491" fmla="*/ 346370 w 346370"/>
                  <a:gd name="connsiteY5-492" fmla="*/ 841427 h 1239068"/>
                  <a:gd name="connsiteX6-493" fmla="*/ 317569 w 346370"/>
                  <a:gd name="connsiteY6-494" fmla="*/ 1239068 h 1239068"/>
                  <a:gd name="connsiteX7-495" fmla="*/ 0 w 346370"/>
                  <a:gd name="connsiteY7-496" fmla="*/ 1009216 h 1239068"/>
                  <a:gd name="connsiteX0-497" fmla="*/ 0 w 346370"/>
                  <a:gd name="connsiteY0-498" fmla="*/ 1009216 h 1239068"/>
                  <a:gd name="connsiteX1-499" fmla="*/ 96150 w 346370"/>
                  <a:gd name="connsiteY1-500" fmla="*/ 960813 h 1239068"/>
                  <a:gd name="connsiteX2-501" fmla="*/ 58120 w 346370"/>
                  <a:gd name="connsiteY2-502" fmla="*/ 0 h 1239068"/>
                  <a:gd name="connsiteX3-503" fmla="*/ 69331 w 346370"/>
                  <a:gd name="connsiteY3-504" fmla="*/ 2339 h 1239068"/>
                  <a:gd name="connsiteX4-505" fmla="*/ 251939 w 346370"/>
                  <a:gd name="connsiteY4-506" fmla="*/ 891483 h 1239068"/>
                  <a:gd name="connsiteX5-507" fmla="*/ 346370 w 346370"/>
                  <a:gd name="connsiteY5-508" fmla="*/ 841427 h 1239068"/>
                  <a:gd name="connsiteX6-509" fmla="*/ 317569 w 346370"/>
                  <a:gd name="connsiteY6-510" fmla="*/ 1239068 h 1239068"/>
                  <a:gd name="connsiteX7-511" fmla="*/ 0 w 346370"/>
                  <a:gd name="connsiteY7-512" fmla="*/ 1009216 h 1239068"/>
                  <a:gd name="connsiteX0-513" fmla="*/ 0 w 346370"/>
                  <a:gd name="connsiteY0-514" fmla="*/ 1009216 h 1239068"/>
                  <a:gd name="connsiteX1-515" fmla="*/ 96150 w 346370"/>
                  <a:gd name="connsiteY1-516" fmla="*/ 960813 h 1239068"/>
                  <a:gd name="connsiteX2-517" fmla="*/ 58120 w 346370"/>
                  <a:gd name="connsiteY2-518" fmla="*/ 0 h 1239068"/>
                  <a:gd name="connsiteX3-519" fmla="*/ 69331 w 346370"/>
                  <a:gd name="connsiteY3-520" fmla="*/ 2339 h 1239068"/>
                  <a:gd name="connsiteX4-521" fmla="*/ 251939 w 346370"/>
                  <a:gd name="connsiteY4-522" fmla="*/ 891483 h 1239068"/>
                  <a:gd name="connsiteX5-523" fmla="*/ 346370 w 346370"/>
                  <a:gd name="connsiteY5-524" fmla="*/ 841427 h 1239068"/>
                  <a:gd name="connsiteX6-525" fmla="*/ 317569 w 346370"/>
                  <a:gd name="connsiteY6-526" fmla="*/ 1239068 h 1239068"/>
                  <a:gd name="connsiteX7-527" fmla="*/ 0 w 346370"/>
                  <a:gd name="connsiteY7-528" fmla="*/ 1009216 h 1239068"/>
                  <a:gd name="connsiteX0-529" fmla="*/ 0 w 346370"/>
                  <a:gd name="connsiteY0-530" fmla="*/ 1009216 h 1239068"/>
                  <a:gd name="connsiteX1-531" fmla="*/ 96150 w 346370"/>
                  <a:gd name="connsiteY1-532" fmla="*/ 960813 h 1239068"/>
                  <a:gd name="connsiteX2-533" fmla="*/ 58120 w 346370"/>
                  <a:gd name="connsiteY2-534" fmla="*/ 0 h 1239068"/>
                  <a:gd name="connsiteX3-535" fmla="*/ 69331 w 346370"/>
                  <a:gd name="connsiteY3-536" fmla="*/ 2339 h 1239068"/>
                  <a:gd name="connsiteX4-537" fmla="*/ 251939 w 346370"/>
                  <a:gd name="connsiteY4-538" fmla="*/ 891483 h 1239068"/>
                  <a:gd name="connsiteX5-539" fmla="*/ 346370 w 346370"/>
                  <a:gd name="connsiteY5-540" fmla="*/ 841427 h 1239068"/>
                  <a:gd name="connsiteX6-541" fmla="*/ 317569 w 346370"/>
                  <a:gd name="connsiteY6-542" fmla="*/ 1239068 h 1239068"/>
                  <a:gd name="connsiteX7-543" fmla="*/ 0 w 346370"/>
                  <a:gd name="connsiteY7-544" fmla="*/ 1009216 h 1239068"/>
                  <a:gd name="connsiteX0-545" fmla="*/ 1210 w 347580"/>
                  <a:gd name="connsiteY0-546" fmla="*/ 1009216 h 1239068"/>
                  <a:gd name="connsiteX1-547" fmla="*/ 97360 w 347580"/>
                  <a:gd name="connsiteY1-548" fmla="*/ 960813 h 1239068"/>
                  <a:gd name="connsiteX2-549" fmla="*/ 59330 w 347580"/>
                  <a:gd name="connsiteY2-550" fmla="*/ 0 h 1239068"/>
                  <a:gd name="connsiteX3-551" fmla="*/ 70541 w 347580"/>
                  <a:gd name="connsiteY3-552" fmla="*/ 2339 h 1239068"/>
                  <a:gd name="connsiteX4-553" fmla="*/ 253149 w 347580"/>
                  <a:gd name="connsiteY4-554" fmla="*/ 891483 h 1239068"/>
                  <a:gd name="connsiteX5-555" fmla="*/ 347580 w 347580"/>
                  <a:gd name="connsiteY5-556" fmla="*/ 841427 h 1239068"/>
                  <a:gd name="connsiteX6-557" fmla="*/ 318779 w 347580"/>
                  <a:gd name="connsiteY6-558" fmla="*/ 1239068 h 1239068"/>
                  <a:gd name="connsiteX7-559" fmla="*/ 1210 w 347580"/>
                  <a:gd name="connsiteY7-560" fmla="*/ 1009216 h 1239068"/>
                  <a:gd name="connsiteX0-561" fmla="*/ 1210 w 347580"/>
                  <a:gd name="connsiteY0-562" fmla="*/ 1009216 h 1239068"/>
                  <a:gd name="connsiteX1-563" fmla="*/ 97360 w 347580"/>
                  <a:gd name="connsiteY1-564" fmla="*/ 960813 h 1239068"/>
                  <a:gd name="connsiteX2-565" fmla="*/ 59330 w 347580"/>
                  <a:gd name="connsiteY2-566" fmla="*/ 0 h 1239068"/>
                  <a:gd name="connsiteX3-567" fmla="*/ 70541 w 347580"/>
                  <a:gd name="connsiteY3-568" fmla="*/ 2339 h 1239068"/>
                  <a:gd name="connsiteX4-569" fmla="*/ 253149 w 347580"/>
                  <a:gd name="connsiteY4-570" fmla="*/ 891483 h 1239068"/>
                  <a:gd name="connsiteX5-571" fmla="*/ 347580 w 347580"/>
                  <a:gd name="connsiteY5-572" fmla="*/ 841427 h 1239068"/>
                  <a:gd name="connsiteX6-573" fmla="*/ 318779 w 347580"/>
                  <a:gd name="connsiteY6-574" fmla="*/ 1239068 h 1239068"/>
                  <a:gd name="connsiteX7-575" fmla="*/ 1210 w 347580"/>
                  <a:gd name="connsiteY7-576" fmla="*/ 1009216 h 1239068"/>
                  <a:gd name="connsiteX0-577" fmla="*/ 1210 w 347580"/>
                  <a:gd name="connsiteY0-578" fmla="*/ 1009216 h 1239068"/>
                  <a:gd name="connsiteX1-579" fmla="*/ 97360 w 347580"/>
                  <a:gd name="connsiteY1-580" fmla="*/ 960813 h 1239068"/>
                  <a:gd name="connsiteX2-581" fmla="*/ 59330 w 347580"/>
                  <a:gd name="connsiteY2-582" fmla="*/ 0 h 1239068"/>
                  <a:gd name="connsiteX3-583" fmla="*/ 70541 w 347580"/>
                  <a:gd name="connsiteY3-584" fmla="*/ 2339 h 1239068"/>
                  <a:gd name="connsiteX4-585" fmla="*/ 239554 w 347580"/>
                  <a:gd name="connsiteY4-586" fmla="*/ 885002 h 1239068"/>
                  <a:gd name="connsiteX5-587" fmla="*/ 347580 w 347580"/>
                  <a:gd name="connsiteY5-588" fmla="*/ 841427 h 1239068"/>
                  <a:gd name="connsiteX6-589" fmla="*/ 318779 w 347580"/>
                  <a:gd name="connsiteY6-590" fmla="*/ 1239068 h 1239068"/>
                  <a:gd name="connsiteX7-591" fmla="*/ 1210 w 347580"/>
                  <a:gd name="connsiteY7-592" fmla="*/ 1009216 h 1239068"/>
                  <a:gd name="connsiteX0-593" fmla="*/ 1210 w 347580"/>
                  <a:gd name="connsiteY0-594" fmla="*/ 1009216 h 1239068"/>
                  <a:gd name="connsiteX1-595" fmla="*/ 97360 w 347580"/>
                  <a:gd name="connsiteY1-596" fmla="*/ 960813 h 1239068"/>
                  <a:gd name="connsiteX2-597" fmla="*/ 59330 w 347580"/>
                  <a:gd name="connsiteY2-598" fmla="*/ 0 h 1239068"/>
                  <a:gd name="connsiteX3-599" fmla="*/ 70541 w 347580"/>
                  <a:gd name="connsiteY3-600" fmla="*/ 2339 h 1239068"/>
                  <a:gd name="connsiteX4-601" fmla="*/ 236504 w 347580"/>
                  <a:gd name="connsiteY4-602" fmla="*/ 901901 h 1239068"/>
                  <a:gd name="connsiteX5-603" fmla="*/ 347580 w 347580"/>
                  <a:gd name="connsiteY5-604" fmla="*/ 841427 h 1239068"/>
                  <a:gd name="connsiteX6-605" fmla="*/ 318779 w 347580"/>
                  <a:gd name="connsiteY6-606" fmla="*/ 1239068 h 1239068"/>
                  <a:gd name="connsiteX7-607" fmla="*/ 1210 w 347580"/>
                  <a:gd name="connsiteY7-608" fmla="*/ 1009216 h 1239068"/>
                  <a:gd name="connsiteX0-609" fmla="*/ 9832 w 356202"/>
                  <a:gd name="connsiteY0-610" fmla="*/ 1009216 h 1239068"/>
                  <a:gd name="connsiteX1-611" fmla="*/ 105982 w 356202"/>
                  <a:gd name="connsiteY1-612" fmla="*/ 960813 h 1239068"/>
                  <a:gd name="connsiteX2-613" fmla="*/ 67952 w 356202"/>
                  <a:gd name="connsiteY2-614" fmla="*/ 0 h 1239068"/>
                  <a:gd name="connsiteX3-615" fmla="*/ 79163 w 356202"/>
                  <a:gd name="connsiteY3-616" fmla="*/ 2339 h 1239068"/>
                  <a:gd name="connsiteX4-617" fmla="*/ 245126 w 356202"/>
                  <a:gd name="connsiteY4-618" fmla="*/ 901901 h 1239068"/>
                  <a:gd name="connsiteX5-619" fmla="*/ 356202 w 356202"/>
                  <a:gd name="connsiteY5-620" fmla="*/ 841427 h 1239068"/>
                  <a:gd name="connsiteX6-621" fmla="*/ 327401 w 356202"/>
                  <a:gd name="connsiteY6-622" fmla="*/ 1239068 h 1239068"/>
                  <a:gd name="connsiteX7-623" fmla="*/ 9832 w 356202"/>
                  <a:gd name="connsiteY7-624" fmla="*/ 1009216 h 1239068"/>
                  <a:gd name="connsiteX0-625" fmla="*/ 9832 w 356202"/>
                  <a:gd name="connsiteY0-626" fmla="*/ 1009216 h 1239068"/>
                  <a:gd name="connsiteX1-627" fmla="*/ 105982 w 356202"/>
                  <a:gd name="connsiteY1-628" fmla="*/ 960813 h 1239068"/>
                  <a:gd name="connsiteX2-629" fmla="*/ 67952 w 356202"/>
                  <a:gd name="connsiteY2-630" fmla="*/ 0 h 1239068"/>
                  <a:gd name="connsiteX3-631" fmla="*/ 81002 w 356202"/>
                  <a:gd name="connsiteY3-632" fmla="*/ 278496 h 1239068"/>
                  <a:gd name="connsiteX4-633" fmla="*/ 245126 w 356202"/>
                  <a:gd name="connsiteY4-634" fmla="*/ 901901 h 1239068"/>
                  <a:gd name="connsiteX5-635" fmla="*/ 356202 w 356202"/>
                  <a:gd name="connsiteY5-636" fmla="*/ 841427 h 1239068"/>
                  <a:gd name="connsiteX6-637" fmla="*/ 327401 w 356202"/>
                  <a:gd name="connsiteY6-638" fmla="*/ 1239068 h 1239068"/>
                  <a:gd name="connsiteX7-639" fmla="*/ 9832 w 356202"/>
                  <a:gd name="connsiteY7-640" fmla="*/ 1009216 h 1239068"/>
                  <a:gd name="connsiteX0-641" fmla="*/ 9832 w 356202"/>
                  <a:gd name="connsiteY0-642" fmla="*/ 1009216 h 1239068"/>
                  <a:gd name="connsiteX1-643" fmla="*/ 105982 w 356202"/>
                  <a:gd name="connsiteY1-644" fmla="*/ 960813 h 1239068"/>
                  <a:gd name="connsiteX2-645" fmla="*/ 67952 w 356202"/>
                  <a:gd name="connsiteY2-646" fmla="*/ 0 h 1239068"/>
                  <a:gd name="connsiteX3-647" fmla="*/ 85894 w 356202"/>
                  <a:gd name="connsiteY3-648" fmla="*/ 269984 h 1239068"/>
                  <a:gd name="connsiteX4-649" fmla="*/ 245126 w 356202"/>
                  <a:gd name="connsiteY4-650" fmla="*/ 901901 h 1239068"/>
                  <a:gd name="connsiteX5-651" fmla="*/ 356202 w 356202"/>
                  <a:gd name="connsiteY5-652" fmla="*/ 841427 h 1239068"/>
                  <a:gd name="connsiteX6-653" fmla="*/ 327401 w 356202"/>
                  <a:gd name="connsiteY6-654" fmla="*/ 1239068 h 1239068"/>
                  <a:gd name="connsiteX7-655" fmla="*/ 9832 w 356202"/>
                  <a:gd name="connsiteY7-656" fmla="*/ 1009216 h 1239068"/>
                  <a:gd name="connsiteX0-657" fmla="*/ 9832 w 356202"/>
                  <a:gd name="connsiteY0-658" fmla="*/ 1009216 h 1239068"/>
                  <a:gd name="connsiteX1-659" fmla="*/ 105982 w 356202"/>
                  <a:gd name="connsiteY1-660" fmla="*/ 960813 h 1239068"/>
                  <a:gd name="connsiteX2-661" fmla="*/ 67952 w 356202"/>
                  <a:gd name="connsiteY2-662" fmla="*/ 0 h 1239068"/>
                  <a:gd name="connsiteX3-663" fmla="*/ 85894 w 356202"/>
                  <a:gd name="connsiteY3-664" fmla="*/ 269984 h 1239068"/>
                  <a:gd name="connsiteX4-665" fmla="*/ 245126 w 356202"/>
                  <a:gd name="connsiteY4-666" fmla="*/ 901901 h 1239068"/>
                  <a:gd name="connsiteX5-667" fmla="*/ 356202 w 356202"/>
                  <a:gd name="connsiteY5-668" fmla="*/ 841427 h 1239068"/>
                  <a:gd name="connsiteX6-669" fmla="*/ 327401 w 356202"/>
                  <a:gd name="connsiteY6-670" fmla="*/ 1239068 h 1239068"/>
                  <a:gd name="connsiteX7-671" fmla="*/ 9832 w 356202"/>
                  <a:gd name="connsiteY7-672" fmla="*/ 1009216 h 1239068"/>
                  <a:gd name="connsiteX0-673" fmla="*/ 1827 w 348197"/>
                  <a:gd name="connsiteY0-674" fmla="*/ 965826 h 1195678"/>
                  <a:gd name="connsiteX1-675" fmla="*/ 97977 w 348197"/>
                  <a:gd name="connsiteY1-676" fmla="*/ 917423 h 1195678"/>
                  <a:gd name="connsiteX2-677" fmla="*/ 80974 w 348197"/>
                  <a:gd name="connsiteY2-678" fmla="*/ 0 h 1195678"/>
                  <a:gd name="connsiteX3-679" fmla="*/ 77889 w 348197"/>
                  <a:gd name="connsiteY3-680" fmla="*/ 226594 h 1195678"/>
                  <a:gd name="connsiteX4-681" fmla="*/ 237121 w 348197"/>
                  <a:gd name="connsiteY4-682" fmla="*/ 858511 h 1195678"/>
                  <a:gd name="connsiteX5-683" fmla="*/ 348197 w 348197"/>
                  <a:gd name="connsiteY5-684" fmla="*/ 798037 h 1195678"/>
                  <a:gd name="connsiteX6-685" fmla="*/ 319396 w 348197"/>
                  <a:gd name="connsiteY6-686" fmla="*/ 1195678 h 1195678"/>
                  <a:gd name="connsiteX7-687" fmla="*/ 1827 w 348197"/>
                  <a:gd name="connsiteY7-688" fmla="*/ 965826 h 1195678"/>
                  <a:gd name="connsiteX0-689" fmla="*/ 1827 w 348197"/>
                  <a:gd name="connsiteY0-690" fmla="*/ 965826 h 1195678"/>
                  <a:gd name="connsiteX1-691" fmla="*/ 97977 w 348197"/>
                  <a:gd name="connsiteY1-692" fmla="*/ 917423 h 1195678"/>
                  <a:gd name="connsiteX2-693" fmla="*/ 80974 w 348197"/>
                  <a:gd name="connsiteY2-694" fmla="*/ 0 h 1195678"/>
                  <a:gd name="connsiteX3-695" fmla="*/ 77889 w 348197"/>
                  <a:gd name="connsiteY3-696" fmla="*/ 226594 h 1195678"/>
                  <a:gd name="connsiteX4-697" fmla="*/ 237121 w 348197"/>
                  <a:gd name="connsiteY4-698" fmla="*/ 858511 h 1195678"/>
                  <a:gd name="connsiteX5-699" fmla="*/ 348197 w 348197"/>
                  <a:gd name="connsiteY5-700" fmla="*/ 798037 h 1195678"/>
                  <a:gd name="connsiteX6-701" fmla="*/ 319396 w 348197"/>
                  <a:gd name="connsiteY6-702" fmla="*/ 1195678 h 1195678"/>
                  <a:gd name="connsiteX7-703" fmla="*/ 1827 w 348197"/>
                  <a:gd name="connsiteY7-704" fmla="*/ 965826 h 1195678"/>
                  <a:gd name="connsiteX0-705" fmla="*/ 1827 w 348197"/>
                  <a:gd name="connsiteY0-706" fmla="*/ 965826 h 1195678"/>
                  <a:gd name="connsiteX1-707" fmla="*/ 97977 w 348197"/>
                  <a:gd name="connsiteY1-708" fmla="*/ 917423 h 1195678"/>
                  <a:gd name="connsiteX2-709" fmla="*/ 80974 w 348197"/>
                  <a:gd name="connsiteY2-710" fmla="*/ 0 h 1195678"/>
                  <a:gd name="connsiteX3-711" fmla="*/ 77889 w 348197"/>
                  <a:gd name="connsiteY3-712" fmla="*/ 226594 h 1195678"/>
                  <a:gd name="connsiteX4-713" fmla="*/ 237121 w 348197"/>
                  <a:gd name="connsiteY4-714" fmla="*/ 858511 h 1195678"/>
                  <a:gd name="connsiteX5-715" fmla="*/ 348197 w 348197"/>
                  <a:gd name="connsiteY5-716" fmla="*/ 798037 h 1195678"/>
                  <a:gd name="connsiteX6-717" fmla="*/ 319396 w 348197"/>
                  <a:gd name="connsiteY6-718" fmla="*/ 1195678 h 1195678"/>
                  <a:gd name="connsiteX7-719" fmla="*/ 1827 w 348197"/>
                  <a:gd name="connsiteY7-720" fmla="*/ 965826 h 1195678"/>
                  <a:gd name="connsiteX0-721" fmla="*/ 0 w 346370"/>
                  <a:gd name="connsiteY0-722" fmla="*/ 965826 h 1195678"/>
                  <a:gd name="connsiteX1-723" fmla="*/ 96150 w 346370"/>
                  <a:gd name="connsiteY1-724" fmla="*/ 917423 h 1195678"/>
                  <a:gd name="connsiteX2-725" fmla="*/ 79147 w 346370"/>
                  <a:gd name="connsiteY2-726" fmla="*/ 0 h 1195678"/>
                  <a:gd name="connsiteX3-727" fmla="*/ 76062 w 346370"/>
                  <a:gd name="connsiteY3-728" fmla="*/ 226594 h 1195678"/>
                  <a:gd name="connsiteX4-729" fmla="*/ 235294 w 346370"/>
                  <a:gd name="connsiteY4-730" fmla="*/ 858511 h 1195678"/>
                  <a:gd name="connsiteX5-731" fmla="*/ 346370 w 346370"/>
                  <a:gd name="connsiteY5-732" fmla="*/ 798037 h 1195678"/>
                  <a:gd name="connsiteX6-733" fmla="*/ 317569 w 346370"/>
                  <a:gd name="connsiteY6-734" fmla="*/ 1195678 h 1195678"/>
                  <a:gd name="connsiteX7-735" fmla="*/ 0 w 346370"/>
                  <a:gd name="connsiteY7-736" fmla="*/ 965826 h 1195678"/>
                  <a:gd name="connsiteX0-737" fmla="*/ 0 w 346370"/>
                  <a:gd name="connsiteY0-738" fmla="*/ 965826 h 1195678"/>
                  <a:gd name="connsiteX1-739" fmla="*/ 96150 w 346370"/>
                  <a:gd name="connsiteY1-740" fmla="*/ 917423 h 1195678"/>
                  <a:gd name="connsiteX2-741" fmla="*/ 79147 w 346370"/>
                  <a:gd name="connsiteY2-742" fmla="*/ 0 h 1195678"/>
                  <a:gd name="connsiteX3-743" fmla="*/ 76062 w 346370"/>
                  <a:gd name="connsiteY3-744" fmla="*/ 226594 h 1195678"/>
                  <a:gd name="connsiteX4-745" fmla="*/ 235294 w 346370"/>
                  <a:gd name="connsiteY4-746" fmla="*/ 858511 h 1195678"/>
                  <a:gd name="connsiteX5-747" fmla="*/ 346370 w 346370"/>
                  <a:gd name="connsiteY5-748" fmla="*/ 798037 h 1195678"/>
                  <a:gd name="connsiteX6-749" fmla="*/ 317569 w 346370"/>
                  <a:gd name="connsiteY6-750" fmla="*/ 1195678 h 1195678"/>
                  <a:gd name="connsiteX7-751" fmla="*/ 0 w 346370"/>
                  <a:gd name="connsiteY7-752" fmla="*/ 965826 h 1195678"/>
                  <a:gd name="connsiteX0-753" fmla="*/ 0 w 346370"/>
                  <a:gd name="connsiteY0-754" fmla="*/ 965826 h 1195678"/>
                  <a:gd name="connsiteX1-755" fmla="*/ 96150 w 346370"/>
                  <a:gd name="connsiteY1-756" fmla="*/ 917423 h 1195678"/>
                  <a:gd name="connsiteX2-757" fmla="*/ 79147 w 346370"/>
                  <a:gd name="connsiteY2-758" fmla="*/ 0 h 1195678"/>
                  <a:gd name="connsiteX3-759" fmla="*/ 66468 w 346370"/>
                  <a:gd name="connsiteY3-760" fmla="*/ 342978 h 1195678"/>
                  <a:gd name="connsiteX4-761" fmla="*/ 235294 w 346370"/>
                  <a:gd name="connsiteY4-762" fmla="*/ 858511 h 1195678"/>
                  <a:gd name="connsiteX5-763" fmla="*/ 346370 w 346370"/>
                  <a:gd name="connsiteY5-764" fmla="*/ 798037 h 1195678"/>
                  <a:gd name="connsiteX6-765" fmla="*/ 317569 w 346370"/>
                  <a:gd name="connsiteY6-766" fmla="*/ 1195678 h 1195678"/>
                  <a:gd name="connsiteX7-767" fmla="*/ 0 w 346370"/>
                  <a:gd name="connsiteY7-768" fmla="*/ 965826 h 1195678"/>
                  <a:gd name="connsiteX0-769" fmla="*/ 0 w 346370"/>
                  <a:gd name="connsiteY0-770" fmla="*/ 965826 h 1195678"/>
                  <a:gd name="connsiteX1-771" fmla="*/ 96150 w 346370"/>
                  <a:gd name="connsiteY1-772" fmla="*/ 917423 h 1195678"/>
                  <a:gd name="connsiteX2-773" fmla="*/ 79147 w 346370"/>
                  <a:gd name="connsiteY2-774" fmla="*/ 0 h 1195678"/>
                  <a:gd name="connsiteX3-775" fmla="*/ 66468 w 346370"/>
                  <a:gd name="connsiteY3-776" fmla="*/ 342978 h 1195678"/>
                  <a:gd name="connsiteX4-777" fmla="*/ 235294 w 346370"/>
                  <a:gd name="connsiteY4-778" fmla="*/ 858511 h 1195678"/>
                  <a:gd name="connsiteX5-779" fmla="*/ 346370 w 346370"/>
                  <a:gd name="connsiteY5-780" fmla="*/ 798037 h 1195678"/>
                  <a:gd name="connsiteX6-781" fmla="*/ 317569 w 346370"/>
                  <a:gd name="connsiteY6-782" fmla="*/ 1195678 h 1195678"/>
                  <a:gd name="connsiteX7-783" fmla="*/ 0 w 346370"/>
                  <a:gd name="connsiteY7-784" fmla="*/ 965826 h 1195678"/>
                  <a:gd name="connsiteX0-785" fmla="*/ 0 w 346370"/>
                  <a:gd name="connsiteY0-786" fmla="*/ 965826 h 1195678"/>
                  <a:gd name="connsiteX1-787" fmla="*/ 96150 w 346370"/>
                  <a:gd name="connsiteY1-788" fmla="*/ 917423 h 1195678"/>
                  <a:gd name="connsiteX2-789" fmla="*/ 79147 w 346370"/>
                  <a:gd name="connsiteY2-790" fmla="*/ 0 h 1195678"/>
                  <a:gd name="connsiteX3-791" fmla="*/ 67992 w 346370"/>
                  <a:gd name="connsiteY3-792" fmla="*/ 423786 h 1195678"/>
                  <a:gd name="connsiteX4-793" fmla="*/ 235294 w 346370"/>
                  <a:gd name="connsiteY4-794" fmla="*/ 858511 h 1195678"/>
                  <a:gd name="connsiteX5-795" fmla="*/ 346370 w 346370"/>
                  <a:gd name="connsiteY5-796" fmla="*/ 798037 h 1195678"/>
                  <a:gd name="connsiteX6-797" fmla="*/ 317569 w 346370"/>
                  <a:gd name="connsiteY6-798" fmla="*/ 1195678 h 1195678"/>
                  <a:gd name="connsiteX7-799" fmla="*/ 0 w 346370"/>
                  <a:gd name="connsiteY7-800" fmla="*/ 965826 h 1195678"/>
                  <a:gd name="connsiteX0-801" fmla="*/ 0 w 346370"/>
                  <a:gd name="connsiteY0-802" fmla="*/ 965826 h 1195678"/>
                  <a:gd name="connsiteX1-803" fmla="*/ 96150 w 346370"/>
                  <a:gd name="connsiteY1-804" fmla="*/ 917423 h 1195678"/>
                  <a:gd name="connsiteX2-805" fmla="*/ 79147 w 346370"/>
                  <a:gd name="connsiteY2-806" fmla="*/ 0 h 1195678"/>
                  <a:gd name="connsiteX3-807" fmla="*/ 67992 w 346370"/>
                  <a:gd name="connsiteY3-808" fmla="*/ 423786 h 1195678"/>
                  <a:gd name="connsiteX4-809" fmla="*/ 235294 w 346370"/>
                  <a:gd name="connsiteY4-810" fmla="*/ 858511 h 1195678"/>
                  <a:gd name="connsiteX5-811" fmla="*/ 346370 w 346370"/>
                  <a:gd name="connsiteY5-812" fmla="*/ 798037 h 1195678"/>
                  <a:gd name="connsiteX6-813" fmla="*/ 317569 w 346370"/>
                  <a:gd name="connsiteY6-814" fmla="*/ 1195678 h 1195678"/>
                  <a:gd name="connsiteX7-815" fmla="*/ 0 w 346370"/>
                  <a:gd name="connsiteY7-816" fmla="*/ 965826 h 1195678"/>
                  <a:gd name="connsiteX0-817" fmla="*/ 0 w 346370"/>
                  <a:gd name="connsiteY0-818" fmla="*/ 965826 h 1195678"/>
                  <a:gd name="connsiteX1-819" fmla="*/ 96150 w 346370"/>
                  <a:gd name="connsiteY1-820" fmla="*/ 917423 h 1195678"/>
                  <a:gd name="connsiteX2-821" fmla="*/ 79147 w 346370"/>
                  <a:gd name="connsiteY2-822" fmla="*/ 0 h 1195678"/>
                  <a:gd name="connsiteX3-823" fmla="*/ 74662 w 346370"/>
                  <a:gd name="connsiteY3-824" fmla="*/ 420291 h 1195678"/>
                  <a:gd name="connsiteX4-825" fmla="*/ 235294 w 346370"/>
                  <a:gd name="connsiteY4-826" fmla="*/ 858511 h 1195678"/>
                  <a:gd name="connsiteX5-827" fmla="*/ 346370 w 346370"/>
                  <a:gd name="connsiteY5-828" fmla="*/ 798037 h 1195678"/>
                  <a:gd name="connsiteX6-829" fmla="*/ 317569 w 346370"/>
                  <a:gd name="connsiteY6-830" fmla="*/ 1195678 h 1195678"/>
                  <a:gd name="connsiteX7-831" fmla="*/ 0 w 346370"/>
                  <a:gd name="connsiteY7-832" fmla="*/ 965826 h 1195678"/>
                  <a:gd name="connsiteX0-833" fmla="*/ 0 w 346370"/>
                  <a:gd name="connsiteY0-834" fmla="*/ 965826 h 1195678"/>
                  <a:gd name="connsiteX1-835" fmla="*/ 96150 w 346370"/>
                  <a:gd name="connsiteY1-836" fmla="*/ 917423 h 1195678"/>
                  <a:gd name="connsiteX2-837" fmla="*/ 79147 w 346370"/>
                  <a:gd name="connsiteY2-838" fmla="*/ 0 h 1195678"/>
                  <a:gd name="connsiteX3-839" fmla="*/ 74662 w 346370"/>
                  <a:gd name="connsiteY3-840" fmla="*/ 420291 h 1195678"/>
                  <a:gd name="connsiteX4-841" fmla="*/ 235294 w 346370"/>
                  <a:gd name="connsiteY4-842" fmla="*/ 858511 h 1195678"/>
                  <a:gd name="connsiteX5-843" fmla="*/ 346370 w 346370"/>
                  <a:gd name="connsiteY5-844" fmla="*/ 798037 h 1195678"/>
                  <a:gd name="connsiteX6-845" fmla="*/ 317569 w 346370"/>
                  <a:gd name="connsiteY6-846" fmla="*/ 1195678 h 1195678"/>
                  <a:gd name="connsiteX7-847" fmla="*/ 0 w 346370"/>
                  <a:gd name="connsiteY7-848" fmla="*/ 965826 h 1195678"/>
                  <a:gd name="connsiteX0-849" fmla="*/ 0 w 346370"/>
                  <a:gd name="connsiteY0-850" fmla="*/ 965826 h 1195678"/>
                  <a:gd name="connsiteX1-851" fmla="*/ 96150 w 346370"/>
                  <a:gd name="connsiteY1-852" fmla="*/ 917423 h 1195678"/>
                  <a:gd name="connsiteX2-853" fmla="*/ 79147 w 346370"/>
                  <a:gd name="connsiteY2-854" fmla="*/ 0 h 1195678"/>
                  <a:gd name="connsiteX3-855" fmla="*/ 74662 w 346370"/>
                  <a:gd name="connsiteY3-856" fmla="*/ 420291 h 1195678"/>
                  <a:gd name="connsiteX4-857" fmla="*/ 235294 w 346370"/>
                  <a:gd name="connsiteY4-858" fmla="*/ 858511 h 1195678"/>
                  <a:gd name="connsiteX5-859" fmla="*/ 346370 w 346370"/>
                  <a:gd name="connsiteY5-860" fmla="*/ 798037 h 1195678"/>
                  <a:gd name="connsiteX6-861" fmla="*/ 317569 w 346370"/>
                  <a:gd name="connsiteY6-862" fmla="*/ 1195678 h 1195678"/>
                  <a:gd name="connsiteX7-863" fmla="*/ 0 w 346370"/>
                  <a:gd name="connsiteY7-864" fmla="*/ 965826 h 1195678"/>
                  <a:gd name="connsiteX0-865" fmla="*/ 0 w 346370"/>
                  <a:gd name="connsiteY0-866" fmla="*/ 965826 h 1195678"/>
                  <a:gd name="connsiteX1-867" fmla="*/ 96150 w 346370"/>
                  <a:gd name="connsiteY1-868" fmla="*/ 917423 h 1195678"/>
                  <a:gd name="connsiteX2-869" fmla="*/ 79147 w 346370"/>
                  <a:gd name="connsiteY2-870" fmla="*/ 0 h 1195678"/>
                  <a:gd name="connsiteX3-871" fmla="*/ 74662 w 346370"/>
                  <a:gd name="connsiteY3-872" fmla="*/ 420291 h 1195678"/>
                  <a:gd name="connsiteX4-873" fmla="*/ 231927 w 346370"/>
                  <a:gd name="connsiteY4-874" fmla="*/ 858576 h 1195678"/>
                  <a:gd name="connsiteX5-875" fmla="*/ 346370 w 346370"/>
                  <a:gd name="connsiteY5-876" fmla="*/ 798037 h 1195678"/>
                  <a:gd name="connsiteX6-877" fmla="*/ 317569 w 346370"/>
                  <a:gd name="connsiteY6-878" fmla="*/ 1195678 h 1195678"/>
                  <a:gd name="connsiteX7-879" fmla="*/ 0 w 346370"/>
                  <a:gd name="connsiteY7-880" fmla="*/ 965826 h 1195678"/>
                  <a:gd name="connsiteX0-881" fmla="*/ 0 w 346370"/>
                  <a:gd name="connsiteY0-882" fmla="*/ 965826 h 1195678"/>
                  <a:gd name="connsiteX1-883" fmla="*/ 96150 w 346370"/>
                  <a:gd name="connsiteY1-884" fmla="*/ 917423 h 1195678"/>
                  <a:gd name="connsiteX2-885" fmla="*/ 79147 w 346370"/>
                  <a:gd name="connsiteY2-886" fmla="*/ 0 h 1195678"/>
                  <a:gd name="connsiteX3-887" fmla="*/ 74662 w 346370"/>
                  <a:gd name="connsiteY3-888" fmla="*/ 420291 h 1195678"/>
                  <a:gd name="connsiteX4-889" fmla="*/ 257185 w 346370"/>
                  <a:gd name="connsiteY4-890" fmla="*/ 840054 h 1195678"/>
                  <a:gd name="connsiteX5-891" fmla="*/ 346370 w 346370"/>
                  <a:gd name="connsiteY5-892" fmla="*/ 798037 h 1195678"/>
                  <a:gd name="connsiteX6-893" fmla="*/ 317569 w 346370"/>
                  <a:gd name="connsiteY6-894" fmla="*/ 1195678 h 1195678"/>
                  <a:gd name="connsiteX7-895" fmla="*/ 0 w 346370"/>
                  <a:gd name="connsiteY7-896" fmla="*/ 965826 h 1195678"/>
                  <a:gd name="connsiteX0-897" fmla="*/ 20484 w 366854"/>
                  <a:gd name="connsiteY0-898" fmla="*/ 965826 h 1195678"/>
                  <a:gd name="connsiteX1-899" fmla="*/ 86326 w 366854"/>
                  <a:gd name="connsiteY1-900" fmla="*/ 934261 h 1195678"/>
                  <a:gd name="connsiteX2-901" fmla="*/ 99631 w 366854"/>
                  <a:gd name="connsiteY2-902" fmla="*/ 0 h 1195678"/>
                  <a:gd name="connsiteX3-903" fmla="*/ 95146 w 366854"/>
                  <a:gd name="connsiteY3-904" fmla="*/ 420291 h 1195678"/>
                  <a:gd name="connsiteX4-905" fmla="*/ 277669 w 366854"/>
                  <a:gd name="connsiteY4-906" fmla="*/ 840054 h 1195678"/>
                  <a:gd name="connsiteX5-907" fmla="*/ 366854 w 366854"/>
                  <a:gd name="connsiteY5-908" fmla="*/ 798037 h 1195678"/>
                  <a:gd name="connsiteX6-909" fmla="*/ 338053 w 366854"/>
                  <a:gd name="connsiteY6-910" fmla="*/ 1195678 h 1195678"/>
                  <a:gd name="connsiteX7-911" fmla="*/ 20484 w 366854"/>
                  <a:gd name="connsiteY7-912" fmla="*/ 965826 h 1195678"/>
                  <a:gd name="connsiteX0-913" fmla="*/ 20484 w 366854"/>
                  <a:gd name="connsiteY0-914" fmla="*/ 965826 h 1195678"/>
                  <a:gd name="connsiteX1-915" fmla="*/ 86326 w 366854"/>
                  <a:gd name="connsiteY1-916" fmla="*/ 934261 h 1195678"/>
                  <a:gd name="connsiteX2-917" fmla="*/ 99631 w 366854"/>
                  <a:gd name="connsiteY2-918" fmla="*/ 0 h 1195678"/>
                  <a:gd name="connsiteX3-919" fmla="*/ 128821 w 366854"/>
                  <a:gd name="connsiteY3-920" fmla="*/ 427026 h 1195678"/>
                  <a:gd name="connsiteX4-921" fmla="*/ 277669 w 366854"/>
                  <a:gd name="connsiteY4-922" fmla="*/ 840054 h 1195678"/>
                  <a:gd name="connsiteX5-923" fmla="*/ 366854 w 366854"/>
                  <a:gd name="connsiteY5-924" fmla="*/ 798037 h 1195678"/>
                  <a:gd name="connsiteX6-925" fmla="*/ 338053 w 366854"/>
                  <a:gd name="connsiteY6-926" fmla="*/ 1195678 h 1195678"/>
                  <a:gd name="connsiteX7-927" fmla="*/ 20484 w 366854"/>
                  <a:gd name="connsiteY7-928" fmla="*/ 965826 h 1195678"/>
                  <a:gd name="connsiteX0-929" fmla="*/ 9187 w 355557"/>
                  <a:gd name="connsiteY0-930" fmla="*/ 980980 h 1210832"/>
                  <a:gd name="connsiteX1-931" fmla="*/ 75029 w 355557"/>
                  <a:gd name="connsiteY1-932" fmla="*/ 949415 h 1210832"/>
                  <a:gd name="connsiteX2-933" fmla="*/ 133797 w 355557"/>
                  <a:gd name="connsiteY2-934" fmla="*/ 0 h 1210832"/>
                  <a:gd name="connsiteX3-935" fmla="*/ 117524 w 355557"/>
                  <a:gd name="connsiteY3-936" fmla="*/ 442180 h 1210832"/>
                  <a:gd name="connsiteX4-937" fmla="*/ 266372 w 355557"/>
                  <a:gd name="connsiteY4-938" fmla="*/ 855208 h 1210832"/>
                  <a:gd name="connsiteX5-939" fmla="*/ 355557 w 355557"/>
                  <a:gd name="connsiteY5-940" fmla="*/ 813191 h 1210832"/>
                  <a:gd name="connsiteX6-941" fmla="*/ 326756 w 355557"/>
                  <a:gd name="connsiteY6-942" fmla="*/ 1210832 h 1210832"/>
                  <a:gd name="connsiteX7-943" fmla="*/ 9187 w 355557"/>
                  <a:gd name="connsiteY7-944" fmla="*/ 980980 h 1210832"/>
                  <a:gd name="connsiteX0-945" fmla="*/ 9187 w 355557"/>
                  <a:gd name="connsiteY0-946" fmla="*/ 980980 h 1210832"/>
                  <a:gd name="connsiteX1-947" fmla="*/ 75029 w 355557"/>
                  <a:gd name="connsiteY1-948" fmla="*/ 949415 h 1210832"/>
                  <a:gd name="connsiteX2-949" fmla="*/ 133797 w 355557"/>
                  <a:gd name="connsiteY2-950" fmla="*/ 0 h 1210832"/>
                  <a:gd name="connsiteX3-951" fmla="*/ 117524 w 355557"/>
                  <a:gd name="connsiteY3-952" fmla="*/ 442180 h 1210832"/>
                  <a:gd name="connsiteX4-953" fmla="*/ 266372 w 355557"/>
                  <a:gd name="connsiteY4-954" fmla="*/ 855208 h 1210832"/>
                  <a:gd name="connsiteX5-955" fmla="*/ 355557 w 355557"/>
                  <a:gd name="connsiteY5-956" fmla="*/ 813191 h 1210832"/>
                  <a:gd name="connsiteX6-957" fmla="*/ 326756 w 355557"/>
                  <a:gd name="connsiteY6-958" fmla="*/ 1210832 h 1210832"/>
                  <a:gd name="connsiteX7-959" fmla="*/ 9187 w 355557"/>
                  <a:gd name="connsiteY7-960" fmla="*/ 980980 h 1210832"/>
                  <a:gd name="connsiteX0-961" fmla="*/ 9187 w 355557"/>
                  <a:gd name="connsiteY0-962" fmla="*/ 980980 h 1210832"/>
                  <a:gd name="connsiteX1-963" fmla="*/ 75029 w 355557"/>
                  <a:gd name="connsiteY1-964" fmla="*/ 949415 h 1210832"/>
                  <a:gd name="connsiteX2-965" fmla="*/ 133797 w 355557"/>
                  <a:gd name="connsiteY2-966" fmla="*/ 0 h 1210832"/>
                  <a:gd name="connsiteX3-967" fmla="*/ 117524 w 355557"/>
                  <a:gd name="connsiteY3-968" fmla="*/ 442180 h 1210832"/>
                  <a:gd name="connsiteX4-969" fmla="*/ 266372 w 355557"/>
                  <a:gd name="connsiteY4-970" fmla="*/ 855208 h 1210832"/>
                  <a:gd name="connsiteX5-971" fmla="*/ 355557 w 355557"/>
                  <a:gd name="connsiteY5-972" fmla="*/ 813191 h 1210832"/>
                  <a:gd name="connsiteX6-973" fmla="*/ 326756 w 355557"/>
                  <a:gd name="connsiteY6-974" fmla="*/ 1210832 h 1210832"/>
                  <a:gd name="connsiteX7-975" fmla="*/ 9187 w 355557"/>
                  <a:gd name="connsiteY7-976" fmla="*/ 980980 h 1210832"/>
                  <a:gd name="connsiteX0-977" fmla="*/ 9187 w 355557"/>
                  <a:gd name="connsiteY0-978" fmla="*/ 980980 h 1210832"/>
                  <a:gd name="connsiteX1-979" fmla="*/ 75029 w 355557"/>
                  <a:gd name="connsiteY1-980" fmla="*/ 949415 h 1210832"/>
                  <a:gd name="connsiteX2-981" fmla="*/ 133797 w 355557"/>
                  <a:gd name="connsiteY2-982" fmla="*/ 0 h 1210832"/>
                  <a:gd name="connsiteX3-983" fmla="*/ 117524 w 355557"/>
                  <a:gd name="connsiteY3-984" fmla="*/ 442180 h 1210832"/>
                  <a:gd name="connsiteX4-985" fmla="*/ 266372 w 355557"/>
                  <a:gd name="connsiteY4-986" fmla="*/ 855208 h 1210832"/>
                  <a:gd name="connsiteX5-987" fmla="*/ 355557 w 355557"/>
                  <a:gd name="connsiteY5-988" fmla="*/ 813191 h 1210832"/>
                  <a:gd name="connsiteX6-989" fmla="*/ 326756 w 355557"/>
                  <a:gd name="connsiteY6-990" fmla="*/ 1210832 h 1210832"/>
                  <a:gd name="connsiteX7-991" fmla="*/ 9187 w 355557"/>
                  <a:gd name="connsiteY7-992" fmla="*/ 980980 h 1210832"/>
                  <a:gd name="connsiteX0-993" fmla="*/ 9187 w 355557"/>
                  <a:gd name="connsiteY0-994" fmla="*/ 980980 h 1210832"/>
                  <a:gd name="connsiteX1-995" fmla="*/ 75029 w 355557"/>
                  <a:gd name="connsiteY1-996" fmla="*/ 949415 h 1210832"/>
                  <a:gd name="connsiteX2-997" fmla="*/ 133797 w 355557"/>
                  <a:gd name="connsiteY2-998" fmla="*/ 0 h 1210832"/>
                  <a:gd name="connsiteX3-999" fmla="*/ 117524 w 355557"/>
                  <a:gd name="connsiteY3-1000" fmla="*/ 442180 h 1210832"/>
                  <a:gd name="connsiteX4-1001" fmla="*/ 266372 w 355557"/>
                  <a:gd name="connsiteY4-1002" fmla="*/ 855208 h 1210832"/>
                  <a:gd name="connsiteX5-1003" fmla="*/ 355557 w 355557"/>
                  <a:gd name="connsiteY5-1004" fmla="*/ 813191 h 1210832"/>
                  <a:gd name="connsiteX6-1005" fmla="*/ 326756 w 355557"/>
                  <a:gd name="connsiteY6-1006" fmla="*/ 1210832 h 1210832"/>
                  <a:gd name="connsiteX7-1007" fmla="*/ 9187 w 355557"/>
                  <a:gd name="connsiteY7-1008" fmla="*/ 980980 h 1210832"/>
                  <a:gd name="connsiteX0-1009" fmla="*/ 9187 w 355557"/>
                  <a:gd name="connsiteY0-1010" fmla="*/ 980980 h 1210832"/>
                  <a:gd name="connsiteX1-1011" fmla="*/ 75029 w 355557"/>
                  <a:gd name="connsiteY1-1012" fmla="*/ 949415 h 1210832"/>
                  <a:gd name="connsiteX2-1013" fmla="*/ 133797 w 355557"/>
                  <a:gd name="connsiteY2-1014" fmla="*/ 0 h 1210832"/>
                  <a:gd name="connsiteX3-1015" fmla="*/ 117524 w 355557"/>
                  <a:gd name="connsiteY3-1016" fmla="*/ 442180 h 1210832"/>
                  <a:gd name="connsiteX4-1017" fmla="*/ 266372 w 355557"/>
                  <a:gd name="connsiteY4-1018" fmla="*/ 855208 h 1210832"/>
                  <a:gd name="connsiteX5-1019" fmla="*/ 355557 w 355557"/>
                  <a:gd name="connsiteY5-1020" fmla="*/ 813191 h 1210832"/>
                  <a:gd name="connsiteX6-1021" fmla="*/ 326756 w 355557"/>
                  <a:gd name="connsiteY6-1022" fmla="*/ 1210832 h 1210832"/>
                  <a:gd name="connsiteX7-1023" fmla="*/ 9187 w 355557"/>
                  <a:gd name="connsiteY7-1024" fmla="*/ 980980 h 1210832"/>
                  <a:gd name="connsiteX0-1025" fmla="*/ 3944 w 350314"/>
                  <a:gd name="connsiteY0-1026" fmla="*/ 980980 h 1210832"/>
                  <a:gd name="connsiteX1-1027" fmla="*/ 76521 w 350314"/>
                  <a:gd name="connsiteY1-1028" fmla="*/ 942680 h 1210832"/>
                  <a:gd name="connsiteX2-1029" fmla="*/ 128554 w 350314"/>
                  <a:gd name="connsiteY2-1030" fmla="*/ 0 h 1210832"/>
                  <a:gd name="connsiteX3-1031" fmla="*/ 112281 w 350314"/>
                  <a:gd name="connsiteY3-1032" fmla="*/ 442180 h 1210832"/>
                  <a:gd name="connsiteX4-1033" fmla="*/ 261129 w 350314"/>
                  <a:gd name="connsiteY4-1034" fmla="*/ 855208 h 1210832"/>
                  <a:gd name="connsiteX5-1035" fmla="*/ 350314 w 350314"/>
                  <a:gd name="connsiteY5-1036" fmla="*/ 813191 h 1210832"/>
                  <a:gd name="connsiteX6-1037" fmla="*/ 321513 w 350314"/>
                  <a:gd name="connsiteY6-1038" fmla="*/ 1210832 h 1210832"/>
                  <a:gd name="connsiteX7-1039" fmla="*/ 3944 w 350314"/>
                  <a:gd name="connsiteY7-1040" fmla="*/ 980980 h 1210832"/>
                  <a:gd name="connsiteX0-1041" fmla="*/ 0 w 346370"/>
                  <a:gd name="connsiteY0-1042" fmla="*/ 980980 h 1210832"/>
                  <a:gd name="connsiteX1-1043" fmla="*/ 79312 w 346370"/>
                  <a:gd name="connsiteY1-1044" fmla="*/ 949415 h 1210832"/>
                  <a:gd name="connsiteX2-1045" fmla="*/ 124610 w 346370"/>
                  <a:gd name="connsiteY2-1046" fmla="*/ 0 h 1210832"/>
                  <a:gd name="connsiteX3-1047" fmla="*/ 108337 w 346370"/>
                  <a:gd name="connsiteY3-1048" fmla="*/ 442180 h 1210832"/>
                  <a:gd name="connsiteX4-1049" fmla="*/ 257185 w 346370"/>
                  <a:gd name="connsiteY4-1050" fmla="*/ 855208 h 1210832"/>
                  <a:gd name="connsiteX5-1051" fmla="*/ 346370 w 346370"/>
                  <a:gd name="connsiteY5-1052" fmla="*/ 813191 h 1210832"/>
                  <a:gd name="connsiteX6-1053" fmla="*/ 317569 w 346370"/>
                  <a:gd name="connsiteY6-1054" fmla="*/ 1210832 h 1210832"/>
                  <a:gd name="connsiteX7-1055" fmla="*/ 0 w 346370"/>
                  <a:gd name="connsiteY7-1056" fmla="*/ 980980 h 1210832"/>
                  <a:gd name="connsiteX0-1057" fmla="*/ 4917 w 351287"/>
                  <a:gd name="connsiteY0-1058" fmla="*/ 980980 h 1210832"/>
                  <a:gd name="connsiteX1-1059" fmla="*/ 84229 w 351287"/>
                  <a:gd name="connsiteY1-1060" fmla="*/ 949415 h 1210832"/>
                  <a:gd name="connsiteX2-1061" fmla="*/ 129527 w 351287"/>
                  <a:gd name="connsiteY2-1062" fmla="*/ 0 h 1210832"/>
                  <a:gd name="connsiteX3-1063" fmla="*/ 113254 w 351287"/>
                  <a:gd name="connsiteY3-1064" fmla="*/ 442180 h 1210832"/>
                  <a:gd name="connsiteX4-1065" fmla="*/ 262102 w 351287"/>
                  <a:gd name="connsiteY4-1066" fmla="*/ 855208 h 1210832"/>
                  <a:gd name="connsiteX5-1067" fmla="*/ 351287 w 351287"/>
                  <a:gd name="connsiteY5-1068" fmla="*/ 813191 h 1210832"/>
                  <a:gd name="connsiteX6-1069" fmla="*/ 322486 w 351287"/>
                  <a:gd name="connsiteY6-1070" fmla="*/ 1210832 h 1210832"/>
                  <a:gd name="connsiteX7-1071" fmla="*/ 4917 w 351287"/>
                  <a:gd name="connsiteY7-1072" fmla="*/ 980980 h 1210832"/>
                  <a:gd name="connsiteX0-1073" fmla="*/ 8160 w 354530"/>
                  <a:gd name="connsiteY0-1074" fmla="*/ 908576 h 1138428"/>
                  <a:gd name="connsiteX1-1075" fmla="*/ 87472 w 354530"/>
                  <a:gd name="connsiteY1-1076" fmla="*/ 877011 h 1138428"/>
                  <a:gd name="connsiteX2-1077" fmla="*/ 120984 w 354530"/>
                  <a:gd name="connsiteY2-1078" fmla="*/ 0 h 1138428"/>
                  <a:gd name="connsiteX3-1079" fmla="*/ 116497 w 354530"/>
                  <a:gd name="connsiteY3-1080" fmla="*/ 369776 h 1138428"/>
                  <a:gd name="connsiteX4-1081" fmla="*/ 265345 w 354530"/>
                  <a:gd name="connsiteY4-1082" fmla="*/ 782804 h 1138428"/>
                  <a:gd name="connsiteX5-1083" fmla="*/ 354530 w 354530"/>
                  <a:gd name="connsiteY5-1084" fmla="*/ 740787 h 1138428"/>
                  <a:gd name="connsiteX6-1085" fmla="*/ 325729 w 354530"/>
                  <a:gd name="connsiteY6-1086" fmla="*/ 1138428 h 1138428"/>
                  <a:gd name="connsiteX7-1087" fmla="*/ 8160 w 354530"/>
                  <a:gd name="connsiteY7-1088" fmla="*/ 908576 h 1138428"/>
                  <a:gd name="connsiteX0-1089" fmla="*/ 6743 w 353113"/>
                  <a:gd name="connsiteY0-1090" fmla="*/ 910260 h 1140112"/>
                  <a:gd name="connsiteX1-1091" fmla="*/ 86055 w 353113"/>
                  <a:gd name="connsiteY1-1092" fmla="*/ 878695 h 1140112"/>
                  <a:gd name="connsiteX2-1093" fmla="*/ 124619 w 353113"/>
                  <a:gd name="connsiteY2-1094" fmla="*/ 0 h 1140112"/>
                  <a:gd name="connsiteX3-1095" fmla="*/ 115080 w 353113"/>
                  <a:gd name="connsiteY3-1096" fmla="*/ 371460 h 1140112"/>
                  <a:gd name="connsiteX4-1097" fmla="*/ 263928 w 353113"/>
                  <a:gd name="connsiteY4-1098" fmla="*/ 784488 h 1140112"/>
                  <a:gd name="connsiteX5-1099" fmla="*/ 353113 w 353113"/>
                  <a:gd name="connsiteY5-1100" fmla="*/ 742471 h 1140112"/>
                  <a:gd name="connsiteX6-1101" fmla="*/ 324312 w 353113"/>
                  <a:gd name="connsiteY6-1102" fmla="*/ 1140112 h 1140112"/>
                  <a:gd name="connsiteX7-1103" fmla="*/ 6743 w 353113"/>
                  <a:gd name="connsiteY7-1104" fmla="*/ 910260 h 1140112"/>
                  <a:gd name="connsiteX0-1105" fmla="*/ 6743 w 346378"/>
                  <a:gd name="connsiteY0-1106" fmla="*/ 910260 h 1140112"/>
                  <a:gd name="connsiteX1-1107" fmla="*/ 86055 w 346378"/>
                  <a:gd name="connsiteY1-1108" fmla="*/ 878695 h 1140112"/>
                  <a:gd name="connsiteX2-1109" fmla="*/ 124619 w 346378"/>
                  <a:gd name="connsiteY2-1110" fmla="*/ 0 h 1140112"/>
                  <a:gd name="connsiteX3-1111" fmla="*/ 115080 w 346378"/>
                  <a:gd name="connsiteY3-1112" fmla="*/ 371460 h 1140112"/>
                  <a:gd name="connsiteX4-1113" fmla="*/ 263928 w 346378"/>
                  <a:gd name="connsiteY4-1114" fmla="*/ 784488 h 1140112"/>
                  <a:gd name="connsiteX5-1115" fmla="*/ 346378 w 346378"/>
                  <a:gd name="connsiteY5-1116" fmla="*/ 722265 h 1140112"/>
                  <a:gd name="connsiteX6-1117" fmla="*/ 324312 w 346378"/>
                  <a:gd name="connsiteY6-1118" fmla="*/ 1140112 h 1140112"/>
                  <a:gd name="connsiteX7-1119" fmla="*/ 6743 w 346378"/>
                  <a:gd name="connsiteY7-1120" fmla="*/ 910260 h 1140112"/>
                  <a:gd name="connsiteX0-1121" fmla="*/ 1691 w 346378"/>
                  <a:gd name="connsiteY0-1122" fmla="*/ 928782 h 1140112"/>
                  <a:gd name="connsiteX1-1123" fmla="*/ 86055 w 346378"/>
                  <a:gd name="connsiteY1-1124" fmla="*/ 878695 h 1140112"/>
                  <a:gd name="connsiteX2-1125" fmla="*/ 124619 w 346378"/>
                  <a:gd name="connsiteY2-1126" fmla="*/ 0 h 1140112"/>
                  <a:gd name="connsiteX3-1127" fmla="*/ 115080 w 346378"/>
                  <a:gd name="connsiteY3-1128" fmla="*/ 371460 h 1140112"/>
                  <a:gd name="connsiteX4-1129" fmla="*/ 263928 w 346378"/>
                  <a:gd name="connsiteY4-1130" fmla="*/ 784488 h 1140112"/>
                  <a:gd name="connsiteX5-1131" fmla="*/ 346378 w 346378"/>
                  <a:gd name="connsiteY5-1132" fmla="*/ 722265 h 1140112"/>
                  <a:gd name="connsiteX6-1133" fmla="*/ 324312 w 346378"/>
                  <a:gd name="connsiteY6-1134" fmla="*/ 1140112 h 1140112"/>
                  <a:gd name="connsiteX7-1135" fmla="*/ 1691 w 346378"/>
                  <a:gd name="connsiteY7-1136" fmla="*/ 928782 h 1140112"/>
                  <a:gd name="connsiteX0-1137" fmla="*/ 1691 w 346378"/>
                  <a:gd name="connsiteY0-1138" fmla="*/ 928782 h 1140112"/>
                  <a:gd name="connsiteX1-1139" fmla="*/ 86055 w 346378"/>
                  <a:gd name="connsiteY1-1140" fmla="*/ 878695 h 1140112"/>
                  <a:gd name="connsiteX2-1141" fmla="*/ 124619 w 346378"/>
                  <a:gd name="connsiteY2-1142" fmla="*/ 0 h 1140112"/>
                  <a:gd name="connsiteX3-1143" fmla="*/ 115080 w 346378"/>
                  <a:gd name="connsiteY3-1144" fmla="*/ 371460 h 1140112"/>
                  <a:gd name="connsiteX4-1145" fmla="*/ 258875 w 346378"/>
                  <a:gd name="connsiteY4-1146" fmla="*/ 782804 h 1140112"/>
                  <a:gd name="connsiteX5-1147" fmla="*/ 346378 w 346378"/>
                  <a:gd name="connsiteY5-1148" fmla="*/ 722265 h 1140112"/>
                  <a:gd name="connsiteX6-1149" fmla="*/ 324312 w 346378"/>
                  <a:gd name="connsiteY6-1150" fmla="*/ 1140112 h 1140112"/>
                  <a:gd name="connsiteX7-1151" fmla="*/ 1691 w 346378"/>
                  <a:gd name="connsiteY7-1152" fmla="*/ 928782 h 1140112"/>
                  <a:gd name="connsiteX0-1153" fmla="*/ 1691 w 346378"/>
                  <a:gd name="connsiteY0-1154" fmla="*/ 928782 h 1140112"/>
                  <a:gd name="connsiteX1-1155" fmla="*/ 86055 w 346378"/>
                  <a:gd name="connsiteY1-1156" fmla="*/ 878695 h 1140112"/>
                  <a:gd name="connsiteX2-1157" fmla="*/ 124619 w 346378"/>
                  <a:gd name="connsiteY2-1158" fmla="*/ 0 h 1140112"/>
                  <a:gd name="connsiteX3-1159" fmla="*/ 115080 w 346378"/>
                  <a:gd name="connsiteY3-1160" fmla="*/ 371460 h 1140112"/>
                  <a:gd name="connsiteX4-1161" fmla="*/ 255508 w 346378"/>
                  <a:gd name="connsiteY4-1162" fmla="*/ 779437 h 1140112"/>
                  <a:gd name="connsiteX5-1163" fmla="*/ 346378 w 346378"/>
                  <a:gd name="connsiteY5-1164" fmla="*/ 722265 h 1140112"/>
                  <a:gd name="connsiteX6-1165" fmla="*/ 324312 w 346378"/>
                  <a:gd name="connsiteY6-1166" fmla="*/ 1140112 h 1140112"/>
                  <a:gd name="connsiteX7-1167" fmla="*/ 1691 w 346378"/>
                  <a:gd name="connsiteY7-1168" fmla="*/ 928782 h 1140112"/>
                  <a:gd name="connsiteX0-1169" fmla="*/ 0 w 344687"/>
                  <a:gd name="connsiteY0-1170" fmla="*/ 1044964 h 1256294"/>
                  <a:gd name="connsiteX1-1171" fmla="*/ 84364 w 344687"/>
                  <a:gd name="connsiteY1-1172" fmla="*/ 994877 h 1256294"/>
                  <a:gd name="connsiteX2-1173" fmla="*/ 154920 w 344687"/>
                  <a:gd name="connsiteY2-1174" fmla="*/ 0 h 1256294"/>
                  <a:gd name="connsiteX3-1175" fmla="*/ 113389 w 344687"/>
                  <a:gd name="connsiteY3-1176" fmla="*/ 487642 h 1256294"/>
                  <a:gd name="connsiteX4-1177" fmla="*/ 253817 w 344687"/>
                  <a:gd name="connsiteY4-1178" fmla="*/ 895619 h 1256294"/>
                  <a:gd name="connsiteX5-1179" fmla="*/ 344687 w 344687"/>
                  <a:gd name="connsiteY5-1180" fmla="*/ 838447 h 1256294"/>
                  <a:gd name="connsiteX6-1181" fmla="*/ 322621 w 344687"/>
                  <a:gd name="connsiteY6-1182" fmla="*/ 1256294 h 1256294"/>
                  <a:gd name="connsiteX7-1183" fmla="*/ 0 w 344687"/>
                  <a:gd name="connsiteY7-1184" fmla="*/ 1044964 h 12562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4687" h="1256294">
                    <a:moveTo>
                      <a:pt x="0" y="1044964"/>
                    </a:moveTo>
                    <a:cubicBezTo>
                      <a:pt x="32050" y="1028830"/>
                      <a:pt x="48884" y="1007708"/>
                      <a:pt x="84364" y="994877"/>
                    </a:cubicBezTo>
                    <a:cubicBezTo>
                      <a:pt x="-98460" y="447547"/>
                      <a:pt x="88751" y="163497"/>
                      <a:pt x="154920" y="0"/>
                    </a:cubicBezTo>
                    <a:cubicBezTo>
                      <a:pt x="133624" y="161804"/>
                      <a:pt x="94152" y="319868"/>
                      <a:pt x="113389" y="487642"/>
                    </a:cubicBezTo>
                    <a:cubicBezTo>
                      <a:pt x="134239" y="621709"/>
                      <a:pt x="141514" y="692225"/>
                      <a:pt x="253817" y="895619"/>
                    </a:cubicBezTo>
                    <a:lnTo>
                      <a:pt x="344687" y="838447"/>
                    </a:lnTo>
                    <a:lnTo>
                      <a:pt x="322621" y="1256294"/>
                    </a:lnTo>
                    <a:lnTo>
                      <a:pt x="0" y="1044964"/>
                    </a:lnTo>
                    <a:close/>
                  </a:path>
                </a:pathLst>
              </a:custGeom>
              <a:gradFill>
                <a:gsLst>
                  <a:gs pos="30000">
                    <a:srgbClr val="FB7D7E">
                      <a:alpha val="80000"/>
                    </a:srgbClr>
                  </a:gs>
                  <a:gs pos="0">
                    <a:schemeClr val="accent1">
                      <a:lumMod val="5000"/>
                      <a:lumOff val="95000"/>
                      <a:alpha val="30000"/>
                    </a:schemeClr>
                  </a:gs>
                  <a:gs pos="80000">
                    <a:srgbClr val="FF0000"/>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1417" tIns="25713" rIns="51417" bIns="25713"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514350" eaLnBrk="0" fontAlgn="base" hangingPunct="0">
                  <a:spcBef>
                    <a:spcPct val="0"/>
                  </a:spcBef>
                  <a:spcAft>
                    <a:spcPct val="0"/>
                  </a:spcAft>
                  <a:defRPr/>
                </a:pPr>
                <a:endParaRPr lang="zh-CN" altLang="en-US" sz="525" dirty="0">
                  <a:solidFill>
                    <a:prstClr val="white"/>
                  </a:solidFill>
                  <a:latin typeface="微软雅黑" panose="020B0503020204020204" pitchFamily="34" charset="-122"/>
                  <a:ea typeface="微软雅黑" panose="020B0503020204020204" pitchFamily="34" charset="-122"/>
                  <a:cs typeface="+mn-ea"/>
                  <a:sym typeface="+mn-lt"/>
                </a:endParaRPr>
              </a:p>
            </p:txBody>
          </p:sp>
        </p:grpSp>
        <p:sp>
          <p:nvSpPr>
            <p:cNvPr id="4" name="文本框 3"/>
            <p:cNvSpPr txBox="1"/>
            <p:nvPr/>
          </p:nvSpPr>
          <p:spPr>
            <a:xfrm>
              <a:off x="5338" y="7249"/>
              <a:ext cx="4531" cy="447"/>
            </a:xfrm>
            <a:prstGeom prst="rect">
              <a:avLst/>
            </a:prstGeom>
            <a:noFill/>
          </p:spPr>
          <p:txBody>
            <a:bodyPr wrap="square" rtlCol="0" anchor="t">
              <a:spAutoFit/>
            </a:bodyPr>
            <a:p>
              <a:pPr indent="0" algn="ctr">
                <a:buNone/>
              </a:pPr>
              <a:r>
                <a:rPr lang="zh-CN" altLang="en-US" sz="1200" b="1">
                  <a:solidFill>
                    <a:schemeClr val="tx1"/>
                  </a:solidFill>
                  <a:latin typeface="微软雅黑" panose="020B0503020204020204" pitchFamily="34" charset="-122"/>
                  <a:ea typeface="微软雅黑" panose="020B0503020204020204" pitchFamily="34" charset="-122"/>
                  <a:sym typeface="+mn-ea"/>
                </a:rPr>
                <a:t>标品毛益率</a:t>
              </a:r>
              <a:r>
                <a:rPr lang="en-US" altLang="zh-CN" sz="1200" b="1">
                  <a:solidFill>
                    <a:schemeClr val="tx1"/>
                  </a:solidFill>
                  <a:latin typeface="微软雅黑" panose="020B0503020204020204" pitchFamily="34" charset="-122"/>
                  <a:ea typeface="微软雅黑" panose="020B0503020204020204" pitchFamily="34" charset="-122"/>
                  <a:sym typeface="+mn-ea"/>
                </a:rPr>
                <a:t>49.1%</a:t>
              </a:r>
              <a:endParaRPr lang="en-US" altLang="zh-CN" sz="1200" b="1">
                <a:solidFill>
                  <a:schemeClr val="tx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rot="0">
              <a:off x="6052" y="7503"/>
              <a:ext cx="3103" cy="3002"/>
              <a:chOff x="7983" y="3627"/>
              <a:chExt cx="3483" cy="2863"/>
            </a:xfrm>
          </p:grpSpPr>
          <p:graphicFrame>
            <p:nvGraphicFramePr>
              <p:cNvPr id="7" name="图表 6"/>
              <p:cNvGraphicFramePr/>
              <p:nvPr>
                <p:custDataLst>
                  <p:tags r:id="rId21"/>
                </p:custDataLst>
              </p:nvPr>
            </p:nvGraphicFramePr>
            <p:xfrm>
              <a:off x="7983" y="3627"/>
              <a:ext cx="3483" cy="2650"/>
            </p:xfrm>
            <a:graphic>
              <a:graphicData uri="http://schemas.openxmlformats.org/drawingml/2006/chart">
                <c:chart xmlns:c="http://schemas.openxmlformats.org/drawingml/2006/chart" xmlns:r="http://schemas.openxmlformats.org/officeDocument/2006/relationships" r:id="rId7"/>
              </a:graphicData>
            </a:graphic>
          </p:graphicFrame>
          <p:sp>
            <p:nvSpPr>
              <p:cNvPr id="8" name="文本框 7"/>
              <p:cNvSpPr txBox="1"/>
              <p:nvPr/>
            </p:nvSpPr>
            <p:spPr>
              <a:xfrm>
                <a:off x="8704" y="6111"/>
                <a:ext cx="2132" cy="379"/>
              </a:xfrm>
              <a:prstGeom prst="rect">
                <a:avLst/>
              </a:prstGeom>
              <a:noFill/>
            </p:spPr>
            <p:txBody>
              <a:bodyPr wrap="square" rtlCol="0" anchor="t">
                <a:spAutoFit/>
              </a:bodyPr>
              <a:p>
                <a:pPr indent="0">
                  <a:buNone/>
                </a:pPr>
                <a:r>
                  <a:rPr lang="zh-CN" altLang="en-US" sz="1000" b="1">
                    <a:solidFill>
                      <a:schemeClr val="tx1"/>
                    </a:solidFill>
                    <a:latin typeface="微软雅黑" panose="020B0503020204020204" pitchFamily="34" charset="-122"/>
                    <a:ea typeface="微软雅黑" panose="020B0503020204020204" pitchFamily="34" charset="-122"/>
                    <a:sym typeface="+mn-ea"/>
                  </a:rPr>
                  <a:t>标品贡献毛益率</a:t>
                </a:r>
                <a:endParaRPr lang="zh-CN" altLang="en-US" sz="1000" b="1">
                  <a:solidFill>
                    <a:schemeClr val="tx1"/>
                  </a:solidFill>
                  <a:latin typeface="微软雅黑" panose="020B0503020204020204" pitchFamily="34" charset="-122"/>
                  <a:ea typeface="微软雅黑" panose="020B0503020204020204" pitchFamily="34" charset="-122"/>
                  <a:sym typeface="+mn-ea"/>
                </a:endParaRPr>
              </a:p>
            </p:txBody>
          </p:sp>
          <p:sp>
            <p:nvSpPr>
              <p:cNvPr id="11" name="文本框 10"/>
              <p:cNvSpPr txBox="1"/>
              <p:nvPr>
                <p:custDataLst>
                  <p:tags r:id="rId22"/>
                </p:custDataLst>
              </p:nvPr>
            </p:nvSpPr>
            <p:spPr>
              <a:xfrm>
                <a:off x="9149" y="4496"/>
                <a:ext cx="1242" cy="618"/>
              </a:xfrm>
              <a:prstGeom prst="rect">
                <a:avLst/>
              </a:prstGeom>
              <a:noFill/>
            </p:spPr>
            <p:txBody>
              <a:bodyPr wrap="square" rtlCol="0">
                <a:spAutoFit/>
              </a:bodyPr>
              <a:lstStyle/>
              <a:p>
                <a:pPr algn="ctr"/>
                <a:r>
                  <a:rPr lang="zh-CN" altLang="en-US" sz="10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同比提升</a:t>
                </a:r>
                <a:endParaRPr lang="zh-CN" altLang="en-US" sz="10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0.16PP</a:t>
                </a:r>
                <a:endParaRPr lang="en-US" altLang="zh-CN" sz="1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下箭头 15"/>
              <p:cNvSpPr/>
              <p:nvPr>
                <p:custDataLst>
                  <p:tags r:id="rId23"/>
                </p:custDataLst>
              </p:nvPr>
            </p:nvSpPr>
            <p:spPr>
              <a:xfrm rot="5124045" flipH="1" flipV="1">
                <a:off x="9568" y="4990"/>
                <a:ext cx="405" cy="617"/>
              </a:xfrm>
              <a:custGeom>
                <a:avLst/>
                <a:gdLst>
                  <a:gd name="connsiteX0" fmla="*/ 0 w 448873"/>
                  <a:gd name="connsiteY0" fmla="*/ 907747 h 1368152"/>
                  <a:gd name="connsiteX1" fmla="*/ 112218 w 448873"/>
                  <a:gd name="connsiteY1" fmla="*/ 907747 h 1368152"/>
                  <a:gd name="connsiteX2" fmla="*/ 112218 w 448873"/>
                  <a:gd name="connsiteY2" fmla="*/ 0 h 1368152"/>
                  <a:gd name="connsiteX3" fmla="*/ 336655 w 448873"/>
                  <a:gd name="connsiteY3" fmla="*/ 0 h 1368152"/>
                  <a:gd name="connsiteX4" fmla="*/ 336655 w 448873"/>
                  <a:gd name="connsiteY4" fmla="*/ 907747 h 1368152"/>
                  <a:gd name="connsiteX5" fmla="*/ 448873 w 448873"/>
                  <a:gd name="connsiteY5" fmla="*/ 907747 h 1368152"/>
                  <a:gd name="connsiteX6" fmla="*/ 224437 w 448873"/>
                  <a:gd name="connsiteY6" fmla="*/ 1368152 h 1368152"/>
                  <a:gd name="connsiteX7" fmla="*/ 0 w 448873"/>
                  <a:gd name="connsiteY7" fmla="*/ 907747 h 1368152"/>
                  <a:gd name="connsiteX0-1" fmla="*/ 0 w 448873"/>
                  <a:gd name="connsiteY0-2" fmla="*/ 907747 h 1368152"/>
                  <a:gd name="connsiteX1-3" fmla="*/ 112218 w 448873"/>
                  <a:gd name="connsiteY1-4" fmla="*/ 907747 h 1368152"/>
                  <a:gd name="connsiteX2-5" fmla="*/ 112218 w 448873"/>
                  <a:gd name="connsiteY2-6" fmla="*/ 0 h 1368152"/>
                  <a:gd name="connsiteX3-7" fmla="*/ 101576 w 448873"/>
                  <a:gd name="connsiteY3-8" fmla="*/ 4434 h 1368152"/>
                  <a:gd name="connsiteX4-9" fmla="*/ 336655 w 448873"/>
                  <a:gd name="connsiteY4-10" fmla="*/ 907747 h 1368152"/>
                  <a:gd name="connsiteX5-11" fmla="*/ 448873 w 448873"/>
                  <a:gd name="connsiteY5-12" fmla="*/ 907747 h 1368152"/>
                  <a:gd name="connsiteX6-13" fmla="*/ 224437 w 448873"/>
                  <a:gd name="connsiteY6-14" fmla="*/ 1368152 h 1368152"/>
                  <a:gd name="connsiteX7-15" fmla="*/ 0 w 448873"/>
                  <a:gd name="connsiteY7-16" fmla="*/ 907747 h 1368152"/>
                  <a:gd name="connsiteX0-17" fmla="*/ 0 w 448873"/>
                  <a:gd name="connsiteY0-18" fmla="*/ 907747 h 1368152"/>
                  <a:gd name="connsiteX1-19" fmla="*/ 112218 w 448873"/>
                  <a:gd name="connsiteY1-20" fmla="*/ 907747 h 1368152"/>
                  <a:gd name="connsiteX2-21" fmla="*/ 112218 w 448873"/>
                  <a:gd name="connsiteY2-22" fmla="*/ 0 h 1368152"/>
                  <a:gd name="connsiteX3-23" fmla="*/ 101576 w 448873"/>
                  <a:gd name="connsiteY3-24" fmla="*/ 4434 h 1368152"/>
                  <a:gd name="connsiteX4-25" fmla="*/ 336655 w 448873"/>
                  <a:gd name="connsiteY4-26" fmla="*/ 907747 h 1368152"/>
                  <a:gd name="connsiteX5-27" fmla="*/ 448873 w 448873"/>
                  <a:gd name="connsiteY5-28" fmla="*/ 907747 h 1368152"/>
                  <a:gd name="connsiteX6-29" fmla="*/ 224437 w 448873"/>
                  <a:gd name="connsiteY6-30" fmla="*/ 1368152 h 1368152"/>
                  <a:gd name="connsiteX7-31" fmla="*/ 0 w 448873"/>
                  <a:gd name="connsiteY7-32" fmla="*/ 907747 h 1368152"/>
                  <a:gd name="connsiteX0-33" fmla="*/ 0 w 448873"/>
                  <a:gd name="connsiteY0-34" fmla="*/ 907747 h 1368152"/>
                  <a:gd name="connsiteX1-35" fmla="*/ 112218 w 448873"/>
                  <a:gd name="connsiteY1-36" fmla="*/ 907747 h 1368152"/>
                  <a:gd name="connsiteX2-37" fmla="*/ 112218 w 448873"/>
                  <a:gd name="connsiteY2-38" fmla="*/ 0 h 1368152"/>
                  <a:gd name="connsiteX3-39" fmla="*/ 101576 w 448873"/>
                  <a:gd name="connsiteY3-40" fmla="*/ 4434 h 1368152"/>
                  <a:gd name="connsiteX4-41" fmla="*/ 336655 w 448873"/>
                  <a:gd name="connsiteY4-42" fmla="*/ 907747 h 1368152"/>
                  <a:gd name="connsiteX5-43" fmla="*/ 448873 w 448873"/>
                  <a:gd name="connsiteY5-44" fmla="*/ 907747 h 1368152"/>
                  <a:gd name="connsiteX6-45" fmla="*/ 224437 w 448873"/>
                  <a:gd name="connsiteY6-46" fmla="*/ 1368152 h 1368152"/>
                  <a:gd name="connsiteX7-47" fmla="*/ 0 w 448873"/>
                  <a:gd name="connsiteY7-48" fmla="*/ 907747 h 1368152"/>
                  <a:gd name="connsiteX0-49" fmla="*/ 0 w 448873"/>
                  <a:gd name="connsiteY0-50" fmla="*/ 907747 h 1366568"/>
                  <a:gd name="connsiteX1-51" fmla="*/ 112218 w 448873"/>
                  <a:gd name="connsiteY1-52" fmla="*/ 907747 h 1366568"/>
                  <a:gd name="connsiteX2-53" fmla="*/ 112218 w 448873"/>
                  <a:gd name="connsiteY2-54" fmla="*/ 0 h 1366568"/>
                  <a:gd name="connsiteX3-55" fmla="*/ 101576 w 448873"/>
                  <a:gd name="connsiteY3-56" fmla="*/ 4434 h 1366568"/>
                  <a:gd name="connsiteX4-57" fmla="*/ 336655 w 448873"/>
                  <a:gd name="connsiteY4-58" fmla="*/ 907747 h 1366568"/>
                  <a:gd name="connsiteX5-59" fmla="*/ 448873 w 448873"/>
                  <a:gd name="connsiteY5-60" fmla="*/ 907747 h 1366568"/>
                  <a:gd name="connsiteX6-61" fmla="*/ 308393 w 448873"/>
                  <a:gd name="connsiteY6-62" fmla="*/ 1366568 h 1366568"/>
                  <a:gd name="connsiteX7-63" fmla="*/ 0 w 448873"/>
                  <a:gd name="connsiteY7-64" fmla="*/ 907747 h 1366568"/>
                  <a:gd name="connsiteX0-65" fmla="*/ 0 w 447923"/>
                  <a:gd name="connsiteY0-66" fmla="*/ 907747 h 1366568"/>
                  <a:gd name="connsiteX1-67" fmla="*/ 112218 w 447923"/>
                  <a:gd name="connsiteY1-68" fmla="*/ 907747 h 1366568"/>
                  <a:gd name="connsiteX2-69" fmla="*/ 112218 w 447923"/>
                  <a:gd name="connsiteY2-70" fmla="*/ 0 h 1366568"/>
                  <a:gd name="connsiteX3-71" fmla="*/ 101576 w 447923"/>
                  <a:gd name="connsiteY3-72" fmla="*/ 4434 h 1366568"/>
                  <a:gd name="connsiteX4-73" fmla="*/ 336655 w 447923"/>
                  <a:gd name="connsiteY4-74" fmla="*/ 907747 h 1366568"/>
                  <a:gd name="connsiteX5-75" fmla="*/ 447923 w 447923"/>
                  <a:gd name="connsiteY5-76" fmla="*/ 857373 h 1366568"/>
                  <a:gd name="connsiteX6-77" fmla="*/ 308393 w 447923"/>
                  <a:gd name="connsiteY6-78" fmla="*/ 1366568 h 1366568"/>
                  <a:gd name="connsiteX7-79" fmla="*/ 0 w 447923"/>
                  <a:gd name="connsiteY7-80" fmla="*/ 907747 h 1366568"/>
                  <a:gd name="connsiteX0-81" fmla="*/ 0 w 437786"/>
                  <a:gd name="connsiteY0-82" fmla="*/ 999941 h 1366568"/>
                  <a:gd name="connsiteX1-83" fmla="*/ 102081 w 437786"/>
                  <a:gd name="connsiteY1-84" fmla="*/ 907747 h 1366568"/>
                  <a:gd name="connsiteX2-85" fmla="*/ 102081 w 437786"/>
                  <a:gd name="connsiteY2-86" fmla="*/ 0 h 1366568"/>
                  <a:gd name="connsiteX3-87" fmla="*/ 91439 w 437786"/>
                  <a:gd name="connsiteY3-88" fmla="*/ 4434 h 1366568"/>
                  <a:gd name="connsiteX4-89" fmla="*/ 326518 w 437786"/>
                  <a:gd name="connsiteY4-90" fmla="*/ 907747 h 1366568"/>
                  <a:gd name="connsiteX5-91" fmla="*/ 437786 w 437786"/>
                  <a:gd name="connsiteY5-92" fmla="*/ 857373 h 1366568"/>
                  <a:gd name="connsiteX6-93" fmla="*/ 298256 w 437786"/>
                  <a:gd name="connsiteY6-94" fmla="*/ 1366568 h 1366568"/>
                  <a:gd name="connsiteX7-95" fmla="*/ 0 w 437786"/>
                  <a:gd name="connsiteY7-96" fmla="*/ 999941 h 1366568"/>
                  <a:gd name="connsiteX0-97" fmla="*/ 0 w 437786"/>
                  <a:gd name="connsiteY0-98" fmla="*/ 999941 h 1366568"/>
                  <a:gd name="connsiteX1-99" fmla="*/ 111268 w 437786"/>
                  <a:gd name="connsiteY1-100" fmla="*/ 949567 h 1366568"/>
                  <a:gd name="connsiteX2-101" fmla="*/ 102081 w 437786"/>
                  <a:gd name="connsiteY2-102" fmla="*/ 0 h 1366568"/>
                  <a:gd name="connsiteX3-103" fmla="*/ 91439 w 437786"/>
                  <a:gd name="connsiteY3-104" fmla="*/ 4434 h 1366568"/>
                  <a:gd name="connsiteX4-105" fmla="*/ 326518 w 437786"/>
                  <a:gd name="connsiteY4-106" fmla="*/ 907747 h 1366568"/>
                  <a:gd name="connsiteX5-107" fmla="*/ 437786 w 437786"/>
                  <a:gd name="connsiteY5-108" fmla="*/ 857373 h 1366568"/>
                  <a:gd name="connsiteX6-109" fmla="*/ 298256 w 437786"/>
                  <a:gd name="connsiteY6-110" fmla="*/ 1366568 h 1366568"/>
                  <a:gd name="connsiteX7-111" fmla="*/ 0 w 437786"/>
                  <a:gd name="connsiteY7-112" fmla="*/ 999941 h 1366568"/>
                  <a:gd name="connsiteX0-113" fmla="*/ 0 w 437786"/>
                  <a:gd name="connsiteY0-114" fmla="*/ 999941 h 1366568"/>
                  <a:gd name="connsiteX1-115" fmla="*/ 111268 w 437786"/>
                  <a:gd name="connsiteY1-116" fmla="*/ 949567 h 1366568"/>
                  <a:gd name="connsiteX2-117" fmla="*/ 102081 w 437786"/>
                  <a:gd name="connsiteY2-118" fmla="*/ 0 h 1366568"/>
                  <a:gd name="connsiteX3-119" fmla="*/ 91439 w 437786"/>
                  <a:gd name="connsiteY3-120" fmla="*/ 4434 h 1366568"/>
                  <a:gd name="connsiteX4-121" fmla="*/ 316227 w 437786"/>
                  <a:gd name="connsiteY4-122" fmla="*/ 897837 h 1366568"/>
                  <a:gd name="connsiteX5-123" fmla="*/ 437786 w 437786"/>
                  <a:gd name="connsiteY5-124" fmla="*/ 857373 h 1366568"/>
                  <a:gd name="connsiteX6-125" fmla="*/ 298256 w 437786"/>
                  <a:gd name="connsiteY6-126" fmla="*/ 1366568 h 1366568"/>
                  <a:gd name="connsiteX7-127" fmla="*/ 0 w 437786"/>
                  <a:gd name="connsiteY7-128" fmla="*/ 999941 h 1366568"/>
                  <a:gd name="connsiteX0-129" fmla="*/ 0 w 437786"/>
                  <a:gd name="connsiteY0-130" fmla="*/ 999941 h 1366568"/>
                  <a:gd name="connsiteX1-131" fmla="*/ 111268 w 437786"/>
                  <a:gd name="connsiteY1-132" fmla="*/ 949567 h 1366568"/>
                  <a:gd name="connsiteX2-133" fmla="*/ 102081 w 437786"/>
                  <a:gd name="connsiteY2-134" fmla="*/ 0 h 1366568"/>
                  <a:gd name="connsiteX3-135" fmla="*/ 91439 w 437786"/>
                  <a:gd name="connsiteY3-136" fmla="*/ 4434 h 1366568"/>
                  <a:gd name="connsiteX4-137" fmla="*/ 316227 w 437786"/>
                  <a:gd name="connsiteY4-138" fmla="*/ 897837 h 1366568"/>
                  <a:gd name="connsiteX5-139" fmla="*/ 437786 w 437786"/>
                  <a:gd name="connsiteY5-140" fmla="*/ 857373 h 1366568"/>
                  <a:gd name="connsiteX6-141" fmla="*/ 298256 w 437786"/>
                  <a:gd name="connsiteY6-142" fmla="*/ 1366568 h 1366568"/>
                  <a:gd name="connsiteX7-143" fmla="*/ 0 w 437786"/>
                  <a:gd name="connsiteY7-144" fmla="*/ 999941 h 1366568"/>
                  <a:gd name="connsiteX0-145" fmla="*/ 0 w 437786"/>
                  <a:gd name="connsiteY0-146" fmla="*/ 999941 h 1313395"/>
                  <a:gd name="connsiteX1-147" fmla="*/ 111268 w 437786"/>
                  <a:gd name="connsiteY1-148" fmla="*/ 949567 h 1313395"/>
                  <a:gd name="connsiteX2-149" fmla="*/ 102081 w 437786"/>
                  <a:gd name="connsiteY2-150" fmla="*/ 0 h 1313395"/>
                  <a:gd name="connsiteX3-151" fmla="*/ 91439 w 437786"/>
                  <a:gd name="connsiteY3-152" fmla="*/ 4434 h 1313395"/>
                  <a:gd name="connsiteX4-153" fmla="*/ 316227 w 437786"/>
                  <a:gd name="connsiteY4-154" fmla="*/ 897837 h 1313395"/>
                  <a:gd name="connsiteX5-155" fmla="*/ 437786 w 437786"/>
                  <a:gd name="connsiteY5-156" fmla="*/ 857373 h 1313395"/>
                  <a:gd name="connsiteX6-157" fmla="*/ 349459 w 437786"/>
                  <a:gd name="connsiteY6-158" fmla="*/ 1313395 h 1313395"/>
                  <a:gd name="connsiteX7-159" fmla="*/ 0 w 437786"/>
                  <a:gd name="connsiteY7-160" fmla="*/ 999941 h 1313395"/>
                  <a:gd name="connsiteX0-161" fmla="*/ 0 w 437786"/>
                  <a:gd name="connsiteY0-162" fmla="*/ 999941 h 1313395"/>
                  <a:gd name="connsiteX1-163" fmla="*/ 111268 w 437786"/>
                  <a:gd name="connsiteY1-164" fmla="*/ 949567 h 1313395"/>
                  <a:gd name="connsiteX2-165" fmla="*/ 102081 w 437786"/>
                  <a:gd name="connsiteY2-166" fmla="*/ 0 h 1313395"/>
                  <a:gd name="connsiteX3-167" fmla="*/ 106622 w 437786"/>
                  <a:gd name="connsiteY3-168" fmla="*/ 5832 h 1313395"/>
                  <a:gd name="connsiteX4-169" fmla="*/ 316227 w 437786"/>
                  <a:gd name="connsiteY4-170" fmla="*/ 897837 h 1313395"/>
                  <a:gd name="connsiteX5-171" fmla="*/ 437786 w 437786"/>
                  <a:gd name="connsiteY5-172" fmla="*/ 857373 h 1313395"/>
                  <a:gd name="connsiteX6-173" fmla="*/ 349459 w 437786"/>
                  <a:gd name="connsiteY6-174" fmla="*/ 1313395 h 1313395"/>
                  <a:gd name="connsiteX7-175" fmla="*/ 0 w 437786"/>
                  <a:gd name="connsiteY7-176" fmla="*/ 999941 h 1313395"/>
                  <a:gd name="connsiteX0-177" fmla="*/ 0 w 437786"/>
                  <a:gd name="connsiteY0-178" fmla="*/ 999941 h 1313395"/>
                  <a:gd name="connsiteX1-179" fmla="*/ 111268 w 437786"/>
                  <a:gd name="connsiteY1-180" fmla="*/ 949567 h 1313395"/>
                  <a:gd name="connsiteX2-181" fmla="*/ 102081 w 437786"/>
                  <a:gd name="connsiteY2-182" fmla="*/ 0 h 1313395"/>
                  <a:gd name="connsiteX3-183" fmla="*/ 106622 w 437786"/>
                  <a:gd name="connsiteY3-184" fmla="*/ 5832 h 1313395"/>
                  <a:gd name="connsiteX4-185" fmla="*/ 316227 w 437786"/>
                  <a:gd name="connsiteY4-186" fmla="*/ 897837 h 1313395"/>
                  <a:gd name="connsiteX5-187" fmla="*/ 437786 w 437786"/>
                  <a:gd name="connsiteY5-188" fmla="*/ 857373 h 1313395"/>
                  <a:gd name="connsiteX6-189" fmla="*/ 349459 w 437786"/>
                  <a:gd name="connsiteY6-190" fmla="*/ 1313395 h 1313395"/>
                  <a:gd name="connsiteX7-191" fmla="*/ 0 w 437786"/>
                  <a:gd name="connsiteY7-192" fmla="*/ 999941 h 1313395"/>
                  <a:gd name="connsiteX0-193" fmla="*/ 0 w 443885"/>
                  <a:gd name="connsiteY0-194" fmla="*/ 999941 h 1313395"/>
                  <a:gd name="connsiteX1-195" fmla="*/ 111268 w 443885"/>
                  <a:gd name="connsiteY1-196" fmla="*/ 949567 h 1313395"/>
                  <a:gd name="connsiteX2-197" fmla="*/ 102081 w 443885"/>
                  <a:gd name="connsiteY2-198" fmla="*/ 0 h 1313395"/>
                  <a:gd name="connsiteX3-199" fmla="*/ 106622 w 443885"/>
                  <a:gd name="connsiteY3-200" fmla="*/ 5832 h 1313395"/>
                  <a:gd name="connsiteX4-201" fmla="*/ 316227 w 443885"/>
                  <a:gd name="connsiteY4-202" fmla="*/ 897837 h 1313395"/>
                  <a:gd name="connsiteX5-203" fmla="*/ 443885 w 443885"/>
                  <a:gd name="connsiteY5-204" fmla="*/ 823576 h 1313395"/>
                  <a:gd name="connsiteX6-205" fmla="*/ 349459 w 443885"/>
                  <a:gd name="connsiteY6-206" fmla="*/ 1313395 h 1313395"/>
                  <a:gd name="connsiteX7-207" fmla="*/ 0 w 443885"/>
                  <a:gd name="connsiteY7-208" fmla="*/ 999941 h 1313395"/>
                  <a:gd name="connsiteX0-209" fmla="*/ 0 w 443885"/>
                  <a:gd name="connsiteY0-210" fmla="*/ 999941 h 1313395"/>
                  <a:gd name="connsiteX1-211" fmla="*/ 111268 w 443885"/>
                  <a:gd name="connsiteY1-212" fmla="*/ 949567 h 1313395"/>
                  <a:gd name="connsiteX2-213" fmla="*/ 102081 w 443885"/>
                  <a:gd name="connsiteY2-214" fmla="*/ 0 h 1313395"/>
                  <a:gd name="connsiteX3-215" fmla="*/ 106622 w 443885"/>
                  <a:gd name="connsiteY3-216" fmla="*/ 5832 h 1313395"/>
                  <a:gd name="connsiteX4-217" fmla="*/ 302569 w 443885"/>
                  <a:gd name="connsiteY4-218" fmla="*/ 887989 h 1313395"/>
                  <a:gd name="connsiteX5-219" fmla="*/ 443885 w 443885"/>
                  <a:gd name="connsiteY5-220" fmla="*/ 823576 h 1313395"/>
                  <a:gd name="connsiteX6-221" fmla="*/ 349459 w 443885"/>
                  <a:gd name="connsiteY6-222" fmla="*/ 1313395 h 1313395"/>
                  <a:gd name="connsiteX7-223" fmla="*/ 0 w 443885"/>
                  <a:gd name="connsiteY7-224" fmla="*/ 999941 h 1313395"/>
                  <a:gd name="connsiteX0-225" fmla="*/ 0 w 443885"/>
                  <a:gd name="connsiteY0-226" fmla="*/ 999941 h 1313395"/>
                  <a:gd name="connsiteX1-227" fmla="*/ 111268 w 443885"/>
                  <a:gd name="connsiteY1-228" fmla="*/ 949567 h 1313395"/>
                  <a:gd name="connsiteX2-229" fmla="*/ 102081 w 443885"/>
                  <a:gd name="connsiteY2-230" fmla="*/ 0 h 1313395"/>
                  <a:gd name="connsiteX3-231" fmla="*/ 106622 w 443885"/>
                  <a:gd name="connsiteY3-232" fmla="*/ 5832 h 1313395"/>
                  <a:gd name="connsiteX4-233" fmla="*/ 302569 w 443885"/>
                  <a:gd name="connsiteY4-234" fmla="*/ 887989 h 1313395"/>
                  <a:gd name="connsiteX5-235" fmla="*/ 443885 w 443885"/>
                  <a:gd name="connsiteY5-236" fmla="*/ 823576 h 1313395"/>
                  <a:gd name="connsiteX6-237" fmla="*/ 349459 w 443885"/>
                  <a:gd name="connsiteY6-238" fmla="*/ 1313395 h 1313395"/>
                  <a:gd name="connsiteX7-239" fmla="*/ 0 w 443885"/>
                  <a:gd name="connsiteY7-240" fmla="*/ 999941 h 1313395"/>
                  <a:gd name="connsiteX0-241" fmla="*/ 0 w 443885"/>
                  <a:gd name="connsiteY0-242" fmla="*/ 999941 h 1313395"/>
                  <a:gd name="connsiteX1-243" fmla="*/ 128421 w 443885"/>
                  <a:gd name="connsiteY1-244" fmla="*/ 966086 h 1313395"/>
                  <a:gd name="connsiteX2-245" fmla="*/ 102081 w 443885"/>
                  <a:gd name="connsiteY2-246" fmla="*/ 0 h 1313395"/>
                  <a:gd name="connsiteX3-247" fmla="*/ 106622 w 443885"/>
                  <a:gd name="connsiteY3-248" fmla="*/ 5832 h 1313395"/>
                  <a:gd name="connsiteX4-249" fmla="*/ 302569 w 443885"/>
                  <a:gd name="connsiteY4-250" fmla="*/ 887989 h 1313395"/>
                  <a:gd name="connsiteX5-251" fmla="*/ 443885 w 443885"/>
                  <a:gd name="connsiteY5-252" fmla="*/ 823576 h 1313395"/>
                  <a:gd name="connsiteX6-253" fmla="*/ 349459 w 443885"/>
                  <a:gd name="connsiteY6-254" fmla="*/ 1313395 h 1313395"/>
                  <a:gd name="connsiteX7-255" fmla="*/ 0 w 443885"/>
                  <a:gd name="connsiteY7-256" fmla="*/ 999941 h 1313395"/>
                  <a:gd name="connsiteX0-257" fmla="*/ 0 w 443885"/>
                  <a:gd name="connsiteY0-258" fmla="*/ 999941 h 1313395"/>
                  <a:gd name="connsiteX1-259" fmla="*/ 128421 w 443885"/>
                  <a:gd name="connsiteY1-260" fmla="*/ 966086 h 1313395"/>
                  <a:gd name="connsiteX2-261" fmla="*/ 102081 w 443885"/>
                  <a:gd name="connsiteY2-262" fmla="*/ 0 h 1313395"/>
                  <a:gd name="connsiteX3-263" fmla="*/ 106622 w 443885"/>
                  <a:gd name="connsiteY3-264" fmla="*/ 5832 h 1313395"/>
                  <a:gd name="connsiteX4-265" fmla="*/ 302569 w 443885"/>
                  <a:gd name="connsiteY4-266" fmla="*/ 887989 h 1313395"/>
                  <a:gd name="connsiteX5-267" fmla="*/ 443885 w 443885"/>
                  <a:gd name="connsiteY5-268" fmla="*/ 823576 h 1313395"/>
                  <a:gd name="connsiteX6-269" fmla="*/ 349459 w 443885"/>
                  <a:gd name="connsiteY6-270" fmla="*/ 1313395 h 1313395"/>
                  <a:gd name="connsiteX7-271" fmla="*/ 0 w 443885"/>
                  <a:gd name="connsiteY7-272" fmla="*/ 999941 h 1313395"/>
                  <a:gd name="connsiteX0-273" fmla="*/ 0 w 440200"/>
                  <a:gd name="connsiteY0-274" fmla="*/ 1016712 h 1313395"/>
                  <a:gd name="connsiteX1-275" fmla="*/ 124736 w 440200"/>
                  <a:gd name="connsiteY1-276" fmla="*/ 966086 h 1313395"/>
                  <a:gd name="connsiteX2-277" fmla="*/ 98396 w 440200"/>
                  <a:gd name="connsiteY2-278" fmla="*/ 0 h 1313395"/>
                  <a:gd name="connsiteX3-279" fmla="*/ 102937 w 440200"/>
                  <a:gd name="connsiteY3-280" fmla="*/ 5832 h 1313395"/>
                  <a:gd name="connsiteX4-281" fmla="*/ 298884 w 440200"/>
                  <a:gd name="connsiteY4-282" fmla="*/ 887989 h 1313395"/>
                  <a:gd name="connsiteX5-283" fmla="*/ 440200 w 440200"/>
                  <a:gd name="connsiteY5-284" fmla="*/ 823576 h 1313395"/>
                  <a:gd name="connsiteX6-285" fmla="*/ 345774 w 440200"/>
                  <a:gd name="connsiteY6-286" fmla="*/ 1313395 h 1313395"/>
                  <a:gd name="connsiteX7-287" fmla="*/ 0 w 440200"/>
                  <a:gd name="connsiteY7-288" fmla="*/ 1016712 h 1313395"/>
                  <a:gd name="connsiteX0-289" fmla="*/ 0 w 440200"/>
                  <a:gd name="connsiteY0-290" fmla="*/ 1016712 h 1347828"/>
                  <a:gd name="connsiteX1-291" fmla="*/ 124736 w 440200"/>
                  <a:gd name="connsiteY1-292" fmla="*/ 966086 h 1347828"/>
                  <a:gd name="connsiteX2-293" fmla="*/ 98396 w 440200"/>
                  <a:gd name="connsiteY2-294" fmla="*/ 0 h 1347828"/>
                  <a:gd name="connsiteX3-295" fmla="*/ 102937 w 440200"/>
                  <a:gd name="connsiteY3-296" fmla="*/ 5832 h 1347828"/>
                  <a:gd name="connsiteX4-297" fmla="*/ 298884 w 440200"/>
                  <a:gd name="connsiteY4-298" fmla="*/ 887989 h 1347828"/>
                  <a:gd name="connsiteX5-299" fmla="*/ 440200 w 440200"/>
                  <a:gd name="connsiteY5-300" fmla="*/ 823576 h 1347828"/>
                  <a:gd name="connsiteX6-301" fmla="*/ 395262 w 440200"/>
                  <a:gd name="connsiteY6-302" fmla="*/ 1347828 h 1347828"/>
                  <a:gd name="connsiteX7-303" fmla="*/ 0 w 440200"/>
                  <a:gd name="connsiteY7-304" fmla="*/ 1016712 h 1347828"/>
                  <a:gd name="connsiteX0-305" fmla="*/ 0 w 395262"/>
                  <a:gd name="connsiteY0-306" fmla="*/ 1016712 h 1347828"/>
                  <a:gd name="connsiteX1-307" fmla="*/ 124736 w 395262"/>
                  <a:gd name="connsiteY1-308" fmla="*/ 966086 h 1347828"/>
                  <a:gd name="connsiteX2-309" fmla="*/ 98396 w 395262"/>
                  <a:gd name="connsiteY2-310" fmla="*/ 0 h 1347828"/>
                  <a:gd name="connsiteX3-311" fmla="*/ 102937 w 395262"/>
                  <a:gd name="connsiteY3-312" fmla="*/ 5832 h 1347828"/>
                  <a:gd name="connsiteX4-313" fmla="*/ 298884 w 395262"/>
                  <a:gd name="connsiteY4-314" fmla="*/ 887989 h 1347828"/>
                  <a:gd name="connsiteX5-315" fmla="*/ 386646 w 395262"/>
                  <a:gd name="connsiteY5-316" fmla="*/ 841427 h 1347828"/>
                  <a:gd name="connsiteX6-317" fmla="*/ 395262 w 395262"/>
                  <a:gd name="connsiteY6-318" fmla="*/ 1347828 h 1347828"/>
                  <a:gd name="connsiteX7-319" fmla="*/ 0 w 395262"/>
                  <a:gd name="connsiteY7-320" fmla="*/ 1016712 h 1347828"/>
                  <a:gd name="connsiteX0-321" fmla="*/ 6355 w 361341"/>
                  <a:gd name="connsiteY0-322" fmla="*/ 1009216 h 1347828"/>
                  <a:gd name="connsiteX1-323" fmla="*/ 90815 w 361341"/>
                  <a:gd name="connsiteY1-324" fmla="*/ 966086 h 1347828"/>
                  <a:gd name="connsiteX2-325" fmla="*/ 64475 w 361341"/>
                  <a:gd name="connsiteY2-326" fmla="*/ 0 h 1347828"/>
                  <a:gd name="connsiteX3-327" fmla="*/ 69016 w 361341"/>
                  <a:gd name="connsiteY3-328" fmla="*/ 5832 h 1347828"/>
                  <a:gd name="connsiteX4-329" fmla="*/ 264963 w 361341"/>
                  <a:gd name="connsiteY4-330" fmla="*/ 887989 h 1347828"/>
                  <a:gd name="connsiteX5-331" fmla="*/ 352725 w 361341"/>
                  <a:gd name="connsiteY5-332" fmla="*/ 841427 h 1347828"/>
                  <a:gd name="connsiteX6-333" fmla="*/ 361341 w 361341"/>
                  <a:gd name="connsiteY6-334" fmla="*/ 1347828 h 1347828"/>
                  <a:gd name="connsiteX7-335" fmla="*/ 6355 w 361341"/>
                  <a:gd name="connsiteY7-336" fmla="*/ 1009216 h 1347828"/>
                  <a:gd name="connsiteX0-337" fmla="*/ 6355 w 352725"/>
                  <a:gd name="connsiteY0-338" fmla="*/ 1009216 h 1239068"/>
                  <a:gd name="connsiteX1-339" fmla="*/ 90815 w 352725"/>
                  <a:gd name="connsiteY1-340" fmla="*/ 966086 h 1239068"/>
                  <a:gd name="connsiteX2-341" fmla="*/ 64475 w 352725"/>
                  <a:gd name="connsiteY2-342" fmla="*/ 0 h 1239068"/>
                  <a:gd name="connsiteX3-343" fmla="*/ 69016 w 352725"/>
                  <a:gd name="connsiteY3-344" fmla="*/ 5832 h 1239068"/>
                  <a:gd name="connsiteX4-345" fmla="*/ 264963 w 352725"/>
                  <a:gd name="connsiteY4-346" fmla="*/ 887989 h 1239068"/>
                  <a:gd name="connsiteX5-347" fmla="*/ 352725 w 352725"/>
                  <a:gd name="connsiteY5-348" fmla="*/ 841427 h 1239068"/>
                  <a:gd name="connsiteX6-349" fmla="*/ 323924 w 352725"/>
                  <a:gd name="connsiteY6-350" fmla="*/ 1239068 h 1239068"/>
                  <a:gd name="connsiteX7-351" fmla="*/ 6355 w 352725"/>
                  <a:gd name="connsiteY7-352" fmla="*/ 1009216 h 1239068"/>
                  <a:gd name="connsiteX0-353" fmla="*/ 6355 w 352725"/>
                  <a:gd name="connsiteY0-354" fmla="*/ 1009216 h 1239068"/>
                  <a:gd name="connsiteX1-355" fmla="*/ 90815 w 352725"/>
                  <a:gd name="connsiteY1-356" fmla="*/ 966086 h 1239068"/>
                  <a:gd name="connsiteX2-357" fmla="*/ 64475 w 352725"/>
                  <a:gd name="connsiteY2-358" fmla="*/ 0 h 1239068"/>
                  <a:gd name="connsiteX3-359" fmla="*/ 69016 w 352725"/>
                  <a:gd name="connsiteY3-360" fmla="*/ 5832 h 1239068"/>
                  <a:gd name="connsiteX4-361" fmla="*/ 258294 w 352725"/>
                  <a:gd name="connsiteY4-362" fmla="*/ 891483 h 1239068"/>
                  <a:gd name="connsiteX5-363" fmla="*/ 352725 w 352725"/>
                  <a:gd name="connsiteY5-364" fmla="*/ 841427 h 1239068"/>
                  <a:gd name="connsiteX6-365" fmla="*/ 323924 w 352725"/>
                  <a:gd name="connsiteY6-366" fmla="*/ 1239068 h 1239068"/>
                  <a:gd name="connsiteX7-367" fmla="*/ 6355 w 352725"/>
                  <a:gd name="connsiteY7-368" fmla="*/ 1009216 h 1239068"/>
                  <a:gd name="connsiteX0-369" fmla="*/ 0 w 346370"/>
                  <a:gd name="connsiteY0-370" fmla="*/ 1009216 h 1239068"/>
                  <a:gd name="connsiteX1-371" fmla="*/ 96150 w 346370"/>
                  <a:gd name="connsiteY1-372" fmla="*/ 960813 h 1239068"/>
                  <a:gd name="connsiteX2-373" fmla="*/ 58120 w 346370"/>
                  <a:gd name="connsiteY2-374" fmla="*/ 0 h 1239068"/>
                  <a:gd name="connsiteX3-375" fmla="*/ 62661 w 346370"/>
                  <a:gd name="connsiteY3-376" fmla="*/ 5832 h 1239068"/>
                  <a:gd name="connsiteX4-377" fmla="*/ 251939 w 346370"/>
                  <a:gd name="connsiteY4-378" fmla="*/ 891483 h 1239068"/>
                  <a:gd name="connsiteX5-379" fmla="*/ 346370 w 346370"/>
                  <a:gd name="connsiteY5-380" fmla="*/ 841427 h 1239068"/>
                  <a:gd name="connsiteX6-381" fmla="*/ 317569 w 346370"/>
                  <a:gd name="connsiteY6-382" fmla="*/ 1239068 h 1239068"/>
                  <a:gd name="connsiteX7-383" fmla="*/ 0 w 346370"/>
                  <a:gd name="connsiteY7-384" fmla="*/ 1009216 h 1239068"/>
                  <a:gd name="connsiteX0-385" fmla="*/ 19649 w 366019"/>
                  <a:gd name="connsiteY0-386" fmla="*/ 1009216 h 1239068"/>
                  <a:gd name="connsiteX1-387" fmla="*/ 115799 w 366019"/>
                  <a:gd name="connsiteY1-388" fmla="*/ 960813 h 1239068"/>
                  <a:gd name="connsiteX2-389" fmla="*/ 77769 w 366019"/>
                  <a:gd name="connsiteY2-390" fmla="*/ 0 h 1239068"/>
                  <a:gd name="connsiteX3-391" fmla="*/ 82310 w 366019"/>
                  <a:gd name="connsiteY3-392" fmla="*/ 5832 h 1239068"/>
                  <a:gd name="connsiteX4-393" fmla="*/ 271588 w 366019"/>
                  <a:gd name="connsiteY4-394" fmla="*/ 891483 h 1239068"/>
                  <a:gd name="connsiteX5-395" fmla="*/ 366019 w 366019"/>
                  <a:gd name="connsiteY5-396" fmla="*/ 841427 h 1239068"/>
                  <a:gd name="connsiteX6-397" fmla="*/ 337218 w 366019"/>
                  <a:gd name="connsiteY6-398" fmla="*/ 1239068 h 1239068"/>
                  <a:gd name="connsiteX7-399" fmla="*/ 19649 w 366019"/>
                  <a:gd name="connsiteY7-400" fmla="*/ 1009216 h 1239068"/>
                  <a:gd name="connsiteX0-401" fmla="*/ 0 w 346370"/>
                  <a:gd name="connsiteY0-402" fmla="*/ 1009216 h 1239068"/>
                  <a:gd name="connsiteX1-403" fmla="*/ 96150 w 346370"/>
                  <a:gd name="connsiteY1-404" fmla="*/ 960813 h 1239068"/>
                  <a:gd name="connsiteX2-405" fmla="*/ 58120 w 346370"/>
                  <a:gd name="connsiteY2-406" fmla="*/ 0 h 1239068"/>
                  <a:gd name="connsiteX3-407" fmla="*/ 62661 w 346370"/>
                  <a:gd name="connsiteY3-408" fmla="*/ 5832 h 1239068"/>
                  <a:gd name="connsiteX4-409" fmla="*/ 251939 w 346370"/>
                  <a:gd name="connsiteY4-410" fmla="*/ 891483 h 1239068"/>
                  <a:gd name="connsiteX5-411" fmla="*/ 346370 w 346370"/>
                  <a:gd name="connsiteY5-412" fmla="*/ 841427 h 1239068"/>
                  <a:gd name="connsiteX6-413" fmla="*/ 317569 w 346370"/>
                  <a:gd name="connsiteY6-414" fmla="*/ 1239068 h 1239068"/>
                  <a:gd name="connsiteX7-415" fmla="*/ 0 w 346370"/>
                  <a:gd name="connsiteY7-416" fmla="*/ 1009216 h 1239068"/>
                  <a:gd name="connsiteX0-417" fmla="*/ 0 w 346370"/>
                  <a:gd name="connsiteY0-418" fmla="*/ 1012785 h 1242637"/>
                  <a:gd name="connsiteX1-419" fmla="*/ 96150 w 346370"/>
                  <a:gd name="connsiteY1-420" fmla="*/ 964382 h 1242637"/>
                  <a:gd name="connsiteX2-421" fmla="*/ 58120 w 346370"/>
                  <a:gd name="connsiteY2-422" fmla="*/ 3569 h 1242637"/>
                  <a:gd name="connsiteX3-423" fmla="*/ 114690 w 346370"/>
                  <a:gd name="connsiteY3-424" fmla="*/ 0 h 1242637"/>
                  <a:gd name="connsiteX4-425" fmla="*/ 251939 w 346370"/>
                  <a:gd name="connsiteY4-426" fmla="*/ 895052 h 1242637"/>
                  <a:gd name="connsiteX5-427" fmla="*/ 346370 w 346370"/>
                  <a:gd name="connsiteY5-428" fmla="*/ 844996 h 1242637"/>
                  <a:gd name="connsiteX6-429" fmla="*/ 317569 w 346370"/>
                  <a:gd name="connsiteY6-430" fmla="*/ 1242637 h 1242637"/>
                  <a:gd name="connsiteX7-431" fmla="*/ 0 w 346370"/>
                  <a:gd name="connsiteY7-432" fmla="*/ 1012785 h 1242637"/>
                  <a:gd name="connsiteX0-433" fmla="*/ 0 w 346370"/>
                  <a:gd name="connsiteY0-434" fmla="*/ 1012785 h 1242637"/>
                  <a:gd name="connsiteX1-435" fmla="*/ 96150 w 346370"/>
                  <a:gd name="connsiteY1-436" fmla="*/ 964382 h 1242637"/>
                  <a:gd name="connsiteX2-437" fmla="*/ 58120 w 346370"/>
                  <a:gd name="connsiteY2-438" fmla="*/ 3569 h 1242637"/>
                  <a:gd name="connsiteX3-439" fmla="*/ 114690 w 346370"/>
                  <a:gd name="connsiteY3-440" fmla="*/ 0 h 1242637"/>
                  <a:gd name="connsiteX4-441" fmla="*/ 251939 w 346370"/>
                  <a:gd name="connsiteY4-442" fmla="*/ 895052 h 1242637"/>
                  <a:gd name="connsiteX5-443" fmla="*/ 346370 w 346370"/>
                  <a:gd name="connsiteY5-444" fmla="*/ 844996 h 1242637"/>
                  <a:gd name="connsiteX6-445" fmla="*/ 317569 w 346370"/>
                  <a:gd name="connsiteY6-446" fmla="*/ 1242637 h 1242637"/>
                  <a:gd name="connsiteX7-447" fmla="*/ 0 w 346370"/>
                  <a:gd name="connsiteY7-448" fmla="*/ 1012785 h 1242637"/>
                  <a:gd name="connsiteX0-449" fmla="*/ 0 w 346370"/>
                  <a:gd name="connsiteY0-450" fmla="*/ 1009216 h 1239068"/>
                  <a:gd name="connsiteX1-451" fmla="*/ 96150 w 346370"/>
                  <a:gd name="connsiteY1-452" fmla="*/ 960813 h 1239068"/>
                  <a:gd name="connsiteX2-453" fmla="*/ 58120 w 346370"/>
                  <a:gd name="connsiteY2-454" fmla="*/ 0 h 1239068"/>
                  <a:gd name="connsiteX3-455" fmla="*/ 69331 w 346370"/>
                  <a:gd name="connsiteY3-456" fmla="*/ 2339 h 1239068"/>
                  <a:gd name="connsiteX4-457" fmla="*/ 251939 w 346370"/>
                  <a:gd name="connsiteY4-458" fmla="*/ 891483 h 1239068"/>
                  <a:gd name="connsiteX5-459" fmla="*/ 346370 w 346370"/>
                  <a:gd name="connsiteY5-460" fmla="*/ 841427 h 1239068"/>
                  <a:gd name="connsiteX6-461" fmla="*/ 317569 w 346370"/>
                  <a:gd name="connsiteY6-462" fmla="*/ 1239068 h 1239068"/>
                  <a:gd name="connsiteX7-463" fmla="*/ 0 w 346370"/>
                  <a:gd name="connsiteY7-464" fmla="*/ 1009216 h 1239068"/>
                  <a:gd name="connsiteX0-465" fmla="*/ 0 w 346370"/>
                  <a:gd name="connsiteY0-466" fmla="*/ 1009216 h 1239068"/>
                  <a:gd name="connsiteX1-467" fmla="*/ 96150 w 346370"/>
                  <a:gd name="connsiteY1-468" fmla="*/ 960813 h 1239068"/>
                  <a:gd name="connsiteX2-469" fmla="*/ 58120 w 346370"/>
                  <a:gd name="connsiteY2-470" fmla="*/ 0 h 1239068"/>
                  <a:gd name="connsiteX3-471" fmla="*/ 69331 w 346370"/>
                  <a:gd name="connsiteY3-472" fmla="*/ 2339 h 1239068"/>
                  <a:gd name="connsiteX4-473" fmla="*/ 251939 w 346370"/>
                  <a:gd name="connsiteY4-474" fmla="*/ 891483 h 1239068"/>
                  <a:gd name="connsiteX5-475" fmla="*/ 346370 w 346370"/>
                  <a:gd name="connsiteY5-476" fmla="*/ 841427 h 1239068"/>
                  <a:gd name="connsiteX6-477" fmla="*/ 317569 w 346370"/>
                  <a:gd name="connsiteY6-478" fmla="*/ 1239068 h 1239068"/>
                  <a:gd name="connsiteX7-479" fmla="*/ 0 w 346370"/>
                  <a:gd name="connsiteY7-480" fmla="*/ 1009216 h 1239068"/>
                  <a:gd name="connsiteX0-481" fmla="*/ 0 w 346370"/>
                  <a:gd name="connsiteY0-482" fmla="*/ 1009216 h 1239068"/>
                  <a:gd name="connsiteX1-483" fmla="*/ 96150 w 346370"/>
                  <a:gd name="connsiteY1-484" fmla="*/ 960813 h 1239068"/>
                  <a:gd name="connsiteX2-485" fmla="*/ 58120 w 346370"/>
                  <a:gd name="connsiteY2-486" fmla="*/ 0 h 1239068"/>
                  <a:gd name="connsiteX3-487" fmla="*/ 69331 w 346370"/>
                  <a:gd name="connsiteY3-488" fmla="*/ 2339 h 1239068"/>
                  <a:gd name="connsiteX4-489" fmla="*/ 251939 w 346370"/>
                  <a:gd name="connsiteY4-490" fmla="*/ 891483 h 1239068"/>
                  <a:gd name="connsiteX5-491" fmla="*/ 346370 w 346370"/>
                  <a:gd name="connsiteY5-492" fmla="*/ 841427 h 1239068"/>
                  <a:gd name="connsiteX6-493" fmla="*/ 317569 w 346370"/>
                  <a:gd name="connsiteY6-494" fmla="*/ 1239068 h 1239068"/>
                  <a:gd name="connsiteX7-495" fmla="*/ 0 w 346370"/>
                  <a:gd name="connsiteY7-496" fmla="*/ 1009216 h 1239068"/>
                  <a:gd name="connsiteX0-497" fmla="*/ 0 w 346370"/>
                  <a:gd name="connsiteY0-498" fmla="*/ 1009216 h 1239068"/>
                  <a:gd name="connsiteX1-499" fmla="*/ 96150 w 346370"/>
                  <a:gd name="connsiteY1-500" fmla="*/ 960813 h 1239068"/>
                  <a:gd name="connsiteX2-501" fmla="*/ 58120 w 346370"/>
                  <a:gd name="connsiteY2-502" fmla="*/ 0 h 1239068"/>
                  <a:gd name="connsiteX3-503" fmla="*/ 69331 w 346370"/>
                  <a:gd name="connsiteY3-504" fmla="*/ 2339 h 1239068"/>
                  <a:gd name="connsiteX4-505" fmla="*/ 251939 w 346370"/>
                  <a:gd name="connsiteY4-506" fmla="*/ 891483 h 1239068"/>
                  <a:gd name="connsiteX5-507" fmla="*/ 346370 w 346370"/>
                  <a:gd name="connsiteY5-508" fmla="*/ 841427 h 1239068"/>
                  <a:gd name="connsiteX6-509" fmla="*/ 317569 w 346370"/>
                  <a:gd name="connsiteY6-510" fmla="*/ 1239068 h 1239068"/>
                  <a:gd name="connsiteX7-511" fmla="*/ 0 w 346370"/>
                  <a:gd name="connsiteY7-512" fmla="*/ 1009216 h 1239068"/>
                  <a:gd name="connsiteX0-513" fmla="*/ 0 w 346370"/>
                  <a:gd name="connsiteY0-514" fmla="*/ 1009216 h 1239068"/>
                  <a:gd name="connsiteX1-515" fmla="*/ 96150 w 346370"/>
                  <a:gd name="connsiteY1-516" fmla="*/ 960813 h 1239068"/>
                  <a:gd name="connsiteX2-517" fmla="*/ 58120 w 346370"/>
                  <a:gd name="connsiteY2-518" fmla="*/ 0 h 1239068"/>
                  <a:gd name="connsiteX3-519" fmla="*/ 69331 w 346370"/>
                  <a:gd name="connsiteY3-520" fmla="*/ 2339 h 1239068"/>
                  <a:gd name="connsiteX4-521" fmla="*/ 251939 w 346370"/>
                  <a:gd name="connsiteY4-522" fmla="*/ 891483 h 1239068"/>
                  <a:gd name="connsiteX5-523" fmla="*/ 346370 w 346370"/>
                  <a:gd name="connsiteY5-524" fmla="*/ 841427 h 1239068"/>
                  <a:gd name="connsiteX6-525" fmla="*/ 317569 w 346370"/>
                  <a:gd name="connsiteY6-526" fmla="*/ 1239068 h 1239068"/>
                  <a:gd name="connsiteX7-527" fmla="*/ 0 w 346370"/>
                  <a:gd name="connsiteY7-528" fmla="*/ 1009216 h 1239068"/>
                  <a:gd name="connsiteX0-529" fmla="*/ 0 w 346370"/>
                  <a:gd name="connsiteY0-530" fmla="*/ 1009216 h 1239068"/>
                  <a:gd name="connsiteX1-531" fmla="*/ 96150 w 346370"/>
                  <a:gd name="connsiteY1-532" fmla="*/ 960813 h 1239068"/>
                  <a:gd name="connsiteX2-533" fmla="*/ 58120 w 346370"/>
                  <a:gd name="connsiteY2-534" fmla="*/ 0 h 1239068"/>
                  <a:gd name="connsiteX3-535" fmla="*/ 69331 w 346370"/>
                  <a:gd name="connsiteY3-536" fmla="*/ 2339 h 1239068"/>
                  <a:gd name="connsiteX4-537" fmla="*/ 251939 w 346370"/>
                  <a:gd name="connsiteY4-538" fmla="*/ 891483 h 1239068"/>
                  <a:gd name="connsiteX5-539" fmla="*/ 346370 w 346370"/>
                  <a:gd name="connsiteY5-540" fmla="*/ 841427 h 1239068"/>
                  <a:gd name="connsiteX6-541" fmla="*/ 317569 w 346370"/>
                  <a:gd name="connsiteY6-542" fmla="*/ 1239068 h 1239068"/>
                  <a:gd name="connsiteX7-543" fmla="*/ 0 w 346370"/>
                  <a:gd name="connsiteY7-544" fmla="*/ 1009216 h 1239068"/>
                  <a:gd name="connsiteX0-545" fmla="*/ 1210 w 347580"/>
                  <a:gd name="connsiteY0-546" fmla="*/ 1009216 h 1239068"/>
                  <a:gd name="connsiteX1-547" fmla="*/ 97360 w 347580"/>
                  <a:gd name="connsiteY1-548" fmla="*/ 960813 h 1239068"/>
                  <a:gd name="connsiteX2-549" fmla="*/ 59330 w 347580"/>
                  <a:gd name="connsiteY2-550" fmla="*/ 0 h 1239068"/>
                  <a:gd name="connsiteX3-551" fmla="*/ 70541 w 347580"/>
                  <a:gd name="connsiteY3-552" fmla="*/ 2339 h 1239068"/>
                  <a:gd name="connsiteX4-553" fmla="*/ 253149 w 347580"/>
                  <a:gd name="connsiteY4-554" fmla="*/ 891483 h 1239068"/>
                  <a:gd name="connsiteX5-555" fmla="*/ 347580 w 347580"/>
                  <a:gd name="connsiteY5-556" fmla="*/ 841427 h 1239068"/>
                  <a:gd name="connsiteX6-557" fmla="*/ 318779 w 347580"/>
                  <a:gd name="connsiteY6-558" fmla="*/ 1239068 h 1239068"/>
                  <a:gd name="connsiteX7-559" fmla="*/ 1210 w 347580"/>
                  <a:gd name="connsiteY7-560" fmla="*/ 1009216 h 1239068"/>
                  <a:gd name="connsiteX0-561" fmla="*/ 1210 w 347580"/>
                  <a:gd name="connsiteY0-562" fmla="*/ 1009216 h 1239068"/>
                  <a:gd name="connsiteX1-563" fmla="*/ 97360 w 347580"/>
                  <a:gd name="connsiteY1-564" fmla="*/ 960813 h 1239068"/>
                  <a:gd name="connsiteX2-565" fmla="*/ 59330 w 347580"/>
                  <a:gd name="connsiteY2-566" fmla="*/ 0 h 1239068"/>
                  <a:gd name="connsiteX3-567" fmla="*/ 70541 w 347580"/>
                  <a:gd name="connsiteY3-568" fmla="*/ 2339 h 1239068"/>
                  <a:gd name="connsiteX4-569" fmla="*/ 253149 w 347580"/>
                  <a:gd name="connsiteY4-570" fmla="*/ 891483 h 1239068"/>
                  <a:gd name="connsiteX5-571" fmla="*/ 347580 w 347580"/>
                  <a:gd name="connsiteY5-572" fmla="*/ 841427 h 1239068"/>
                  <a:gd name="connsiteX6-573" fmla="*/ 318779 w 347580"/>
                  <a:gd name="connsiteY6-574" fmla="*/ 1239068 h 1239068"/>
                  <a:gd name="connsiteX7-575" fmla="*/ 1210 w 347580"/>
                  <a:gd name="connsiteY7-576" fmla="*/ 1009216 h 1239068"/>
                  <a:gd name="connsiteX0-577" fmla="*/ 1210 w 347580"/>
                  <a:gd name="connsiteY0-578" fmla="*/ 1009216 h 1239068"/>
                  <a:gd name="connsiteX1-579" fmla="*/ 97360 w 347580"/>
                  <a:gd name="connsiteY1-580" fmla="*/ 960813 h 1239068"/>
                  <a:gd name="connsiteX2-581" fmla="*/ 59330 w 347580"/>
                  <a:gd name="connsiteY2-582" fmla="*/ 0 h 1239068"/>
                  <a:gd name="connsiteX3-583" fmla="*/ 70541 w 347580"/>
                  <a:gd name="connsiteY3-584" fmla="*/ 2339 h 1239068"/>
                  <a:gd name="connsiteX4-585" fmla="*/ 239554 w 347580"/>
                  <a:gd name="connsiteY4-586" fmla="*/ 885002 h 1239068"/>
                  <a:gd name="connsiteX5-587" fmla="*/ 347580 w 347580"/>
                  <a:gd name="connsiteY5-588" fmla="*/ 841427 h 1239068"/>
                  <a:gd name="connsiteX6-589" fmla="*/ 318779 w 347580"/>
                  <a:gd name="connsiteY6-590" fmla="*/ 1239068 h 1239068"/>
                  <a:gd name="connsiteX7-591" fmla="*/ 1210 w 347580"/>
                  <a:gd name="connsiteY7-592" fmla="*/ 1009216 h 1239068"/>
                  <a:gd name="connsiteX0-593" fmla="*/ 1210 w 347580"/>
                  <a:gd name="connsiteY0-594" fmla="*/ 1009216 h 1239068"/>
                  <a:gd name="connsiteX1-595" fmla="*/ 97360 w 347580"/>
                  <a:gd name="connsiteY1-596" fmla="*/ 960813 h 1239068"/>
                  <a:gd name="connsiteX2-597" fmla="*/ 59330 w 347580"/>
                  <a:gd name="connsiteY2-598" fmla="*/ 0 h 1239068"/>
                  <a:gd name="connsiteX3-599" fmla="*/ 70541 w 347580"/>
                  <a:gd name="connsiteY3-600" fmla="*/ 2339 h 1239068"/>
                  <a:gd name="connsiteX4-601" fmla="*/ 236504 w 347580"/>
                  <a:gd name="connsiteY4-602" fmla="*/ 901901 h 1239068"/>
                  <a:gd name="connsiteX5-603" fmla="*/ 347580 w 347580"/>
                  <a:gd name="connsiteY5-604" fmla="*/ 841427 h 1239068"/>
                  <a:gd name="connsiteX6-605" fmla="*/ 318779 w 347580"/>
                  <a:gd name="connsiteY6-606" fmla="*/ 1239068 h 1239068"/>
                  <a:gd name="connsiteX7-607" fmla="*/ 1210 w 347580"/>
                  <a:gd name="connsiteY7-608" fmla="*/ 1009216 h 1239068"/>
                  <a:gd name="connsiteX0-609" fmla="*/ 9832 w 356202"/>
                  <a:gd name="connsiteY0-610" fmla="*/ 1009216 h 1239068"/>
                  <a:gd name="connsiteX1-611" fmla="*/ 105982 w 356202"/>
                  <a:gd name="connsiteY1-612" fmla="*/ 960813 h 1239068"/>
                  <a:gd name="connsiteX2-613" fmla="*/ 67952 w 356202"/>
                  <a:gd name="connsiteY2-614" fmla="*/ 0 h 1239068"/>
                  <a:gd name="connsiteX3-615" fmla="*/ 79163 w 356202"/>
                  <a:gd name="connsiteY3-616" fmla="*/ 2339 h 1239068"/>
                  <a:gd name="connsiteX4-617" fmla="*/ 245126 w 356202"/>
                  <a:gd name="connsiteY4-618" fmla="*/ 901901 h 1239068"/>
                  <a:gd name="connsiteX5-619" fmla="*/ 356202 w 356202"/>
                  <a:gd name="connsiteY5-620" fmla="*/ 841427 h 1239068"/>
                  <a:gd name="connsiteX6-621" fmla="*/ 327401 w 356202"/>
                  <a:gd name="connsiteY6-622" fmla="*/ 1239068 h 1239068"/>
                  <a:gd name="connsiteX7-623" fmla="*/ 9832 w 356202"/>
                  <a:gd name="connsiteY7-624" fmla="*/ 1009216 h 1239068"/>
                  <a:gd name="connsiteX0-625" fmla="*/ 9832 w 356202"/>
                  <a:gd name="connsiteY0-626" fmla="*/ 1009216 h 1239068"/>
                  <a:gd name="connsiteX1-627" fmla="*/ 105982 w 356202"/>
                  <a:gd name="connsiteY1-628" fmla="*/ 960813 h 1239068"/>
                  <a:gd name="connsiteX2-629" fmla="*/ 67952 w 356202"/>
                  <a:gd name="connsiteY2-630" fmla="*/ 0 h 1239068"/>
                  <a:gd name="connsiteX3-631" fmla="*/ 81002 w 356202"/>
                  <a:gd name="connsiteY3-632" fmla="*/ 278496 h 1239068"/>
                  <a:gd name="connsiteX4-633" fmla="*/ 245126 w 356202"/>
                  <a:gd name="connsiteY4-634" fmla="*/ 901901 h 1239068"/>
                  <a:gd name="connsiteX5-635" fmla="*/ 356202 w 356202"/>
                  <a:gd name="connsiteY5-636" fmla="*/ 841427 h 1239068"/>
                  <a:gd name="connsiteX6-637" fmla="*/ 327401 w 356202"/>
                  <a:gd name="connsiteY6-638" fmla="*/ 1239068 h 1239068"/>
                  <a:gd name="connsiteX7-639" fmla="*/ 9832 w 356202"/>
                  <a:gd name="connsiteY7-640" fmla="*/ 1009216 h 1239068"/>
                  <a:gd name="connsiteX0-641" fmla="*/ 9832 w 356202"/>
                  <a:gd name="connsiteY0-642" fmla="*/ 1009216 h 1239068"/>
                  <a:gd name="connsiteX1-643" fmla="*/ 105982 w 356202"/>
                  <a:gd name="connsiteY1-644" fmla="*/ 960813 h 1239068"/>
                  <a:gd name="connsiteX2-645" fmla="*/ 67952 w 356202"/>
                  <a:gd name="connsiteY2-646" fmla="*/ 0 h 1239068"/>
                  <a:gd name="connsiteX3-647" fmla="*/ 85894 w 356202"/>
                  <a:gd name="connsiteY3-648" fmla="*/ 269984 h 1239068"/>
                  <a:gd name="connsiteX4-649" fmla="*/ 245126 w 356202"/>
                  <a:gd name="connsiteY4-650" fmla="*/ 901901 h 1239068"/>
                  <a:gd name="connsiteX5-651" fmla="*/ 356202 w 356202"/>
                  <a:gd name="connsiteY5-652" fmla="*/ 841427 h 1239068"/>
                  <a:gd name="connsiteX6-653" fmla="*/ 327401 w 356202"/>
                  <a:gd name="connsiteY6-654" fmla="*/ 1239068 h 1239068"/>
                  <a:gd name="connsiteX7-655" fmla="*/ 9832 w 356202"/>
                  <a:gd name="connsiteY7-656" fmla="*/ 1009216 h 1239068"/>
                  <a:gd name="connsiteX0-657" fmla="*/ 9832 w 356202"/>
                  <a:gd name="connsiteY0-658" fmla="*/ 1009216 h 1239068"/>
                  <a:gd name="connsiteX1-659" fmla="*/ 105982 w 356202"/>
                  <a:gd name="connsiteY1-660" fmla="*/ 960813 h 1239068"/>
                  <a:gd name="connsiteX2-661" fmla="*/ 67952 w 356202"/>
                  <a:gd name="connsiteY2-662" fmla="*/ 0 h 1239068"/>
                  <a:gd name="connsiteX3-663" fmla="*/ 85894 w 356202"/>
                  <a:gd name="connsiteY3-664" fmla="*/ 269984 h 1239068"/>
                  <a:gd name="connsiteX4-665" fmla="*/ 245126 w 356202"/>
                  <a:gd name="connsiteY4-666" fmla="*/ 901901 h 1239068"/>
                  <a:gd name="connsiteX5-667" fmla="*/ 356202 w 356202"/>
                  <a:gd name="connsiteY5-668" fmla="*/ 841427 h 1239068"/>
                  <a:gd name="connsiteX6-669" fmla="*/ 327401 w 356202"/>
                  <a:gd name="connsiteY6-670" fmla="*/ 1239068 h 1239068"/>
                  <a:gd name="connsiteX7-671" fmla="*/ 9832 w 356202"/>
                  <a:gd name="connsiteY7-672" fmla="*/ 1009216 h 1239068"/>
                  <a:gd name="connsiteX0-673" fmla="*/ 1827 w 348197"/>
                  <a:gd name="connsiteY0-674" fmla="*/ 965826 h 1195678"/>
                  <a:gd name="connsiteX1-675" fmla="*/ 97977 w 348197"/>
                  <a:gd name="connsiteY1-676" fmla="*/ 917423 h 1195678"/>
                  <a:gd name="connsiteX2-677" fmla="*/ 80974 w 348197"/>
                  <a:gd name="connsiteY2-678" fmla="*/ 0 h 1195678"/>
                  <a:gd name="connsiteX3-679" fmla="*/ 77889 w 348197"/>
                  <a:gd name="connsiteY3-680" fmla="*/ 226594 h 1195678"/>
                  <a:gd name="connsiteX4-681" fmla="*/ 237121 w 348197"/>
                  <a:gd name="connsiteY4-682" fmla="*/ 858511 h 1195678"/>
                  <a:gd name="connsiteX5-683" fmla="*/ 348197 w 348197"/>
                  <a:gd name="connsiteY5-684" fmla="*/ 798037 h 1195678"/>
                  <a:gd name="connsiteX6-685" fmla="*/ 319396 w 348197"/>
                  <a:gd name="connsiteY6-686" fmla="*/ 1195678 h 1195678"/>
                  <a:gd name="connsiteX7-687" fmla="*/ 1827 w 348197"/>
                  <a:gd name="connsiteY7-688" fmla="*/ 965826 h 1195678"/>
                  <a:gd name="connsiteX0-689" fmla="*/ 1827 w 348197"/>
                  <a:gd name="connsiteY0-690" fmla="*/ 965826 h 1195678"/>
                  <a:gd name="connsiteX1-691" fmla="*/ 97977 w 348197"/>
                  <a:gd name="connsiteY1-692" fmla="*/ 917423 h 1195678"/>
                  <a:gd name="connsiteX2-693" fmla="*/ 80974 w 348197"/>
                  <a:gd name="connsiteY2-694" fmla="*/ 0 h 1195678"/>
                  <a:gd name="connsiteX3-695" fmla="*/ 77889 w 348197"/>
                  <a:gd name="connsiteY3-696" fmla="*/ 226594 h 1195678"/>
                  <a:gd name="connsiteX4-697" fmla="*/ 237121 w 348197"/>
                  <a:gd name="connsiteY4-698" fmla="*/ 858511 h 1195678"/>
                  <a:gd name="connsiteX5-699" fmla="*/ 348197 w 348197"/>
                  <a:gd name="connsiteY5-700" fmla="*/ 798037 h 1195678"/>
                  <a:gd name="connsiteX6-701" fmla="*/ 319396 w 348197"/>
                  <a:gd name="connsiteY6-702" fmla="*/ 1195678 h 1195678"/>
                  <a:gd name="connsiteX7-703" fmla="*/ 1827 w 348197"/>
                  <a:gd name="connsiteY7-704" fmla="*/ 965826 h 1195678"/>
                  <a:gd name="connsiteX0-705" fmla="*/ 1827 w 348197"/>
                  <a:gd name="connsiteY0-706" fmla="*/ 965826 h 1195678"/>
                  <a:gd name="connsiteX1-707" fmla="*/ 97977 w 348197"/>
                  <a:gd name="connsiteY1-708" fmla="*/ 917423 h 1195678"/>
                  <a:gd name="connsiteX2-709" fmla="*/ 80974 w 348197"/>
                  <a:gd name="connsiteY2-710" fmla="*/ 0 h 1195678"/>
                  <a:gd name="connsiteX3-711" fmla="*/ 77889 w 348197"/>
                  <a:gd name="connsiteY3-712" fmla="*/ 226594 h 1195678"/>
                  <a:gd name="connsiteX4-713" fmla="*/ 237121 w 348197"/>
                  <a:gd name="connsiteY4-714" fmla="*/ 858511 h 1195678"/>
                  <a:gd name="connsiteX5-715" fmla="*/ 348197 w 348197"/>
                  <a:gd name="connsiteY5-716" fmla="*/ 798037 h 1195678"/>
                  <a:gd name="connsiteX6-717" fmla="*/ 319396 w 348197"/>
                  <a:gd name="connsiteY6-718" fmla="*/ 1195678 h 1195678"/>
                  <a:gd name="connsiteX7-719" fmla="*/ 1827 w 348197"/>
                  <a:gd name="connsiteY7-720" fmla="*/ 965826 h 1195678"/>
                  <a:gd name="connsiteX0-721" fmla="*/ 0 w 346370"/>
                  <a:gd name="connsiteY0-722" fmla="*/ 965826 h 1195678"/>
                  <a:gd name="connsiteX1-723" fmla="*/ 96150 w 346370"/>
                  <a:gd name="connsiteY1-724" fmla="*/ 917423 h 1195678"/>
                  <a:gd name="connsiteX2-725" fmla="*/ 79147 w 346370"/>
                  <a:gd name="connsiteY2-726" fmla="*/ 0 h 1195678"/>
                  <a:gd name="connsiteX3-727" fmla="*/ 76062 w 346370"/>
                  <a:gd name="connsiteY3-728" fmla="*/ 226594 h 1195678"/>
                  <a:gd name="connsiteX4-729" fmla="*/ 235294 w 346370"/>
                  <a:gd name="connsiteY4-730" fmla="*/ 858511 h 1195678"/>
                  <a:gd name="connsiteX5-731" fmla="*/ 346370 w 346370"/>
                  <a:gd name="connsiteY5-732" fmla="*/ 798037 h 1195678"/>
                  <a:gd name="connsiteX6-733" fmla="*/ 317569 w 346370"/>
                  <a:gd name="connsiteY6-734" fmla="*/ 1195678 h 1195678"/>
                  <a:gd name="connsiteX7-735" fmla="*/ 0 w 346370"/>
                  <a:gd name="connsiteY7-736" fmla="*/ 965826 h 1195678"/>
                  <a:gd name="connsiteX0-737" fmla="*/ 0 w 346370"/>
                  <a:gd name="connsiteY0-738" fmla="*/ 965826 h 1195678"/>
                  <a:gd name="connsiteX1-739" fmla="*/ 96150 w 346370"/>
                  <a:gd name="connsiteY1-740" fmla="*/ 917423 h 1195678"/>
                  <a:gd name="connsiteX2-741" fmla="*/ 79147 w 346370"/>
                  <a:gd name="connsiteY2-742" fmla="*/ 0 h 1195678"/>
                  <a:gd name="connsiteX3-743" fmla="*/ 76062 w 346370"/>
                  <a:gd name="connsiteY3-744" fmla="*/ 226594 h 1195678"/>
                  <a:gd name="connsiteX4-745" fmla="*/ 235294 w 346370"/>
                  <a:gd name="connsiteY4-746" fmla="*/ 858511 h 1195678"/>
                  <a:gd name="connsiteX5-747" fmla="*/ 346370 w 346370"/>
                  <a:gd name="connsiteY5-748" fmla="*/ 798037 h 1195678"/>
                  <a:gd name="connsiteX6-749" fmla="*/ 317569 w 346370"/>
                  <a:gd name="connsiteY6-750" fmla="*/ 1195678 h 1195678"/>
                  <a:gd name="connsiteX7-751" fmla="*/ 0 w 346370"/>
                  <a:gd name="connsiteY7-752" fmla="*/ 965826 h 1195678"/>
                  <a:gd name="connsiteX0-753" fmla="*/ 0 w 346370"/>
                  <a:gd name="connsiteY0-754" fmla="*/ 965826 h 1195678"/>
                  <a:gd name="connsiteX1-755" fmla="*/ 96150 w 346370"/>
                  <a:gd name="connsiteY1-756" fmla="*/ 917423 h 1195678"/>
                  <a:gd name="connsiteX2-757" fmla="*/ 79147 w 346370"/>
                  <a:gd name="connsiteY2-758" fmla="*/ 0 h 1195678"/>
                  <a:gd name="connsiteX3-759" fmla="*/ 66468 w 346370"/>
                  <a:gd name="connsiteY3-760" fmla="*/ 342978 h 1195678"/>
                  <a:gd name="connsiteX4-761" fmla="*/ 235294 w 346370"/>
                  <a:gd name="connsiteY4-762" fmla="*/ 858511 h 1195678"/>
                  <a:gd name="connsiteX5-763" fmla="*/ 346370 w 346370"/>
                  <a:gd name="connsiteY5-764" fmla="*/ 798037 h 1195678"/>
                  <a:gd name="connsiteX6-765" fmla="*/ 317569 w 346370"/>
                  <a:gd name="connsiteY6-766" fmla="*/ 1195678 h 1195678"/>
                  <a:gd name="connsiteX7-767" fmla="*/ 0 w 346370"/>
                  <a:gd name="connsiteY7-768" fmla="*/ 965826 h 1195678"/>
                  <a:gd name="connsiteX0-769" fmla="*/ 0 w 346370"/>
                  <a:gd name="connsiteY0-770" fmla="*/ 965826 h 1195678"/>
                  <a:gd name="connsiteX1-771" fmla="*/ 96150 w 346370"/>
                  <a:gd name="connsiteY1-772" fmla="*/ 917423 h 1195678"/>
                  <a:gd name="connsiteX2-773" fmla="*/ 79147 w 346370"/>
                  <a:gd name="connsiteY2-774" fmla="*/ 0 h 1195678"/>
                  <a:gd name="connsiteX3-775" fmla="*/ 66468 w 346370"/>
                  <a:gd name="connsiteY3-776" fmla="*/ 342978 h 1195678"/>
                  <a:gd name="connsiteX4-777" fmla="*/ 235294 w 346370"/>
                  <a:gd name="connsiteY4-778" fmla="*/ 858511 h 1195678"/>
                  <a:gd name="connsiteX5-779" fmla="*/ 346370 w 346370"/>
                  <a:gd name="connsiteY5-780" fmla="*/ 798037 h 1195678"/>
                  <a:gd name="connsiteX6-781" fmla="*/ 317569 w 346370"/>
                  <a:gd name="connsiteY6-782" fmla="*/ 1195678 h 1195678"/>
                  <a:gd name="connsiteX7-783" fmla="*/ 0 w 346370"/>
                  <a:gd name="connsiteY7-784" fmla="*/ 965826 h 1195678"/>
                  <a:gd name="connsiteX0-785" fmla="*/ 0 w 346370"/>
                  <a:gd name="connsiteY0-786" fmla="*/ 965826 h 1195678"/>
                  <a:gd name="connsiteX1-787" fmla="*/ 96150 w 346370"/>
                  <a:gd name="connsiteY1-788" fmla="*/ 917423 h 1195678"/>
                  <a:gd name="connsiteX2-789" fmla="*/ 79147 w 346370"/>
                  <a:gd name="connsiteY2-790" fmla="*/ 0 h 1195678"/>
                  <a:gd name="connsiteX3-791" fmla="*/ 67992 w 346370"/>
                  <a:gd name="connsiteY3-792" fmla="*/ 423786 h 1195678"/>
                  <a:gd name="connsiteX4-793" fmla="*/ 235294 w 346370"/>
                  <a:gd name="connsiteY4-794" fmla="*/ 858511 h 1195678"/>
                  <a:gd name="connsiteX5-795" fmla="*/ 346370 w 346370"/>
                  <a:gd name="connsiteY5-796" fmla="*/ 798037 h 1195678"/>
                  <a:gd name="connsiteX6-797" fmla="*/ 317569 w 346370"/>
                  <a:gd name="connsiteY6-798" fmla="*/ 1195678 h 1195678"/>
                  <a:gd name="connsiteX7-799" fmla="*/ 0 w 346370"/>
                  <a:gd name="connsiteY7-800" fmla="*/ 965826 h 1195678"/>
                  <a:gd name="connsiteX0-801" fmla="*/ 0 w 346370"/>
                  <a:gd name="connsiteY0-802" fmla="*/ 965826 h 1195678"/>
                  <a:gd name="connsiteX1-803" fmla="*/ 96150 w 346370"/>
                  <a:gd name="connsiteY1-804" fmla="*/ 917423 h 1195678"/>
                  <a:gd name="connsiteX2-805" fmla="*/ 79147 w 346370"/>
                  <a:gd name="connsiteY2-806" fmla="*/ 0 h 1195678"/>
                  <a:gd name="connsiteX3-807" fmla="*/ 67992 w 346370"/>
                  <a:gd name="connsiteY3-808" fmla="*/ 423786 h 1195678"/>
                  <a:gd name="connsiteX4-809" fmla="*/ 235294 w 346370"/>
                  <a:gd name="connsiteY4-810" fmla="*/ 858511 h 1195678"/>
                  <a:gd name="connsiteX5-811" fmla="*/ 346370 w 346370"/>
                  <a:gd name="connsiteY5-812" fmla="*/ 798037 h 1195678"/>
                  <a:gd name="connsiteX6-813" fmla="*/ 317569 w 346370"/>
                  <a:gd name="connsiteY6-814" fmla="*/ 1195678 h 1195678"/>
                  <a:gd name="connsiteX7-815" fmla="*/ 0 w 346370"/>
                  <a:gd name="connsiteY7-816" fmla="*/ 965826 h 1195678"/>
                  <a:gd name="connsiteX0-817" fmla="*/ 0 w 346370"/>
                  <a:gd name="connsiteY0-818" fmla="*/ 965826 h 1195678"/>
                  <a:gd name="connsiteX1-819" fmla="*/ 96150 w 346370"/>
                  <a:gd name="connsiteY1-820" fmla="*/ 917423 h 1195678"/>
                  <a:gd name="connsiteX2-821" fmla="*/ 79147 w 346370"/>
                  <a:gd name="connsiteY2-822" fmla="*/ 0 h 1195678"/>
                  <a:gd name="connsiteX3-823" fmla="*/ 74662 w 346370"/>
                  <a:gd name="connsiteY3-824" fmla="*/ 420291 h 1195678"/>
                  <a:gd name="connsiteX4-825" fmla="*/ 235294 w 346370"/>
                  <a:gd name="connsiteY4-826" fmla="*/ 858511 h 1195678"/>
                  <a:gd name="connsiteX5-827" fmla="*/ 346370 w 346370"/>
                  <a:gd name="connsiteY5-828" fmla="*/ 798037 h 1195678"/>
                  <a:gd name="connsiteX6-829" fmla="*/ 317569 w 346370"/>
                  <a:gd name="connsiteY6-830" fmla="*/ 1195678 h 1195678"/>
                  <a:gd name="connsiteX7-831" fmla="*/ 0 w 346370"/>
                  <a:gd name="connsiteY7-832" fmla="*/ 965826 h 1195678"/>
                  <a:gd name="connsiteX0-833" fmla="*/ 0 w 346370"/>
                  <a:gd name="connsiteY0-834" fmla="*/ 965826 h 1195678"/>
                  <a:gd name="connsiteX1-835" fmla="*/ 96150 w 346370"/>
                  <a:gd name="connsiteY1-836" fmla="*/ 917423 h 1195678"/>
                  <a:gd name="connsiteX2-837" fmla="*/ 79147 w 346370"/>
                  <a:gd name="connsiteY2-838" fmla="*/ 0 h 1195678"/>
                  <a:gd name="connsiteX3-839" fmla="*/ 74662 w 346370"/>
                  <a:gd name="connsiteY3-840" fmla="*/ 420291 h 1195678"/>
                  <a:gd name="connsiteX4-841" fmla="*/ 235294 w 346370"/>
                  <a:gd name="connsiteY4-842" fmla="*/ 858511 h 1195678"/>
                  <a:gd name="connsiteX5-843" fmla="*/ 346370 w 346370"/>
                  <a:gd name="connsiteY5-844" fmla="*/ 798037 h 1195678"/>
                  <a:gd name="connsiteX6-845" fmla="*/ 317569 w 346370"/>
                  <a:gd name="connsiteY6-846" fmla="*/ 1195678 h 1195678"/>
                  <a:gd name="connsiteX7-847" fmla="*/ 0 w 346370"/>
                  <a:gd name="connsiteY7-848" fmla="*/ 965826 h 1195678"/>
                  <a:gd name="connsiteX0-849" fmla="*/ 0 w 346370"/>
                  <a:gd name="connsiteY0-850" fmla="*/ 965826 h 1195678"/>
                  <a:gd name="connsiteX1-851" fmla="*/ 96150 w 346370"/>
                  <a:gd name="connsiteY1-852" fmla="*/ 917423 h 1195678"/>
                  <a:gd name="connsiteX2-853" fmla="*/ 79147 w 346370"/>
                  <a:gd name="connsiteY2-854" fmla="*/ 0 h 1195678"/>
                  <a:gd name="connsiteX3-855" fmla="*/ 74662 w 346370"/>
                  <a:gd name="connsiteY3-856" fmla="*/ 420291 h 1195678"/>
                  <a:gd name="connsiteX4-857" fmla="*/ 235294 w 346370"/>
                  <a:gd name="connsiteY4-858" fmla="*/ 858511 h 1195678"/>
                  <a:gd name="connsiteX5-859" fmla="*/ 346370 w 346370"/>
                  <a:gd name="connsiteY5-860" fmla="*/ 798037 h 1195678"/>
                  <a:gd name="connsiteX6-861" fmla="*/ 317569 w 346370"/>
                  <a:gd name="connsiteY6-862" fmla="*/ 1195678 h 1195678"/>
                  <a:gd name="connsiteX7-863" fmla="*/ 0 w 346370"/>
                  <a:gd name="connsiteY7-864" fmla="*/ 965826 h 1195678"/>
                  <a:gd name="connsiteX0-865" fmla="*/ 0 w 346370"/>
                  <a:gd name="connsiteY0-866" fmla="*/ 965826 h 1195678"/>
                  <a:gd name="connsiteX1-867" fmla="*/ 96150 w 346370"/>
                  <a:gd name="connsiteY1-868" fmla="*/ 917423 h 1195678"/>
                  <a:gd name="connsiteX2-869" fmla="*/ 79147 w 346370"/>
                  <a:gd name="connsiteY2-870" fmla="*/ 0 h 1195678"/>
                  <a:gd name="connsiteX3-871" fmla="*/ 74662 w 346370"/>
                  <a:gd name="connsiteY3-872" fmla="*/ 420291 h 1195678"/>
                  <a:gd name="connsiteX4-873" fmla="*/ 231927 w 346370"/>
                  <a:gd name="connsiteY4-874" fmla="*/ 858576 h 1195678"/>
                  <a:gd name="connsiteX5-875" fmla="*/ 346370 w 346370"/>
                  <a:gd name="connsiteY5-876" fmla="*/ 798037 h 1195678"/>
                  <a:gd name="connsiteX6-877" fmla="*/ 317569 w 346370"/>
                  <a:gd name="connsiteY6-878" fmla="*/ 1195678 h 1195678"/>
                  <a:gd name="connsiteX7-879" fmla="*/ 0 w 346370"/>
                  <a:gd name="connsiteY7-880" fmla="*/ 965826 h 1195678"/>
                  <a:gd name="connsiteX0-881" fmla="*/ 0 w 346370"/>
                  <a:gd name="connsiteY0-882" fmla="*/ 965826 h 1195678"/>
                  <a:gd name="connsiteX1-883" fmla="*/ 96150 w 346370"/>
                  <a:gd name="connsiteY1-884" fmla="*/ 917423 h 1195678"/>
                  <a:gd name="connsiteX2-885" fmla="*/ 79147 w 346370"/>
                  <a:gd name="connsiteY2-886" fmla="*/ 0 h 1195678"/>
                  <a:gd name="connsiteX3-887" fmla="*/ 74662 w 346370"/>
                  <a:gd name="connsiteY3-888" fmla="*/ 420291 h 1195678"/>
                  <a:gd name="connsiteX4-889" fmla="*/ 257185 w 346370"/>
                  <a:gd name="connsiteY4-890" fmla="*/ 840054 h 1195678"/>
                  <a:gd name="connsiteX5-891" fmla="*/ 346370 w 346370"/>
                  <a:gd name="connsiteY5-892" fmla="*/ 798037 h 1195678"/>
                  <a:gd name="connsiteX6-893" fmla="*/ 317569 w 346370"/>
                  <a:gd name="connsiteY6-894" fmla="*/ 1195678 h 1195678"/>
                  <a:gd name="connsiteX7-895" fmla="*/ 0 w 346370"/>
                  <a:gd name="connsiteY7-896" fmla="*/ 965826 h 1195678"/>
                  <a:gd name="connsiteX0-897" fmla="*/ 20484 w 366854"/>
                  <a:gd name="connsiteY0-898" fmla="*/ 965826 h 1195678"/>
                  <a:gd name="connsiteX1-899" fmla="*/ 86326 w 366854"/>
                  <a:gd name="connsiteY1-900" fmla="*/ 934261 h 1195678"/>
                  <a:gd name="connsiteX2-901" fmla="*/ 99631 w 366854"/>
                  <a:gd name="connsiteY2-902" fmla="*/ 0 h 1195678"/>
                  <a:gd name="connsiteX3-903" fmla="*/ 95146 w 366854"/>
                  <a:gd name="connsiteY3-904" fmla="*/ 420291 h 1195678"/>
                  <a:gd name="connsiteX4-905" fmla="*/ 277669 w 366854"/>
                  <a:gd name="connsiteY4-906" fmla="*/ 840054 h 1195678"/>
                  <a:gd name="connsiteX5-907" fmla="*/ 366854 w 366854"/>
                  <a:gd name="connsiteY5-908" fmla="*/ 798037 h 1195678"/>
                  <a:gd name="connsiteX6-909" fmla="*/ 338053 w 366854"/>
                  <a:gd name="connsiteY6-910" fmla="*/ 1195678 h 1195678"/>
                  <a:gd name="connsiteX7-911" fmla="*/ 20484 w 366854"/>
                  <a:gd name="connsiteY7-912" fmla="*/ 965826 h 1195678"/>
                  <a:gd name="connsiteX0-913" fmla="*/ 20484 w 366854"/>
                  <a:gd name="connsiteY0-914" fmla="*/ 965826 h 1195678"/>
                  <a:gd name="connsiteX1-915" fmla="*/ 86326 w 366854"/>
                  <a:gd name="connsiteY1-916" fmla="*/ 934261 h 1195678"/>
                  <a:gd name="connsiteX2-917" fmla="*/ 99631 w 366854"/>
                  <a:gd name="connsiteY2-918" fmla="*/ 0 h 1195678"/>
                  <a:gd name="connsiteX3-919" fmla="*/ 128821 w 366854"/>
                  <a:gd name="connsiteY3-920" fmla="*/ 427026 h 1195678"/>
                  <a:gd name="connsiteX4-921" fmla="*/ 277669 w 366854"/>
                  <a:gd name="connsiteY4-922" fmla="*/ 840054 h 1195678"/>
                  <a:gd name="connsiteX5-923" fmla="*/ 366854 w 366854"/>
                  <a:gd name="connsiteY5-924" fmla="*/ 798037 h 1195678"/>
                  <a:gd name="connsiteX6-925" fmla="*/ 338053 w 366854"/>
                  <a:gd name="connsiteY6-926" fmla="*/ 1195678 h 1195678"/>
                  <a:gd name="connsiteX7-927" fmla="*/ 20484 w 366854"/>
                  <a:gd name="connsiteY7-928" fmla="*/ 965826 h 1195678"/>
                  <a:gd name="connsiteX0-929" fmla="*/ 9187 w 355557"/>
                  <a:gd name="connsiteY0-930" fmla="*/ 980980 h 1210832"/>
                  <a:gd name="connsiteX1-931" fmla="*/ 75029 w 355557"/>
                  <a:gd name="connsiteY1-932" fmla="*/ 949415 h 1210832"/>
                  <a:gd name="connsiteX2-933" fmla="*/ 133797 w 355557"/>
                  <a:gd name="connsiteY2-934" fmla="*/ 0 h 1210832"/>
                  <a:gd name="connsiteX3-935" fmla="*/ 117524 w 355557"/>
                  <a:gd name="connsiteY3-936" fmla="*/ 442180 h 1210832"/>
                  <a:gd name="connsiteX4-937" fmla="*/ 266372 w 355557"/>
                  <a:gd name="connsiteY4-938" fmla="*/ 855208 h 1210832"/>
                  <a:gd name="connsiteX5-939" fmla="*/ 355557 w 355557"/>
                  <a:gd name="connsiteY5-940" fmla="*/ 813191 h 1210832"/>
                  <a:gd name="connsiteX6-941" fmla="*/ 326756 w 355557"/>
                  <a:gd name="connsiteY6-942" fmla="*/ 1210832 h 1210832"/>
                  <a:gd name="connsiteX7-943" fmla="*/ 9187 w 355557"/>
                  <a:gd name="connsiteY7-944" fmla="*/ 980980 h 1210832"/>
                  <a:gd name="connsiteX0-945" fmla="*/ 9187 w 355557"/>
                  <a:gd name="connsiteY0-946" fmla="*/ 980980 h 1210832"/>
                  <a:gd name="connsiteX1-947" fmla="*/ 75029 w 355557"/>
                  <a:gd name="connsiteY1-948" fmla="*/ 949415 h 1210832"/>
                  <a:gd name="connsiteX2-949" fmla="*/ 133797 w 355557"/>
                  <a:gd name="connsiteY2-950" fmla="*/ 0 h 1210832"/>
                  <a:gd name="connsiteX3-951" fmla="*/ 117524 w 355557"/>
                  <a:gd name="connsiteY3-952" fmla="*/ 442180 h 1210832"/>
                  <a:gd name="connsiteX4-953" fmla="*/ 266372 w 355557"/>
                  <a:gd name="connsiteY4-954" fmla="*/ 855208 h 1210832"/>
                  <a:gd name="connsiteX5-955" fmla="*/ 355557 w 355557"/>
                  <a:gd name="connsiteY5-956" fmla="*/ 813191 h 1210832"/>
                  <a:gd name="connsiteX6-957" fmla="*/ 326756 w 355557"/>
                  <a:gd name="connsiteY6-958" fmla="*/ 1210832 h 1210832"/>
                  <a:gd name="connsiteX7-959" fmla="*/ 9187 w 355557"/>
                  <a:gd name="connsiteY7-960" fmla="*/ 980980 h 1210832"/>
                  <a:gd name="connsiteX0-961" fmla="*/ 9187 w 355557"/>
                  <a:gd name="connsiteY0-962" fmla="*/ 980980 h 1210832"/>
                  <a:gd name="connsiteX1-963" fmla="*/ 75029 w 355557"/>
                  <a:gd name="connsiteY1-964" fmla="*/ 949415 h 1210832"/>
                  <a:gd name="connsiteX2-965" fmla="*/ 133797 w 355557"/>
                  <a:gd name="connsiteY2-966" fmla="*/ 0 h 1210832"/>
                  <a:gd name="connsiteX3-967" fmla="*/ 117524 w 355557"/>
                  <a:gd name="connsiteY3-968" fmla="*/ 442180 h 1210832"/>
                  <a:gd name="connsiteX4-969" fmla="*/ 266372 w 355557"/>
                  <a:gd name="connsiteY4-970" fmla="*/ 855208 h 1210832"/>
                  <a:gd name="connsiteX5-971" fmla="*/ 355557 w 355557"/>
                  <a:gd name="connsiteY5-972" fmla="*/ 813191 h 1210832"/>
                  <a:gd name="connsiteX6-973" fmla="*/ 326756 w 355557"/>
                  <a:gd name="connsiteY6-974" fmla="*/ 1210832 h 1210832"/>
                  <a:gd name="connsiteX7-975" fmla="*/ 9187 w 355557"/>
                  <a:gd name="connsiteY7-976" fmla="*/ 980980 h 1210832"/>
                  <a:gd name="connsiteX0-977" fmla="*/ 9187 w 355557"/>
                  <a:gd name="connsiteY0-978" fmla="*/ 980980 h 1210832"/>
                  <a:gd name="connsiteX1-979" fmla="*/ 75029 w 355557"/>
                  <a:gd name="connsiteY1-980" fmla="*/ 949415 h 1210832"/>
                  <a:gd name="connsiteX2-981" fmla="*/ 133797 w 355557"/>
                  <a:gd name="connsiteY2-982" fmla="*/ 0 h 1210832"/>
                  <a:gd name="connsiteX3-983" fmla="*/ 117524 w 355557"/>
                  <a:gd name="connsiteY3-984" fmla="*/ 442180 h 1210832"/>
                  <a:gd name="connsiteX4-985" fmla="*/ 266372 w 355557"/>
                  <a:gd name="connsiteY4-986" fmla="*/ 855208 h 1210832"/>
                  <a:gd name="connsiteX5-987" fmla="*/ 355557 w 355557"/>
                  <a:gd name="connsiteY5-988" fmla="*/ 813191 h 1210832"/>
                  <a:gd name="connsiteX6-989" fmla="*/ 326756 w 355557"/>
                  <a:gd name="connsiteY6-990" fmla="*/ 1210832 h 1210832"/>
                  <a:gd name="connsiteX7-991" fmla="*/ 9187 w 355557"/>
                  <a:gd name="connsiteY7-992" fmla="*/ 980980 h 1210832"/>
                  <a:gd name="connsiteX0-993" fmla="*/ 9187 w 355557"/>
                  <a:gd name="connsiteY0-994" fmla="*/ 980980 h 1210832"/>
                  <a:gd name="connsiteX1-995" fmla="*/ 75029 w 355557"/>
                  <a:gd name="connsiteY1-996" fmla="*/ 949415 h 1210832"/>
                  <a:gd name="connsiteX2-997" fmla="*/ 133797 w 355557"/>
                  <a:gd name="connsiteY2-998" fmla="*/ 0 h 1210832"/>
                  <a:gd name="connsiteX3-999" fmla="*/ 117524 w 355557"/>
                  <a:gd name="connsiteY3-1000" fmla="*/ 442180 h 1210832"/>
                  <a:gd name="connsiteX4-1001" fmla="*/ 266372 w 355557"/>
                  <a:gd name="connsiteY4-1002" fmla="*/ 855208 h 1210832"/>
                  <a:gd name="connsiteX5-1003" fmla="*/ 355557 w 355557"/>
                  <a:gd name="connsiteY5-1004" fmla="*/ 813191 h 1210832"/>
                  <a:gd name="connsiteX6-1005" fmla="*/ 326756 w 355557"/>
                  <a:gd name="connsiteY6-1006" fmla="*/ 1210832 h 1210832"/>
                  <a:gd name="connsiteX7-1007" fmla="*/ 9187 w 355557"/>
                  <a:gd name="connsiteY7-1008" fmla="*/ 980980 h 1210832"/>
                  <a:gd name="connsiteX0-1009" fmla="*/ 9187 w 355557"/>
                  <a:gd name="connsiteY0-1010" fmla="*/ 980980 h 1210832"/>
                  <a:gd name="connsiteX1-1011" fmla="*/ 75029 w 355557"/>
                  <a:gd name="connsiteY1-1012" fmla="*/ 949415 h 1210832"/>
                  <a:gd name="connsiteX2-1013" fmla="*/ 133797 w 355557"/>
                  <a:gd name="connsiteY2-1014" fmla="*/ 0 h 1210832"/>
                  <a:gd name="connsiteX3-1015" fmla="*/ 117524 w 355557"/>
                  <a:gd name="connsiteY3-1016" fmla="*/ 442180 h 1210832"/>
                  <a:gd name="connsiteX4-1017" fmla="*/ 266372 w 355557"/>
                  <a:gd name="connsiteY4-1018" fmla="*/ 855208 h 1210832"/>
                  <a:gd name="connsiteX5-1019" fmla="*/ 355557 w 355557"/>
                  <a:gd name="connsiteY5-1020" fmla="*/ 813191 h 1210832"/>
                  <a:gd name="connsiteX6-1021" fmla="*/ 326756 w 355557"/>
                  <a:gd name="connsiteY6-1022" fmla="*/ 1210832 h 1210832"/>
                  <a:gd name="connsiteX7-1023" fmla="*/ 9187 w 355557"/>
                  <a:gd name="connsiteY7-1024" fmla="*/ 980980 h 1210832"/>
                  <a:gd name="connsiteX0-1025" fmla="*/ 3944 w 350314"/>
                  <a:gd name="connsiteY0-1026" fmla="*/ 980980 h 1210832"/>
                  <a:gd name="connsiteX1-1027" fmla="*/ 76521 w 350314"/>
                  <a:gd name="connsiteY1-1028" fmla="*/ 942680 h 1210832"/>
                  <a:gd name="connsiteX2-1029" fmla="*/ 128554 w 350314"/>
                  <a:gd name="connsiteY2-1030" fmla="*/ 0 h 1210832"/>
                  <a:gd name="connsiteX3-1031" fmla="*/ 112281 w 350314"/>
                  <a:gd name="connsiteY3-1032" fmla="*/ 442180 h 1210832"/>
                  <a:gd name="connsiteX4-1033" fmla="*/ 261129 w 350314"/>
                  <a:gd name="connsiteY4-1034" fmla="*/ 855208 h 1210832"/>
                  <a:gd name="connsiteX5-1035" fmla="*/ 350314 w 350314"/>
                  <a:gd name="connsiteY5-1036" fmla="*/ 813191 h 1210832"/>
                  <a:gd name="connsiteX6-1037" fmla="*/ 321513 w 350314"/>
                  <a:gd name="connsiteY6-1038" fmla="*/ 1210832 h 1210832"/>
                  <a:gd name="connsiteX7-1039" fmla="*/ 3944 w 350314"/>
                  <a:gd name="connsiteY7-1040" fmla="*/ 980980 h 1210832"/>
                  <a:gd name="connsiteX0-1041" fmla="*/ 0 w 346370"/>
                  <a:gd name="connsiteY0-1042" fmla="*/ 980980 h 1210832"/>
                  <a:gd name="connsiteX1-1043" fmla="*/ 79312 w 346370"/>
                  <a:gd name="connsiteY1-1044" fmla="*/ 949415 h 1210832"/>
                  <a:gd name="connsiteX2-1045" fmla="*/ 124610 w 346370"/>
                  <a:gd name="connsiteY2-1046" fmla="*/ 0 h 1210832"/>
                  <a:gd name="connsiteX3-1047" fmla="*/ 108337 w 346370"/>
                  <a:gd name="connsiteY3-1048" fmla="*/ 442180 h 1210832"/>
                  <a:gd name="connsiteX4-1049" fmla="*/ 257185 w 346370"/>
                  <a:gd name="connsiteY4-1050" fmla="*/ 855208 h 1210832"/>
                  <a:gd name="connsiteX5-1051" fmla="*/ 346370 w 346370"/>
                  <a:gd name="connsiteY5-1052" fmla="*/ 813191 h 1210832"/>
                  <a:gd name="connsiteX6-1053" fmla="*/ 317569 w 346370"/>
                  <a:gd name="connsiteY6-1054" fmla="*/ 1210832 h 1210832"/>
                  <a:gd name="connsiteX7-1055" fmla="*/ 0 w 346370"/>
                  <a:gd name="connsiteY7-1056" fmla="*/ 980980 h 1210832"/>
                  <a:gd name="connsiteX0-1057" fmla="*/ 4917 w 351287"/>
                  <a:gd name="connsiteY0-1058" fmla="*/ 980980 h 1210832"/>
                  <a:gd name="connsiteX1-1059" fmla="*/ 84229 w 351287"/>
                  <a:gd name="connsiteY1-1060" fmla="*/ 949415 h 1210832"/>
                  <a:gd name="connsiteX2-1061" fmla="*/ 129527 w 351287"/>
                  <a:gd name="connsiteY2-1062" fmla="*/ 0 h 1210832"/>
                  <a:gd name="connsiteX3-1063" fmla="*/ 113254 w 351287"/>
                  <a:gd name="connsiteY3-1064" fmla="*/ 442180 h 1210832"/>
                  <a:gd name="connsiteX4-1065" fmla="*/ 262102 w 351287"/>
                  <a:gd name="connsiteY4-1066" fmla="*/ 855208 h 1210832"/>
                  <a:gd name="connsiteX5-1067" fmla="*/ 351287 w 351287"/>
                  <a:gd name="connsiteY5-1068" fmla="*/ 813191 h 1210832"/>
                  <a:gd name="connsiteX6-1069" fmla="*/ 322486 w 351287"/>
                  <a:gd name="connsiteY6-1070" fmla="*/ 1210832 h 1210832"/>
                  <a:gd name="connsiteX7-1071" fmla="*/ 4917 w 351287"/>
                  <a:gd name="connsiteY7-1072" fmla="*/ 980980 h 1210832"/>
                  <a:gd name="connsiteX0-1073" fmla="*/ 8160 w 354530"/>
                  <a:gd name="connsiteY0-1074" fmla="*/ 908576 h 1138428"/>
                  <a:gd name="connsiteX1-1075" fmla="*/ 87472 w 354530"/>
                  <a:gd name="connsiteY1-1076" fmla="*/ 877011 h 1138428"/>
                  <a:gd name="connsiteX2-1077" fmla="*/ 120984 w 354530"/>
                  <a:gd name="connsiteY2-1078" fmla="*/ 0 h 1138428"/>
                  <a:gd name="connsiteX3-1079" fmla="*/ 116497 w 354530"/>
                  <a:gd name="connsiteY3-1080" fmla="*/ 369776 h 1138428"/>
                  <a:gd name="connsiteX4-1081" fmla="*/ 265345 w 354530"/>
                  <a:gd name="connsiteY4-1082" fmla="*/ 782804 h 1138428"/>
                  <a:gd name="connsiteX5-1083" fmla="*/ 354530 w 354530"/>
                  <a:gd name="connsiteY5-1084" fmla="*/ 740787 h 1138428"/>
                  <a:gd name="connsiteX6-1085" fmla="*/ 325729 w 354530"/>
                  <a:gd name="connsiteY6-1086" fmla="*/ 1138428 h 1138428"/>
                  <a:gd name="connsiteX7-1087" fmla="*/ 8160 w 354530"/>
                  <a:gd name="connsiteY7-1088" fmla="*/ 908576 h 1138428"/>
                  <a:gd name="connsiteX0-1089" fmla="*/ 6743 w 353113"/>
                  <a:gd name="connsiteY0-1090" fmla="*/ 910260 h 1140112"/>
                  <a:gd name="connsiteX1-1091" fmla="*/ 86055 w 353113"/>
                  <a:gd name="connsiteY1-1092" fmla="*/ 878695 h 1140112"/>
                  <a:gd name="connsiteX2-1093" fmla="*/ 124619 w 353113"/>
                  <a:gd name="connsiteY2-1094" fmla="*/ 0 h 1140112"/>
                  <a:gd name="connsiteX3-1095" fmla="*/ 115080 w 353113"/>
                  <a:gd name="connsiteY3-1096" fmla="*/ 371460 h 1140112"/>
                  <a:gd name="connsiteX4-1097" fmla="*/ 263928 w 353113"/>
                  <a:gd name="connsiteY4-1098" fmla="*/ 784488 h 1140112"/>
                  <a:gd name="connsiteX5-1099" fmla="*/ 353113 w 353113"/>
                  <a:gd name="connsiteY5-1100" fmla="*/ 742471 h 1140112"/>
                  <a:gd name="connsiteX6-1101" fmla="*/ 324312 w 353113"/>
                  <a:gd name="connsiteY6-1102" fmla="*/ 1140112 h 1140112"/>
                  <a:gd name="connsiteX7-1103" fmla="*/ 6743 w 353113"/>
                  <a:gd name="connsiteY7-1104" fmla="*/ 910260 h 1140112"/>
                  <a:gd name="connsiteX0-1105" fmla="*/ 6743 w 346378"/>
                  <a:gd name="connsiteY0-1106" fmla="*/ 910260 h 1140112"/>
                  <a:gd name="connsiteX1-1107" fmla="*/ 86055 w 346378"/>
                  <a:gd name="connsiteY1-1108" fmla="*/ 878695 h 1140112"/>
                  <a:gd name="connsiteX2-1109" fmla="*/ 124619 w 346378"/>
                  <a:gd name="connsiteY2-1110" fmla="*/ 0 h 1140112"/>
                  <a:gd name="connsiteX3-1111" fmla="*/ 115080 w 346378"/>
                  <a:gd name="connsiteY3-1112" fmla="*/ 371460 h 1140112"/>
                  <a:gd name="connsiteX4-1113" fmla="*/ 263928 w 346378"/>
                  <a:gd name="connsiteY4-1114" fmla="*/ 784488 h 1140112"/>
                  <a:gd name="connsiteX5-1115" fmla="*/ 346378 w 346378"/>
                  <a:gd name="connsiteY5-1116" fmla="*/ 722265 h 1140112"/>
                  <a:gd name="connsiteX6-1117" fmla="*/ 324312 w 346378"/>
                  <a:gd name="connsiteY6-1118" fmla="*/ 1140112 h 1140112"/>
                  <a:gd name="connsiteX7-1119" fmla="*/ 6743 w 346378"/>
                  <a:gd name="connsiteY7-1120" fmla="*/ 910260 h 1140112"/>
                  <a:gd name="connsiteX0-1121" fmla="*/ 1691 w 346378"/>
                  <a:gd name="connsiteY0-1122" fmla="*/ 928782 h 1140112"/>
                  <a:gd name="connsiteX1-1123" fmla="*/ 86055 w 346378"/>
                  <a:gd name="connsiteY1-1124" fmla="*/ 878695 h 1140112"/>
                  <a:gd name="connsiteX2-1125" fmla="*/ 124619 w 346378"/>
                  <a:gd name="connsiteY2-1126" fmla="*/ 0 h 1140112"/>
                  <a:gd name="connsiteX3-1127" fmla="*/ 115080 w 346378"/>
                  <a:gd name="connsiteY3-1128" fmla="*/ 371460 h 1140112"/>
                  <a:gd name="connsiteX4-1129" fmla="*/ 263928 w 346378"/>
                  <a:gd name="connsiteY4-1130" fmla="*/ 784488 h 1140112"/>
                  <a:gd name="connsiteX5-1131" fmla="*/ 346378 w 346378"/>
                  <a:gd name="connsiteY5-1132" fmla="*/ 722265 h 1140112"/>
                  <a:gd name="connsiteX6-1133" fmla="*/ 324312 w 346378"/>
                  <a:gd name="connsiteY6-1134" fmla="*/ 1140112 h 1140112"/>
                  <a:gd name="connsiteX7-1135" fmla="*/ 1691 w 346378"/>
                  <a:gd name="connsiteY7-1136" fmla="*/ 928782 h 1140112"/>
                  <a:gd name="connsiteX0-1137" fmla="*/ 1691 w 346378"/>
                  <a:gd name="connsiteY0-1138" fmla="*/ 928782 h 1140112"/>
                  <a:gd name="connsiteX1-1139" fmla="*/ 86055 w 346378"/>
                  <a:gd name="connsiteY1-1140" fmla="*/ 878695 h 1140112"/>
                  <a:gd name="connsiteX2-1141" fmla="*/ 124619 w 346378"/>
                  <a:gd name="connsiteY2-1142" fmla="*/ 0 h 1140112"/>
                  <a:gd name="connsiteX3-1143" fmla="*/ 115080 w 346378"/>
                  <a:gd name="connsiteY3-1144" fmla="*/ 371460 h 1140112"/>
                  <a:gd name="connsiteX4-1145" fmla="*/ 258875 w 346378"/>
                  <a:gd name="connsiteY4-1146" fmla="*/ 782804 h 1140112"/>
                  <a:gd name="connsiteX5-1147" fmla="*/ 346378 w 346378"/>
                  <a:gd name="connsiteY5-1148" fmla="*/ 722265 h 1140112"/>
                  <a:gd name="connsiteX6-1149" fmla="*/ 324312 w 346378"/>
                  <a:gd name="connsiteY6-1150" fmla="*/ 1140112 h 1140112"/>
                  <a:gd name="connsiteX7-1151" fmla="*/ 1691 w 346378"/>
                  <a:gd name="connsiteY7-1152" fmla="*/ 928782 h 1140112"/>
                  <a:gd name="connsiteX0-1153" fmla="*/ 1691 w 346378"/>
                  <a:gd name="connsiteY0-1154" fmla="*/ 928782 h 1140112"/>
                  <a:gd name="connsiteX1-1155" fmla="*/ 86055 w 346378"/>
                  <a:gd name="connsiteY1-1156" fmla="*/ 878695 h 1140112"/>
                  <a:gd name="connsiteX2-1157" fmla="*/ 124619 w 346378"/>
                  <a:gd name="connsiteY2-1158" fmla="*/ 0 h 1140112"/>
                  <a:gd name="connsiteX3-1159" fmla="*/ 115080 w 346378"/>
                  <a:gd name="connsiteY3-1160" fmla="*/ 371460 h 1140112"/>
                  <a:gd name="connsiteX4-1161" fmla="*/ 255508 w 346378"/>
                  <a:gd name="connsiteY4-1162" fmla="*/ 779437 h 1140112"/>
                  <a:gd name="connsiteX5-1163" fmla="*/ 346378 w 346378"/>
                  <a:gd name="connsiteY5-1164" fmla="*/ 722265 h 1140112"/>
                  <a:gd name="connsiteX6-1165" fmla="*/ 324312 w 346378"/>
                  <a:gd name="connsiteY6-1166" fmla="*/ 1140112 h 1140112"/>
                  <a:gd name="connsiteX7-1167" fmla="*/ 1691 w 346378"/>
                  <a:gd name="connsiteY7-1168" fmla="*/ 928782 h 1140112"/>
                  <a:gd name="connsiteX0-1169" fmla="*/ 0 w 344687"/>
                  <a:gd name="connsiteY0-1170" fmla="*/ 1044964 h 1256294"/>
                  <a:gd name="connsiteX1-1171" fmla="*/ 84364 w 344687"/>
                  <a:gd name="connsiteY1-1172" fmla="*/ 994877 h 1256294"/>
                  <a:gd name="connsiteX2-1173" fmla="*/ 154920 w 344687"/>
                  <a:gd name="connsiteY2-1174" fmla="*/ 0 h 1256294"/>
                  <a:gd name="connsiteX3-1175" fmla="*/ 113389 w 344687"/>
                  <a:gd name="connsiteY3-1176" fmla="*/ 487642 h 1256294"/>
                  <a:gd name="connsiteX4-1177" fmla="*/ 253817 w 344687"/>
                  <a:gd name="connsiteY4-1178" fmla="*/ 895619 h 1256294"/>
                  <a:gd name="connsiteX5-1179" fmla="*/ 344687 w 344687"/>
                  <a:gd name="connsiteY5-1180" fmla="*/ 838447 h 1256294"/>
                  <a:gd name="connsiteX6-1181" fmla="*/ 322621 w 344687"/>
                  <a:gd name="connsiteY6-1182" fmla="*/ 1256294 h 1256294"/>
                  <a:gd name="connsiteX7-1183" fmla="*/ 0 w 344687"/>
                  <a:gd name="connsiteY7-1184" fmla="*/ 1044964 h 12562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4687" h="1256294">
                    <a:moveTo>
                      <a:pt x="0" y="1044964"/>
                    </a:moveTo>
                    <a:cubicBezTo>
                      <a:pt x="32050" y="1028830"/>
                      <a:pt x="48884" y="1007708"/>
                      <a:pt x="84364" y="994877"/>
                    </a:cubicBezTo>
                    <a:cubicBezTo>
                      <a:pt x="-98460" y="447547"/>
                      <a:pt x="88751" y="163497"/>
                      <a:pt x="154920" y="0"/>
                    </a:cubicBezTo>
                    <a:cubicBezTo>
                      <a:pt x="133624" y="161804"/>
                      <a:pt x="94152" y="319868"/>
                      <a:pt x="113389" y="487642"/>
                    </a:cubicBezTo>
                    <a:cubicBezTo>
                      <a:pt x="134239" y="621709"/>
                      <a:pt x="141514" y="692225"/>
                      <a:pt x="253817" y="895619"/>
                    </a:cubicBezTo>
                    <a:lnTo>
                      <a:pt x="344687" y="838447"/>
                    </a:lnTo>
                    <a:lnTo>
                      <a:pt x="322621" y="1256294"/>
                    </a:lnTo>
                    <a:lnTo>
                      <a:pt x="0" y="1044964"/>
                    </a:lnTo>
                    <a:close/>
                  </a:path>
                </a:pathLst>
              </a:custGeom>
              <a:gradFill>
                <a:gsLst>
                  <a:gs pos="30000">
                    <a:srgbClr val="FB7D7E">
                      <a:alpha val="80000"/>
                    </a:srgbClr>
                  </a:gs>
                  <a:gs pos="0">
                    <a:schemeClr val="accent1">
                      <a:lumMod val="5000"/>
                      <a:lumOff val="95000"/>
                      <a:alpha val="30000"/>
                    </a:schemeClr>
                  </a:gs>
                  <a:gs pos="80000">
                    <a:srgbClr val="FF0000"/>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1417" tIns="25713" rIns="51417" bIns="25713"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514350" eaLnBrk="0" fontAlgn="base" hangingPunct="0">
                  <a:spcBef>
                    <a:spcPct val="0"/>
                  </a:spcBef>
                  <a:spcAft>
                    <a:spcPct val="0"/>
                  </a:spcAft>
                  <a:defRPr/>
                </a:pPr>
                <a:endParaRPr lang="zh-CN" altLang="en-US" sz="525" dirty="0">
                  <a:solidFill>
                    <a:prstClr val="white"/>
                  </a:solidFill>
                  <a:latin typeface="微软雅黑" panose="020B0503020204020204" pitchFamily="34" charset="-122"/>
                  <a:ea typeface="微软雅黑" panose="020B0503020204020204" pitchFamily="34" charset="-122"/>
                  <a:cs typeface="+mn-ea"/>
                  <a:sym typeface="+mn-lt"/>
                </a:endParaRPr>
              </a:p>
            </p:txBody>
          </p:sp>
        </p:grpSp>
        <p:sp>
          <p:nvSpPr>
            <p:cNvPr id="16" name="文本框 15"/>
            <p:cNvSpPr txBox="1"/>
            <p:nvPr/>
          </p:nvSpPr>
          <p:spPr>
            <a:xfrm>
              <a:off x="9995" y="7249"/>
              <a:ext cx="9088" cy="447"/>
            </a:xfrm>
            <a:prstGeom prst="rect">
              <a:avLst/>
            </a:prstGeom>
            <a:noFill/>
          </p:spPr>
          <p:txBody>
            <a:bodyPr wrap="square" rtlCol="0" anchor="t">
              <a:spAutoFit/>
            </a:bodyPr>
            <a:p>
              <a:pPr indent="0">
                <a:buNone/>
              </a:pPr>
              <a:r>
                <a:rPr lang="en-US" altLang="zh-CN" sz="1200" b="1">
                  <a:solidFill>
                    <a:schemeClr val="tx1"/>
                  </a:solidFill>
                  <a:latin typeface="微软雅黑" panose="020B0503020204020204" pitchFamily="34" charset="-122"/>
                  <a:ea typeface="微软雅黑" panose="020B0503020204020204" pitchFamily="34" charset="-122"/>
                  <a:sym typeface="+mn-ea"/>
                </a:rPr>
                <a:t>B</a:t>
              </a:r>
              <a:r>
                <a:rPr lang="zh-CN" altLang="en-US" sz="1200" b="1">
                  <a:solidFill>
                    <a:schemeClr val="tx1"/>
                  </a:solidFill>
                  <a:latin typeface="微软雅黑" panose="020B0503020204020204" pitchFamily="34" charset="-122"/>
                  <a:ea typeface="微软雅黑" panose="020B0503020204020204" pitchFamily="34" charset="-122"/>
                  <a:sym typeface="+mn-ea"/>
                </a:rPr>
                <a:t>市场毛益率达</a:t>
              </a:r>
              <a:r>
                <a:rPr lang="en-US" altLang="zh-CN" sz="1200" b="1">
                  <a:solidFill>
                    <a:schemeClr val="tx1"/>
                  </a:solidFill>
                  <a:latin typeface="微软雅黑" panose="020B0503020204020204" pitchFamily="34" charset="-122"/>
                  <a:ea typeface="微软雅黑" panose="020B0503020204020204" pitchFamily="34" charset="-122"/>
                  <a:sym typeface="+mn-ea"/>
                </a:rPr>
                <a:t>30.4%(</a:t>
              </a:r>
              <a:r>
                <a:rPr lang="zh-CN" altLang="en-US" sz="1200" b="1">
                  <a:solidFill>
                    <a:schemeClr val="tx1"/>
                  </a:solidFill>
                  <a:latin typeface="微软雅黑" panose="020B0503020204020204" pitchFamily="34" charset="-122"/>
                  <a:ea typeface="微软雅黑" panose="020B0503020204020204" pitchFamily="34" charset="-122"/>
                  <a:sym typeface="+mn-ea"/>
                </a:rPr>
                <a:t>全省第</a:t>
              </a:r>
              <a:r>
                <a:rPr lang="en-US" altLang="zh-CN" sz="1200" b="1">
                  <a:solidFill>
                    <a:schemeClr val="tx1"/>
                  </a:solidFill>
                  <a:latin typeface="微软雅黑" panose="020B0503020204020204" pitchFamily="34" charset="-122"/>
                  <a:ea typeface="微软雅黑" panose="020B0503020204020204" pitchFamily="34" charset="-122"/>
                  <a:sym typeface="+mn-ea"/>
                </a:rPr>
                <a:t>4)</a:t>
              </a:r>
              <a:r>
                <a:rPr lang="zh-CN" altLang="en-US" sz="1200" b="1">
                  <a:solidFill>
                    <a:schemeClr val="tx1"/>
                  </a:solidFill>
                  <a:latin typeface="微软雅黑" panose="020B0503020204020204" pitchFamily="34" charset="-122"/>
                  <a:ea typeface="微软雅黑" panose="020B0503020204020204" pitchFamily="34" charset="-122"/>
                  <a:sym typeface="+mn-ea"/>
                </a:rPr>
                <a:t>，但</a:t>
              </a:r>
              <a:r>
                <a:rPr lang="zh-CN" altLang="en-US" sz="1200" b="1">
                  <a:latin typeface="微软雅黑" panose="020B0503020204020204" pitchFamily="34" charset="-122"/>
                  <a:ea typeface="微软雅黑" panose="020B0503020204020204" pitchFamily="34" charset="-122"/>
                  <a:sym typeface="+mn-ea"/>
                </a:rPr>
                <a:t>贡献毛益全年预计仅</a:t>
              </a:r>
              <a:r>
                <a:rPr lang="en-US" altLang="zh-CN" sz="1200" b="1">
                  <a:latin typeface="微软雅黑" panose="020B0503020204020204" pitchFamily="34" charset="-122"/>
                  <a:ea typeface="微软雅黑" panose="020B0503020204020204" pitchFamily="34" charset="-122"/>
                  <a:sym typeface="+mn-ea"/>
                </a:rPr>
                <a:t>3.8</a:t>
              </a:r>
              <a:r>
                <a:rPr lang="zh-CN" altLang="en-US" sz="1200" b="1">
                  <a:latin typeface="微软雅黑" panose="020B0503020204020204" pitchFamily="34" charset="-122"/>
                  <a:ea typeface="微软雅黑" panose="020B0503020204020204" pitchFamily="34" charset="-122"/>
                  <a:sym typeface="+mn-ea"/>
                </a:rPr>
                <a:t>亿，距目标缺口</a:t>
              </a:r>
              <a:r>
                <a:rPr lang="en-US" altLang="zh-CN" sz="1200" b="1">
                  <a:latin typeface="微软雅黑" panose="020B0503020204020204" pitchFamily="34" charset="-122"/>
                  <a:ea typeface="微软雅黑" panose="020B0503020204020204" pitchFamily="34" charset="-122"/>
                  <a:sym typeface="+mn-ea"/>
                </a:rPr>
                <a:t>0.6</a:t>
              </a:r>
              <a:r>
                <a:rPr lang="zh-CN" altLang="en-US" sz="1200" b="1">
                  <a:latin typeface="微软雅黑" panose="020B0503020204020204" pitchFamily="34" charset="-122"/>
                  <a:ea typeface="微软雅黑" panose="020B0503020204020204" pitchFamily="34" charset="-122"/>
                  <a:sym typeface="+mn-ea"/>
                </a:rPr>
                <a:t>亿</a:t>
              </a:r>
              <a:endParaRPr lang="zh-CN" altLang="en-US" sz="1200" b="1">
                <a:solidFill>
                  <a:schemeClr val="tx1"/>
                </a:solidFill>
                <a:latin typeface="微软雅黑" panose="020B0503020204020204" pitchFamily="34" charset="-122"/>
                <a:ea typeface="微软雅黑" panose="020B0503020204020204" pitchFamily="34" charset="-122"/>
                <a:sym typeface="+mn-ea"/>
              </a:endParaRPr>
            </a:p>
          </p:txBody>
        </p:sp>
        <p:grpSp>
          <p:nvGrpSpPr>
            <p:cNvPr id="17" name="组合 16"/>
            <p:cNvGrpSpPr/>
            <p:nvPr/>
          </p:nvGrpSpPr>
          <p:grpSpPr>
            <a:xfrm rot="0">
              <a:off x="10207" y="7503"/>
              <a:ext cx="3103" cy="3002"/>
              <a:chOff x="7983" y="3627"/>
              <a:chExt cx="3483" cy="2863"/>
            </a:xfrm>
          </p:grpSpPr>
          <p:graphicFrame>
            <p:nvGraphicFramePr>
              <p:cNvPr id="18" name="图表 17"/>
              <p:cNvGraphicFramePr/>
              <p:nvPr>
                <p:custDataLst>
                  <p:tags r:id="rId24"/>
                </p:custDataLst>
              </p:nvPr>
            </p:nvGraphicFramePr>
            <p:xfrm>
              <a:off x="7983" y="3627"/>
              <a:ext cx="3483" cy="2650"/>
            </p:xfrm>
            <a:graphic>
              <a:graphicData uri="http://schemas.openxmlformats.org/drawingml/2006/chart">
                <c:chart xmlns:c="http://schemas.openxmlformats.org/drawingml/2006/chart" xmlns:r="http://schemas.openxmlformats.org/officeDocument/2006/relationships" r:id="rId8"/>
              </a:graphicData>
            </a:graphic>
          </p:graphicFrame>
          <p:sp>
            <p:nvSpPr>
              <p:cNvPr id="21" name="文本框 20"/>
              <p:cNvSpPr txBox="1"/>
              <p:nvPr/>
            </p:nvSpPr>
            <p:spPr>
              <a:xfrm>
                <a:off x="8704" y="6111"/>
                <a:ext cx="2132" cy="379"/>
              </a:xfrm>
              <a:prstGeom prst="rect">
                <a:avLst/>
              </a:prstGeom>
              <a:noFill/>
            </p:spPr>
            <p:txBody>
              <a:bodyPr wrap="square" rtlCol="0" anchor="t">
                <a:spAutoFit/>
              </a:bodyPr>
              <a:p>
                <a:pPr indent="0">
                  <a:buNone/>
                </a:pPr>
                <a:r>
                  <a:rPr lang="en-US" altLang="zh-CN" sz="1000" b="1">
                    <a:solidFill>
                      <a:schemeClr val="tx1"/>
                    </a:solidFill>
                    <a:latin typeface="微软雅黑" panose="020B0503020204020204" pitchFamily="34" charset="-122"/>
                    <a:ea typeface="微软雅黑" panose="020B0503020204020204" pitchFamily="34" charset="-122"/>
                    <a:sym typeface="+mn-ea"/>
                  </a:rPr>
                  <a:t>B</a:t>
                </a:r>
                <a:r>
                  <a:rPr lang="zh-CN" altLang="en-US" sz="1000" b="1">
                    <a:solidFill>
                      <a:schemeClr val="tx1"/>
                    </a:solidFill>
                    <a:latin typeface="微软雅黑" panose="020B0503020204020204" pitchFamily="34" charset="-122"/>
                    <a:ea typeface="微软雅黑" panose="020B0503020204020204" pitchFamily="34" charset="-122"/>
                    <a:sym typeface="+mn-ea"/>
                  </a:rPr>
                  <a:t>市场贡献毛益率</a:t>
                </a:r>
                <a:endParaRPr lang="zh-CN" altLang="en-US" sz="1000" b="1">
                  <a:solidFill>
                    <a:schemeClr val="tx1"/>
                  </a:solidFill>
                  <a:latin typeface="微软雅黑" panose="020B0503020204020204" pitchFamily="34" charset="-122"/>
                  <a:ea typeface="微软雅黑" panose="020B0503020204020204" pitchFamily="34" charset="-122"/>
                  <a:sym typeface="+mn-ea"/>
                </a:endParaRPr>
              </a:p>
            </p:txBody>
          </p:sp>
          <p:sp>
            <p:nvSpPr>
              <p:cNvPr id="22" name="文本框 21"/>
              <p:cNvSpPr txBox="1"/>
              <p:nvPr>
                <p:custDataLst>
                  <p:tags r:id="rId25"/>
                </p:custDataLst>
              </p:nvPr>
            </p:nvSpPr>
            <p:spPr>
              <a:xfrm>
                <a:off x="9149" y="4712"/>
                <a:ext cx="1242" cy="618"/>
              </a:xfrm>
              <a:prstGeom prst="rect">
                <a:avLst/>
              </a:prstGeom>
              <a:noFill/>
            </p:spPr>
            <p:txBody>
              <a:bodyPr wrap="square" rtlCol="0">
                <a:spAutoFit/>
              </a:bodyPr>
              <a:lstStyle/>
              <a:p>
                <a:pPr algn="ctr"/>
                <a:r>
                  <a:rPr lang="zh-CN" altLang="en-US" sz="10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同比提升</a:t>
                </a:r>
                <a:endParaRPr lang="zh-CN" altLang="en-US" sz="10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0.91PP</a:t>
                </a:r>
                <a:endParaRPr lang="en-US" altLang="zh-CN" sz="1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下箭头 15"/>
              <p:cNvSpPr/>
              <p:nvPr>
                <p:custDataLst>
                  <p:tags r:id="rId26"/>
                </p:custDataLst>
              </p:nvPr>
            </p:nvSpPr>
            <p:spPr>
              <a:xfrm rot="5124045" flipH="1" flipV="1">
                <a:off x="9568" y="5206"/>
                <a:ext cx="405" cy="617"/>
              </a:xfrm>
              <a:custGeom>
                <a:avLst/>
                <a:gdLst>
                  <a:gd name="connsiteX0" fmla="*/ 0 w 448873"/>
                  <a:gd name="connsiteY0" fmla="*/ 907747 h 1368152"/>
                  <a:gd name="connsiteX1" fmla="*/ 112218 w 448873"/>
                  <a:gd name="connsiteY1" fmla="*/ 907747 h 1368152"/>
                  <a:gd name="connsiteX2" fmla="*/ 112218 w 448873"/>
                  <a:gd name="connsiteY2" fmla="*/ 0 h 1368152"/>
                  <a:gd name="connsiteX3" fmla="*/ 336655 w 448873"/>
                  <a:gd name="connsiteY3" fmla="*/ 0 h 1368152"/>
                  <a:gd name="connsiteX4" fmla="*/ 336655 w 448873"/>
                  <a:gd name="connsiteY4" fmla="*/ 907747 h 1368152"/>
                  <a:gd name="connsiteX5" fmla="*/ 448873 w 448873"/>
                  <a:gd name="connsiteY5" fmla="*/ 907747 h 1368152"/>
                  <a:gd name="connsiteX6" fmla="*/ 224437 w 448873"/>
                  <a:gd name="connsiteY6" fmla="*/ 1368152 h 1368152"/>
                  <a:gd name="connsiteX7" fmla="*/ 0 w 448873"/>
                  <a:gd name="connsiteY7" fmla="*/ 907747 h 1368152"/>
                  <a:gd name="connsiteX0-1" fmla="*/ 0 w 448873"/>
                  <a:gd name="connsiteY0-2" fmla="*/ 907747 h 1368152"/>
                  <a:gd name="connsiteX1-3" fmla="*/ 112218 w 448873"/>
                  <a:gd name="connsiteY1-4" fmla="*/ 907747 h 1368152"/>
                  <a:gd name="connsiteX2-5" fmla="*/ 112218 w 448873"/>
                  <a:gd name="connsiteY2-6" fmla="*/ 0 h 1368152"/>
                  <a:gd name="connsiteX3-7" fmla="*/ 101576 w 448873"/>
                  <a:gd name="connsiteY3-8" fmla="*/ 4434 h 1368152"/>
                  <a:gd name="connsiteX4-9" fmla="*/ 336655 w 448873"/>
                  <a:gd name="connsiteY4-10" fmla="*/ 907747 h 1368152"/>
                  <a:gd name="connsiteX5-11" fmla="*/ 448873 w 448873"/>
                  <a:gd name="connsiteY5-12" fmla="*/ 907747 h 1368152"/>
                  <a:gd name="connsiteX6-13" fmla="*/ 224437 w 448873"/>
                  <a:gd name="connsiteY6-14" fmla="*/ 1368152 h 1368152"/>
                  <a:gd name="connsiteX7-15" fmla="*/ 0 w 448873"/>
                  <a:gd name="connsiteY7-16" fmla="*/ 907747 h 1368152"/>
                  <a:gd name="connsiteX0-17" fmla="*/ 0 w 448873"/>
                  <a:gd name="connsiteY0-18" fmla="*/ 907747 h 1368152"/>
                  <a:gd name="connsiteX1-19" fmla="*/ 112218 w 448873"/>
                  <a:gd name="connsiteY1-20" fmla="*/ 907747 h 1368152"/>
                  <a:gd name="connsiteX2-21" fmla="*/ 112218 w 448873"/>
                  <a:gd name="connsiteY2-22" fmla="*/ 0 h 1368152"/>
                  <a:gd name="connsiteX3-23" fmla="*/ 101576 w 448873"/>
                  <a:gd name="connsiteY3-24" fmla="*/ 4434 h 1368152"/>
                  <a:gd name="connsiteX4-25" fmla="*/ 336655 w 448873"/>
                  <a:gd name="connsiteY4-26" fmla="*/ 907747 h 1368152"/>
                  <a:gd name="connsiteX5-27" fmla="*/ 448873 w 448873"/>
                  <a:gd name="connsiteY5-28" fmla="*/ 907747 h 1368152"/>
                  <a:gd name="connsiteX6-29" fmla="*/ 224437 w 448873"/>
                  <a:gd name="connsiteY6-30" fmla="*/ 1368152 h 1368152"/>
                  <a:gd name="connsiteX7-31" fmla="*/ 0 w 448873"/>
                  <a:gd name="connsiteY7-32" fmla="*/ 907747 h 1368152"/>
                  <a:gd name="connsiteX0-33" fmla="*/ 0 w 448873"/>
                  <a:gd name="connsiteY0-34" fmla="*/ 907747 h 1368152"/>
                  <a:gd name="connsiteX1-35" fmla="*/ 112218 w 448873"/>
                  <a:gd name="connsiteY1-36" fmla="*/ 907747 h 1368152"/>
                  <a:gd name="connsiteX2-37" fmla="*/ 112218 w 448873"/>
                  <a:gd name="connsiteY2-38" fmla="*/ 0 h 1368152"/>
                  <a:gd name="connsiteX3-39" fmla="*/ 101576 w 448873"/>
                  <a:gd name="connsiteY3-40" fmla="*/ 4434 h 1368152"/>
                  <a:gd name="connsiteX4-41" fmla="*/ 336655 w 448873"/>
                  <a:gd name="connsiteY4-42" fmla="*/ 907747 h 1368152"/>
                  <a:gd name="connsiteX5-43" fmla="*/ 448873 w 448873"/>
                  <a:gd name="connsiteY5-44" fmla="*/ 907747 h 1368152"/>
                  <a:gd name="connsiteX6-45" fmla="*/ 224437 w 448873"/>
                  <a:gd name="connsiteY6-46" fmla="*/ 1368152 h 1368152"/>
                  <a:gd name="connsiteX7-47" fmla="*/ 0 w 448873"/>
                  <a:gd name="connsiteY7-48" fmla="*/ 907747 h 1368152"/>
                  <a:gd name="connsiteX0-49" fmla="*/ 0 w 448873"/>
                  <a:gd name="connsiteY0-50" fmla="*/ 907747 h 1366568"/>
                  <a:gd name="connsiteX1-51" fmla="*/ 112218 w 448873"/>
                  <a:gd name="connsiteY1-52" fmla="*/ 907747 h 1366568"/>
                  <a:gd name="connsiteX2-53" fmla="*/ 112218 w 448873"/>
                  <a:gd name="connsiteY2-54" fmla="*/ 0 h 1366568"/>
                  <a:gd name="connsiteX3-55" fmla="*/ 101576 w 448873"/>
                  <a:gd name="connsiteY3-56" fmla="*/ 4434 h 1366568"/>
                  <a:gd name="connsiteX4-57" fmla="*/ 336655 w 448873"/>
                  <a:gd name="connsiteY4-58" fmla="*/ 907747 h 1366568"/>
                  <a:gd name="connsiteX5-59" fmla="*/ 448873 w 448873"/>
                  <a:gd name="connsiteY5-60" fmla="*/ 907747 h 1366568"/>
                  <a:gd name="connsiteX6-61" fmla="*/ 308393 w 448873"/>
                  <a:gd name="connsiteY6-62" fmla="*/ 1366568 h 1366568"/>
                  <a:gd name="connsiteX7-63" fmla="*/ 0 w 448873"/>
                  <a:gd name="connsiteY7-64" fmla="*/ 907747 h 1366568"/>
                  <a:gd name="connsiteX0-65" fmla="*/ 0 w 447923"/>
                  <a:gd name="connsiteY0-66" fmla="*/ 907747 h 1366568"/>
                  <a:gd name="connsiteX1-67" fmla="*/ 112218 w 447923"/>
                  <a:gd name="connsiteY1-68" fmla="*/ 907747 h 1366568"/>
                  <a:gd name="connsiteX2-69" fmla="*/ 112218 w 447923"/>
                  <a:gd name="connsiteY2-70" fmla="*/ 0 h 1366568"/>
                  <a:gd name="connsiteX3-71" fmla="*/ 101576 w 447923"/>
                  <a:gd name="connsiteY3-72" fmla="*/ 4434 h 1366568"/>
                  <a:gd name="connsiteX4-73" fmla="*/ 336655 w 447923"/>
                  <a:gd name="connsiteY4-74" fmla="*/ 907747 h 1366568"/>
                  <a:gd name="connsiteX5-75" fmla="*/ 447923 w 447923"/>
                  <a:gd name="connsiteY5-76" fmla="*/ 857373 h 1366568"/>
                  <a:gd name="connsiteX6-77" fmla="*/ 308393 w 447923"/>
                  <a:gd name="connsiteY6-78" fmla="*/ 1366568 h 1366568"/>
                  <a:gd name="connsiteX7-79" fmla="*/ 0 w 447923"/>
                  <a:gd name="connsiteY7-80" fmla="*/ 907747 h 1366568"/>
                  <a:gd name="connsiteX0-81" fmla="*/ 0 w 437786"/>
                  <a:gd name="connsiteY0-82" fmla="*/ 999941 h 1366568"/>
                  <a:gd name="connsiteX1-83" fmla="*/ 102081 w 437786"/>
                  <a:gd name="connsiteY1-84" fmla="*/ 907747 h 1366568"/>
                  <a:gd name="connsiteX2-85" fmla="*/ 102081 w 437786"/>
                  <a:gd name="connsiteY2-86" fmla="*/ 0 h 1366568"/>
                  <a:gd name="connsiteX3-87" fmla="*/ 91439 w 437786"/>
                  <a:gd name="connsiteY3-88" fmla="*/ 4434 h 1366568"/>
                  <a:gd name="connsiteX4-89" fmla="*/ 326518 w 437786"/>
                  <a:gd name="connsiteY4-90" fmla="*/ 907747 h 1366568"/>
                  <a:gd name="connsiteX5-91" fmla="*/ 437786 w 437786"/>
                  <a:gd name="connsiteY5-92" fmla="*/ 857373 h 1366568"/>
                  <a:gd name="connsiteX6-93" fmla="*/ 298256 w 437786"/>
                  <a:gd name="connsiteY6-94" fmla="*/ 1366568 h 1366568"/>
                  <a:gd name="connsiteX7-95" fmla="*/ 0 w 437786"/>
                  <a:gd name="connsiteY7-96" fmla="*/ 999941 h 1366568"/>
                  <a:gd name="connsiteX0-97" fmla="*/ 0 w 437786"/>
                  <a:gd name="connsiteY0-98" fmla="*/ 999941 h 1366568"/>
                  <a:gd name="connsiteX1-99" fmla="*/ 111268 w 437786"/>
                  <a:gd name="connsiteY1-100" fmla="*/ 949567 h 1366568"/>
                  <a:gd name="connsiteX2-101" fmla="*/ 102081 w 437786"/>
                  <a:gd name="connsiteY2-102" fmla="*/ 0 h 1366568"/>
                  <a:gd name="connsiteX3-103" fmla="*/ 91439 w 437786"/>
                  <a:gd name="connsiteY3-104" fmla="*/ 4434 h 1366568"/>
                  <a:gd name="connsiteX4-105" fmla="*/ 326518 w 437786"/>
                  <a:gd name="connsiteY4-106" fmla="*/ 907747 h 1366568"/>
                  <a:gd name="connsiteX5-107" fmla="*/ 437786 w 437786"/>
                  <a:gd name="connsiteY5-108" fmla="*/ 857373 h 1366568"/>
                  <a:gd name="connsiteX6-109" fmla="*/ 298256 w 437786"/>
                  <a:gd name="connsiteY6-110" fmla="*/ 1366568 h 1366568"/>
                  <a:gd name="connsiteX7-111" fmla="*/ 0 w 437786"/>
                  <a:gd name="connsiteY7-112" fmla="*/ 999941 h 1366568"/>
                  <a:gd name="connsiteX0-113" fmla="*/ 0 w 437786"/>
                  <a:gd name="connsiteY0-114" fmla="*/ 999941 h 1366568"/>
                  <a:gd name="connsiteX1-115" fmla="*/ 111268 w 437786"/>
                  <a:gd name="connsiteY1-116" fmla="*/ 949567 h 1366568"/>
                  <a:gd name="connsiteX2-117" fmla="*/ 102081 w 437786"/>
                  <a:gd name="connsiteY2-118" fmla="*/ 0 h 1366568"/>
                  <a:gd name="connsiteX3-119" fmla="*/ 91439 w 437786"/>
                  <a:gd name="connsiteY3-120" fmla="*/ 4434 h 1366568"/>
                  <a:gd name="connsiteX4-121" fmla="*/ 316227 w 437786"/>
                  <a:gd name="connsiteY4-122" fmla="*/ 897837 h 1366568"/>
                  <a:gd name="connsiteX5-123" fmla="*/ 437786 w 437786"/>
                  <a:gd name="connsiteY5-124" fmla="*/ 857373 h 1366568"/>
                  <a:gd name="connsiteX6-125" fmla="*/ 298256 w 437786"/>
                  <a:gd name="connsiteY6-126" fmla="*/ 1366568 h 1366568"/>
                  <a:gd name="connsiteX7-127" fmla="*/ 0 w 437786"/>
                  <a:gd name="connsiteY7-128" fmla="*/ 999941 h 1366568"/>
                  <a:gd name="connsiteX0-129" fmla="*/ 0 w 437786"/>
                  <a:gd name="connsiteY0-130" fmla="*/ 999941 h 1366568"/>
                  <a:gd name="connsiteX1-131" fmla="*/ 111268 w 437786"/>
                  <a:gd name="connsiteY1-132" fmla="*/ 949567 h 1366568"/>
                  <a:gd name="connsiteX2-133" fmla="*/ 102081 w 437786"/>
                  <a:gd name="connsiteY2-134" fmla="*/ 0 h 1366568"/>
                  <a:gd name="connsiteX3-135" fmla="*/ 91439 w 437786"/>
                  <a:gd name="connsiteY3-136" fmla="*/ 4434 h 1366568"/>
                  <a:gd name="connsiteX4-137" fmla="*/ 316227 w 437786"/>
                  <a:gd name="connsiteY4-138" fmla="*/ 897837 h 1366568"/>
                  <a:gd name="connsiteX5-139" fmla="*/ 437786 w 437786"/>
                  <a:gd name="connsiteY5-140" fmla="*/ 857373 h 1366568"/>
                  <a:gd name="connsiteX6-141" fmla="*/ 298256 w 437786"/>
                  <a:gd name="connsiteY6-142" fmla="*/ 1366568 h 1366568"/>
                  <a:gd name="connsiteX7-143" fmla="*/ 0 w 437786"/>
                  <a:gd name="connsiteY7-144" fmla="*/ 999941 h 1366568"/>
                  <a:gd name="connsiteX0-145" fmla="*/ 0 w 437786"/>
                  <a:gd name="connsiteY0-146" fmla="*/ 999941 h 1313395"/>
                  <a:gd name="connsiteX1-147" fmla="*/ 111268 w 437786"/>
                  <a:gd name="connsiteY1-148" fmla="*/ 949567 h 1313395"/>
                  <a:gd name="connsiteX2-149" fmla="*/ 102081 w 437786"/>
                  <a:gd name="connsiteY2-150" fmla="*/ 0 h 1313395"/>
                  <a:gd name="connsiteX3-151" fmla="*/ 91439 w 437786"/>
                  <a:gd name="connsiteY3-152" fmla="*/ 4434 h 1313395"/>
                  <a:gd name="connsiteX4-153" fmla="*/ 316227 w 437786"/>
                  <a:gd name="connsiteY4-154" fmla="*/ 897837 h 1313395"/>
                  <a:gd name="connsiteX5-155" fmla="*/ 437786 w 437786"/>
                  <a:gd name="connsiteY5-156" fmla="*/ 857373 h 1313395"/>
                  <a:gd name="connsiteX6-157" fmla="*/ 349459 w 437786"/>
                  <a:gd name="connsiteY6-158" fmla="*/ 1313395 h 1313395"/>
                  <a:gd name="connsiteX7-159" fmla="*/ 0 w 437786"/>
                  <a:gd name="connsiteY7-160" fmla="*/ 999941 h 1313395"/>
                  <a:gd name="connsiteX0-161" fmla="*/ 0 w 437786"/>
                  <a:gd name="connsiteY0-162" fmla="*/ 999941 h 1313395"/>
                  <a:gd name="connsiteX1-163" fmla="*/ 111268 w 437786"/>
                  <a:gd name="connsiteY1-164" fmla="*/ 949567 h 1313395"/>
                  <a:gd name="connsiteX2-165" fmla="*/ 102081 w 437786"/>
                  <a:gd name="connsiteY2-166" fmla="*/ 0 h 1313395"/>
                  <a:gd name="connsiteX3-167" fmla="*/ 106622 w 437786"/>
                  <a:gd name="connsiteY3-168" fmla="*/ 5832 h 1313395"/>
                  <a:gd name="connsiteX4-169" fmla="*/ 316227 w 437786"/>
                  <a:gd name="connsiteY4-170" fmla="*/ 897837 h 1313395"/>
                  <a:gd name="connsiteX5-171" fmla="*/ 437786 w 437786"/>
                  <a:gd name="connsiteY5-172" fmla="*/ 857373 h 1313395"/>
                  <a:gd name="connsiteX6-173" fmla="*/ 349459 w 437786"/>
                  <a:gd name="connsiteY6-174" fmla="*/ 1313395 h 1313395"/>
                  <a:gd name="connsiteX7-175" fmla="*/ 0 w 437786"/>
                  <a:gd name="connsiteY7-176" fmla="*/ 999941 h 1313395"/>
                  <a:gd name="connsiteX0-177" fmla="*/ 0 w 437786"/>
                  <a:gd name="connsiteY0-178" fmla="*/ 999941 h 1313395"/>
                  <a:gd name="connsiteX1-179" fmla="*/ 111268 w 437786"/>
                  <a:gd name="connsiteY1-180" fmla="*/ 949567 h 1313395"/>
                  <a:gd name="connsiteX2-181" fmla="*/ 102081 w 437786"/>
                  <a:gd name="connsiteY2-182" fmla="*/ 0 h 1313395"/>
                  <a:gd name="connsiteX3-183" fmla="*/ 106622 w 437786"/>
                  <a:gd name="connsiteY3-184" fmla="*/ 5832 h 1313395"/>
                  <a:gd name="connsiteX4-185" fmla="*/ 316227 w 437786"/>
                  <a:gd name="connsiteY4-186" fmla="*/ 897837 h 1313395"/>
                  <a:gd name="connsiteX5-187" fmla="*/ 437786 w 437786"/>
                  <a:gd name="connsiteY5-188" fmla="*/ 857373 h 1313395"/>
                  <a:gd name="connsiteX6-189" fmla="*/ 349459 w 437786"/>
                  <a:gd name="connsiteY6-190" fmla="*/ 1313395 h 1313395"/>
                  <a:gd name="connsiteX7-191" fmla="*/ 0 w 437786"/>
                  <a:gd name="connsiteY7-192" fmla="*/ 999941 h 1313395"/>
                  <a:gd name="connsiteX0-193" fmla="*/ 0 w 443885"/>
                  <a:gd name="connsiteY0-194" fmla="*/ 999941 h 1313395"/>
                  <a:gd name="connsiteX1-195" fmla="*/ 111268 w 443885"/>
                  <a:gd name="connsiteY1-196" fmla="*/ 949567 h 1313395"/>
                  <a:gd name="connsiteX2-197" fmla="*/ 102081 w 443885"/>
                  <a:gd name="connsiteY2-198" fmla="*/ 0 h 1313395"/>
                  <a:gd name="connsiteX3-199" fmla="*/ 106622 w 443885"/>
                  <a:gd name="connsiteY3-200" fmla="*/ 5832 h 1313395"/>
                  <a:gd name="connsiteX4-201" fmla="*/ 316227 w 443885"/>
                  <a:gd name="connsiteY4-202" fmla="*/ 897837 h 1313395"/>
                  <a:gd name="connsiteX5-203" fmla="*/ 443885 w 443885"/>
                  <a:gd name="connsiteY5-204" fmla="*/ 823576 h 1313395"/>
                  <a:gd name="connsiteX6-205" fmla="*/ 349459 w 443885"/>
                  <a:gd name="connsiteY6-206" fmla="*/ 1313395 h 1313395"/>
                  <a:gd name="connsiteX7-207" fmla="*/ 0 w 443885"/>
                  <a:gd name="connsiteY7-208" fmla="*/ 999941 h 1313395"/>
                  <a:gd name="connsiteX0-209" fmla="*/ 0 w 443885"/>
                  <a:gd name="connsiteY0-210" fmla="*/ 999941 h 1313395"/>
                  <a:gd name="connsiteX1-211" fmla="*/ 111268 w 443885"/>
                  <a:gd name="connsiteY1-212" fmla="*/ 949567 h 1313395"/>
                  <a:gd name="connsiteX2-213" fmla="*/ 102081 w 443885"/>
                  <a:gd name="connsiteY2-214" fmla="*/ 0 h 1313395"/>
                  <a:gd name="connsiteX3-215" fmla="*/ 106622 w 443885"/>
                  <a:gd name="connsiteY3-216" fmla="*/ 5832 h 1313395"/>
                  <a:gd name="connsiteX4-217" fmla="*/ 302569 w 443885"/>
                  <a:gd name="connsiteY4-218" fmla="*/ 887989 h 1313395"/>
                  <a:gd name="connsiteX5-219" fmla="*/ 443885 w 443885"/>
                  <a:gd name="connsiteY5-220" fmla="*/ 823576 h 1313395"/>
                  <a:gd name="connsiteX6-221" fmla="*/ 349459 w 443885"/>
                  <a:gd name="connsiteY6-222" fmla="*/ 1313395 h 1313395"/>
                  <a:gd name="connsiteX7-223" fmla="*/ 0 w 443885"/>
                  <a:gd name="connsiteY7-224" fmla="*/ 999941 h 1313395"/>
                  <a:gd name="connsiteX0-225" fmla="*/ 0 w 443885"/>
                  <a:gd name="connsiteY0-226" fmla="*/ 999941 h 1313395"/>
                  <a:gd name="connsiteX1-227" fmla="*/ 111268 w 443885"/>
                  <a:gd name="connsiteY1-228" fmla="*/ 949567 h 1313395"/>
                  <a:gd name="connsiteX2-229" fmla="*/ 102081 w 443885"/>
                  <a:gd name="connsiteY2-230" fmla="*/ 0 h 1313395"/>
                  <a:gd name="connsiteX3-231" fmla="*/ 106622 w 443885"/>
                  <a:gd name="connsiteY3-232" fmla="*/ 5832 h 1313395"/>
                  <a:gd name="connsiteX4-233" fmla="*/ 302569 w 443885"/>
                  <a:gd name="connsiteY4-234" fmla="*/ 887989 h 1313395"/>
                  <a:gd name="connsiteX5-235" fmla="*/ 443885 w 443885"/>
                  <a:gd name="connsiteY5-236" fmla="*/ 823576 h 1313395"/>
                  <a:gd name="connsiteX6-237" fmla="*/ 349459 w 443885"/>
                  <a:gd name="connsiteY6-238" fmla="*/ 1313395 h 1313395"/>
                  <a:gd name="connsiteX7-239" fmla="*/ 0 w 443885"/>
                  <a:gd name="connsiteY7-240" fmla="*/ 999941 h 1313395"/>
                  <a:gd name="connsiteX0-241" fmla="*/ 0 w 443885"/>
                  <a:gd name="connsiteY0-242" fmla="*/ 999941 h 1313395"/>
                  <a:gd name="connsiteX1-243" fmla="*/ 128421 w 443885"/>
                  <a:gd name="connsiteY1-244" fmla="*/ 966086 h 1313395"/>
                  <a:gd name="connsiteX2-245" fmla="*/ 102081 w 443885"/>
                  <a:gd name="connsiteY2-246" fmla="*/ 0 h 1313395"/>
                  <a:gd name="connsiteX3-247" fmla="*/ 106622 w 443885"/>
                  <a:gd name="connsiteY3-248" fmla="*/ 5832 h 1313395"/>
                  <a:gd name="connsiteX4-249" fmla="*/ 302569 w 443885"/>
                  <a:gd name="connsiteY4-250" fmla="*/ 887989 h 1313395"/>
                  <a:gd name="connsiteX5-251" fmla="*/ 443885 w 443885"/>
                  <a:gd name="connsiteY5-252" fmla="*/ 823576 h 1313395"/>
                  <a:gd name="connsiteX6-253" fmla="*/ 349459 w 443885"/>
                  <a:gd name="connsiteY6-254" fmla="*/ 1313395 h 1313395"/>
                  <a:gd name="connsiteX7-255" fmla="*/ 0 w 443885"/>
                  <a:gd name="connsiteY7-256" fmla="*/ 999941 h 1313395"/>
                  <a:gd name="connsiteX0-257" fmla="*/ 0 w 443885"/>
                  <a:gd name="connsiteY0-258" fmla="*/ 999941 h 1313395"/>
                  <a:gd name="connsiteX1-259" fmla="*/ 128421 w 443885"/>
                  <a:gd name="connsiteY1-260" fmla="*/ 966086 h 1313395"/>
                  <a:gd name="connsiteX2-261" fmla="*/ 102081 w 443885"/>
                  <a:gd name="connsiteY2-262" fmla="*/ 0 h 1313395"/>
                  <a:gd name="connsiteX3-263" fmla="*/ 106622 w 443885"/>
                  <a:gd name="connsiteY3-264" fmla="*/ 5832 h 1313395"/>
                  <a:gd name="connsiteX4-265" fmla="*/ 302569 w 443885"/>
                  <a:gd name="connsiteY4-266" fmla="*/ 887989 h 1313395"/>
                  <a:gd name="connsiteX5-267" fmla="*/ 443885 w 443885"/>
                  <a:gd name="connsiteY5-268" fmla="*/ 823576 h 1313395"/>
                  <a:gd name="connsiteX6-269" fmla="*/ 349459 w 443885"/>
                  <a:gd name="connsiteY6-270" fmla="*/ 1313395 h 1313395"/>
                  <a:gd name="connsiteX7-271" fmla="*/ 0 w 443885"/>
                  <a:gd name="connsiteY7-272" fmla="*/ 999941 h 1313395"/>
                  <a:gd name="connsiteX0-273" fmla="*/ 0 w 440200"/>
                  <a:gd name="connsiteY0-274" fmla="*/ 1016712 h 1313395"/>
                  <a:gd name="connsiteX1-275" fmla="*/ 124736 w 440200"/>
                  <a:gd name="connsiteY1-276" fmla="*/ 966086 h 1313395"/>
                  <a:gd name="connsiteX2-277" fmla="*/ 98396 w 440200"/>
                  <a:gd name="connsiteY2-278" fmla="*/ 0 h 1313395"/>
                  <a:gd name="connsiteX3-279" fmla="*/ 102937 w 440200"/>
                  <a:gd name="connsiteY3-280" fmla="*/ 5832 h 1313395"/>
                  <a:gd name="connsiteX4-281" fmla="*/ 298884 w 440200"/>
                  <a:gd name="connsiteY4-282" fmla="*/ 887989 h 1313395"/>
                  <a:gd name="connsiteX5-283" fmla="*/ 440200 w 440200"/>
                  <a:gd name="connsiteY5-284" fmla="*/ 823576 h 1313395"/>
                  <a:gd name="connsiteX6-285" fmla="*/ 345774 w 440200"/>
                  <a:gd name="connsiteY6-286" fmla="*/ 1313395 h 1313395"/>
                  <a:gd name="connsiteX7-287" fmla="*/ 0 w 440200"/>
                  <a:gd name="connsiteY7-288" fmla="*/ 1016712 h 1313395"/>
                  <a:gd name="connsiteX0-289" fmla="*/ 0 w 440200"/>
                  <a:gd name="connsiteY0-290" fmla="*/ 1016712 h 1347828"/>
                  <a:gd name="connsiteX1-291" fmla="*/ 124736 w 440200"/>
                  <a:gd name="connsiteY1-292" fmla="*/ 966086 h 1347828"/>
                  <a:gd name="connsiteX2-293" fmla="*/ 98396 w 440200"/>
                  <a:gd name="connsiteY2-294" fmla="*/ 0 h 1347828"/>
                  <a:gd name="connsiteX3-295" fmla="*/ 102937 w 440200"/>
                  <a:gd name="connsiteY3-296" fmla="*/ 5832 h 1347828"/>
                  <a:gd name="connsiteX4-297" fmla="*/ 298884 w 440200"/>
                  <a:gd name="connsiteY4-298" fmla="*/ 887989 h 1347828"/>
                  <a:gd name="connsiteX5-299" fmla="*/ 440200 w 440200"/>
                  <a:gd name="connsiteY5-300" fmla="*/ 823576 h 1347828"/>
                  <a:gd name="connsiteX6-301" fmla="*/ 395262 w 440200"/>
                  <a:gd name="connsiteY6-302" fmla="*/ 1347828 h 1347828"/>
                  <a:gd name="connsiteX7-303" fmla="*/ 0 w 440200"/>
                  <a:gd name="connsiteY7-304" fmla="*/ 1016712 h 1347828"/>
                  <a:gd name="connsiteX0-305" fmla="*/ 0 w 395262"/>
                  <a:gd name="connsiteY0-306" fmla="*/ 1016712 h 1347828"/>
                  <a:gd name="connsiteX1-307" fmla="*/ 124736 w 395262"/>
                  <a:gd name="connsiteY1-308" fmla="*/ 966086 h 1347828"/>
                  <a:gd name="connsiteX2-309" fmla="*/ 98396 w 395262"/>
                  <a:gd name="connsiteY2-310" fmla="*/ 0 h 1347828"/>
                  <a:gd name="connsiteX3-311" fmla="*/ 102937 w 395262"/>
                  <a:gd name="connsiteY3-312" fmla="*/ 5832 h 1347828"/>
                  <a:gd name="connsiteX4-313" fmla="*/ 298884 w 395262"/>
                  <a:gd name="connsiteY4-314" fmla="*/ 887989 h 1347828"/>
                  <a:gd name="connsiteX5-315" fmla="*/ 386646 w 395262"/>
                  <a:gd name="connsiteY5-316" fmla="*/ 841427 h 1347828"/>
                  <a:gd name="connsiteX6-317" fmla="*/ 395262 w 395262"/>
                  <a:gd name="connsiteY6-318" fmla="*/ 1347828 h 1347828"/>
                  <a:gd name="connsiteX7-319" fmla="*/ 0 w 395262"/>
                  <a:gd name="connsiteY7-320" fmla="*/ 1016712 h 1347828"/>
                  <a:gd name="connsiteX0-321" fmla="*/ 6355 w 361341"/>
                  <a:gd name="connsiteY0-322" fmla="*/ 1009216 h 1347828"/>
                  <a:gd name="connsiteX1-323" fmla="*/ 90815 w 361341"/>
                  <a:gd name="connsiteY1-324" fmla="*/ 966086 h 1347828"/>
                  <a:gd name="connsiteX2-325" fmla="*/ 64475 w 361341"/>
                  <a:gd name="connsiteY2-326" fmla="*/ 0 h 1347828"/>
                  <a:gd name="connsiteX3-327" fmla="*/ 69016 w 361341"/>
                  <a:gd name="connsiteY3-328" fmla="*/ 5832 h 1347828"/>
                  <a:gd name="connsiteX4-329" fmla="*/ 264963 w 361341"/>
                  <a:gd name="connsiteY4-330" fmla="*/ 887989 h 1347828"/>
                  <a:gd name="connsiteX5-331" fmla="*/ 352725 w 361341"/>
                  <a:gd name="connsiteY5-332" fmla="*/ 841427 h 1347828"/>
                  <a:gd name="connsiteX6-333" fmla="*/ 361341 w 361341"/>
                  <a:gd name="connsiteY6-334" fmla="*/ 1347828 h 1347828"/>
                  <a:gd name="connsiteX7-335" fmla="*/ 6355 w 361341"/>
                  <a:gd name="connsiteY7-336" fmla="*/ 1009216 h 1347828"/>
                  <a:gd name="connsiteX0-337" fmla="*/ 6355 w 352725"/>
                  <a:gd name="connsiteY0-338" fmla="*/ 1009216 h 1239068"/>
                  <a:gd name="connsiteX1-339" fmla="*/ 90815 w 352725"/>
                  <a:gd name="connsiteY1-340" fmla="*/ 966086 h 1239068"/>
                  <a:gd name="connsiteX2-341" fmla="*/ 64475 w 352725"/>
                  <a:gd name="connsiteY2-342" fmla="*/ 0 h 1239068"/>
                  <a:gd name="connsiteX3-343" fmla="*/ 69016 w 352725"/>
                  <a:gd name="connsiteY3-344" fmla="*/ 5832 h 1239068"/>
                  <a:gd name="connsiteX4-345" fmla="*/ 264963 w 352725"/>
                  <a:gd name="connsiteY4-346" fmla="*/ 887989 h 1239068"/>
                  <a:gd name="connsiteX5-347" fmla="*/ 352725 w 352725"/>
                  <a:gd name="connsiteY5-348" fmla="*/ 841427 h 1239068"/>
                  <a:gd name="connsiteX6-349" fmla="*/ 323924 w 352725"/>
                  <a:gd name="connsiteY6-350" fmla="*/ 1239068 h 1239068"/>
                  <a:gd name="connsiteX7-351" fmla="*/ 6355 w 352725"/>
                  <a:gd name="connsiteY7-352" fmla="*/ 1009216 h 1239068"/>
                  <a:gd name="connsiteX0-353" fmla="*/ 6355 w 352725"/>
                  <a:gd name="connsiteY0-354" fmla="*/ 1009216 h 1239068"/>
                  <a:gd name="connsiteX1-355" fmla="*/ 90815 w 352725"/>
                  <a:gd name="connsiteY1-356" fmla="*/ 966086 h 1239068"/>
                  <a:gd name="connsiteX2-357" fmla="*/ 64475 w 352725"/>
                  <a:gd name="connsiteY2-358" fmla="*/ 0 h 1239068"/>
                  <a:gd name="connsiteX3-359" fmla="*/ 69016 w 352725"/>
                  <a:gd name="connsiteY3-360" fmla="*/ 5832 h 1239068"/>
                  <a:gd name="connsiteX4-361" fmla="*/ 258294 w 352725"/>
                  <a:gd name="connsiteY4-362" fmla="*/ 891483 h 1239068"/>
                  <a:gd name="connsiteX5-363" fmla="*/ 352725 w 352725"/>
                  <a:gd name="connsiteY5-364" fmla="*/ 841427 h 1239068"/>
                  <a:gd name="connsiteX6-365" fmla="*/ 323924 w 352725"/>
                  <a:gd name="connsiteY6-366" fmla="*/ 1239068 h 1239068"/>
                  <a:gd name="connsiteX7-367" fmla="*/ 6355 w 352725"/>
                  <a:gd name="connsiteY7-368" fmla="*/ 1009216 h 1239068"/>
                  <a:gd name="connsiteX0-369" fmla="*/ 0 w 346370"/>
                  <a:gd name="connsiteY0-370" fmla="*/ 1009216 h 1239068"/>
                  <a:gd name="connsiteX1-371" fmla="*/ 96150 w 346370"/>
                  <a:gd name="connsiteY1-372" fmla="*/ 960813 h 1239068"/>
                  <a:gd name="connsiteX2-373" fmla="*/ 58120 w 346370"/>
                  <a:gd name="connsiteY2-374" fmla="*/ 0 h 1239068"/>
                  <a:gd name="connsiteX3-375" fmla="*/ 62661 w 346370"/>
                  <a:gd name="connsiteY3-376" fmla="*/ 5832 h 1239068"/>
                  <a:gd name="connsiteX4-377" fmla="*/ 251939 w 346370"/>
                  <a:gd name="connsiteY4-378" fmla="*/ 891483 h 1239068"/>
                  <a:gd name="connsiteX5-379" fmla="*/ 346370 w 346370"/>
                  <a:gd name="connsiteY5-380" fmla="*/ 841427 h 1239068"/>
                  <a:gd name="connsiteX6-381" fmla="*/ 317569 w 346370"/>
                  <a:gd name="connsiteY6-382" fmla="*/ 1239068 h 1239068"/>
                  <a:gd name="connsiteX7-383" fmla="*/ 0 w 346370"/>
                  <a:gd name="connsiteY7-384" fmla="*/ 1009216 h 1239068"/>
                  <a:gd name="connsiteX0-385" fmla="*/ 19649 w 366019"/>
                  <a:gd name="connsiteY0-386" fmla="*/ 1009216 h 1239068"/>
                  <a:gd name="connsiteX1-387" fmla="*/ 115799 w 366019"/>
                  <a:gd name="connsiteY1-388" fmla="*/ 960813 h 1239068"/>
                  <a:gd name="connsiteX2-389" fmla="*/ 77769 w 366019"/>
                  <a:gd name="connsiteY2-390" fmla="*/ 0 h 1239068"/>
                  <a:gd name="connsiteX3-391" fmla="*/ 82310 w 366019"/>
                  <a:gd name="connsiteY3-392" fmla="*/ 5832 h 1239068"/>
                  <a:gd name="connsiteX4-393" fmla="*/ 271588 w 366019"/>
                  <a:gd name="connsiteY4-394" fmla="*/ 891483 h 1239068"/>
                  <a:gd name="connsiteX5-395" fmla="*/ 366019 w 366019"/>
                  <a:gd name="connsiteY5-396" fmla="*/ 841427 h 1239068"/>
                  <a:gd name="connsiteX6-397" fmla="*/ 337218 w 366019"/>
                  <a:gd name="connsiteY6-398" fmla="*/ 1239068 h 1239068"/>
                  <a:gd name="connsiteX7-399" fmla="*/ 19649 w 366019"/>
                  <a:gd name="connsiteY7-400" fmla="*/ 1009216 h 1239068"/>
                  <a:gd name="connsiteX0-401" fmla="*/ 0 w 346370"/>
                  <a:gd name="connsiteY0-402" fmla="*/ 1009216 h 1239068"/>
                  <a:gd name="connsiteX1-403" fmla="*/ 96150 w 346370"/>
                  <a:gd name="connsiteY1-404" fmla="*/ 960813 h 1239068"/>
                  <a:gd name="connsiteX2-405" fmla="*/ 58120 w 346370"/>
                  <a:gd name="connsiteY2-406" fmla="*/ 0 h 1239068"/>
                  <a:gd name="connsiteX3-407" fmla="*/ 62661 w 346370"/>
                  <a:gd name="connsiteY3-408" fmla="*/ 5832 h 1239068"/>
                  <a:gd name="connsiteX4-409" fmla="*/ 251939 w 346370"/>
                  <a:gd name="connsiteY4-410" fmla="*/ 891483 h 1239068"/>
                  <a:gd name="connsiteX5-411" fmla="*/ 346370 w 346370"/>
                  <a:gd name="connsiteY5-412" fmla="*/ 841427 h 1239068"/>
                  <a:gd name="connsiteX6-413" fmla="*/ 317569 w 346370"/>
                  <a:gd name="connsiteY6-414" fmla="*/ 1239068 h 1239068"/>
                  <a:gd name="connsiteX7-415" fmla="*/ 0 w 346370"/>
                  <a:gd name="connsiteY7-416" fmla="*/ 1009216 h 1239068"/>
                  <a:gd name="connsiteX0-417" fmla="*/ 0 w 346370"/>
                  <a:gd name="connsiteY0-418" fmla="*/ 1012785 h 1242637"/>
                  <a:gd name="connsiteX1-419" fmla="*/ 96150 w 346370"/>
                  <a:gd name="connsiteY1-420" fmla="*/ 964382 h 1242637"/>
                  <a:gd name="connsiteX2-421" fmla="*/ 58120 w 346370"/>
                  <a:gd name="connsiteY2-422" fmla="*/ 3569 h 1242637"/>
                  <a:gd name="connsiteX3-423" fmla="*/ 114690 w 346370"/>
                  <a:gd name="connsiteY3-424" fmla="*/ 0 h 1242637"/>
                  <a:gd name="connsiteX4-425" fmla="*/ 251939 w 346370"/>
                  <a:gd name="connsiteY4-426" fmla="*/ 895052 h 1242637"/>
                  <a:gd name="connsiteX5-427" fmla="*/ 346370 w 346370"/>
                  <a:gd name="connsiteY5-428" fmla="*/ 844996 h 1242637"/>
                  <a:gd name="connsiteX6-429" fmla="*/ 317569 w 346370"/>
                  <a:gd name="connsiteY6-430" fmla="*/ 1242637 h 1242637"/>
                  <a:gd name="connsiteX7-431" fmla="*/ 0 w 346370"/>
                  <a:gd name="connsiteY7-432" fmla="*/ 1012785 h 1242637"/>
                  <a:gd name="connsiteX0-433" fmla="*/ 0 w 346370"/>
                  <a:gd name="connsiteY0-434" fmla="*/ 1012785 h 1242637"/>
                  <a:gd name="connsiteX1-435" fmla="*/ 96150 w 346370"/>
                  <a:gd name="connsiteY1-436" fmla="*/ 964382 h 1242637"/>
                  <a:gd name="connsiteX2-437" fmla="*/ 58120 w 346370"/>
                  <a:gd name="connsiteY2-438" fmla="*/ 3569 h 1242637"/>
                  <a:gd name="connsiteX3-439" fmla="*/ 114690 w 346370"/>
                  <a:gd name="connsiteY3-440" fmla="*/ 0 h 1242637"/>
                  <a:gd name="connsiteX4-441" fmla="*/ 251939 w 346370"/>
                  <a:gd name="connsiteY4-442" fmla="*/ 895052 h 1242637"/>
                  <a:gd name="connsiteX5-443" fmla="*/ 346370 w 346370"/>
                  <a:gd name="connsiteY5-444" fmla="*/ 844996 h 1242637"/>
                  <a:gd name="connsiteX6-445" fmla="*/ 317569 w 346370"/>
                  <a:gd name="connsiteY6-446" fmla="*/ 1242637 h 1242637"/>
                  <a:gd name="connsiteX7-447" fmla="*/ 0 w 346370"/>
                  <a:gd name="connsiteY7-448" fmla="*/ 1012785 h 1242637"/>
                  <a:gd name="connsiteX0-449" fmla="*/ 0 w 346370"/>
                  <a:gd name="connsiteY0-450" fmla="*/ 1009216 h 1239068"/>
                  <a:gd name="connsiteX1-451" fmla="*/ 96150 w 346370"/>
                  <a:gd name="connsiteY1-452" fmla="*/ 960813 h 1239068"/>
                  <a:gd name="connsiteX2-453" fmla="*/ 58120 w 346370"/>
                  <a:gd name="connsiteY2-454" fmla="*/ 0 h 1239068"/>
                  <a:gd name="connsiteX3-455" fmla="*/ 69331 w 346370"/>
                  <a:gd name="connsiteY3-456" fmla="*/ 2339 h 1239068"/>
                  <a:gd name="connsiteX4-457" fmla="*/ 251939 w 346370"/>
                  <a:gd name="connsiteY4-458" fmla="*/ 891483 h 1239068"/>
                  <a:gd name="connsiteX5-459" fmla="*/ 346370 w 346370"/>
                  <a:gd name="connsiteY5-460" fmla="*/ 841427 h 1239068"/>
                  <a:gd name="connsiteX6-461" fmla="*/ 317569 w 346370"/>
                  <a:gd name="connsiteY6-462" fmla="*/ 1239068 h 1239068"/>
                  <a:gd name="connsiteX7-463" fmla="*/ 0 w 346370"/>
                  <a:gd name="connsiteY7-464" fmla="*/ 1009216 h 1239068"/>
                  <a:gd name="connsiteX0-465" fmla="*/ 0 w 346370"/>
                  <a:gd name="connsiteY0-466" fmla="*/ 1009216 h 1239068"/>
                  <a:gd name="connsiteX1-467" fmla="*/ 96150 w 346370"/>
                  <a:gd name="connsiteY1-468" fmla="*/ 960813 h 1239068"/>
                  <a:gd name="connsiteX2-469" fmla="*/ 58120 w 346370"/>
                  <a:gd name="connsiteY2-470" fmla="*/ 0 h 1239068"/>
                  <a:gd name="connsiteX3-471" fmla="*/ 69331 w 346370"/>
                  <a:gd name="connsiteY3-472" fmla="*/ 2339 h 1239068"/>
                  <a:gd name="connsiteX4-473" fmla="*/ 251939 w 346370"/>
                  <a:gd name="connsiteY4-474" fmla="*/ 891483 h 1239068"/>
                  <a:gd name="connsiteX5-475" fmla="*/ 346370 w 346370"/>
                  <a:gd name="connsiteY5-476" fmla="*/ 841427 h 1239068"/>
                  <a:gd name="connsiteX6-477" fmla="*/ 317569 w 346370"/>
                  <a:gd name="connsiteY6-478" fmla="*/ 1239068 h 1239068"/>
                  <a:gd name="connsiteX7-479" fmla="*/ 0 w 346370"/>
                  <a:gd name="connsiteY7-480" fmla="*/ 1009216 h 1239068"/>
                  <a:gd name="connsiteX0-481" fmla="*/ 0 w 346370"/>
                  <a:gd name="connsiteY0-482" fmla="*/ 1009216 h 1239068"/>
                  <a:gd name="connsiteX1-483" fmla="*/ 96150 w 346370"/>
                  <a:gd name="connsiteY1-484" fmla="*/ 960813 h 1239068"/>
                  <a:gd name="connsiteX2-485" fmla="*/ 58120 w 346370"/>
                  <a:gd name="connsiteY2-486" fmla="*/ 0 h 1239068"/>
                  <a:gd name="connsiteX3-487" fmla="*/ 69331 w 346370"/>
                  <a:gd name="connsiteY3-488" fmla="*/ 2339 h 1239068"/>
                  <a:gd name="connsiteX4-489" fmla="*/ 251939 w 346370"/>
                  <a:gd name="connsiteY4-490" fmla="*/ 891483 h 1239068"/>
                  <a:gd name="connsiteX5-491" fmla="*/ 346370 w 346370"/>
                  <a:gd name="connsiteY5-492" fmla="*/ 841427 h 1239068"/>
                  <a:gd name="connsiteX6-493" fmla="*/ 317569 w 346370"/>
                  <a:gd name="connsiteY6-494" fmla="*/ 1239068 h 1239068"/>
                  <a:gd name="connsiteX7-495" fmla="*/ 0 w 346370"/>
                  <a:gd name="connsiteY7-496" fmla="*/ 1009216 h 1239068"/>
                  <a:gd name="connsiteX0-497" fmla="*/ 0 w 346370"/>
                  <a:gd name="connsiteY0-498" fmla="*/ 1009216 h 1239068"/>
                  <a:gd name="connsiteX1-499" fmla="*/ 96150 w 346370"/>
                  <a:gd name="connsiteY1-500" fmla="*/ 960813 h 1239068"/>
                  <a:gd name="connsiteX2-501" fmla="*/ 58120 w 346370"/>
                  <a:gd name="connsiteY2-502" fmla="*/ 0 h 1239068"/>
                  <a:gd name="connsiteX3-503" fmla="*/ 69331 w 346370"/>
                  <a:gd name="connsiteY3-504" fmla="*/ 2339 h 1239068"/>
                  <a:gd name="connsiteX4-505" fmla="*/ 251939 w 346370"/>
                  <a:gd name="connsiteY4-506" fmla="*/ 891483 h 1239068"/>
                  <a:gd name="connsiteX5-507" fmla="*/ 346370 w 346370"/>
                  <a:gd name="connsiteY5-508" fmla="*/ 841427 h 1239068"/>
                  <a:gd name="connsiteX6-509" fmla="*/ 317569 w 346370"/>
                  <a:gd name="connsiteY6-510" fmla="*/ 1239068 h 1239068"/>
                  <a:gd name="connsiteX7-511" fmla="*/ 0 w 346370"/>
                  <a:gd name="connsiteY7-512" fmla="*/ 1009216 h 1239068"/>
                  <a:gd name="connsiteX0-513" fmla="*/ 0 w 346370"/>
                  <a:gd name="connsiteY0-514" fmla="*/ 1009216 h 1239068"/>
                  <a:gd name="connsiteX1-515" fmla="*/ 96150 w 346370"/>
                  <a:gd name="connsiteY1-516" fmla="*/ 960813 h 1239068"/>
                  <a:gd name="connsiteX2-517" fmla="*/ 58120 w 346370"/>
                  <a:gd name="connsiteY2-518" fmla="*/ 0 h 1239068"/>
                  <a:gd name="connsiteX3-519" fmla="*/ 69331 w 346370"/>
                  <a:gd name="connsiteY3-520" fmla="*/ 2339 h 1239068"/>
                  <a:gd name="connsiteX4-521" fmla="*/ 251939 w 346370"/>
                  <a:gd name="connsiteY4-522" fmla="*/ 891483 h 1239068"/>
                  <a:gd name="connsiteX5-523" fmla="*/ 346370 w 346370"/>
                  <a:gd name="connsiteY5-524" fmla="*/ 841427 h 1239068"/>
                  <a:gd name="connsiteX6-525" fmla="*/ 317569 w 346370"/>
                  <a:gd name="connsiteY6-526" fmla="*/ 1239068 h 1239068"/>
                  <a:gd name="connsiteX7-527" fmla="*/ 0 w 346370"/>
                  <a:gd name="connsiteY7-528" fmla="*/ 1009216 h 1239068"/>
                  <a:gd name="connsiteX0-529" fmla="*/ 0 w 346370"/>
                  <a:gd name="connsiteY0-530" fmla="*/ 1009216 h 1239068"/>
                  <a:gd name="connsiteX1-531" fmla="*/ 96150 w 346370"/>
                  <a:gd name="connsiteY1-532" fmla="*/ 960813 h 1239068"/>
                  <a:gd name="connsiteX2-533" fmla="*/ 58120 w 346370"/>
                  <a:gd name="connsiteY2-534" fmla="*/ 0 h 1239068"/>
                  <a:gd name="connsiteX3-535" fmla="*/ 69331 w 346370"/>
                  <a:gd name="connsiteY3-536" fmla="*/ 2339 h 1239068"/>
                  <a:gd name="connsiteX4-537" fmla="*/ 251939 w 346370"/>
                  <a:gd name="connsiteY4-538" fmla="*/ 891483 h 1239068"/>
                  <a:gd name="connsiteX5-539" fmla="*/ 346370 w 346370"/>
                  <a:gd name="connsiteY5-540" fmla="*/ 841427 h 1239068"/>
                  <a:gd name="connsiteX6-541" fmla="*/ 317569 w 346370"/>
                  <a:gd name="connsiteY6-542" fmla="*/ 1239068 h 1239068"/>
                  <a:gd name="connsiteX7-543" fmla="*/ 0 w 346370"/>
                  <a:gd name="connsiteY7-544" fmla="*/ 1009216 h 1239068"/>
                  <a:gd name="connsiteX0-545" fmla="*/ 1210 w 347580"/>
                  <a:gd name="connsiteY0-546" fmla="*/ 1009216 h 1239068"/>
                  <a:gd name="connsiteX1-547" fmla="*/ 97360 w 347580"/>
                  <a:gd name="connsiteY1-548" fmla="*/ 960813 h 1239068"/>
                  <a:gd name="connsiteX2-549" fmla="*/ 59330 w 347580"/>
                  <a:gd name="connsiteY2-550" fmla="*/ 0 h 1239068"/>
                  <a:gd name="connsiteX3-551" fmla="*/ 70541 w 347580"/>
                  <a:gd name="connsiteY3-552" fmla="*/ 2339 h 1239068"/>
                  <a:gd name="connsiteX4-553" fmla="*/ 253149 w 347580"/>
                  <a:gd name="connsiteY4-554" fmla="*/ 891483 h 1239068"/>
                  <a:gd name="connsiteX5-555" fmla="*/ 347580 w 347580"/>
                  <a:gd name="connsiteY5-556" fmla="*/ 841427 h 1239068"/>
                  <a:gd name="connsiteX6-557" fmla="*/ 318779 w 347580"/>
                  <a:gd name="connsiteY6-558" fmla="*/ 1239068 h 1239068"/>
                  <a:gd name="connsiteX7-559" fmla="*/ 1210 w 347580"/>
                  <a:gd name="connsiteY7-560" fmla="*/ 1009216 h 1239068"/>
                  <a:gd name="connsiteX0-561" fmla="*/ 1210 w 347580"/>
                  <a:gd name="connsiteY0-562" fmla="*/ 1009216 h 1239068"/>
                  <a:gd name="connsiteX1-563" fmla="*/ 97360 w 347580"/>
                  <a:gd name="connsiteY1-564" fmla="*/ 960813 h 1239068"/>
                  <a:gd name="connsiteX2-565" fmla="*/ 59330 w 347580"/>
                  <a:gd name="connsiteY2-566" fmla="*/ 0 h 1239068"/>
                  <a:gd name="connsiteX3-567" fmla="*/ 70541 w 347580"/>
                  <a:gd name="connsiteY3-568" fmla="*/ 2339 h 1239068"/>
                  <a:gd name="connsiteX4-569" fmla="*/ 253149 w 347580"/>
                  <a:gd name="connsiteY4-570" fmla="*/ 891483 h 1239068"/>
                  <a:gd name="connsiteX5-571" fmla="*/ 347580 w 347580"/>
                  <a:gd name="connsiteY5-572" fmla="*/ 841427 h 1239068"/>
                  <a:gd name="connsiteX6-573" fmla="*/ 318779 w 347580"/>
                  <a:gd name="connsiteY6-574" fmla="*/ 1239068 h 1239068"/>
                  <a:gd name="connsiteX7-575" fmla="*/ 1210 w 347580"/>
                  <a:gd name="connsiteY7-576" fmla="*/ 1009216 h 1239068"/>
                  <a:gd name="connsiteX0-577" fmla="*/ 1210 w 347580"/>
                  <a:gd name="connsiteY0-578" fmla="*/ 1009216 h 1239068"/>
                  <a:gd name="connsiteX1-579" fmla="*/ 97360 w 347580"/>
                  <a:gd name="connsiteY1-580" fmla="*/ 960813 h 1239068"/>
                  <a:gd name="connsiteX2-581" fmla="*/ 59330 w 347580"/>
                  <a:gd name="connsiteY2-582" fmla="*/ 0 h 1239068"/>
                  <a:gd name="connsiteX3-583" fmla="*/ 70541 w 347580"/>
                  <a:gd name="connsiteY3-584" fmla="*/ 2339 h 1239068"/>
                  <a:gd name="connsiteX4-585" fmla="*/ 239554 w 347580"/>
                  <a:gd name="connsiteY4-586" fmla="*/ 885002 h 1239068"/>
                  <a:gd name="connsiteX5-587" fmla="*/ 347580 w 347580"/>
                  <a:gd name="connsiteY5-588" fmla="*/ 841427 h 1239068"/>
                  <a:gd name="connsiteX6-589" fmla="*/ 318779 w 347580"/>
                  <a:gd name="connsiteY6-590" fmla="*/ 1239068 h 1239068"/>
                  <a:gd name="connsiteX7-591" fmla="*/ 1210 w 347580"/>
                  <a:gd name="connsiteY7-592" fmla="*/ 1009216 h 1239068"/>
                  <a:gd name="connsiteX0-593" fmla="*/ 1210 w 347580"/>
                  <a:gd name="connsiteY0-594" fmla="*/ 1009216 h 1239068"/>
                  <a:gd name="connsiteX1-595" fmla="*/ 97360 w 347580"/>
                  <a:gd name="connsiteY1-596" fmla="*/ 960813 h 1239068"/>
                  <a:gd name="connsiteX2-597" fmla="*/ 59330 w 347580"/>
                  <a:gd name="connsiteY2-598" fmla="*/ 0 h 1239068"/>
                  <a:gd name="connsiteX3-599" fmla="*/ 70541 w 347580"/>
                  <a:gd name="connsiteY3-600" fmla="*/ 2339 h 1239068"/>
                  <a:gd name="connsiteX4-601" fmla="*/ 236504 w 347580"/>
                  <a:gd name="connsiteY4-602" fmla="*/ 901901 h 1239068"/>
                  <a:gd name="connsiteX5-603" fmla="*/ 347580 w 347580"/>
                  <a:gd name="connsiteY5-604" fmla="*/ 841427 h 1239068"/>
                  <a:gd name="connsiteX6-605" fmla="*/ 318779 w 347580"/>
                  <a:gd name="connsiteY6-606" fmla="*/ 1239068 h 1239068"/>
                  <a:gd name="connsiteX7-607" fmla="*/ 1210 w 347580"/>
                  <a:gd name="connsiteY7-608" fmla="*/ 1009216 h 1239068"/>
                  <a:gd name="connsiteX0-609" fmla="*/ 9832 w 356202"/>
                  <a:gd name="connsiteY0-610" fmla="*/ 1009216 h 1239068"/>
                  <a:gd name="connsiteX1-611" fmla="*/ 105982 w 356202"/>
                  <a:gd name="connsiteY1-612" fmla="*/ 960813 h 1239068"/>
                  <a:gd name="connsiteX2-613" fmla="*/ 67952 w 356202"/>
                  <a:gd name="connsiteY2-614" fmla="*/ 0 h 1239068"/>
                  <a:gd name="connsiteX3-615" fmla="*/ 79163 w 356202"/>
                  <a:gd name="connsiteY3-616" fmla="*/ 2339 h 1239068"/>
                  <a:gd name="connsiteX4-617" fmla="*/ 245126 w 356202"/>
                  <a:gd name="connsiteY4-618" fmla="*/ 901901 h 1239068"/>
                  <a:gd name="connsiteX5-619" fmla="*/ 356202 w 356202"/>
                  <a:gd name="connsiteY5-620" fmla="*/ 841427 h 1239068"/>
                  <a:gd name="connsiteX6-621" fmla="*/ 327401 w 356202"/>
                  <a:gd name="connsiteY6-622" fmla="*/ 1239068 h 1239068"/>
                  <a:gd name="connsiteX7-623" fmla="*/ 9832 w 356202"/>
                  <a:gd name="connsiteY7-624" fmla="*/ 1009216 h 1239068"/>
                  <a:gd name="connsiteX0-625" fmla="*/ 9832 w 356202"/>
                  <a:gd name="connsiteY0-626" fmla="*/ 1009216 h 1239068"/>
                  <a:gd name="connsiteX1-627" fmla="*/ 105982 w 356202"/>
                  <a:gd name="connsiteY1-628" fmla="*/ 960813 h 1239068"/>
                  <a:gd name="connsiteX2-629" fmla="*/ 67952 w 356202"/>
                  <a:gd name="connsiteY2-630" fmla="*/ 0 h 1239068"/>
                  <a:gd name="connsiteX3-631" fmla="*/ 81002 w 356202"/>
                  <a:gd name="connsiteY3-632" fmla="*/ 278496 h 1239068"/>
                  <a:gd name="connsiteX4-633" fmla="*/ 245126 w 356202"/>
                  <a:gd name="connsiteY4-634" fmla="*/ 901901 h 1239068"/>
                  <a:gd name="connsiteX5-635" fmla="*/ 356202 w 356202"/>
                  <a:gd name="connsiteY5-636" fmla="*/ 841427 h 1239068"/>
                  <a:gd name="connsiteX6-637" fmla="*/ 327401 w 356202"/>
                  <a:gd name="connsiteY6-638" fmla="*/ 1239068 h 1239068"/>
                  <a:gd name="connsiteX7-639" fmla="*/ 9832 w 356202"/>
                  <a:gd name="connsiteY7-640" fmla="*/ 1009216 h 1239068"/>
                  <a:gd name="connsiteX0-641" fmla="*/ 9832 w 356202"/>
                  <a:gd name="connsiteY0-642" fmla="*/ 1009216 h 1239068"/>
                  <a:gd name="connsiteX1-643" fmla="*/ 105982 w 356202"/>
                  <a:gd name="connsiteY1-644" fmla="*/ 960813 h 1239068"/>
                  <a:gd name="connsiteX2-645" fmla="*/ 67952 w 356202"/>
                  <a:gd name="connsiteY2-646" fmla="*/ 0 h 1239068"/>
                  <a:gd name="connsiteX3-647" fmla="*/ 85894 w 356202"/>
                  <a:gd name="connsiteY3-648" fmla="*/ 269984 h 1239068"/>
                  <a:gd name="connsiteX4-649" fmla="*/ 245126 w 356202"/>
                  <a:gd name="connsiteY4-650" fmla="*/ 901901 h 1239068"/>
                  <a:gd name="connsiteX5-651" fmla="*/ 356202 w 356202"/>
                  <a:gd name="connsiteY5-652" fmla="*/ 841427 h 1239068"/>
                  <a:gd name="connsiteX6-653" fmla="*/ 327401 w 356202"/>
                  <a:gd name="connsiteY6-654" fmla="*/ 1239068 h 1239068"/>
                  <a:gd name="connsiteX7-655" fmla="*/ 9832 w 356202"/>
                  <a:gd name="connsiteY7-656" fmla="*/ 1009216 h 1239068"/>
                  <a:gd name="connsiteX0-657" fmla="*/ 9832 w 356202"/>
                  <a:gd name="connsiteY0-658" fmla="*/ 1009216 h 1239068"/>
                  <a:gd name="connsiteX1-659" fmla="*/ 105982 w 356202"/>
                  <a:gd name="connsiteY1-660" fmla="*/ 960813 h 1239068"/>
                  <a:gd name="connsiteX2-661" fmla="*/ 67952 w 356202"/>
                  <a:gd name="connsiteY2-662" fmla="*/ 0 h 1239068"/>
                  <a:gd name="connsiteX3-663" fmla="*/ 85894 w 356202"/>
                  <a:gd name="connsiteY3-664" fmla="*/ 269984 h 1239068"/>
                  <a:gd name="connsiteX4-665" fmla="*/ 245126 w 356202"/>
                  <a:gd name="connsiteY4-666" fmla="*/ 901901 h 1239068"/>
                  <a:gd name="connsiteX5-667" fmla="*/ 356202 w 356202"/>
                  <a:gd name="connsiteY5-668" fmla="*/ 841427 h 1239068"/>
                  <a:gd name="connsiteX6-669" fmla="*/ 327401 w 356202"/>
                  <a:gd name="connsiteY6-670" fmla="*/ 1239068 h 1239068"/>
                  <a:gd name="connsiteX7-671" fmla="*/ 9832 w 356202"/>
                  <a:gd name="connsiteY7-672" fmla="*/ 1009216 h 1239068"/>
                  <a:gd name="connsiteX0-673" fmla="*/ 1827 w 348197"/>
                  <a:gd name="connsiteY0-674" fmla="*/ 965826 h 1195678"/>
                  <a:gd name="connsiteX1-675" fmla="*/ 97977 w 348197"/>
                  <a:gd name="connsiteY1-676" fmla="*/ 917423 h 1195678"/>
                  <a:gd name="connsiteX2-677" fmla="*/ 80974 w 348197"/>
                  <a:gd name="connsiteY2-678" fmla="*/ 0 h 1195678"/>
                  <a:gd name="connsiteX3-679" fmla="*/ 77889 w 348197"/>
                  <a:gd name="connsiteY3-680" fmla="*/ 226594 h 1195678"/>
                  <a:gd name="connsiteX4-681" fmla="*/ 237121 w 348197"/>
                  <a:gd name="connsiteY4-682" fmla="*/ 858511 h 1195678"/>
                  <a:gd name="connsiteX5-683" fmla="*/ 348197 w 348197"/>
                  <a:gd name="connsiteY5-684" fmla="*/ 798037 h 1195678"/>
                  <a:gd name="connsiteX6-685" fmla="*/ 319396 w 348197"/>
                  <a:gd name="connsiteY6-686" fmla="*/ 1195678 h 1195678"/>
                  <a:gd name="connsiteX7-687" fmla="*/ 1827 w 348197"/>
                  <a:gd name="connsiteY7-688" fmla="*/ 965826 h 1195678"/>
                  <a:gd name="connsiteX0-689" fmla="*/ 1827 w 348197"/>
                  <a:gd name="connsiteY0-690" fmla="*/ 965826 h 1195678"/>
                  <a:gd name="connsiteX1-691" fmla="*/ 97977 w 348197"/>
                  <a:gd name="connsiteY1-692" fmla="*/ 917423 h 1195678"/>
                  <a:gd name="connsiteX2-693" fmla="*/ 80974 w 348197"/>
                  <a:gd name="connsiteY2-694" fmla="*/ 0 h 1195678"/>
                  <a:gd name="connsiteX3-695" fmla="*/ 77889 w 348197"/>
                  <a:gd name="connsiteY3-696" fmla="*/ 226594 h 1195678"/>
                  <a:gd name="connsiteX4-697" fmla="*/ 237121 w 348197"/>
                  <a:gd name="connsiteY4-698" fmla="*/ 858511 h 1195678"/>
                  <a:gd name="connsiteX5-699" fmla="*/ 348197 w 348197"/>
                  <a:gd name="connsiteY5-700" fmla="*/ 798037 h 1195678"/>
                  <a:gd name="connsiteX6-701" fmla="*/ 319396 w 348197"/>
                  <a:gd name="connsiteY6-702" fmla="*/ 1195678 h 1195678"/>
                  <a:gd name="connsiteX7-703" fmla="*/ 1827 w 348197"/>
                  <a:gd name="connsiteY7-704" fmla="*/ 965826 h 1195678"/>
                  <a:gd name="connsiteX0-705" fmla="*/ 1827 w 348197"/>
                  <a:gd name="connsiteY0-706" fmla="*/ 965826 h 1195678"/>
                  <a:gd name="connsiteX1-707" fmla="*/ 97977 w 348197"/>
                  <a:gd name="connsiteY1-708" fmla="*/ 917423 h 1195678"/>
                  <a:gd name="connsiteX2-709" fmla="*/ 80974 w 348197"/>
                  <a:gd name="connsiteY2-710" fmla="*/ 0 h 1195678"/>
                  <a:gd name="connsiteX3-711" fmla="*/ 77889 w 348197"/>
                  <a:gd name="connsiteY3-712" fmla="*/ 226594 h 1195678"/>
                  <a:gd name="connsiteX4-713" fmla="*/ 237121 w 348197"/>
                  <a:gd name="connsiteY4-714" fmla="*/ 858511 h 1195678"/>
                  <a:gd name="connsiteX5-715" fmla="*/ 348197 w 348197"/>
                  <a:gd name="connsiteY5-716" fmla="*/ 798037 h 1195678"/>
                  <a:gd name="connsiteX6-717" fmla="*/ 319396 w 348197"/>
                  <a:gd name="connsiteY6-718" fmla="*/ 1195678 h 1195678"/>
                  <a:gd name="connsiteX7-719" fmla="*/ 1827 w 348197"/>
                  <a:gd name="connsiteY7-720" fmla="*/ 965826 h 1195678"/>
                  <a:gd name="connsiteX0-721" fmla="*/ 0 w 346370"/>
                  <a:gd name="connsiteY0-722" fmla="*/ 965826 h 1195678"/>
                  <a:gd name="connsiteX1-723" fmla="*/ 96150 w 346370"/>
                  <a:gd name="connsiteY1-724" fmla="*/ 917423 h 1195678"/>
                  <a:gd name="connsiteX2-725" fmla="*/ 79147 w 346370"/>
                  <a:gd name="connsiteY2-726" fmla="*/ 0 h 1195678"/>
                  <a:gd name="connsiteX3-727" fmla="*/ 76062 w 346370"/>
                  <a:gd name="connsiteY3-728" fmla="*/ 226594 h 1195678"/>
                  <a:gd name="connsiteX4-729" fmla="*/ 235294 w 346370"/>
                  <a:gd name="connsiteY4-730" fmla="*/ 858511 h 1195678"/>
                  <a:gd name="connsiteX5-731" fmla="*/ 346370 w 346370"/>
                  <a:gd name="connsiteY5-732" fmla="*/ 798037 h 1195678"/>
                  <a:gd name="connsiteX6-733" fmla="*/ 317569 w 346370"/>
                  <a:gd name="connsiteY6-734" fmla="*/ 1195678 h 1195678"/>
                  <a:gd name="connsiteX7-735" fmla="*/ 0 w 346370"/>
                  <a:gd name="connsiteY7-736" fmla="*/ 965826 h 1195678"/>
                  <a:gd name="connsiteX0-737" fmla="*/ 0 w 346370"/>
                  <a:gd name="connsiteY0-738" fmla="*/ 965826 h 1195678"/>
                  <a:gd name="connsiteX1-739" fmla="*/ 96150 w 346370"/>
                  <a:gd name="connsiteY1-740" fmla="*/ 917423 h 1195678"/>
                  <a:gd name="connsiteX2-741" fmla="*/ 79147 w 346370"/>
                  <a:gd name="connsiteY2-742" fmla="*/ 0 h 1195678"/>
                  <a:gd name="connsiteX3-743" fmla="*/ 76062 w 346370"/>
                  <a:gd name="connsiteY3-744" fmla="*/ 226594 h 1195678"/>
                  <a:gd name="connsiteX4-745" fmla="*/ 235294 w 346370"/>
                  <a:gd name="connsiteY4-746" fmla="*/ 858511 h 1195678"/>
                  <a:gd name="connsiteX5-747" fmla="*/ 346370 w 346370"/>
                  <a:gd name="connsiteY5-748" fmla="*/ 798037 h 1195678"/>
                  <a:gd name="connsiteX6-749" fmla="*/ 317569 w 346370"/>
                  <a:gd name="connsiteY6-750" fmla="*/ 1195678 h 1195678"/>
                  <a:gd name="connsiteX7-751" fmla="*/ 0 w 346370"/>
                  <a:gd name="connsiteY7-752" fmla="*/ 965826 h 1195678"/>
                  <a:gd name="connsiteX0-753" fmla="*/ 0 w 346370"/>
                  <a:gd name="connsiteY0-754" fmla="*/ 965826 h 1195678"/>
                  <a:gd name="connsiteX1-755" fmla="*/ 96150 w 346370"/>
                  <a:gd name="connsiteY1-756" fmla="*/ 917423 h 1195678"/>
                  <a:gd name="connsiteX2-757" fmla="*/ 79147 w 346370"/>
                  <a:gd name="connsiteY2-758" fmla="*/ 0 h 1195678"/>
                  <a:gd name="connsiteX3-759" fmla="*/ 66468 w 346370"/>
                  <a:gd name="connsiteY3-760" fmla="*/ 342978 h 1195678"/>
                  <a:gd name="connsiteX4-761" fmla="*/ 235294 w 346370"/>
                  <a:gd name="connsiteY4-762" fmla="*/ 858511 h 1195678"/>
                  <a:gd name="connsiteX5-763" fmla="*/ 346370 w 346370"/>
                  <a:gd name="connsiteY5-764" fmla="*/ 798037 h 1195678"/>
                  <a:gd name="connsiteX6-765" fmla="*/ 317569 w 346370"/>
                  <a:gd name="connsiteY6-766" fmla="*/ 1195678 h 1195678"/>
                  <a:gd name="connsiteX7-767" fmla="*/ 0 w 346370"/>
                  <a:gd name="connsiteY7-768" fmla="*/ 965826 h 1195678"/>
                  <a:gd name="connsiteX0-769" fmla="*/ 0 w 346370"/>
                  <a:gd name="connsiteY0-770" fmla="*/ 965826 h 1195678"/>
                  <a:gd name="connsiteX1-771" fmla="*/ 96150 w 346370"/>
                  <a:gd name="connsiteY1-772" fmla="*/ 917423 h 1195678"/>
                  <a:gd name="connsiteX2-773" fmla="*/ 79147 w 346370"/>
                  <a:gd name="connsiteY2-774" fmla="*/ 0 h 1195678"/>
                  <a:gd name="connsiteX3-775" fmla="*/ 66468 w 346370"/>
                  <a:gd name="connsiteY3-776" fmla="*/ 342978 h 1195678"/>
                  <a:gd name="connsiteX4-777" fmla="*/ 235294 w 346370"/>
                  <a:gd name="connsiteY4-778" fmla="*/ 858511 h 1195678"/>
                  <a:gd name="connsiteX5-779" fmla="*/ 346370 w 346370"/>
                  <a:gd name="connsiteY5-780" fmla="*/ 798037 h 1195678"/>
                  <a:gd name="connsiteX6-781" fmla="*/ 317569 w 346370"/>
                  <a:gd name="connsiteY6-782" fmla="*/ 1195678 h 1195678"/>
                  <a:gd name="connsiteX7-783" fmla="*/ 0 w 346370"/>
                  <a:gd name="connsiteY7-784" fmla="*/ 965826 h 1195678"/>
                  <a:gd name="connsiteX0-785" fmla="*/ 0 w 346370"/>
                  <a:gd name="connsiteY0-786" fmla="*/ 965826 h 1195678"/>
                  <a:gd name="connsiteX1-787" fmla="*/ 96150 w 346370"/>
                  <a:gd name="connsiteY1-788" fmla="*/ 917423 h 1195678"/>
                  <a:gd name="connsiteX2-789" fmla="*/ 79147 w 346370"/>
                  <a:gd name="connsiteY2-790" fmla="*/ 0 h 1195678"/>
                  <a:gd name="connsiteX3-791" fmla="*/ 67992 w 346370"/>
                  <a:gd name="connsiteY3-792" fmla="*/ 423786 h 1195678"/>
                  <a:gd name="connsiteX4-793" fmla="*/ 235294 w 346370"/>
                  <a:gd name="connsiteY4-794" fmla="*/ 858511 h 1195678"/>
                  <a:gd name="connsiteX5-795" fmla="*/ 346370 w 346370"/>
                  <a:gd name="connsiteY5-796" fmla="*/ 798037 h 1195678"/>
                  <a:gd name="connsiteX6-797" fmla="*/ 317569 w 346370"/>
                  <a:gd name="connsiteY6-798" fmla="*/ 1195678 h 1195678"/>
                  <a:gd name="connsiteX7-799" fmla="*/ 0 w 346370"/>
                  <a:gd name="connsiteY7-800" fmla="*/ 965826 h 1195678"/>
                  <a:gd name="connsiteX0-801" fmla="*/ 0 w 346370"/>
                  <a:gd name="connsiteY0-802" fmla="*/ 965826 h 1195678"/>
                  <a:gd name="connsiteX1-803" fmla="*/ 96150 w 346370"/>
                  <a:gd name="connsiteY1-804" fmla="*/ 917423 h 1195678"/>
                  <a:gd name="connsiteX2-805" fmla="*/ 79147 w 346370"/>
                  <a:gd name="connsiteY2-806" fmla="*/ 0 h 1195678"/>
                  <a:gd name="connsiteX3-807" fmla="*/ 67992 w 346370"/>
                  <a:gd name="connsiteY3-808" fmla="*/ 423786 h 1195678"/>
                  <a:gd name="connsiteX4-809" fmla="*/ 235294 w 346370"/>
                  <a:gd name="connsiteY4-810" fmla="*/ 858511 h 1195678"/>
                  <a:gd name="connsiteX5-811" fmla="*/ 346370 w 346370"/>
                  <a:gd name="connsiteY5-812" fmla="*/ 798037 h 1195678"/>
                  <a:gd name="connsiteX6-813" fmla="*/ 317569 w 346370"/>
                  <a:gd name="connsiteY6-814" fmla="*/ 1195678 h 1195678"/>
                  <a:gd name="connsiteX7-815" fmla="*/ 0 w 346370"/>
                  <a:gd name="connsiteY7-816" fmla="*/ 965826 h 1195678"/>
                  <a:gd name="connsiteX0-817" fmla="*/ 0 w 346370"/>
                  <a:gd name="connsiteY0-818" fmla="*/ 965826 h 1195678"/>
                  <a:gd name="connsiteX1-819" fmla="*/ 96150 w 346370"/>
                  <a:gd name="connsiteY1-820" fmla="*/ 917423 h 1195678"/>
                  <a:gd name="connsiteX2-821" fmla="*/ 79147 w 346370"/>
                  <a:gd name="connsiteY2-822" fmla="*/ 0 h 1195678"/>
                  <a:gd name="connsiteX3-823" fmla="*/ 74662 w 346370"/>
                  <a:gd name="connsiteY3-824" fmla="*/ 420291 h 1195678"/>
                  <a:gd name="connsiteX4-825" fmla="*/ 235294 w 346370"/>
                  <a:gd name="connsiteY4-826" fmla="*/ 858511 h 1195678"/>
                  <a:gd name="connsiteX5-827" fmla="*/ 346370 w 346370"/>
                  <a:gd name="connsiteY5-828" fmla="*/ 798037 h 1195678"/>
                  <a:gd name="connsiteX6-829" fmla="*/ 317569 w 346370"/>
                  <a:gd name="connsiteY6-830" fmla="*/ 1195678 h 1195678"/>
                  <a:gd name="connsiteX7-831" fmla="*/ 0 w 346370"/>
                  <a:gd name="connsiteY7-832" fmla="*/ 965826 h 1195678"/>
                  <a:gd name="connsiteX0-833" fmla="*/ 0 w 346370"/>
                  <a:gd name="connsiteY0-834" fmla="*/ 965826 h 1195678"/>
                  <a:gd name="connsiteX1-835" fmla="*/ 96150 w 346370"/>
                  <a:gd name="connsiteY1-836" fmla="*/ 917423 h 1195678"/>
                  <a:gd name="connsiteX2-837" fmla="*/ 79147 w 346370"/>
                  <a:gd name="connsiteY2-838" fmla="*/ 0 h 1195678"/>
                  <a:gd name="connsiteX3-839" fmla="*/ 74662 w 346370"/>
                  <a:gd name="connsiteY3-840" fmla="*/ 420291 h 1195678"/>
                  <a:gd name="connsiteX4-841" fmla="*/ 235294 w 346370"/>
                  <a:gd name="connsiteY4-842" fmla="*/ 858511 h 1195678"/>
                  <a:gd name="connsiteX5-843" fmla="*/ 346370 w 346370"/>
                  <a:gd name="connsiteY5-844" fmla="*/ 798037 h 1195678"/>
                  <a:gd name="connsiteX6-845" fmla="*/ 317569 w 346370"/>
                  <a:gd name="connsiteY6-846" fmla="*/ 1195678 h 1195678"/>
                  <a:gd name="connsiteX7-847" fmla="*/ 0 w 346370"/>
                  <a:gd name="connsiteY7-848" fmla="*/ 965826 h 1195678"/>
                  <a:gd name="connsiteX0-849" fmla="*/ 0 w 346370"/>
                  <a:gd name="connsiteY0-850" fmla="*/ 965826 h 1195678"/>
                  <a:gd name="connsiteX1-851" fmla="*/ 96150 w 346370"/>
                  <a:gd name="connsiteY1-852" fmla="*/ 917423 h 1195678"/>
                  <a:gd name="connsiteX2-853" fmla="*/ 79147 w 346370"/>
                  <a:gd name="connsiteY2-854" fmla="*/ 0 h 1195678"/>
                  <a:gd name="connsiteX3-855" fmla="*/ 74662 w 346370"/>
                  <a:gd name="connsiteY3-856" fmla="*/ 420291 h 1195678"/>
                  <a:gd name="connsiteX4-857" fmla="*/ 235294 w 346370"/>
                  <a:gd name="connsiteY4-858" fmla="*/ 858511 h 1195678"/>
                  <a:gd name="connsiteX5-859" fmla="*/ 346370 w 346370"/>
                  <a:gd name="connsiteY5-860" fmla="*/ 798037 h 1195678"/>
                  <a:gd name="connsiteX6-861" fmla="*/ 317569 w 346370"/>
                  <a:gd name="connsiteY6-862" fmla="*/ 1195678 h 1195678"/>
                  <a:gd name="connsiteX7-863" fmla="*/ 0 w 346370"/>
                  <a:gd name="connsiteY7-864" fmla="*/ 965826 h 1195678"/>
                  <a:gd name="connsiteX0-865" fmla="*/ 0 w 346370"/>
                  <a:gd name="connsiteY0-866" fmla="*/ 965826 h 1195678"/>
                  <a:gd name="connsiteX1-867" fmla="*/ 96150 w 346370"/>
                  <a:gd name="connsiteY1-868" fmla="*/ 917423 h 1195678"/>
                  <a:gd name="connsiteX2-869" fmla="*/ 79147 w 346370"/>
                  <a:gd name="connsiteY2-870" fmla="*/ 0 h 1195678"/>
                  <a:gd name="connsiteX3-871" fmla="*/ 74662 w 346370"/>
                  <a:gd name="connsiteY3-872" fmla="*/ 420291 h 1195678"/>
                  <a:gd name="connsiteX4-873" fmla="*/ 231927 w 346370"/>
                  <a:gd name="connsiteY4-874" fmla="*/ 858576 h 1195678"/>
                  <a:gd name="connsiteX5-875" fmla="*/ 346370 w 346370"/>
                  <a:gd name="connsiteY5-876" fmla="*/ 798037 h 1195678"/>
                  <a:gd name="connsiteX6-877" fmla="*/ 317569 w 346370"/>
                  <a:gd name="connsiteY6-878" fmla="*/ 1195678 h 1195678"/>
                  <a:gd name="connsiteX7-879" fmla="*/ 0 w 346370"/>
                  <a:gd name="connsiteY7-880" fmla="*/ 965826 h 1195678"/>
                  <a:gd name="connsiteX0-881" fmla="*/ 0 w 346370"/>
                  <a:gd name="connsiteY0-882" fmla="*/ 965826 h 1195678"/>
                  <a:gd name="connsiteX1-883" fmla="*/ 96150 w 346370"/>
                  <a:gd name="connsiteY1-884" fmla="*/ 917423 h 1195678"/>
                  <a:gd name="connsiteX2-885" fmla="*/ 79147 w 346370"/>
                  <a:gd name="connsiteY2-886" fmla="*/ 0 h 1195678"/>
                  <a:gd name="connsiteX3-887" fmla="*/ 74662 w 346370"/>
                  <a:gd name="connsiteY3-888" fmla="*/ 420291 h 1195678"/>
                  <a:gd name="connsiteX4-889" fmla="*/ 257185 w 346370"/>
                  <a:gd name="connsiteY4-890" fmla="*/ 840054 h 1195678"/>
                  <a:gd name="connsiteX5-891" fmla="*/ 346370 w 346370"/>
                  <a:gd name="connsiteY5-892" fmla="*/ 798037 h 1195678"/>
                  <a:gd name="connsiteX6-893" fmla="*/ 317569 w 346370"/>
                  <a:gd name="connsiteY6-894" fmla="*/ 1195678 h 1195678"/>
                  <a:gd name="connsiteX7-895" fmla="*/ 0 w 346370"/>
                  <a:gd name="connsiteY7-896" fmla="*/ 965826 h 1195678"/>
                  <a:gd name="connsiteX0-897" fmla="*/ 20484 w 366854"/>
                  <a:gd name="connsiteY0-898" fmla="*/ 965826 h 1195678"/>
                  <a:gd name="connsiteX1-899" fmla="*/ 86326 w 366854"/>
                  <a:gd name="connsiteY1-900" fmla="*/ 934261 h 1195678"/>
                  <a:gd name="connsiteX2-901" fmla="*/ 99631 w 366854"/>
                  <a:gd name="connsiteY2-902" fmla="*/ 0 h 1195678"/>
                  <a:gd name="connsiteX3-903" fmla="*/ 95146 w 366854"/>
                  <a:gd name="connsiteY3-904" fmla="*/ 420291 h 1195678"/>
                  <a:gd name="connsiteX4-905" fmla="*/ 277669 w 366854"/>
                  <a:gd name="connsiteY4-906" fmla="*/ 840054 h 1195678"/>
                  <a:gd name="connsiteX5-907" fmla="*/ 366854 w 366854"/>
                  <a:gd name="connsiteY5-908" fmla="*/ 798037 h 1195678"/>
                  <a:gd name="connsiteX6-909" fmla="*/ 338053 w 366854"/>
                  <a:gd name="connsiteY6-910" fmla="*/ 1195678 h 1195678"/>
                  <a:gd name="connsiteX7-911" fmla="*/ 20484 w 366854"/>
                  <a:gd name="connsiteY7-912" fmla="*/ 965826 h 1195678"/>
                  <a:gd name="connsiteX0-913" fmla="*/ 20484 w 366854"/>
                  <a:gd name="connsiteY0-914" fmla="*/ 965826 h 1195678"/>
                  <a:gd name="connsiteX1-915" fmla="*/ 86326 w 366854"/>
                  <a:gd name="connsiteY1-916" fmla="*/ 934261 h 1195678"/>
                  <a:gd name="connsiteX2-917" fmla="*/ 99631 w 366854"/>
                  <a:gd name="connsiteY2-918" fmla="*/ 0 h 1195678"/>
                  <a:gd name="connsiteX3-919" fmla="*/ 128821 w 366854"/>
                  <a:gd name="connsiteY3-920" fmla="*/ 427026 h 1195678"/>
                  <a:gd name="connsiteX4-921" fmla="*/ 277669 w 366854"/>
                  <a:gd name="connsiteY4-922" fmla="*/ 840054 h 1195678"/>
                  <a:gd name="connsiteX5-923" fmla="*/ 366854 w 366854"/>
                  <a:gd name="connsiteY5-924" fmla="*/ 798037 h 1195678"/>
                  <a:gd name="connsiteX6-925" fmla="*/ 338053 w 366854"/>
                  <a:gd name="connsiteY6-926" fmla="*/ 1195678 h 1195678"/>
                  <a:gd name="connsiteX7-927" fmla="*/ 20484 w 366854"/>
                  <a:gd name="connsiteY7-928" fmla="*/ 965826 h 1195678"/>
                  <a:gd name="connsiteX0-929" fmla="*/ 9187 w 355557"/>
                  <a:gd name="connsiteY0-930" fmla="*/ 980980 h 1210832"/>
                  <a:gd name="connsiteX1-931" fmla="*/ 75029 w 355557"/>
                  <a:gd name="connsiteY1-932" fmla="*/ 949415 h 1210832"/>
                  <a:gd name="connsiteX2-933" fmla="*/ 133797 w 355557"/>
                  <a:gd name="connsiteY2-934" fmla="*/ 0 h 1210832"/>
                  <a:gd name="connsiteX3-935" fmla="*/ 117524 w 355557"/>
                  <a:gd name="connsiteY3-936" fmla="*/ 442180 h 1210832"/>
                  <a:gd name="connsiteX4-937" fmla="*/ 266372 w 355557"/>
                  <a:gd name="connsiteY4-938" fmla="*/ 855208 h 1210832"/>
                  <a:gd name="connsiteX5-939" fmla="*/ 355557 w 355557"/>
                  <a:gd name="connsiteY5-940" fmla="*/ 813191 h 1210832"/>
                  <a:gd name="connsiteX6-941" fmla="*/ 326756 w 355557"/>
                  <a:gd name="connsiteY6-942" fmla="*/ 1210832 h 1210832"/>
                  <a:gd name="connsiteX7-943" fmla="*/ 9187 w 355557"/>
                  <a:gd name="connsiteY7-944" fmla="*/ 980980 h 1210832"/>
                  <a:gd name="connsiteX0-945" fmla="*/ 9187 w 355557"/>
                  <a:gd name="connsiteY0-946" fmla="*/ 980980 h 1210832"/>
                  <a:gd name="connsiteX1-947" fmla="*/ 75029 w 355557"/>
                  <a:gd name="connsiteY1-948" fmla="*/ 949415 h 1210832"/>
                  <a:gd name="connsiteX2-949" fmla="*/ 133797 w 355557"/>
                  <a:gd name="connsiteY2-950" fmla="*/ 0 h 1210832"/>
                  <a:gd name="connsiteX3-951" fmla="*/ 117524 w 355557"/>
                  <a:gd name="connsiteY3-952" fmla="*/ 442180 h 1210832"/>
                  <a:gd name="connsiteX4-953" fmla="*/ 266372 w 355557"/>
                  <a:gd name="connsiteY4-954" fmla="*/ 855208 h 1210832"/>
                  <a:gd name="connsiteX5-955" fmla="*/ 355557 w 355557"/>
                  <a:gd name="connsiteY5-956" fmla="*/ 813191 h 1210832"/>
                  <a:gd name="connsiteX6-957" fmla="*/ 326756 w 355557"/>
                  <a:gd name="connsiteY6-958" fmla="*/ 1210832 h 1210832"/>
                  <a:gd name="connsiteX7-959" fmla="*/ 9187 w 355557"/>
                  <a:gd name="connsiteY7-960" fmla="*/ 980980 h 1210832"/>
                  <a:gd name="connsiteX0-961" fmla="*/ 9187 w 355557"/>
                  <a:gd name="connsiteY0-962" fmla="*/ 980980 h 1210832"/>
                  <a:gd name="connsiteX1-963" fmla="*/ 75029 w 355557"/>
                  <a:gd name="connsiteY1-964" fmla="*/ 949415 h 1210832"/>
                  <a:gd name="connsiteX2-965" fmla="*/ 133797 w 355557"/>
                  <a:gd name="connsiteY2-966" fmla="*/ 0 h 1210832"/>
                  <a:gd name="connsiteX3-967" fmla="*/ 117524 w 355557"/>
                  <a:gd name="connsiteY3-968" fmla="*/ 442180 h 1210832"/>
                  <a:gd name="connsiteX4-969" fmla="*/ 266372 w 355557"/>
                  <a:gd name="connsiteY4-970" fmla="*/ 855208 h 1210832"/>
                  <a:gd name="connsiteX5-971" fmla="*/ 355557 w 355557"/>
                  <a:gd name="connsiteY5-972" fmla="*/ 813191 h 1210832"/>
                  <a:gd name="connsiteX6-973" fmla="*/ 326756 w 355557"/>
                  <a:gd name="connsiteY6-974" fmla="*/ 1210832 h 1210832"/>
                  <a:gd name="connsiteX7-975" fmla="*/ 9187 w 355557"/>
                  <a:gd name="connsiteY7-976" fmla="*/ 980980 h 1210832"/>
                  <a:gd name="connsiteX0-977" fmla="*/ 9187 w 355557"/>
                  <a:gd name="connsiteY0-978" fmla="*/ 980980 h 1210832"/>
                  <a:gd name="connsiteX1-979" fmla="*/ 75029 w 355557"/>
                  <a:gd name="connsiteY1-980" fmla="*/ 949415 h 1210832"/>
                  <a:gd name="connsiteX2-981" fmla="*/ 133797 w 355557"/>
                  <a:gd name="connsiteY2-982" fmla="*/ 0 h 1210832"/>
                  <a:gd name="connsiteX3-983" fmla="*/ 117524 w 355557"/>
                  <a:gd name="connsiteY3-984" fmla="*/ 442180 h 1210832"/>
                  <a:gd name="connsiteX4-985" fmla="*/ 266372 w 355557"/>
                  <a:gd name="connsiteY4-986" fmla="*/ 855208 h 1210832"/>
                  <a:gd name="connsiteX5-987" fmla="*/ 355557 w 355557"/>
                  <a:gd name="connsiteY5-988" fmla="*/ 813191 h 1210832"/>
                  <a:gd name="connsiteX6-989" fmla="*/ 326756 w 355557"/>
                  <a:gd name="connsiteY6-990" fmla="*/ 1210832 h 1210832"/>
                  <a:gd name="connsiteX7-991" fmla="*/ 9187 w 355557"/>
                  <a:gd name="connsiteY7-992" fmla="*/ 980980 h 1210832"/>
                  <a:gd name="connsiteX0-993" fmla="*/ 9187 w 355557"/>
                  <a:gd name="connsiteY0-994" fmla="*/ 980980 h 1210832"/>
                  <a:gd name="connsiteX1-995" fmla="*/ 75029 w 355557"/>
                  <a:gd name="connsiteY1-996" fmla="*/ 949415 h 1210832"/>
                  <a:gd name="connsiteX2-997" fmla="*/ 133797 w 355557"/>
                  <a:gd name="connsiteY2-998" fmla="*/ 0 h 1210832"/>
                  <a:gd name="connsiteX3-999" fmla="*/ 117524 w 355557"/>
                  <a:gd name="connsiteY3-1000" fmla="*/ 442180 h 1210832"/>
                  <a:gd name="connsiteX4-1001" fmla="*/ 266372 w 355557"/>
                  <a:gd name="connsiteY4-1002" fmla="*/ 855208 h 1210832"/>
                  <a:gd name="connsiteX5-1003" fmla="*/ 355557 w 355557"/>
                  <a:gd name="connsiteY5-1004" fmla="*/ 813191 h 1210832"/>
                  <a:gd name="connsiteX6-1005" fmla="*/ 326756 w 355557"/>
                  <a:gd name="connsiteY6-1006" fmla="*/ 1210832 h 1210832"/>
                  <a:gd name="connsiteX7-1007" fmla="*/ 9187 w 355557"/>
                  <a:gd name="connsiteY7-1008" fmla="*/ 980980 h 1210832"/>
                  <a:gd name="connsiteX0-1009" fmla="*/ 9187 w 355557"/>
                  <a:gd name="connsiteY0-1010" fmla="*/ 980980 h 1210832"/>
                  <a:gd name="connsiteX1-1011" fmla="*/ 75029 w 355557"/>
                  <a:gd name="connsiteY1-1012" fmla="*/ 949415 h 1210832"/>
                  <a:gd name="connsiteX2-1013" fmla="*/ 133797 w 355557"/>
                  <a:gd name="connsiteY2-1014" fmla="*/ 0 h 1210832"/>
                  <a:gd name="connsiteX3-1015" fmla="*/ 117524 w 355557"/>
                  <a:gd name="connsiteY3-1016" fmla="*/ 442180 h 1210832"/>
                  <a:gd name="connsiteX4-1017" fmla="*/ 266372 w 355557"/>
                  <a:gd name="connsiteY4-1018" fmla="*/ 855208 h 1210832"/>
                  <a:gd name="connsiteX5-1019" fmla="*/ 355557 w 355557"/>
                  <a:gd name="connsiteY5-1020" fmla="*/ 813191 h 1210832"/>
                  <a:gd name="connsiteX6-1021" fmla="*/ 326756 w 355557"/>
                  <a:gd name="connsiteY6-1022" fmla="*/ 1210832 h 1210832"/>
                  <a:gd name="connsiteX7-1023" fmla="*/ 9187 w 355557"/>
                  <a:gd name="connsiteY7-1024" fmla="*/ 980980 h 1210832"/>
                  <a:gd name="connsiteX0-1025" fmla="*/ 3944 w 350314"/>
                  <a:gd name="connsiteY0-1026" fmla="*/ 980980 h 1210832"/>
                  <a:gd name="connsiteX1-1027" fmla="*/ 76521 w 350314"/>
                  <a:gd name="connsiteY1-1028" fmla="*/ 942680 h 1210832"/>
                  <a:gd name="connsiteX2-1029" fmla="*/ 128554 w 350314"/>
                  <a:gd name="connsiteY2-1030" fmla="*/ 0 h 1210832"/>
                  <a:gd name="connsiteX3-1031" fmla="*/ 112281 w 350314"/>
                  <a:gd name="connsiteY3-1032" fmla="*/ 442180 h 1210832"/>
                  <a:gd name="connsiteX4-1033" fmla="*/ 261129 w 350314"/>
                  <a:gd name="connsiteY4-1034" fmla="*/ 855208 h 1210832"/>
                  <a:gd name="connsiteX5-1035" fmla="*/ 350314 w 350314"/>
                  <a:gd name="connsiteY5-1036" fmla="*/ 813191 h 1210832"/>
                  <a:gd name="connsiteX6-1037" fmla="*/ 321513 w 350314"/>
                  <a:gd name="connsiteY6-1038" fmla="*/ 1210832 h 1210832"/>
                  <a:gd name="connsiteX7-1039" fmla="*/ 3944 w 350314"/>
                  <a:gd name="connsiteY7-1040" fmla="*/ 980980 h 1210832"/>
                  <a:gd name="connsiteX0-1041" fmla="*/ 0 w 346370"/>
                  <a:gd name="connsiteY0-1042" fmla="*/ 980980 h 1210832"/>
                  <a:gd name="connsiteX1-1043" fmla="*/ 79312 w 346370"/>
                  <a:gd name="connsiteY1-1044" fmla="*/ 949415 h 1210832"/>
                  <a:gd name="connsiteX2-1045" fmla="*/ 124610 w 346370"/>
                  <a:gd name="connsiteY2-1046" fmla="*/ 0 h 1210832"/>
                  <a:gd name="connsiteX3-1047" fmla="*/ 108337 w 346370"/>
                  <a:gd name="connsiteY3-1048" fmla="*/ 442180 h 1210832"/>
                  <a:gd name="connsiteX4-1049" fmla="*/ 257185 w 346370"/>
                  <a:gd name="connsiteY4-1050" fmla="*/ 855208 h 1210832"/>
                  <a:gd name="connsiteX5-1051" fmla="*/ 346370 w 346370"/>
                  <a:gd name="connsiteY5-1052" fmla="*/ 813191 h 1210832"/>
                  <a:gd name="connsiteX6-1053" fmla="*/ 317569 w 346370"/>
                  <a:gd name="connsiteY6-1054" fmla="*/ 1210832 h 1210832"/>
                  <a:gd name="connsiteX7-1055" fmla="*/ 0 w 346370"/>
                  <a:gd name="connsiteY7-1056" fmla="*/ 980980 h 1210832"/>
                  <a:gd name="connsiteX0-1057" fmla="*/ 4917 w 351287"/>
                  <a:gd name="connsiteY0-1058" fmla="*/ 980980 h 1210832"/>
                  <a:gd name="connsiteX1-1059" fmla="*/ 84229 w 351287"/>
                  <a:gd name="connsiteY1-1060" fmla="*/ 949415 h 1210832"/>
                  <a:gd name="connsiteX2-1061" fmla="*/ 129527 w 351287"/>
                  <a:gd name="connsiteY2-1062" fmla="*/ 0 h 1210832"/>
                  <a:gd name="connsiteX3-1063" fmla="*/ 113254 w 351287"/>
                  <a:gd name="connsiteY3-1064" fmla="*/ 442180 h 1210832"/>
                  <a:gd name="connsiteX4-1065" fmla="*/ 262102 w 351287"/>
                  <a:gd name="connsiteY4-1066" fmla="*/ 855208 h 1210832"/>
                  <a:gd name="connsiteX5-1067" fmla="*/ 351287 w 351287"/>
                  <a:gd name="connsiteY5-1068" fmla="*/ 813191 h 1210832"/>
                  <a:gd name="connsiteX6-1069" fmla="*/ 322486 w 351287"/>
                  <a:gd name="connsiteY6-1070" fmla="*/ 1210832 h 1210832"/>
                  <a:gd name="connsiteX7-1071" fmla="*/ 4917 w 351287"/>
                  <a:gd name="connsiteY7-1072" fmla="*/ 980980 h 1210832"/>
                  <a:gd name="connsiteX0-1073" fmla="*/ 8160 w 354530"/>
                  <a:gd name="connsiteY0-1074" fmla="*/ 908576 h 1138428"/>
                  <a:gd name="connsiteX1-1075" fmla="*/ 87472 w 354530"/>
                  <a:gd name="connsiteY1-1076" fmla="*/ 877011 h 1138428"/>
                  <a:gd name="connsiteX2-1077" fmla="*/ 120984 w 354530"/>
                  <a:gd name="connsiteY2-1078" fmla="*/ 0 h 1138428"/>
                  <a:gd name="connsiteX3-1079" fmla="*/ 116497 w 354530"/>
                  <a:gd name="connsiteY3-1080" fmla="*/ 369776 h 1138428"/>
                  <a:gd name="connsiteX4-1081" fmla="*/ 265345 w 354530"/>
                  <a:gd name="connsiteY4-1082" fmla="*/ 782804 h 1138428"/>
                  <a:gd name="connsiteX5-1083" fmla="*/ 354530 w 354530"/>
                  <a:gd name="connsiteY5-1084" fmla="*/ 740787 h 1138428"/>
                  <a:gd name="connsiteX6-1085" fmla="*/ 325729 w 354530"/>
                  <a:gd name="connsiteY6-1086" fmla="*/ 1138428 h 1138428"/>
                  <a:gd name="connsiteX7-1087" fmla="*/ 8160 w 354530"/>
                  <a:gd name="connsiteY7-1088" fmla="*/ 908576 h 1138428"/>
                  <a:gd name="connsiteX0-1089" fmla="*/ 6743 w 353113"/>
                  <a:gd name="connsiteY0-1090" fmla="*/ 910260 h 1140112"/>
                  <a:gd name="connsiteX1-1091" fmla="*/ 86055 w 353113"/>
                  <a:gd name="connsiteY1-1092" fmla="*/ 878695 h 1140112"/>
                  <a:gd name="connsiteX2-1093" fmla="*/ 124619 w 353113"/>
                  <a:gd name="connsiteY2-1094" fmla="*/ 0 h 1140112"/>
                  <a:gd name="connsiteX3-1095" fmla="*/ 115080 w 353113"/>
                  <a:gd name="connsiteY3-1096" fmla="*/ 371460 h 1140112"/>
                  <a:gd name="connsiteX4-1097" fmla="*/ 263928 w 353113"/>
                  <a:gd name="connsiteY4-1098" fmla="*/ 784488 h 1140112"/>
                  <a:gd name="connsiteX5-1099" fmla="*/ 353113 w 353113"/>
                  <a:gd name="connsiteY5-1100" fmla="*/ 742471 h 1140112"/>
                  <a:gd name="connsiteX6-1101" fmla="*/ 324312 w 353113"/>
                  <a:gd name="connsiteY6-1102" fmla="*/ 1140112 h 1140112"/>
                  <a:gd name="connsiteX7-1103" fmla="*/ 6743 w 353113"/>
                  <a:gd name="connsiteY7-1104" fmla="*/ 910260 h 1140112"/>
                  <a:gd name="connsiteX0-1105" fmla="*/ 6743 w 346378"/>
                  <a:gd name="connsiteY0-1106" fmla="*/ 910260 h 1140112"/>
                  <a:gd name="connsiteX1-1107" fmla="*/ 86055 w 346378"/>
                  <a:gd name="connsiteY1-1108" fmla="*/ 878695 h 1140112"/>
                  <a:gd name="connsiteX2-1109" fmla="*/ 124619 w 346378"/>
                  <a:gd name="connsiteY2-1110" fmla="*/ 0 h 1140112"/>
                  <a:gd name="connsiteX3-1111" fmla="*/ 115080 w 346378"/>
                  <a:gd name="connsiteY3-1112" fmla="*/ 371460 h 1140112"/>
                  <a:gd name="connsiteX4-1113" fmla="*/ 263928 w 346378"/>
                  <a:gd name="connsiteY4-1114" fmla="*/ 784488 h 1140112"/>
                  <a:gd name="connsiteX5-1115" fmla="*/ 346378 w 346378"/>
                  <a:gd name="connsiteY5-1116" fmla="*/ 722265 h 1140112"/>
                  <a:gd name="connsiteX6-1117" fmla="*/ 324312 w 346378"/>
                  <a:gd name="connsiteY6-1118" fmla="*/ 1140112 h 1140112"/>
                  <a:gd name="connsiteX7-1119" fmla="*/ 6743 w 346378"/>
                  <a:gd name="connsiteY7-1120" fmla="*/ 910260 h 1140112"/>
                  <a:gd name="connsiteX0-1121" fmla="*/ 1691 w 346378"/>
                  <a:gd name="connsiteY0-1122" fmla="*/ 928782 h 1140112"/>
                  <a:gd name="connsiteX1-1123" fmla="*/ 86055 w 346378"/>
                  <a:gd name="connsiteY1-1124" fmla="*/ 878695 h 1140112"/>
                  <a:gd name="connsiteX2-1125" fmla="*/ 124619 w 346378"/>
                  <a:gd name="connsiteY2-1126" fmla="*/ 0 h 1140112"/>
                  <a:gd name="connsiteX3-1127" fmla="*/ 115080 w 346378"/>
                  <a:gd name="connsiteY3-1128" fmla="*/ 371460 h 1140112"/>
                  <a:gd name="connsiteX4-1129" fmla="*/ 263928 w 346378"/>
                  <a:gd name="connsiteY4-1130" fmla="*/ 784488 h 1140112"/>
                  <a:gd name="connsiteX5-1131" fmla="*/ 346378 w 346378"/>
                  <a:gd name="connsiteY5-1132" fmla="*/ 722265 h 1140112"/>
                  <a:gd name="connsiteX6-1133" fmla="*/ 324312 w 346378"/>
                  <a:gd name="connsiteY6-1134" fmla="*/ 1140112 h 1140112"/>
                  <a:gd name="connsiteX7-1135" fmla="*/ 1691 w 346378"/>
                  <a:gd name="connsiteY7-1136" fmla="*/ 928782 h 1140112"/>
                  <a:gd name="connsiteX0-1137" fmla="*/ 1691 w 346378"/>
                  <a:gd name="connsiteY0-1138" fmla="*/ 928782 h 1140112"/>
                  <a:gd name="connsiteX1-1139" fmla="*/ 86055 w 346378"/>
                  <a:gd name="connsiteY1-1140" fmla="*/ 878695 h 1140112"/>
                  <a:gd name="connsiteX2-1141" fmla="*/ 124619 w 346378"/>
                  <a:gd name="connsiteY2-1142" fmla="*/ 0 h 1140112"/>
                  <a:gd name="connsiteX3-1143" fmla="*/ 115080 w 346378"/>
                  <a:gd name="connsiteY3-1144" fmla="*/ 371460 h 1140112"/>
                  <a:gd name="connsiteX4-1145" fmla="*/ 258875 w 346378"/>
                  <a:gd name="connsiteY4-1146" fmla="*/ 782804 h 1140112"/>
                  <a:gd name="connsiteX5-1147" fmla="*/ 346378 w 346378"/>
                  <a:gd name="connsiteY5-1148" fmla="*/ 722265 h 1140112"/>
                  <a:gd name="connsiteX6-1149" fmla="*/ 324312 w 346378"/>
                  <a:gd name="connsiteY6-1150" fmla="*/ 1140112 h 1140112"/>
                  <a:gd name="connsiteX7-1151" fmla="*/ 1691 w 346378"/>
                  <a:gd name="connsiteY7-1152" fmla="*/ 928782 h 1140112"/>
                  <a:gd name="connsiteX0-1153" fmla="*/ 1691 w 346378"/>
                  <a:gd name="connsiteY0-1154" fmla="*/ 928782 h 1140112"/>
                  <a:gd name="connsiteX1-1155" fmla="*/ 86055 w 346378"/>
                  <a:gd name="connsiteY1-1156" fmla="*/ 878695 h 1140112"/>
                  <a:gd name="connsiteX2-1157" fmla="*/ 124619 w 346378"/>
                  <a:gd name="connsiteY2-1158" fmla="*/ 0 h 1140112"/>
                  <a:gd name="connsiteX3-1159" fmla="*/ 115080 w 346378"/>
                  <a:gd name="connsiteY3-1160" fmla="*/ 371460 h 1140112"/>
                  <a:gd name="connsiteX4-1161" fmla="*/ 255508 w 346378"/>
                  <a:gd name="connsiteY4-1162" fmla="*/ 779437 h 1140112"/>
                  <a:gd name="connsiteX5-1163" fmla="*/ 346378 w 346378"/>
                  <a:gd name="connsiteY5-1164" fmla="*/ 722265 h 1140112"/>
                  <a:gd name="connsiteX6-1165" fmla="*/ 324312 w 346378"/>
                  <a:gd name="connsiteY6-1166" fmla="*/ 1140112 h 1140112"/>
                  <a:gd name="connsiteX7-1167" fmla="*/ 1691 w 346378"/>
                  <a:gd name="connsiteY7-1168" fmla="*/ 928782 h 1140112"/>
                  <a:gd name="connsiteX0-1169" fmla="*/ 0 w 344687"/>
                  <a:gd name="connsiteY0-1170" fmla="*/ 1044964 h 1256294"/>
                  <a:gd name="connsiteX1-1171" fmla="*/ 84364 w 344687"/>
                  <a:gd name="connsiteY1-1172" fmla="*/ 994877 h 1256294"/>
                  <a:gd name="connsiteX2-1173" fmla="*/ 154920 w 344687"/>
                  <a:gd name="connsiteY2-1174" fmla="*/ 0 h 1256294"/>
                  <a:gd name="connsiteX3-1175" fmla="*/ 113389 w 344687"/>
                  <a:gd name="connsiteY3-1176" fmla="*/ 487642 h 1256294"/>
                  <a:gd name="connsiteX4-1177" fmla="*/ 253817 w 344687"/>
                  <a:gd name="connsiteY4-1178" fmla="*/ 895619 h 1256294"/>
                  <a:gd name="connsiteX5-1179" fmla="*/ 344687 w 344687"/>
                  <a:gd name="connsiteY5-1180" fmla="*/ 838447 h 1256294"/>
                  <a:gd name="connsiteX6-1181" fmla="*/ 322621 w 344687"/>
                  <a:gd name="connsiteY6-1182" fmla="*/ 1256294 h 1256294"/>
                  <a:gd name="connsiteX7-1183" fmla="*/ 0 w 344687"/>
                  <a:gd name="connsiteY7-1184" fmla="*/ 1044964 h 12562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4687" h="1256294">
                    <a:moveTo>
                      <a:pt x="0" y="1044964"/>
                    </a:moveTo>
                    <a:cubicBezTo>
                      <a:pt x="32050" y="1028830"/>
                      <a:pt x="48884" y="1007708"/>
                      <a:pt x="84364" y="994877"/>
                    </a:cubicBezTo>
                    <a:cubicBezTo>
                      <a:pt x="-98460" y="447547"/>
                      <a:pt x="88751" y="163497"/>
                      <a:pt x="154920" y="0"/>
                    </a:cubicBezTo>
                    <a:cubicBezTo>
                      <a:pt x="133624" y="161804"/>
                      <a:pt x="94152" y="319868"/>
                      <a:pt x="113389" y="487642"/>
                    </a:cubicBezTo>
                    <a:cubicBezTo>
                      <a:pt x="134239" y="621709"/>
                      <a:pt x="141514" y="692225"/>
                      <a:pt x="253817" y="895619"/>
                    </a:cubicBezTo>
                    <a:lnTo>
                      <a:pt x="344687" y="838447"/>
                    </a:lnTo>
                    <a:lnTo>
                      <a:pt x="322621" y="1256294"/>
                    </a:lnTo>
                    <a:lnTo>
                      <a:pt x="0" y="1044964"/>
                    </a:lnTo>
                    <a:close/>
                  </a:path>
                </a:pathLst>
              </a:custGeom>
              <a:gradFill>
                <a:gsLst>
                  <a:gs pos="30000">
                    <a:srgbClr val="FB7D7E">
                      <a:alpha val="80000"/>
                    </a:srgbClr>
                  </a:gs>
                  <a:gs pos="0">
                    <a:schemeClr val="accent1">
                      <a:lumMod val="5000"/>
                      <a:lumOff val="95000"/>
                      <a:alpha val="30000"/>
                    </a:schemeClr>
                  </a:gs>
                  <a:gs pos="80000">
                    <a:srgbClr val="FF0000"/>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1417" tIns="25713" rIns="51417" bIns="25713"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514350" eaLnBrk="0" fontAlgn="base" hangingPunct="0">
                  <a:spcBef>
                    <a:spcPct val="0"/>
                  </a:spcBef>
                  <a:spcAft>
                    <a:spcPct val="0"/>
                  </a:spcAft>
                  <a:defRPr/>
                </a:pPr>
                <a:endParaRPr lang="zh-CN" altLang="en-US" sz="525" dirty="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37" name="组合 36"/>
            <p:cNvGrpSpPr/>
            <p:nvPr/>
          </p:nvGrpSpPr>
          <p:grpSpPr>
            <a:xfrm rot="0">
              <a:off x="3001" y="7499"/>
              <a:ext cx="2572" cy="3006"/>
              <a:chOff x="7983" y="3627"/>
              <a:chExt cx="3483" cy="2867"/>
            </a:xfrm>
          </p:grpSpPr>
          <p:graphicFrame>
            <p:nvGraphicFramePr>
              <p:cNvPr id="38" name="图表 37"/>
              <p:cNvGraphicFramePr/>
              <p:nvPr>
                <p:custDataLst>
                  <p:tags r:id="rId27"/>
                </p:custDataLst>
              </p:nvPr>
            </p:nvGraphicFramePr>
            <p:xfrm>
              <a:off x="7983" y="3627"/>
              <a:ext cx="3483" cy="2650"/>
            </p:xfrm>
            <a:graphic>
              <a:graphicData uri="http://schemas.openxmlformats.org/drawingml/2006/chart">
                <c:chart xmlns:c="http://schemas.openxmlformats.org/drawingml/2006/chart" xmlns:r="http://schemas.openxmlformats.org/officeDocument/2006/relationships" r:id="rId9"/>
              </a:graphicData>
            </a:graphic>
          </p:graphicFrame>
          <p:sp>
            <p:nvSpPr>
              <p:cNvPr id="39" name="文本框 38"/>
              <p:cNvSpPr txBox="1"/>
              <p:nvPr/>
            </p:nvSpPr>
            <p:spPr>
              <a:xfrm>
                <a:off x="8528" y="6115"/>
                <a:ext cx="2457" cy="379"/>
              </a:xfrm>
              <a:prstGeom prst="rect">
                <a:avLst/>
              </a:prstGeom>
              <a:noFill/>
            </p:spPr>
            <p:txBody>
              <a:bodyPr wrap="square" rtlCol="0" anchor="t">
                <a:spAutoFit/>
              </a:bodyPr>
              <a:p>
                <a:pPr indent="0">
                  <a:buNone/>
                </a:pPr>
                <a:r>
                  <a:rPr lang="en-US" altLang="zh-CN" sz="1000" b="1">
                    <a:solidFill>
                      <a:schemeClr val="tx1"/>
                    </a:solidFill>
                    <a:latin typeface="微软雅黑" panose="020B0503020204020204" pitchFamily="34" charset="-122"/>
                    <a:ea typeface="微软雅黑" panose="020B0503020204020204" pitchFamily="34" charset="-122"/>
                    <a:sym typeface="+mn-ea"/>
                  </a:rPr>
                  <a:t>ICT</a:t>
                </a:r>
                <a:r>
                  <a:rPr lang="zh-CN" altLang="en-US" sz="1000" b="1">
                    <a:solidFill>
                      <a:schemeClr val="tx1"/>
                    </a:solidFill>
                    <a:latin typeface="微软雅黑" panose="020B0503020204020204" pitchFamily="34" charset="-122"/>
                    <a:ea typeface="微软雅黑" panose="020B0503020204020204" pitchFamily="34" charset="-122"/>
                    <a:sym typeface="+mn-ea"/>
                  </a:rPr>
                  <a:t>贡献毛益率</a:t>
                </a:r>
                <a:endParaRPr lang="zh-CN" altLang="en-US" sz="1000" b="1">
                  <a:solidFill>
                    <a:schemeClr val="tx1"/>
                  </a:solidFill>
                  <a:latin typeface="微软雅黑" panose="020B0503020204020204" pitchFamily="34" charset="-122"/>
                  <a:ea typeface="微软雅黑" panose="020B0503020204020204" pitchFamily="34" charset="-122"/>
                  <a:sym typeface="+mn-ea"/>
                </a:endParaRPr>
              </a:p>
            </p:txBody>
          </p:sp>
          <p:sp>
            <p:nvSpPr>
              <p:cNvPr id="48" name="文本框 47"/>
              <p:cNvSpPr txBox="1"/>
              <p:nvPr>
                <p:custDataLst>
                  <p:tags r:id="rId28"/>
                </p:custDataLst>
              </p:nvPr>
            </p:nvSpPr>
            <p:spPr>
              <a:xfrm>
                <a:off x="8934" y="3882"/>
                <a:ext cx="1613" cy="618"/>
              </a:xfrm>
              <a:prstGeom prst="rect">
                <a:avLst/>
              </a:prstGeom>
              <a:noFill/>
            </p:spPr>
            <p:txBody>
              <a:bodyPr wrap="square" rtlCol="0">
                <a:spAutoFit/>
              </a:bodyPr>
              <a:lstStyle/>
              <a:p>
                <a:pPr algn="ctr"/>
                <a:r>
                  <a:rPr lang="zh-CN" altLang="en-US" sz="1000"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同比下降</a:t>
                </a:r>
                <a:endParaRPr lang="zh-CN" altLang="en-US" sz="1000"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0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11.5PP</a:t>
                </a:r>
                <a:endParaRPr lang="en-US" altLang="zh-CN" sz="10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50" name="下箭头 15"/>
            <p:cNvSpPr/>
            <p:nvPr>
              <p:custDataLst>
                <p:tags r:id="rId29"/>
              </p:custDataLst>
            </p:nvPr>
          </p:nvSpPr>
          <p:spPr>
            <a:xfrm rot="10800000" flipH="1" flipV="1">
              <a:off x="4116" y="9102"/>
              <a:ext cx="341" cy="450"/>
            </a:xfrm>
            <a:custGeom>
              <a:avLst/>
              <a:gdLst>
                <a:gd name="connsiteX0" fmla="*/ 0 w 448873"/>
                <a:gd name="connsiteY0" fmla="*/ 907747 h 1368152"/>
                <a:gd name="connsiteX1" fmla="*/ 112218 w 448873"/>
                <a:gd name="connsiteY1" fmla="*/ 907747 h 1368152"/>
                <a:gd name="connsiteX2" fmla="*/ 112218 w 448873"/>
                <a:gd name="connsiteY2" fmla="*/ 0 h 1368152"/>
                <a:gd name="connsiteX3" fmla="*/ 336655 w 448873"/>
                <a:gd name="connsiteY3" fmla="*/ 0 h 1368152"/>
                <a:gd name="connsiteX4" fmla="*/ 336655 w 448873"/>
                <a:gd name="connsiteY4" fmla="*/ 907747 h 1368152"/>
                <a:gd name="connsiteX5" fmla="*/ 448873 w 448873"/>
                <a:gd name="connsiteY5" fmla="*/ 907747 h 1368152"/>
                <a:gd name="connsiteX6" fmla="*/ 224437 w 448873"/>
                <a:gd name="connsiteY6" fmla="*/ 1368152 h 1368152"/>
                <a:gd name="connsiteX7" fmla="*/ 0 w 448873"/>
                <a:gd name="connsiteY7" fmla="*/ 907747 h 1368152"/>
                <a:gd name="connsiteX0-1" fmla="*/ 0 w 448873"/>
                <a:gd name="connsiteY0-2" fmla="*/ 907747 h 1368152"/>
                <a:gd name="connsiteX1-3" fmla="*/ 112218 w 448873"/>
                <a:gd name="connsiteY1-4" fmla="*/ 907747 h 1368152"/>
                <a:gd name="connsiteX2-5" fmla="*/ 112218 w 448873"/>
                <a:gd name="connsiteY2-6" fmla="*/ 0 h 1368152"/>
                <a:gd name="connsiteX3-7" fmla="*/ 101576 w 448873"/>
                <a:gd name="connsiteY3-8" fmla="*/ 4434 h 1368152"/>
                <a:gd name="connsiteX4-9" fmla="*/ 336655 w 448873"/>
                <a:gd name="connsiteY4-10" fmla="*/ 907747 h 1368152"/>
                <a:gd name="connsiteX5-11" fmla="*/ 448873 w 448873"/>
                <a:gd name="connsiteY5-12" fmla="*/ 907747 h 1368152"/>
                <a:gd name="connsiteX6-13" fmla="*/ 224437 w 448873"/>
                <a:gd name="connsiteY6-14" fmla="*/ 1368152 h 1368152"/>
                <a:gd name="connsiteX7-15" fmla="*/ 0 w 448873"/>
                <a:gd name="connsiteY7-16" fmla="*/ 907747 h 1368152"/>
                <a:gd name="connsiteX0-17" fmla="*/ 0 w 448873"/>
                <a:gd name="connsiteY0-18" fmla="*/ 907747 h 1368152"/>
                <a:gd name="connsiteX1-19" fmla="*/ 112218 w 448873"/>
                <a:gd name="connsiteY1-20" fmla="*/ 907747 h 1368152"/>
                <a:gd name="connsiteX2-21" fmla="*/ 112218 w 448873"/>
                <a:gd name="connsiteY2-22" fmla="*/ 0 h 1368152"/>
                <a:gd name="connsiteX3-23" fmla="*/ 101576 w 448873"/>
                <a:gd name="connsiteY3-24" fmla="*/ 4434 h 1368152"/>
                <a:gd name="connsiteX4-25" fmla="*/ 336655 w 448873"/>
                <a:gd name="connsiteY4-26" fmla="*/ 907747 h 1368152"/>
                <a:gd name="connsiteX5-27" fmla="*/ 448873 w 448873"/>
                <a:gd name="connsiteY5-28" fmla="*/ 907747 h 1368152"/>
                <a:gd name="connsiteX6-29" fmla="*/ 224437 w 448873"/>
                <a:gd name="connsiteY6-30" fmla="*/ 1368152 h 1368152"/>
                <a:gd name="connsiteX7-31" fmla="*/ 0 w 448873"/>
                <a:gd name="connsiteY7-32" fmla="*/ 907747 h 1368152"/>
                <a:gd name="connsiteX0-33" fmla="*/ 0 w 448873"/>
                <a:gd name="connsiteY0-34" fmla="*/ 907747 h 1368152"/>
                <a:gd name="connsiteX1-35" fmla="*/ 112218 w 448873"/>
                <a:gd name="connsiteY1-36" fmla="*/ 907747 h 1368152"/>
                <a:gd name="connsiteX2-37" fmla="*/ 112218 w 448873"/>
                <a:gd name="connsiteY2-38" fmla="*/ 0 h 1368152"/>
                <a:gd name="connsiteX3-39" fmla="*/ 101576 w 448873"/>
                <a:gd name="connsiteY3-40" fmla="*/ 4434 h 1368152"/>
                <a:gd name="connsiteX4-41" fmla="*/ 336655 w 448873"/>
                <a:gd name="connsiteY4-42" fmla="*/ 907747 h 1368152"/>
                <a:gd name="connsiteX5-43" fmla="*/ 448873 w 448873"/>
                <a:gd name="connsiteY5-44" fmla="*/ 907747 h 1368152"/>
                <a:gd name="connsiteX6-45" fmla="*/ 224437 w 448873"/>
                <a:gd name="connsiteY6-46" fmla="*/ 1368152 h 1368152"/>
                <a:gd name="connsiteX7-47" fmla="*/ 0 w 448873"/>
                <a:gd name="connsiteY7-48" fmla="*/ 907747 h 1368152"/>
                <a:gd name="connsiteX0-49" fmla="*/ 0 w 448873"/>
                <a:gd name="connsiteY0-50" fmla="*/ 907747 h 1366568"/>
                <a:gd name="connsiteX1-51" fmla="*/ 112218 w 448873"/>
                <a:gd name="connsiteY1-52" fmla="*/ 907747 h 1366568"/>
                <a:gd name="connsiteX2-53" fmla="*/ 112218 w 448873"/>
                <a:gd name="connsiteY2-54" fmla="*/ 0 h 1366568"/>
                <a:gd name="connsiteX3-55" fmla="*/ 101576 w 448873"/>
                <a:gd name="connsiteY3-56" fmla="*/ 4434 h 1366568"/>
                <a:gd name="connsiteX4-57" fmla="*/ 336655 w 448873"/>
                <a:gd name="connsiteY4-58" fmla="*/ 907747 h 1366568"/>
                <a:gd name="connsiteX5-59" fmla="*/ 448873 w 448873"/>
                <a:gd name="connsiteY5-60" fmla="*/ 907747 h 1366568"/>
                <a:gd name="connsiteX6-61" fmla="*/ 308393 w 448873"/>
                <a:gd name="connsiteY6-62" fmla="*/ 1366568 h 1366568"/>
                <a:gd name="connsiteX7-63" fmla="*/ 0 w 448873"/>
                <a:gd name="connsiteY7-64" fmla="*/ 907747 h 1366568"/>
                <a:gd name="connsiteX0-65" fmla="*/ 0 w 447923"/>
                <a:gd name="connsiteY0-66" fmla="*/ 907747 h 1366568"/>
                <a:gd name="connsiteX1-67" fmla="*/ 112218 w 447923"/>
                <a:gd name="connsiteY1-68" fmla="*/ 907747 h 1366568"/>
                <a:gd name="connsiteX2-69" fmla="*/ 112218 w 447923"/>
                <a:gd name="connsiteY2-70" fmla="*/ 0 h 1366568"/>
                <a:gd name="connsiteX3-71" fmla="*/ 101576 w 447923"/>
                <a:gd name="connsiteY3-72" fmla="*/ 4434 h 1366568"/>
                <a:gd name="connsiteX4-73" fmla="*/ 336655 w 447923"/>
                <a:gd name="connsiteY4-74" fmla="*/ 907747 h 1366568"/>
                <a:gd name="connsiteX5-75" fmla="*/ 447923 w 447923"/>
                <a:gd name="connsiteY5-76" fmla="*/ 857373 h 1366568"/>
                <a:gd name="connsiteX6-77" fmla="*/ 308393 w 447923"/>
                <a:gd name="connsiteY6-78" fmla="*/ 1366568 h 1366568"/>
                <a:gd name="connsiteX7-79" fmla="*/ 0 w 447923"/>
                <a:gd name="connsiteY7-80" fmla="*/ 907747 h 1366568"/>
                <a:gd name="connsiteX0-81" fmla="*/ 0 w 437786"/>
                <a:gd name="connsiteY0-82" fmla="*/ 999941 h 1366568"/>
                <a:gd name="connsiteX1-83" fmla="*/ 102081 w 437786"/>
                <a:gd name="connsiteY1-84" fmla="*/ 907747 h 1366568"/>
                <a:gd name="connsiteX2-85" fmla="*/ 102081 w 437786"/>
                <a:gd name="connsiteY2-86" fmla="*/ 0 h 1366568"/>
                <a:gd name="connsiteX3-87" fmla="*/ 91439 w 437786"/>
                <a:gd name="connsiteY3-88" fmla="*/ 4434 h 1366568"/>
                <a:gd name="connsiteX4-89" fmla="*/ 326518 w 437786"/>
                <a:gd name="connsiteY4-90" fmla="*/ 907747 h 1366568"/>
                <a:gd name="connsiteX5-91" fmla="*/ 437786 w 437786"/>
                <a:gd name="connsiteY5-92" fmla="*/ 857373 h 1366568"/>
                <a:gd name="connsiteX6-93" fmla="*/ 298256 w 437786"/>
                <a:gd name="connsiteY6-94" fmla="*/ 1366568 h 1366568"/>
                <a:gd name="connsiteX7-95" fmla="*/ 0 w 437786"/>
                <a:gd name="connsiteY7-96" fmla="*/ 999941 h 1366568"/>
                <a:gd name="connsiteX0-97" fmla="*/ 0 w 437786"/>
                <a:gd name="connsiteY0-98" fmla="*/ 999941 h 1366568"/>
                <a:gd name="connsiteX1-99" fmla="*/ 111268 w 437786"/>
                <a:gd name="connsiteY1-100" fmla="*/ 949567 h 1366568"/>
                <a:gd name="connsiteX2-101" fmla="*/ 102081 w 437786"/>
                <a:gd name="connsiteY2-102" fmla="*/ 0 h 1366568"/>
                <a:gd name="connsiteX3-103" fmla="*/ 91439 w 437786"/>
                <a:gd name="connsiteY3-104" fmla="*/ 4434 h 1366568"/>
                <a:gd name="connsiteX4-105" fmla="*/ 326518 w 437786"/>
                <a:gd name="connsiteY4-106" fmla="*/ 907747 h 1366568"/>
                <a:gd name="connsiteX5-107" fmla="*/ 437786 w 437786"/>
                <a:gd name="connsiteY5-108" fmla="*/ 857373 h 1366568"/>
                <a:gd name="connsiteX6-109" fmla="*/ 298256 w 437786"/>
                <a:gd name="connsiteY6-110" fmla="*/ 1366568 h 1366568"/>
                <a:gd name="connsiteX7-111" fmla="*/ 0 w 437786"/>
                <a:gd name="connsiteY7-112" fmla="*/ 999941 h 1366568"/>
                <a:gd name="connsiteX0-113" fmla="*/ 0 w 437786"/>
                <a:gd name="connsiteY0-114" fmla="*/ 999941 h 1366568"/>
                <a:gd name="connsiteX1-115" fmla="*/ 111268 w 437786"/>
                <a:gd name="connsiteY1-116" fmla="*/ 949567 h 1366568"/>
                <a:gd name="connsiteX2-117" fmla="*/ 102081 w 437786"/>
                <a:gd name="connsiteY2-118" fmla="*/ 0 h 1366568"/>
                <a:gd name="connsiteX3-119" fmla="*/ 91439 w 437786"/>
                <a:gd name="connsiteY3-120" fmla="*/ 4434 h 1366568"/>
                <a:gd name="connsiteX4-121" fmla="*/ 316227 w 437786"/>
                <a:gd name="connsiteY4-122" fmla="*/ 897837 h 1366568"/>
                <a:gd name="connsiteX5-123" fmla="*/ 437786 w 437786"/>
                <a:gd name="connsiteY5-124" fmla="*/ 857373 h 1366568"/>
                <a:gd name="connsiteX6-125" fmla="*/ 298256 w 437786"/>
                <a:gd name="connsiteY6-126" fmla="*/ 1366568 h 1366568"/>
                <a:gd name="connsiteX7-127" fmla="*/ 0 w 437786"/>
                <a:gd name="connsiteY7-128" fmla="*/ 999941 h 1366568"/>
                <a:gd name="connsiteX0-129" fmla="*/ 0 w 437786"/>
                <a:gd name="connsiteY0-130" fmla="*/ 999941 h 1366568"/>
                <a:gd name="connsiteX1-131" fmla="*/ 111268 w 437786"/>
                <a:gd name="connsiteY1-132" fmla="*/ 949567 h 1366568"/>
                <a:gd name="connsiteX2-133" fmla="*/ 102081 w 437786"/>
                <a:gd name="connsiteY2-134" fmla="*/ 0 h 1366568"/>
                <a:gd name="connsiteX3-135" fmla="*/ 91439 w 437786"/>
                <a:gd name="connsiteY3-136" fmla="*/ 4434 h 1366568"/>
                <a:gd name="connsiteX4-137" fmla="*/ 316227 w 437786"/>
                <a:gd name="connsiteY4-138" fmla="*/ 897837 h 1366568"/>
                <a:gd name="connsiteX5-139" fmla="*/ 437786 w 437786"/>
                <a:gd name="connsiteY5-140" fmla="*/ 857373 h 1366568"/>
                <a:gd name="connsiteX6-141" fmla="*/ 298256 w 437786"/>
                <a:gd name="connsiteY6-142" fmla="*/ 1366568 h 1366568"/>
                <a:gd name="connsiteX7-143" fmla="*/ 0 w 437786"/>
                <a:gd name="connsiteY7-144" fmla="*/ 999941 h 1366568"/>
                <a:gd name="connsiteX0-145" fmla="*/ 0 w 437786"/>
                <a:gd name="connsiteY0-146" fmla="*/ 999941 h 1313395"/>
                <a:gd name="connsiteX1-147" fmla="*/ 111268 w 437786"/>
                <a:gd name="connsiteY1-148" fmla="*/ 949567 h 1313395"/>
                <a:gd name="connsiteX2-149" fmla="*/ 102081 w 437786"/>
                <a:gd name="connsiteY2-150" fmla="*/ 0 h 1313395"/>
                <a:gd name="connsiteX3-151" fmla="*/ 91439 w 437786"/>
                <a:gd name="connsiteY3-152" fmla="*/ 4434 h 1313395"/>
                <a:gd name="connsiteX4-153" fmla="*/ 316227 w 437786"/>
                <a:gd name="connsiteY4-154" fmla="*/ 897837 h 1313395"/>
                <a:gd name="connsiteX5-155" fmla="*/ 437786 w 437786"/>
                <a:gd name="connsiteY5-156" fmla="*/ 857373 h 1313395"/>
                <a:gd name="connsiteX6-157" fmla="*/ 349459 w 437786"/>
                <a:gd name="connsiteY6-158" fmla="*/ 1313395 h 1313395"/>
                <a:gd name="connsiteX7-159" fmla="*/ 0 w 437786"/>
                <a:gd name="connsiteY7-160" fmla="*/ 999941 h 1313395"/>
                <a:gd name="connsiteX0-161" fmla="*/ 0 w 437786"/>
                <a:gd name="connsiteY0-162" fmla="*/ 999941 h 1313395"/>
                <a:gd name="connsiteX1-163" fmla="*/ 111268 w 437786"/>
                <a:gd name="connsiteY1-164" fmla="*/ 949567 h 1313395"/>
                <a:gd name="connsiteX2-165" fmla="*/ 102081 w 437786"/>
                <a:gd name="connsiteY2-166" fmla="*/ 0 h 1313395"/>
                <a:gd name="connsiteX3-167" fmla="*/ 106622 w 437786"/>
                <a:gd name="connsiteY3-168" fmla="*/ 5832 h 1313395"/>
                <a:gd name="connsiteX4-169" fmla="*/ 316227 w 437786"/>
                <a:gd name="connsiteY4-170" fmla="*/ 897837 h 1313395"/>
                <a:gd name="connsiteX5-171" fmla="*/ 437786 w 437786"/>
                <a:gd name="connsiteY5-172" fmla="*/ 857373 h 1313395"/>
                <a:gd name="connsiteX6-173" fmla="*/ 349459 w 437786"/>
                <a:gd name="connsiteY6-174" fmla="*/ 1313395 h 1313395"/>
                <a:gd name="connsiteX7-175" fmla="*/ 0 w 437786"/>
                <a:gd name="connsiteY7-176" fmla="*/ 999941 h 1313395"/>
                <a:gd name="connsiteX0-177" fmla="*/ 0 w 437786"/>
                <a:gd name="connsiteY0-178" fmla="*/ 999941 h 1313395"/>
                <a:gd name="connsiteX1-179" fmla="*/ 111268 w 437786"/>
                <a:gd name="connsiteY1-180" fmla="*/ 949567 h 1313395"/>
                <a:gd name="connsiteX2-181" fmla="*/ 102081 w 437786"/>
                <a:gd name="connsiteY2-182" fmla="*/ 0 h 1313395"/>
                <a:gd name="connsiteX3-183" fmla="*/ 106622 w 437786"/>
                <a:gd name="connsiteY3-184" fmla="*/ 5832 h 1313395"/>
                <a:gd name="connsiteX4-185" fmla="*/ 316227 w 437786"/>
                <a:gd name="connsiteY4-186" fmla="*/ 897837 h 1313395"/>
                <a:gd name="connsiteX5-187" fmla="*/ 437786 w 437786"/>
                <a:gd name="connsiteY5-188" fmla="*/ 857373 h 1313395"/>
                <a:gd name="connsiteX6-189" fmla="*/ 349459 w 437786"/>
                <a:gd name="connsiteY6-190" fmla="*/ 1313395 h 1313395"/>
                <a:gd name="connsiteX7-191" fmla="*/ 0 w 437786"/>
                <a:gd name="connsiteY7-192" fmla="*/ 999941 h 1313395"/>
                <a:gd name="connsiteX0-193" fmla="*/ 0 w 443885"/>
                <a:gd name="connsiteY0-194" fmla="*/ 999941 h 1313395"/>
                <a:gd name="connsiteX1-195" fmla="*/ 111268 w 443885"/>
                <a:gd name="connsiteY1-196" fmla="*/ 949567 h 1313395"/>
                <a:gd name="connsiteX2-197" fmla="*/ 102081 w 443885"/>
                <a:gd name="connsiteY2-198" fmla="*/ 0 h 1313395"/>
                <a:gd name="connsiteX3-199" fmla="*/ 106622 w 443885"/>
                <a:gd name="connsiteY3-200" fmla="*/ 5832 h 1313395"/>
                <a:gd name="connsiteX4-201" fmla="*/ 316227 w 443885"/>
                <a:gd name="connsiteY4-202" fmla="*/ 897837 h 1313395"/>
                <a:gd name="connsiteX5-203" fmla="*/ 443885 w 443885"/>
                <a:gd name="connsiteY5-204" fmla="*/ 823576 h 1313395"/>
                <a:gd name="connsiteX6-205" fmla="*/ 349459 w 443885"/>
                <a:gd name="connsiteY6-206" fmla="*/ 1313395 h 1313395"/>
                <a:gd name="connsiteX7-207" fmla="*/ 0 w 443885"/>
                <a:gd name="connsiteY7-208" fmla="*/ 999941 h 1313395"/>
                <a:gd name="connsiteX0-209" fmla="*/ 0 w 443885"/>
                <a:gd name="connsiteY0-210" fmla="*/ 999941 h 1313395"/>
                <a:gd name="connsiteX1-211" fmla="*/ 111268 w 443885"/>
                <a:gd name="connsiteY1-212" fmla="*/ 949567 h 1313395"/>
                <a:gd name="connsiteX2-213" fmla="*/ 102081 w 443885"/>
                <a:gd name="connsiteY2-214" fmla="*/ 0 h 1313395"/>
                <a:gd name="connsiteX3-215" fmla="*/ 106622 w 443885"/>
                <a:gd name="connsiteY3-216" fmla="*/ 5832 h 1313395"/>
                <a:gd name="connsiteX4-217" fmla="*/ 302569 w 443885"/>
                <a:gd name="connsiteY4-218" fmla="*/ 887989 h 1313395"/>
                <a:gd name="connsiteX5-219" fmla="*/ 443885 w 443885"/>
                <a:gd name="connsiteY5-220" fmla="*/ 823576 h 1313395"/>
                <a:gd name="connsiteX6-221" fmla="*/ 349459 w 443885"/>
                <a:gd name="connsiteY6-222" fmla="*/ 1313395 h 1313395"/>
                <a:gd name="connsiteX7-223" fmla="*/ 0 w 443885"/>
                <a:gd name="connsiteY7-224" fmla="*/ 999941 h 1313395"/>
                <a:gd name="connsiteX0-225" fmla="*/ 0 w 443885"/>
                <a:gd name="connsiteY0-226" fmla="*/ 999941 h 1313395"/>
                <a:gd name="connsiteX1-227" fmla="*/ 111268 w 443885"/>
                <a:gd name="connsiteY1-228" fmla="*/ 949567 h 1313395"/>
                <a:gd name="connsiteX2-229" fmla="*/ 102081 w 443885"/>
                <a:gd name="connsiteY2-230" fmla="*/ 0 h 1313395"/>
                <a:gd name="connsiteX3-231" fmla="*/ 106622 w 443885"/>
                <a:gd name="connsiteY3-232" fmla="*/ 5832 h 1313395"/>
                <a:gd name="connsiteX4-233" fmla="*/ 302569 w 443885"/>
                <a:gd name="connsiteY4-234" fmla="*/ 887989 h 1313395"/>
                <a:gd name="connsiteX5-235" fmla="*/ 443885 w 443885"/>
                <a:gd name="connsiteY5-236" fmla="*/ 823576 h 1313395"/>
                <a:gd name="connsiteX6-237" fmla="*/ 349459 w 443885"/>
                <a:gd name="connsiteY6-238" fmla="*/ 1313395 h 1313395"/>
                <a:gd name="connsiteX7-239" fmla="*/ 0 w 443885"/>
                <a:gd name="connsiteY7-240" fmla="*/ 999941 h 1313395"/>
                <a:gd name="connsiteX0-241" fmla="*/ 0 w 443885"/>
                <a:gd name="connsiteY0-242" fmla="*/ 999941 h 1313395"/>
                <a:gd name="connsiteX1-243" fmla="*/ 128421 w 443885"/>
                <a:gd name="connsiteY1-244" fmla="*/ 966086 h 1313395"/>
                <a:gd name="connsiteX2-245" fmla="*/ 102081 w 443885"/>
                <a:gd name="connsiteY2-246" fmla="*/ 0 h 1313395"/>
                <a:gd name="connsiteX3-247" fmla="*/ 106622 w 443885"/>
                <a:gd name="connsiteY3-248" fmla="*/ 5832 h 1313395"/>
                <a:gd name="connsiteX4-249" fmla="*/ 302569 w 443885"/>
                <a:gd name="connsiteY4-250" fmla="*/ 887989 h 1313395"/>
                <a:gd name="connsiteX5-251" fmla="*/ 443885 w 443885"/>
                <a:gd name="connsiteY5-252" fmla="*/ 823576 h 1313395"/>
                <a:gd name="connsiteX6-253" fmla="*/ 349459 w 443885"/>
                <a:gd name="connsiteY6-254" fmla="*/ 1313395 h 1313395"/>
                <a:gd name="connsiteX7-255" fmla="*/ 0 w 443885"/>
                <a:gd name="connsiteY7-256" fmla="*/ 999941 h 1313395"/>
                <a:gd name="connsiteX0-257" fmla="*/ 0 w 443885"/>
                <a:gd name="connsiteY0-258" fmla="*/ 999941 h 1313395"/>
                <a:gd name="connsiteX1-259" fmla="*/ 128421 w 443885"/>
                <a:gd name="connsiteY1-260" fmla="*/ 966086 h 1313395"/>
                <a:gd name="connsiteX2-261" fmla="*/ 102081 w 443885"/>
                <a:gd name="connsiteY2-262" fmla="*/ 0 h 1313395"/>
                <a:gd name="connsiteX3-263" fmla="*/ 106622 w 443885"/>
                <a:gd name="connsiteY3-264" fmla="*/ 5832 h 1313395"/>
                <a:gd name="connsiteX4-265" fmla="*/ 302569 w 443885"/>
                <a:gd name="connsiteY4-266" fmla="*/ 887989 h 1313395"/>
                <a:gd name="connsiteX5-267" fmla="*/ 443885 w 443885"/>
                <a:gd name="connsiteY5-268" fmla="*/ 823576 h 1313395"/>
                <a:gd name="connsiteX6-269" fmla="*/ 349459 w 443885"/>
                <a:gd name="connsiteY6-270" fmla="*/ 1313395 h 1313395"/>
                <a:gd name="connsiteX7-271" fmla="*/ 0 w 443885"/>
                <a:gd name="connsiteY7-272" fmla="*/ 999941 h 1313395"/>
                <a:gd name="connsiteX0-273" fmla="*/ 0 w 440200"/>
                <a:gd name="connsiteY0-274" fmla="*/ 1016712 h 1313395"/>
                <a:gd name="connsiteX1-275" fmla="*/ 124736 w 440200"/>
                <a:gd name="connsiteY1-276" fmla="*/ 966086 h 1313395"/>
                <a:gd name="connsiteX2-277" fmla="*/ 98396 w 440200"/>
                <a:gd name="connsiteY2-278" fmla="*/ 0 h 1313395"/>
                <a:gd name="connsiteX3-279" fmla="*/ 102937 w 440200"/>
                <a:gd name="connsiteY3-280" fmla="*/ 5832 h 1313395"/>
                <a:gd name="connsiteX4-281" fmla="*/ 298884 w 440200"/>
                <a:gd name="connsiteY4-282" fmla="*/ 887989 h 1313395"/>
                <a:gd name="connsiteX5-283" fmla="*/ 440200 w 440200"/>
                <a:gd name="connsiteY5-284" fmla="*/ 823576 h 1313395"/>
                <a:gd name="connsiteX6-285" fmla="*/ 345774 w 440200"/>
                <a:gd name="connsiteY6-286" fmla="*/ 1313395 h 1313395"/>
                <a:gd name="connsiteX7-287" fmla="*/ 0 w 440200"/>
                <a:gd name="connsiteY7-288" fmla="*/ 1016712 h 1313395"/>
                <a:gd name="connsiteX0-289" fmla="*/ 0 w 440200"/>
                <a:gd name="connsiteY0-290" fmla="*/ 1016712 h 1347828"/>
                <a:gd name="connsiteX1-291" fmla="*/ 124736 w 440200"/>
                <a:gd name="connsiteY1-292" fmla="*/ 966086 h 1347828"/>
                <a:gd name="connsiteX2-293" fmla="*/ 98396 w 440200"/>
                <a:gd name="connsiteY2-294" fmla="*/ 0 h 1347828"/>
                <a:gd name="connsiteX3-295" fmla="*/ 102937 w 440200"/>
                <a:gd name="connsiteY3-296" fmla="*/ 5832 h 1347828"/>
                <a:gd name="connsiteX4-297" fmla="*/ 298884 w 440200"/>
                <a:gd name="connsiteY4-298" fmla="*/ 887989 h 1347828"/>
                <a:gd name="connsiteX5-299" fmla="*/ 440200 w 440200"/>
                <a:gd name="connsiteY5-300" fmla="*/ 823576 h 1347828"/>
                <a:gd name="connsiteX6-301" fmla="*/ 395262 w 440200"/>
                <a:gd name="connsiteY6-302" fmla="*/ 1347828 h 1347828"/>
                <a:gd name="connsiteX7-303" fmla="*/ 0 w 440200"/>
                <a:gd name="connsiteY7-304" fmla="*/ 1016712 h 1347828"/>
                <a:gd name="connsiteX0-305" fmla="*/ 0 w 395262"/>
                <a:gd name="connsiteY0-306" fmla="*/ 1016712 h 1347828"/>
                <a:gd name="connsiteX1-307" fmla="*/ 124736 w 395262"/>
                <a:gd name="connsiteY1-308" fmla="*/ 966086 h 1347828"/>
                <a:gd name="connsiteX2-309" fmla="*/ 98396 w 395262"/>
                <a:gd name="connsiteY2-310" fmla="*/ 0 h 1347828"/>
                <a:gd name="connsiteX3-311" fmla="*/ 102937 w 395262"/>
                <a:gd name="connsiteY3-312" fmla="*/ 5832 h 1347828"/>
                <a:gd name="connsiteX4-313" fmla="*/ 298884 w 395262"/>
                <a:gd name="connsiteY4-314" fmla="*/ 887989 h 1347828"/>
                <a:gd name="connsiteX5-315" fmla="*/ 386646 w 395262"/>
                <a:gd name="connsiteY5-316" fmla="*/ 841427 h 1347828"/>
                <a:gd name="connsiteX6-317" fmla="*/ 395262 w 395262"/>
                <a:gd name="connsiteY6-318" fmla="*/ 1347828 h 1347828"/>
                <a:gd name="connsiteX7-319" fmla="*/ 0 w 395262"/>
                <a:gd name="connsiteY7-320" fmla="*/ 1016712 h 1347828"/>
                <a:gd name="connsiteX0-321" fmla="*/ 6355 w 361341"/>
                <a:gd name="connsiteY0-322" fmla="*/ 1009216 h 1347828"/>
                <a:gd name="connsiteX1-323" fmla="*/ 90815 w 361341"/>
                <a:gd name="connsiteY1-324" fmla="*/ 966086 h 1347828"/>
                <a:gd name="connsiteX2-325" fmla="*/ 64475 w 361341"/>
                <a:gd name="connsiteY2-326" fmla="*/ 0 h 1347828"/>
                <a:gd name="connsiteX3-327" fmla="*/ 69016 w 361341"/>
                <a:gd name="connsiteY3-328" fmla="*/ 5832 h 1347828"/>
                <a:gd name="connsiteX4-329" fmla="*/ 264963 w 361341"/>
                <a:gd name="connsiteY4-330" fmla="*/ 887989 h 1347828"/>
                <a:gd name="connsiteX5-331" fmla="*/ 352725 w 361341"/>
                <a:gd name="connsiteY5-332" fmla="*/ 841427 h 1347828"/>
                <a:gd name="connsiteX6-333" fmla="*/ 361341 w 361341"/>
                <a:gd name="connsiteY6-334" fmla="*/ 1347828 h 1347828"/>
                <a:gd name="connsiteX7-335" fmla="*/ 6355 w 361341"/>
                <a:gd name="connsiteY7-336" fmla="*/ 1009216 h 1347828"/>
                <a:gd name="connsiteX0-337" fmla="*/ 6355 w 352725"/>
                <a:gd name="connsiteY0-338" fmla="*/ 1009216 h 1239068"/>
                <a:gd name="connsiteX1-339" fmla="*/ 90815 w 352725"/>
                <a:gd name="connsiteY1-340" fmla="*/ 966086 h 1239068"/>
                <a:gd name="connsiteX2-341" fmla="*/ 64475 w 352725"/>
                <a:gd name="connsiteY2-342" fmla="*/ 0 h 1239068"/>
                <a:gd name="connsiteX3-343" fmla="*/ 69016 w 352725"/>
                <a:gd name="connsiteY3-344" fmla="*/ 5832 h 1239068"/>
                <a:gd name="connsiteX4-345" fmla="*/ 264963 w 352725"/>
                <a:gd name="connsiteY4-346" fmla="*/ 887989 h 1239068"/>
                <a:gd name="connsiteX5-347" fmla="*/ 352725 w 352725"/>
                <a:gd name="connsiteY5-348" fmla="*/ 841427 h 1239068"/>
                <a:gd name="connsiteX6-349" fmla="*/ 323924 w 352725"/>
                <a:gd name="connsiteY6-350" fmla="*/ 1239068 h 1239068"/>
                <a:gd name="connsiteX7-351" fmla="*/ 6355 w 352725"/>
                <a:gd name="connsiteY7-352" fmla="*/ 1009216 h 1239068"/>
                <a:gd name="connsiteX0-353" fmla="*/ 6355 w 352725"/>
                <a:gd name="connsiteY0-354" fmla="*/ 1009216 h 1239068"/>
                <a:gd name="connsiteX1-355" fmla="*/ 90815 w 352725"/>
                <a:gd name="connsiteY1-356" fmla="*/ 966086 h 1239068"/>
                <a:gd name="connsiteX2-357" fmla="*/ 64475 w 352725"/>
                <a:gd name="connsiteY2-358" fmla="*/ 0 h 1239068"/>
                <a:gd name="connsiteX3-359" fmla="*/ 69016 w 352725"/>
                <a:gd name="connsiteY3-360" fmla="*/ 5832 h 1239068"/>
                <a:gd name="connsiteX4-361" fmla="*/ 258294 w 352725"/>
                <a:gd name="connsiteY4-362" fmla="*/ 891483 h 1239068"/>
                <a:gd name="connsiteX5-363" fmla="*/ 352725 w 352725"/>
                <a:gd name="connsiteY5-364" fmla="*/ 841427 h 1239068"/>
                <a:gd name="connsiteX6-365" fmla="*/ 323924 w 352725"/>
                <a:gd name="connsiteY6-366" fmla="*/ 1239068 h 1239068"/>
                <a:gd name="connsiteX7-367" fmla="*/ 6355 w 352725"/>
                <a:gd name="connsiteY7-368" fmla="*/ 1009216 h 1239068"/>
                <a:gd name="connsiteX0-369" fmla="*/ 0 w 346370"/>
                <a:gd name="connsiteY0-370" fmla="*/ 1009216 h 1239068"/>
                <a:gd name="connsiteX1-371" fmla="*/ 96150 w 346370"/>
                <a:gd name="connsiteY1-372" fmla="*/ 960813 h 1239068"/>
                <a:gd name="connsiteX2-373" fmla="*/ 58120 w 346370"/>
                <a:gd name="connsiteY2-374" fmla="*/ 0 h 1239068"/>
                <a:gd name="connsiteX3-375" fmla="*/ 62661 w 346370"/>
                <a:gd name="connsiteY3-376" fmla="*/ 5832 h 1239068"/>
                <a:gd name="connsiteX4-377" fmla="*/ 251939 w 346370"/>
                <a:gd name="connsiteY4-378" fmla="*/ 891483 h 1239068"/>
                <a:gd name="connsiteX5-379" fmla="*/ 346370 w 346370"/>
                <a:gd name="connsiteY5-380" fmla="*/ 841427 h 1239068"/>
                <a:gd name="connsiteX6-381" fmla="*/ 317569 w 346370"/>
                <a:gd name="connsiteY6-382" fmla="*/ 1239068 h 1239068"/>
                <a:gd name="connsiteX7-383" fmla="*/ 0 w 346370"/>
                <a:gd name="connsiteY7-384" fmla="*/ 1009216 h 1239068"/>
                <a:gd name="connsiteX0-385" fmla="*/ 19649 w 366019"/>
                <a:gd name="connsiteY0-386" fmla="*/ 1009216 h 1239068"/>
                <a:gd name="connsiteX1-387" fmla="*/ 115799 w 366019"/>
                <a:gd name="connsiteY1-388" fmla="*/ 960813 h 1239068"/>
                <a:gd name="connsiteX2-389" fmla="*/ 77769 w 366019"/>
                <a:gd name="connsiteY2-390" fmla="*/ 0 h 1239068"/>
                <a:gd name="connsiteX3-391" fmla="*/ 82310 w 366019"/>
                <a:gd name="connsiteY3-392" fmla="*/ 5832 h 1239068"/>
                <a:gd name="connsiteX4-393" fmla="*/ 271588 w 366019"/>
                <a:gd name="connsiteY4-394" fmla="*/ 891483 h 1239068"/>
                <a:gd name="connsiteX5-395" fmla="*/ 366019 w 366019"/>
                <a:gd name="connsiteY5-396" fmla="*/ 841427 h 1239068"/>
                <a:gd name="connsiteX6-397" fmla="*/ 337218 w 366019"/>
                <a:gd name="connsiteY6-398" fmla="*/ 1239068 h 1239068"/>
                <a:gd name="connsiteX7-399" fmla="*/ 19649 w 366019"/>
                <a:gd name="connsiteY7-400" fmla="*/ 1009216 h 1239068"/>
                <a:gd name="connsiteX0-401" fmla="*/ 0 w 346370"/>
                <a:gd name="connsiteY0-402" fmla="*/ 1009216 h 1239068"/>
                <a:gd name="connsiteX1-403" fmla="*/ 96150 w 346370"/>
                <a:gd name="connsiteY1-404" fmla="*/ 960813 h 1239068"/>
                <a:gd name="connsiteX2-405" fmla="*/ 58120 w 346370"/>
                <a:gd name="connsiteY2-406" fmla="*/ 0 h 1239068"/>
                <a:gd name="connsiteX3-407" fmla="*/ 62661 w 346370"/>
                <a:gd name="connsiteY3-408" fmla="*/ 5832 h 1239068"/>
                <a:gd name="connsiteX4-409" fmla="*/ 251939 w 346370"/>
                <a:gd name="connsiteY4-410" fmla="*/ 891483 h 1239068"/>
                <a:gd name="connsiteX5-411" fmla="*/ 346370 w 346370"/>
                <a:gd name="connsiteY5-412" fmla="*/ 841427 h 1239068"/>
                <a:gd name="connsiteX6-413" fmla="*/ 317569 w 346370"/>
                <a:gd name="connsiteY6-414" fmla="*/ 1239068 h 1239068"/>
                <a:gd name="connsiteX7-415" fmla="*/ 0 w 346370"/>
                <a:gd name="connsiteY7-416" fmla="*/ 1009216 h 1239068"/>
                <a:gd name="connsiteX0-417" fmla="*/ 0 w 346370"/>
                <a:gd name="connsiteY0-418" fmla="*/ 1012785 h 1242637"/>
                <a:gd name="connsiteX1-419" fmla="*/ 96150 w 346370"/>
                <a:gd name="connsiteY1-420" fmla="*/ 964382 h 1242637"/>
                <a:gd name="connsiteX2-421" fmla="*/ 58120 w 346370"/>
                <a:gd name="connsiteY2-422" fmla="*/ 3569 h 1242637"/>
                <a:gd name="connsiteX3-423" fmla="*/ 114690 w 346370"/>
                <a:gd name="connsiteY3-424" fmla="*/ 0 h 1242637"/>
                <a:gd name="connsiteX4-425" fmla="*/ 251939 w 346370"/>
                <a:gd name="connsiteY4-426" fmla="*/ 895052 h 1242637"/>
                <a:gd name="connsiteX5-427" fmla="*/ 346370 w 346370"/>
                <a:gd name="connsiteY5-428" fmla="*/ 844996 h 1242637"/>
                <a:gd name="connsiteX6-429" fmla="*/ 317569 w 346370"/>
                <a:gd name="connsiteY6-430" fmla="*/ 1242637 h 1242637"/>
                <a:gd name="connsiteX7-431" fmla="*/ 0 w 346370"/>
                <a:gd name="connsiteY7-432" fmla="*/ 1012785 h 1242637"/>
                <a:gd name="connsiteX0-433" fmla="*/ 0 w 346370"/>
                <a:gd name="connsiteY0-434" fmla="*/ 1012785 h 1242637"/>
                <a:gd name="connsiteX1-435" fmla="*/ 96150 w 346370"/>
                <a:gd name="connsiteY1-436" fmla="*/ 964382 h 1242637"/>
                <a:gd name="connsiteX2-437" fmla="*/ 58120 w 346370"/>
                <a:gd name="connsiteY2-438" fmla="*/ 3569 h 1242637"/>
                <a:gd name="connsiteX3-439" fmla="*/ 114690 w 346370"/>
                <a:gd name="connsiteY3-440" fmla="*/ 0 h 1242637"/>
                <a:gd name="connsiteX4-441" fmla="*/ 251939 w 346370"/>
                <a:gd name="connsiteY4-442" fmla="*/ 895052 h 1242637"/>
                <a:gd name="connsiteX5-443" fmla="*/ 346370 w 346370"/>
                <a:gd name="connsiteY5-444" fmla="*/ 844996 h 1242637"/>
                <a:gd name="connsiteX6-445" fmla="*/ 317569 w 346370"/>
                <a:gd name="connsiteY6-446" fmla="*/ 1242637 h 1242637"/>
                <a:gd name="connsiteX7-447" fmla="*/ 0 w 346370"/>
                <a:gd name="connsiteY7-448" fmla="*/ 1012785 h 1242637"/>
                <a:gd name="connsiteX0-449" fmla="*/ 0 w 346370"/>
                <a:gd name="connsiteY0-450" fmla="*/ 1009216 h 1239068"/>
                <a:gd name="connsiteX1-451" fmla="*/ 96150 w 346370"/>
                <a:gd name="connsiteY1-452" fmla="*/ 960813 h 1239068"/>
                <a:gd name="connsiteX2-453" fmla="*/ 58120 w 346370"/>
                <a:gd name="connsiteY2-454" fmla="*/ 0 h 1239068"/>
                <a:gd name="connsiteX3-455" fmla="*/ 69331 w 346370"/>
                <a:gd name="connsiteY3-456" fmla="*/ 2339 h 1239068"/>
                <a:gd name="connsiteX4-457" fmla="*/ 251939 w 346370"/>
                <a:gd name="connsiteY4-458" fmla="*/ 891483 h 1239068"/>
                <a:gd name="connsiteX5-459" fmla="*/ 346370 w 346370"/>
                <a:gd name="connsiteY5-460" fmla="*/ 841427 h 1239068"/>
                <a:gd name="connsiteX6-461" fmla="*/ 317569 w 346370"/>
                <a:gd name="connsiteY6-462" fmla="*/ 1239068 h 1239068"/>
                <a:gd name="connsiteX7-463" fmla="*/ 0 w 346370"/>
                <a:gd name="connsiteY7-464" fmla="*/ 1009216 h 1239068"/>
                <a:gd name="connsiteX0-465" fmla="*/ 0 w 346370"/>
                <a:gd name="connsiteY0-466" fmla="*/ 1009216 h 1239068"/>
                <a:gd name="connsiteX1-467" fmla="*/ 96150 w 346370"/>
                <a:gd name="connsiteY1-468" fmla="*/ 960813 h 1239068"/>
                <a:gd name="connsiteX2-469" fmla="*/ 58120 w 346370"/>
                <a:gd name="connsiteY2-470" fmla="*/ 0 h 1239068"/>
                <a:gd name="connsiteX3-471" fmla="*/ 69331 w 346370"/>
                <a:gd name="connsiteY3-472" fmla="*/ 2339 h 1239068"/>
                <a:gd name="connsiteX4-473" fmla="*/ 251939 w 346370"/>
                <a:gd name="connsiteY4-474" fmla="*/ 891483 h 1239068"/>
                <a:gd name="connsiteX5-475" fmla="*/ 346370 w 346370"/>
                <a:gd name="connsiteY5-476" fmla="*/ 841427 h 1239068"/>
                <a:gd name="connsiteX6-477" fmla="*/ 317569 w 346370"/>
                <a:gd name="connsiteY6-478" fmla="*/ 1239068 h 1239068"/>
                <a:gd name="connsiteX7-479" fmla="*/ 0 w 346370"/>
                <a:gd name="connsiteY7-480" fmla="*/ 1009216 h 1239068"/>
                <a:gd name="connsiteX0-481" fmla="*/ 0 w 346370"/>
                <a:gd name="connsiteY0-482" fmla="*/ 1009216 h 1239068"/>
                <a:gd name="connsiteX1-483" fmla="*/ 96150 w 346370"/>
                <a:gd name="connsiteY1-484" fmla="*/ 960813 h 1239068"/>
                <a:gd name="connsiteX2-485" fmla="*/ 58120 w 346370"/>
                <a:gd name="connsiteY2-486" fmla="*/ 0 h 1239068"/>
                <a:gd name="connsiteX3-487" fmla="*/ 69331 w 346370"/>
                <a:gd name="connsiteY3-488" fmla="*/ 2339 h 1239068"/>
                <a:gd name="connsiteX4-489" fmla="*/ 251939 w 346370"/>
                <a:gd name="connsiteY4-490" fmla="*/ 891483 h 1239068"/>
                <a:gd name="connsiteX5-491" fmla="*/ 346370 w 346370"/>
                <a:gd name="connsiteY5-492" fmla="*/ 841427 h 1239068"/>
                <a:gd name="connsiteX6-493" fmla="*/ 317569 w 346370"/>
                <a:gd name="connsiteY6-494" fmla="*/ 1239068 h 1239068"/>
                <a:gd name="connsiteX7-495" fmla="*/ 0 w 346370"/>
                <a:gd name="connsiteY7-496" fmla="*/ 1009216 h 1239068"/>
                <a:gd name="connsiteX0-497" fmla="*/ 0 w 346370"/>
                <a:gd name="connsiteY0-498" fmla="*/ 1009216 h 1239068"/>
                <a:gd name="connsiteX1-499" fmla="*/ 96150 w 346370"/>
                <a:gd name="connsiteY1-500" fmla="*/ 960813 h 1239068"/>
                <a:gd name="connsiteX2-501" fmla="*/ 58120 w 346370"/>
                <a:gd name="connsiteY2-502" fmla="*/ 0 h 1239068"/>
                <a:gd name="connsiteX3-503" fmla="*/ 69331 w 346370"/>
                <a:gd name="connsiteY3-504" fmla="*/ 2339 h 1239068"/>
                <a:gd name="connsiteX4-505" fmla="*/ 251939 w 346370"/>
                <a:gd name="connsiteY4-506" fmla="*/ 891483 h 1239068"/>
                <a:gd name="connsiteX5-507" fmla="*/ 346370 w 346370"/>
                <a:gd name="connsiteY5-508" fmla="*/ 841427 h 1239068"/>
                <a:gd name="connsiteX6-509" fmla="*/ 317569 w 346370"/>
                <a:gd name="connsiteY6-510" fmla="*/ 1239068 h 1239068"/>
                <a:gd name="connsiteX7-511" fmla="*/ 0 w 346370"/>
                <a:gd name="connsiteY7-512" fmla="*/ 1009216 h 1239068"/>
                <a:gd name="connsiteX0-513" fmla="*/ 0 w 346370"/>
                <a:gd name="connsiteY0-514" fmla="*/ 1009216 h 1239068"/>
                <a:gd name="connsiteX1-515" fmla="*/ 96150 w 346370"/>
                <a:gd name="connsiteY1-516" fmla="*/ 960813 h 1239068"/>
                <a:gd name="connsiteX2-517" fmla="*/ 58120 w 346370"/>
                <a:gd name="connsiteY2-518" fmla="*/ 0 h 1239068"/>
                <a:gd name="connsiteX3-519" fmla="*/ 69331 w 346370"/>
                <a:gd name="connsiteY3-520" fmla="*/ 2339 h 1239068"/>
                <a:gd name="connsiteX4-521" fmla="*/ 251939 w 346370"/>
                <a:gd name="connsiteY4-522" fmla="*/ 891483 h 1239068"/>
                <a:gd name="connsiteX5-523" fmla="*/ 346370 w 346370"/>
                <a:gd name="connsiteY5-524" fmla="*/ 841427 h 1239068"/>
                <a:gd name="connsiteX6-525" fmla="*/ 317569 w 346370"/>
                <a:gd name="connsiteY6-526" fmla="*/ 1239068 h 1239068"/>
                <a:gd name="connsiteX7-527" fmla="*/ 0 w 346370"/>
                <a:gd name="connsiteY7-528" fmla="*/ 1009216 h 1239068"/>
                <a:gd name="connsiteX0-529" fmla="*/ 0 w 346370"/>
                <a:gd name="connsiteY0-530" fmla="*/ 1009216 h 1239068"/>
                <a:gd name="connsiteX1-531" fmla="*/ 96150 w 346370"/>
                <a:gd name="connsiteY1-532" fmla="*/ 960813 h 1239068"/>
                <a:gd name="connsiteX2-533" fmla="*/ 58120 w 346370"/>
                <a:gd name="connsiteY2-534" fmla="*/ 0 h 1239068"/>
                <a:gd name="connsiteX3-535" fmla="*/ 69331 w 346370"/>
                <a:gd name="connsiteY3-536" fmla="*/ 2339 h 1239068"/>
                <a:gd name="connsiteX4-537" fmla="*/ 251939 w 346370"/>
                <a:gd name="connsiteY4-538" fmla="*/ 891483 h 1239068"/>
                <a:gd name="connsiteX5-539" fmla="*/ 346370 w 346370"/>
                <a:gd name="connsiteY5-540" fmla="*/ 841427 h 1239068"/>
                <a:gd name="connsiteX6-541" fmla="*/ 317569 w 346370"/>
                <a:gd name="connsiteY6-542" fmla="*/ 1239068 h 1239068"/>
                <a:gd name="connsiteX7-543" fmla="*/ 0 w 346370"/>
                <a:gd name="connsiteY7-544" fmla="*/ 1009216 h 1239068"/>
                <a:gd name="connsiteX0-545" fmla="*/ 1210 w 347580"/>
                <a:gd name="connsiteY0-546" fmla="*/ 1009216 h 1239068"/>
                <a:gd name="connsiteX1-547" fmla="*/ 97360 w 347580"/>
                <a:gd name="connsiteY1-548" fmla="*/ 960813 h 1239068"/>
                <a:gd name="connsiteX2-549" fmla="*/ 59330 w 347580"/>
                <a:gd name="connsiteY2-550" fmla="*/ 0 h 1239068"/>
                <a:gd name="connsiteX3-551" fmla="*/ 70541 w 347580"/>
                <a:gd name="connsiteY3-552" fmla="*/ 2339 h 1239068"/>
                <a:gd name="connsiteX4-553" fmla="*/ 253149 w 347580"/>
                <a:gd name="connsiteY4-554" fmla="*/ 891483 h 1239068"/>
                <a:gd name="connsiteX5-555" fmla="*/ 347580 w 347580"/>
                <a:gd name="connsiteY5-556" fmla="*/ 841427 h 1239068"/>
                <a:gd name="connsiteX6-557" fmla="*/ 318779 w 347580"/>
                <a:gd name="connsiteY6-558" fmla="*/ 1239068 h 1239068"/>
                <a:gd name="connsiteX7-559" fmla="*/ 1210 w 347580"/>
                <a:gd name="connsiteY7-560" fmla="*/ 1009216 h 1239068"/>
                <a:gd name="connsiteX0-561" fmla="*/ 1210 w 347580"/>
                <a:gd name="connsiteY0-562" fmla="*/ 1009216 h 1239068"/>
                <a:gd name="connsiteX1-563" fmla="*/ 97360 w 347580"/>
                <a:gd name="connsiteY1-564" fmla="*/ 960813 h 1239068"/>
                <a:gd name="connsiteX2-565" fmla="*/ 59330 w 347580"/>
                <a:gd name="connsiteY2-566" fmla="*/ 0 h 1239068"/>
                <a:gd name="connsiteX3-567" fmla="*/ 70541 w 347580"/>
                <a:gd name="connsiteY3-568" fmla="*/ 2339 h 1239068"/>
                <a:gd name="connsiteX4-569" fmla="*/ 253149 w 347580"/>
                <a:gd name="connsiteY4-570" fmla="*/ 891483 h 1239068"/>
                <a:gd name="connsiteX5-571" fmla="*/ 347580 w 347580"/>
                <a:gd name="connsiteY5-572" fmla="*/ 841427 h 1239068"/>
                <a:gd name="connsiteX6-573" fmla="*/ 318779 w 347580"/>
                <a:gd name="connsiteY6-574" fmla="*/ 1239068 h 1239068"/>
                <a:gd name="connsiteX7-575" fmla="*/ 1210 w 347580"/>
                <a:gd name="connsiteY7-576" fmla="*/ 1009216 h 1239068"/>
                <a:gd name="connsiteX0-577" fmla="*/ 1210 w 347580"/>
                <a:gd name="connsiteY0-578" fmla="*/ 1009216 h 1239068"/>
                <a:gd name="connsiteX1-579" fmla="*/ 97360 w 347580"/>
                <a:gd name="connsiteY1-580" fmla="*/ 960813 h 1239068"/>
                <a:gd name="connsiteX2-581" fmla="*/ 59330 w 347580"/>
                <a:gd name="connsiteY2-582" fmla="*/ 0 h 1239068"/>
                <a:gd name="connsiteX3-583" fmla="*/ 70541 w 347580"/>
                <a:gd name="connsiteY3-584" fmla="*/ 2339 h 1239068"/>
                <a:gd name="connsiteX4-585" fmla="*/ 239554 w 347580"/>
                <a:gd name="connsiteY4-586" fmla="*/ 885002 h 1239068"/>
                <a:gd name="connsiteX5-587" fmla="*/ 347580 w 347580"/>
                <a:gd name="connsiteY5-588" fmla="*/ 841427 h 1239068"/>
                <a:gd name="connsiteX6-589" fmla="*/ 318779 w 347580"/>
                <a:gd name="connsiteY6-590" fmla="*/ 1239068 h 1239068"/>
                <a:gd name="connsiteX7-591" fmla="*/ 1210 w 347580"/>
                <a:gd name="connsiteY7-592" fmla="*/ 1009216 h 1239068"/>
                <a:gd name="connsiteX0-593" fmla="*/ 1210 w 347580"/>
                <a:gd name="connsiteY0-594" fmla="*/ 1009216 h 1239068"/>
                <a:gd name="connsiteX1-595" fmla="*/ 97360 w 347580"/>
                <a:gd name="connsiteY1-596" fmla="*/ 960813 h 1239068"/>
                <a:gd name="connsiteX2-597" fmla="*/ 59330 w 347580"/>
                <a:gd name="connsiteY2-598" fmla="*/ 0 h 1239068"/>
                <a:gd name="connsiteX3-599" fmla="*/ 70541 w 347580"/>
                <a:gd name="connsiteY3-600" fmla="*/ 2339 h 1239068"/>
                <a:gd name="connsiteX4-601" fmla="*/ 236504 w 347580"/>
                <a:gd name="connsiteY4-602" fmla="*/ 901901 h 1239068"/>
                <a:gd name="connsiteX5-603" fmla="*/ 347580 w 347580"/>
                <a:gd name="connsiteY5-604" fmla="*/ 841427 h 1239068"/>
                <a:gd name="connsiteX6-605" fmla="*/ 318779 w 347580"/>
                <a:gd name="connsiteY6-606" fmla="*/ 1239068 h 1239068"/>
                <a:gd name="connsiteX7-607" fmla="*/ 1210 w 347580"/>
                <a:gd name="connsiteY7-608" fmla="*/ 1009216 h 1239068"/>
                <a:gd name="connsiteX0-609" fmla="*/ 9832 w 356202"/>
                <a:gd name="connsiteY0-610" fmla="*/ 1009216 h 1239068"/>
                <a:gd name="connsiteX1-611" fmla="*/ 105982 w 356202"/>
                <a:gd name="connsiteY1-612" fmla="*/ 960813 h 1239068"/>
                <a:gd name="connsiteX2-613" fmla="*/ 67952 w 356202"/>
                <a:gd name="connsiteY2-614" fmla="*/ 0 h 1239068"/>
                <a:gd name="connsiteX3-615" fmla="*/ 79163 w 356202"/>
                <a:gd name="connsiteY3-616" fmla="*/ 2339 h 1239068"/>
                <a:gd name="connsiteX4-617" fmla="*/ 245126 w 356202"/>
                <a:gd name="connsiteY4-618" fmla="*/ 901901 h 1239068"/>
                <a:gd name="connsiteX5-619" fmla="*/ 356202 w 356202"/>
                <a:gd name="connsiteY5-620" fmla="*/ 841427 h 1239068"/>
                <a:gd name="connsiteX6-621" fmla="*/ 327401 w 356202"/>
                <a:gd name="connsiteY6-622" fmla="*/ 1239068 h 1239068"/>
                <a:gd name="connsiteX7-623" fmla="*/ 9832 w 356202"/>
                <a:gd name="connsiteY7-624" fmla="*/ 1009216 h 1239068"/>
                <a:gd name="connsiteX0-625" fmla="*/ 9832 w 356202"/>
                <a:gd name="connsiteY0-626" fmla="*/ 1009216 h 1239068"/>
                <a:gd name="connsiteX1-627" fmla="*/ 105982 w 356202"/>
                <a:gd name="connsiteY1-628" fmla="*/ 960813 h 1239068"/>
                <a:gd name="connsiteX2-629" fmla="*/ 67952 w 356202"/>
                <a:gd name="connsiteY2-630" fmla="*/ 0 h 1239068"/>
                <a:gd name="connsiteX3-631" fmla="*/ 81002 w 356202"/>
                <a:gd name="connsiteY3-632" fmla="*/ 278496 h 1239068"/>
                <a:gd name="connsiteX4-633" fmla="*/ 245126 w 356202"/>
                <a:gd name="connsiteY4-634" fmla="*/ 901901 h 1239068"/>
                <a:gd name="connsiteX5-635" fmla="*/ 356202 w 356202"/>
                <a:gd name="connsiteY5-636" fmla="*/ 841427 h 1239068"/>
                <a:gd name="connsiteX6-637" fmla="*/ 327401 w 356202"/>
                <a:gd name="connsiteY6-638" fmla="*/ 1239068 h 1239068"/>
                <a:gd name="connsiteX7-639" fmla="*/ 9832 w 356202"/>
                <a:gd name="connsiteY7-640" fmla="*/ 1009216 h 1239068"/>
                <a:gd name="connsiteX0-641" fmla="*/ 9832 w 356202"/>
                <a:gd name="connsiteY0-642" fmla="*/ 1009216 h 1239068"/>
                <a:gd name="connsiteX1-643" fmla="*/ 105982 w 356202"/>
                <a:gd name="connsiteY1-644" fmla="*/ 960813 h 1239068"/>
                <a:gd name="connsiteX2-645" fmla="*/ 67952 w 356202"/>
                <a:gd name="connsiteY2-646" fmla="*/ 0 h 1239068"/>
                <a:gd name="connsiteX3-647" fmla="*/ 85894 w 356202"/>
                <a:gd name="connsiteY3-648" fmla="*/ 269984 h 1239068"/>
                <a:gd name="connsiteX4-649" fmla="*/ 245126 w 356202"/>
                <a:gd name="connsiteY4-650" fmla="*/ 901901 h 1239068"/>
                <a:gd name="connsiteX5-651" fmla="*/ 356202 w 356202"/>
                <a:gd name="connsiteY5-652" fmla="*/ 841427 h 1239068"/>
                <a:gd name="connsiteX6-653" fmla="*/ 327401 w 356202"/>
                <a:gd name="connsiteY6-654" fmla="*/ 1239068 h 1239068"/>
                <a:gd name="connsiteX7-655" fmla="*/ 9832 w 356202"/>
                <a:gd name="connsiteY7-656" fmla="*/ 1009216 h 1239068"/>
                <a:gd name="connsiteX0-657" fmla="*/ 9832 w 356202"/>
                <a:gd name="connsiteY0-658" fmla="*/ 1009216 h 1239068"/>
                <a:gd name="connsiteX1-659" fmla="*/ 105982 w 356202"/>
                <a:gd name="connsiteY1-660" fmla="*/ 960813 h 1239068"/>
                <a:gd name="connsiteX2-661" fmla="*/ 67952 w 356202"/>
                <a:gd name="connsiteY2-662" fmla="*/ 0 h 1239068"/>
                <a:gd name="connsiteX3-663" fmla="*/ 85894 w 356202"/>
                <a:gd name="connsiteY3-664" fmla="*/ 269984 h 1239068"/>
                <a:gd name="connsiteX4-665" fmla="*/ 245126 w 356202"/>
                <a:gd name="connsiteY4-666" fmla="*/ 901901 h 1239068"/>
                <a:gd name="connsiteX5-667" fmla="*/ 356202 w 356202"/>
                <a:gd name="connsiteY5-668" fmla="*/ 841427 h 1239068"/>
                <a:gd name="connsiteX6-669" fmla="*/ 327401 w 356202"/>
                <a:gd name="connsiteY6-670" fmla="*/ 1239068 h 1239068"/>
                <a:gd name="connsiteX7-671" fmla="*/ 9832 w 356202"/>
                <a:gd name="connsiteY7-672" fmla="*/ 1009216 h 1239068"/>
                <a:gd name="connsiteX0-673" fmla="*/ 1827 w 348197"/>
                <a:gd name="connsiteY0-674" fmla="*/ 965826 h 1195678"/>
                <a:gd name="connsiteX1-675" fmla="*/ 97977 w 348197"/>
                <a:gd name="connsiteY1-676" fmla="*/ 917423 h 1195678"/>
                <a:gd name="connsiteX2-677" fmla="*/ 80974 w 348197"/>
                <a:gd name="connsiteY2-678" fmla="*/ 0 h 1195678"/>
                <a:gd name="connsiteX3-679" fmla="*/ 77889 w 348197"/>
                <a:gd name="connsiteY3-680" fmla="*/ 226594 h 1195678"/>
                <a:gd name="connsiteX4-681" fmla="*/ 237121 w 348197"/>
                <a:gd name="connsiteY4-682" fmla="*/ 858511 h 1195678"/>
                <a:gd name="connsiteX5-683" fmla="*/ 348197 w 348197"/>
                <a:gd name="connsiteY5-684" fmla="*/ 798037 h 1195678"/>
                <a:gd name="connsiteX6-685" fmla="*/ 319396 w 348197"/>
                <a:gd name="connsiteY6-686" fmla="*/ 1195678 h 1195678"/>
                <a:gd name="connsiteX7-687" fmla="*/ 1827 w 348197"/>
                <a:gd name="connsiteY7-688" fmla="*/ 965826 h 1195678"/>
                <a:gd name="connsiteX0-689" fmla="*/ 1827 w 348197"/>
                <a:gd name="connsiteY0-690" fmla="*/ 965826 h 1195678"/>
                <a:gd name="connsiteX1-691" fmla="*/ 97977 w 348197"/>
                <a:gd name="connsiteY1-692" fmla="*/ 917423 h 1195678"/>
                <a:gd name="connsiteX2-693" fmla="*/ 80974 w 348197"/>
                <a:gd name="connsiteY2-694" fmla="*/ 0 h 1195678"/>
                <a:gd name="connsiteX3-695" fmla="*/ 77889 w 348197"/>
                <a:gd name="connsiteY3-696" fmla="*/ 226594 h 1195678"/>
                <a:gd name="connsiteX4-697" fmla="*/ 237121 w 348197"/>
                <a:gd name="connsiteY4-698" fmla="*/ 858511 h 1195678"/>
                <a:gd name="connsiteX5-699" fmla="*/ 348197 w 348197"/>
                <a:gd name="connsiteY5-700" fmla="*/ 798037 h 1195678"/>
                <a:gd name="connsiteX6-701" fmla="*/ 319396 w 348197"/>
                <a:gd name="connsiteY6-702" fmla="*/ 1195678 h 1195678"/>
                <a:gd name="connsiteX7-703" fmla="*/ 1827 w 348197"/>
                <a:gd name="connsiteY7-704" fmla="*/ 965826 h 1195678"/>
                <a:gd name="connsiteX0-705" fmla="*/ 1827 w 348197"/>
                <a:gd name="connsiteY0-706" fmla="*/ 965826 h 1195678"/>
                <a:gd name="connsiteX1-707" fmla="*/ 97977 w 348197"/>
                <a:gd name="connsiteY1-708" fmla="*/ 917423 h 1195678"/>
                <a:gd name="connsiteX2-709" fmla="*/ 80974 w 348197"/>
                <a:gd name="connsiteY2-710" fmla="*/ 0 h 1195678"/>
                <a:gd name="connsiteX3-711" fmla="*/ 77889 w 348197"/>
                <a:gd name="connsiteY3-712" fmla="*/ 226594 h 1195678"/>
                <a:gd name="connsiteX4-713" fmla="*/ 237121 w 348197"/>
                <a:gd name="connsiteY4-714" fmla="*/ 858511 h 1195678"/>
                <a:gd name="connsiteX5-715" fmla="*/ 348197 w 348197"/>
                <a:gd name="connsiteY5-716" fmla="*/ 798037 h 1195678"/>
                <a:gd name="connsiteX6-717" fmla="*/ 319396 w 348197"/>
                <a:gd name="connsiteY6-718" fmla="*/ 1195678 h 1195678"/>
                <a:gd name="connsiteX7-719" fmla="*/ 1827 w 348197"/>
                <a:gd name="connsiteY7-720" fmla="*/ 965826 h 1195678"/>
                <a:gd name="connsiteX0-721" fmla="*/ 0 w 346370"/>
                <a:gd name="connsiteY0-722" fmla="*/ 965826 h 1195678"/>
                <a:gd name="connsiteX1-723" fmla="*/ 96150 w 346370"/>
                <a:gd name="connsiteY1-724" fmla="*/ 917423 h 1195678"/>
                <a:gd name="connsiteX2-725" fmla="*/ 79147 w 346370"/>
                <a:gd name="connsiteY2-726" fmla="*/ 0 h 1195678"/>
                <a:gd name="connsiteX3-727" fmla="*/ 76062 w 346370"/>
                <a:gd name="connsiteY3-728" fmla="*/ 226594 h 1195678"/>
                <a:gd name="connsiteX4-729" fmla="*/ 235294 w 346370"/>
                <a:gd name="connsiteY4-730" fmla="*/ 858511 h 1195678"/>
                <a:gd name="connsiteX5-731" fmla="*/ 346370 w 346370"/>
                <a:gd name="connsiteY5-732" fmla="*/ 798037 h 1195678"/>
                <a:gd name="connsiteX6-733" fmla="*/ 317569 w 346370"/>
                <a:gd name="connsiteY6-734" fmla="*/ 1195678 h 1195678"/>
                <a:gd name="connsiteX7-735" fmla="*/ 0 w 346370"/>
                <a:gd name="connsiteY7-736" fmla="*/ 965826 h 1195678"/>
                <a:gd name="connsiteX0-737" fmla="*/ 0 w 346370"/>
                <a:gd name="connsiteY0-738" fmla="*/ 965826 h 1195678"/>
                <a:gd name="connsiteX1-739" fmla="*/ 96150 w 346370"/>
                <a:gd name="connsiteY1-740" fmla="*/ 917423 h 1195678"/>
                <a:gd name="connsiteX2-741" fmla="*/ 79147 w 346370"/>
                <a:gd name="connsiteY2-742" fmla="*/ 0 h 1195678"/>
                <a:gd name="connsiteX3-743" fmla="*/ 76062 w 346370"/>
                <a:gd name="connsiteY3-744" fmla="*/ 226594 h 1195678"/>
                <a:gd name="connsiteX4-745" fmla="*/ 235294 w 346370"/>
                <a:gd name="connsiteY4-746" fmla="*/ 858511 h 1195678"/>
                <a:gd name="connsiteX5-747" fmla="*/ 346370 w 346370"/>
                <a:gd name="connsiteY5-748" fmla="*/ 798037 h 1195678"/>
                <a:gd name="connsiteX6-749" fmla="*/ 317569 w 346370"/>
                <a:gd name="connsiteY6-750" fmla="*/ 1195678 h 1195678"/>
                <a:gd name="connsiteX7-751" fmla="*/ 0 w 346370"/>
                <a:gd name="connsiteY7-752" fmla="*/ 965826 h 1195678"/>
                <a:gd name="connsiteX0-753" fmla="*/ 0 w 346370"/>
                <a:gd name="connsiteY0-754" fmla="*/ 965826 h 1195678"/>
                <a:gd name="connsiteX1-755" fmla="*/ 96150 w 346370"/>
                <a:gd name="connsiteY1-756" fmla="*/ 917423 h 1195678"/>
                <a:gd name="connsiteX2-757" fmla="*/ 79147 w 346370"/>
                <a:gd name="connsiteY2-758" fmla="*/ 0 h 1195678"/>
                <a:gd name="connsiteX3-759" fmla="*/ 66468 w 346370"/>
                <a:gd name="connsiteY3-760" fmla="*/ 342978 h 1195678"/>
                <a:gd name="connsiteX4-761" fmla="*/ 235294 w 346370"/>
                <a:gd name="connsiteY4-762" fmla="*/ 858511 h 1195678"/>
                <a:gd name="connsiteX5-763" fmla="*/ 346370 w 346370"/>
                <a:gd name="connsiteY5-764" fmla="*/ 798037 h 1195678"/>
                <a:gd name="connsiteX6-765" fmla="*/ 317569 w 346370"/>
                <a:gd name="connsiteY6-766" fmla="*/ 1195678 h 1195678"/>
                <a:gd name="connsiteX7-767" fmla="*/ 0 w 346370"/>
                <a:gd name="connsiteY7-768" fmla="*/ 965826 h 1195678"/>
                <a:gd name="connsiteX0-769" fmla="*/ 0 w 346370"/>
                <a:gd name="connsiteY0-770" fmla="*/ 965826 h 1195678"/>
                <a:gd name="connsiteX1-771" fmla="*/ 96150 w 346370"/>
                <a:gd name="connsiteY1-772" fmla="*/ 917423 h 1195678"/>
                <a:gd name="connsiteX2-773" fmla="*/ 79147 w 346370"/>
                <a:gd name="connsiteY2-774" fmla="*/ 0 h 1195678"/>
                <a:gd name="connsiteX3-775" fmla="*/ 66468 w 346370"/>
                <a:gd name="connsiteY3-776" fmla="*/ 342978 h 1195678"/>
                <a:gd name="connsiteX4-777" fmla="*/ 235294 w 346370"/>
                <a:gd name="connsiteY4-778" fmla="*/ 858511 h 1195678"/>
                <a:gd name="connsiteX5-779" fmla="*/ 346370 w 346370"/>
                <a:gd name="connsiteY5-780" fmla="*/ 798037 h 1195678"/>
                <a:gd name="connsiteX6-781" fmla="*/ 317569 w 346370"/>
                <a:gd name="connsiteY6-782" fmla="*/ 1195678 h 1195678"/>
                <a:gd name="connsiteX7-783" fmla="*/ 0 w 346370"/>
                <a:gd name="connsiteY7-784" fmla="*/ 965826 h 1195678"/>
                <a:gd name="connsiteX0-785" fmla="*/ 0 w 346370"/>
                <a:gd name="connsiteY0-786" fmla="*/ 965826 h 1195678"/>
                <a:gd name="connsiteX1-787" fmla="*/ 96150 w 346370"/>
                <a:gd name="connsiteY1-788" fmla="*/ 917423 h 1195678"/>
                <a:gd name="connsiteX2-789" fmla="*/ 79147 w 346370"/>
                <a:gd name="connsiteY2-790" fmla="*/ 0 h 1195678"/>
                <a:gd name="connsiteX3-791" fmla="*/ 67992 w 346370"/>
                <a:gd name="connsiteY3-792" fmla="*/ 423786 h 1195678"/>
                <a:gd name="connsiteX4-793" fmla="*/ 235294 w 346370"/>
                <a:gd name="connsiteY4-794" fmla="*/ 858511 h 1195678"/>
                <a:gd name="connsiteX5-795" fmla="*/ 346370 w 346370"/>
                <a:gd name="connsiteY5-796" fmla="*/ 798037 h 1195678"/>
                <a:gd name="connsiteX6-797" fmla="*/ 317569 w 346370"/>
                <a:gd name="connsiteY6-798" fmla="*/ 1195678 h 1195678"/>
                <a:gd name="connsiteX7-799" fmla="*/ 0 w 346370"/>
                <a:gd name="connsiteY7-800" fmla="*/ 965826 h 1195678"/>
                <a:gd name="connsiteX0-801" fmla="*/ 0 w 346370"/>
                <a:gd name="connsiteY0-802" fmla="*/ 965826 h 1195678"/>
                <a:gd name="connsiteX1-803" fmla="*/ 96150 w 346370"/>
                <a:gd name="connsiteY1-804" fmla="*/ 917423 h 1195678"/>
                <a:gd name="connsiteX2-805" fmla="*/ 79147 w 346370"/>
                <a:gd name="connsiteY2-806" fmla="*/ 0 h 1195678"/>
                <a:gd name="connsiteX3-807" fmla="*/ 67992 w 346370"/>
                <a:gd name="connsiteY3-808" fmla="*/ 423786 h 1195678"/>
                <a:gd name="connsiteX4-809" fmla="*/ 235294 w 346370"/>
                <a:gd name="connsiteY4-810" fmla="*/ 858511 h 1195678"/>
                <a:gd name="connsiteX5-811" fmla="*/ 346370 w 346370"/>
                <a:gd name="connsiteY5-812" fmla="*/ 798037 h 1195678"/>
                <a:gd name="connsiteX6-813" fmla="*/ 317569 w 346370"/>
                <a:gd name="connsiteY6-814" fmla="*/ 1195678 h 1195678"/>
                <a:gd name="connsiteX7-815" fmla="*/ 0 w 346370"/>
                <a:gd name="connsiteY7-816" fmla="*/ 965826 h 1195678"/>
                <a:gd name="connsiteX0-817" fmla="*/ 0 w 346370"/>
                <a:gd name="connsiteY0-818" fmla="*/ 965826 h 1195678"/>
                <a:gd name="connsiteX1-819" fmla="*/ 96150 w 346370"/>
                <a:gd name="connsiteY1-820" fmla="*/ 917423 h 1195678"/>
                <a:gd name="connsiteX2-821" fmla="*/ 79147 w 346370"/>
                <a:gd name="connsiteY2-822" fmla="*/ 0 h 1195678"/>
                <a:gd name="connsiteX3-823" fmla="*/ 74662 w 346370"/>
                <a:gd name="connsiteY3-824" fmla="*/ 420291 h 1195678"/>
                <a:gd name="connsiteX4-825" fmla="*/ 235294 w 346370"/>
                <a:gd name="connsiteY4-826" fmla="*/ 858511 h 1195678"/>
                <a:gd name="connsiteX5-827" fmla="*/ 346370 w 346370"/>
                <a:gd name="connsiteY5-828" fmla="*/ 798037 h 1195678"/>
                <a:gd name="connsiteX6-829" fmla="*/ 317569 w 346370"/>
                <a:gd name="connsiteY6-830" fmla="*/ 1195678 h 1195678"/>
                <a:gd name="connsiteX7-831" fmla="*/ 0 w 346370"/>
                <a:gd name="connsiteY7-832" fmla="*/ 965826 h 1195678"/>
                <a:gd name="connsiteX0-833" fmla="*/ 0 w 346370"/>
                <a:gd name="connsiteY0-834" fmla="*/ 965826 h 1195678"/>
                <a:gd name="connsiteX1-835" fmla="*/ 96150 w 346370"/>
                <a:gd name="connsiteY1-836" fmla="*/ 917423 h 1195678"/>
                <a:gd name="connsiteX2-837" fmla="*/ 79147 w 346370"/>
                <a:gd name="connsiteY2-838" fmla="*/ 0 h 1195678"/>
                <a:gd name="connsiteX3-839" fmla="*/ 74662 w 346370"/>
                <a:gd name="connsiteY3-840" fmla="*/ 420291 h 1195678"/>
                <a:gd name="connsiteX4-841" fmla="*/ 235294 w 346370"/>
                <a:gd name="connsiteY4-842" fmla="*/ 858511 h 1195678"/>
                <a:gd name="connsiteX5-843" fmla="*/ 346370 w 346370"/>
                <a:gd name="connsiteY5-844" fmla="*/ 798037 h 1195678"/>
                <a:gd name="connsiteX6-845" fmla="*/ 317569 w 346370"/>
                <a:gd name="connsiteY6-846" fmla="*/ 1195678 h 1195678"/>
                <a:gd name="connsiteX7-847" fmla="*/ 0 w 346370"/>
                <a:gd name="connsiteY7-848" fmla="*/ 965826 h 1195678"/>
                <a:gd name="connsiteX0-849" fmla="*/ 0 w 346370"/>
                <a:gd name="connsiteY0-850" fmla="*/ 965826 h 1195678"/>
                <a:gd name="connsiteX1-851" fmla="*/ 96150 w 346370"/>
                <a:gd name="connsiteY1-852" fmla="*/ 917423 h 1195678"/>
                <a:gd name="connsiteX2-853" fmla="*/ 79147 w 346370"/>
                <a:gd name="connsiteY2-854" fmla="*/ 0 h 1195678"/>
                <a:gd name="connsiteX3-855" fmla="*/ 74662 w 346370"/>
                <a:gd name="connsiteY3-856" fmla="*/ 420291 h 1195678"/>
                <a:gd name="connsiteX4-857" fmla="*/ 235294 w 346370"/>
                <a:gd name="connsiteY4-858" fmla="*/ 858511 h 1195678"/>
                <a:gd name="connsiteX5-859" fmla="*/ 346370 w 346370"/>
                <a:gd name="connsiteY5-860" fmla="*/ 798037 h 1195678"/>
                <a:gd name="connsiteX6-861" fmla="*/ 317569 w 346370"/>
                <a:gd name="connsiteY6-862" fmla="*/ 1195678 h 1195678"/>
                <a:gd name="connsiteX7-863" fmla="*/ 0 w 346370"/>
                <a:gd name="connsiteY7-864" fmla="*/ 965826 h 1195678"/>
                <a:gd name="connsiteX0-865" fmla="*/ 0 w 346370"/>
                <a:gd name="connsiteY0-866" fmla="*/ 965826 h 1195678"/>
                <a:gd name="connsiteX1-867" fmla="*/ 96150 w 346370"/>
                <a:gd name="connsiteY1-868" fmla="*/ 917423 h 1195678"/>
                <a:gd name="connsiteX2-869" fmla="*/ 79147 w 346370"/>
                <a:gd name="connsiteY2-870" fmla="*/ 0 h 1195678"/>
                <a:gd name="connsiteX3-871" fmla="*/ 74662 w 346370"/>
                <a:gd name="connsiteY3-872" fmla="*/ 420291 h 1195678"/>
                <a:gd name="connsiteX4-873" fmla="*/ 231927 w 346370"/>
                <a:gd name="connsiteY4-874" fmla="*/ 858576 h 1195678"/>
                <a:gd name="connsiteX5-875" fmla="*/ 346370 w 346370"/>
                <a:gd name="connsiteY5-876" fmla="*/ 798037 h 1195678"/>
                <a:gd name="connsiteX6-877" fmla="*/ 317569 w 346370"/>
                <a:gd name="connsiteY6-878" fmla="*/ 1195678 h 1195678"/>
                <a:gd name="connsiteX7-879" fmla="*/ 0 w 346370"/>
                <a:gd name="connsiteY7-880" fmla="*/ 965826 h 1195678"/>
                <a:gd name="connsiteX0-881" fmla="*/ 0 w 346370"/>
                <a:gd name="connsiteY0-882" fmla="*/ 965826 h 1195678"/>
                <a:gd name="connsiteX1-883" fmla="*/ 96150 w 346370"/>
                <a:gd name="connsiteY1-884" fmla="*/ 917423 h 1195678"/>
                <a:gd name="connsiteX2-885" fmla="*/ 79147 w 346370"/>
                <a:gd name="connsiteY2-886" fmla="*/ 0 h 1195678"/>
                <a:gd name="connsiteX3-887" fmla="*/ 74662 w 346370"/>
                <a:gd name="connsiteY3-888" fmla="*/ 420291 h 1195678"/>
                <a:gd name="connsiteX4-889" fmla="*/ 257185 w 346370"/>
                <a:gd name="connsiteY4-890" fmla="*/ 840054 h 1195678"/>
                <a:gd name="connsiteX5-891" fmla="*/ 346370 w 346370"/>
                <a:gd name="connsiteY5-892" fmla="*/ 798037 h 1195678"/>
                <a:gd name="connsiteX6-893" fmla="*/ 317569 w 346370"/>
                <a:gd name="connsiteY6-894" fmla="*/ 1195678 h 1195678"/>
                <a:gd name="connsiteX7-895" fmla="*/ 0 w 346370"/>
                <a:gd name="connsiteY7-896" fmla="*/ 965826 h 1195678"/>
                <a:gd name="connsiteX0-897" fmla="*/ 20484 w 366854"/>
                <a:gd name="connsiteY0-898" fmla="*/ 965826 h 1195678"/>
                <a:gd name="connsiteX1-899" fmla="*/ 86326 w 366854"/>
                <a:gd name="connsiteY1-900" fmla="*/ 934261 h 1195678"/>
                <a:gd name="connsiteX2-901" fmla="*/ 99631 w 366854"/>
                <a:gd name="connsiteY2-902" fmla="*/ 0 h 1195678"/>
                <a:gd name="connsiteX3-903" fmla="*/ 95146 w 366854"/>
                <a:gd name="connsiteY3-904" fmla="*/ 420291 h 1195678"/>
                <a:gd name="connsiteX4-905" fmla="*/ 277669 w 366854"/>
                <a:gd name="connsiteY4-906" fmla="*/ 840054 h 1195678"/>
                <a:gd name="connsiteX5-907" fmla="*/ 366854 w 366854"/>
                <a:gd name="connsiteY5-908" fmla="*/ 798037 h 1195678"/>
                <a:gd name="connsiteX6-909" fmla="*/ 338053 w 366854"/>
                <a:gd name="connsiteY6-910" fmla="*/ 1195678 h 1195678"/>
                <a:gd name="connsiteX7-911" fmla="*/ 20484 w 366854"/>
                <a:gd name="connsiteY7-912" fmla="*/ 965826 h 1195678"/>
                <a:gd name="connsiteX0-913" fmla="*/ 20484 w 366854"/>
                <a:gd name="connsiteY0-914" fmla="*/ 965826 h 1195678"/>
                <a:gd name="connsiteX1-915" fmla="*/ 86326 w 366854"/>
                <a:gd name="connsiteY1-916" fmla="*/ 934261 h 1195678"/>
                <a:gd name="connsiteX2-917" fmla="*/ 99631 w 366854"/>
                <a:gd name="connsiteY2-918" fmla="*/ 0 h 1195678"/>
                <a:gd name="connsiteX3-919" fmla="*/ 128821 w 366854"/>
                <a:gd name="connsiteY3-920" fmla="*/ 427026 h 1195678"/>
                <a:gd name="connsiteX4-921" fmla="*/ 277669 w 366854"/>
                <a:gd name="connsiteY4-922" fmla="*/ 840054 h 1195678"/>
                <a:gd name="connsiteX5-923" fmla="*/ 366854 w 366854"/>
                <a:gd name="connsiteY5-924" fmla="*/ 798037 h 1195678"/>
                <a:gd name="connsiteX6-925" fmla="*/ 338053 w 366854"/>
                <a:gd name="connsiteY6-926" fmla="*/ 1195678 h 1195678"/>
                <a:gd name="connsiteX7-927" fmla="*/ 20484 w 366854"/>
                <a:gd name="connsiteY7-928" fmla="*/ 965826 h 1195678"/>
                <a:gd name="connsiteX0-929" fmla="*/ 9187 w 355557"/>
                <a:gd name="connsiteY0-930" fmla="*/ 980980 h 1210832"/>
                <a:gd name="connsiteX1-931" fmla="*/ 75029 w 355557"/>
                <a:gd name="connsiteY1-932" fmla="*/ 949415 h 1210832"/>
                <a:gd name="connsiteX2-933" fmla="*/ 133797 w 355557"/>
                <a:gd name="connsiteY2-934" fmla="*/ 0 h 1210832"/>
                <a:gd name="connsiteX3-935" fmla="*/ 117524 w 355557"/>
                <a:gd name="connsiteY3-936" fmla="*/ 442180 h 1210832"/>
                <a:gd name="connsiteX4-937" fmla="*/ 266372 w 355557"/>
                <a:gd name="connsiteY4-938" fmla="*/ 855208 h 1210832"/>
                <a:gd name="connsiteX5-939" fmla="*/ 355557 w 355557"/>
                <a:gd name="connsiteY5-940" fmla="*/ 813191 h 1210832"/>
                <a:gd name="connsiteX6-941" fmla="*/ 326756 w 355557"/>
                <a:gd name="connsiteY6-942" fmla="*/ 1210832 h 1210832"/>
                <a:gd name="connsiteX7-943" fmla="*/ 9187 w 355557"/>
                <a:gd name="connsiteY7-944" fmla="*/ 980980 h 1210832"/>
                <a:gd name="connsiteX0-945" fmla="*/ 9187 w 355557"/>
                <a:gd name="connsiteY0-946" fmla="*/ 980980 h 1210832"/>
                <a:gd name="connsiteX1-947" fmla="*/ 75029 w 355557"/>
                <a:gd name="connsiteY1-948" fmla="*/ 949415 h 1210832"/>
                <a:gd name="connsiteX2-949" fmla="*/ 133797 w 355557"/>
                <a:gd name="connsiteY2-950" fmla="*/ 0 h 1210832"/>
                <a:gd name="connsiteX3-951" fmla="*/ 117524 w 355557"/>
                <a:gd name="connsiteY3-952" fmla="*/ 442180 h 1210832"/>
                <a:gd name="connsiteX4-953" fmla="*/ 266372 w 355557"/>
                <a:gd name="connsiteY4-954" fmla="*/ 855208 h 1210832"/>
                <a:gd name="connsiteX5-955" fmla="*/ 355557 w 355557"/>
                <a:gd name="connsiteY5-956" fmla="*/ 813191 h 1210832"/>
                <a:gd name="connsiteX6-957" fmla="*/ 326756 w 355557"/>
                <a:gd name="connsiteY6-958" fmla="*/ 1210832 h 1210832"/>
                <a:gd name="connsiteX7-959" fmla="*/ 9187 w 355557"/>
                <a:gd name="connsiteY7-960" fmla="*/ 980980 h 1210832"/>
                <a:gd name="connsiteX0-961" fmla="*/ 9187 w 355557"/>
                <a:gd name="connsiteY0-962" fmla="*/ 980980 h 1210832"/>
                <a:gd name="connsiteX1-963" fmla="*/ 75029 w 355557"/>
                <a:gd name="connsiteY1-964" fmla="*/ 949415 h 1210832"/>
                <a:gd name="connsiteX2-965" fmla="*/ 133797 w 355557"/>
                <a:gd name="connsiteY2-966" fmla="*/ 0 h 1210832"/>
                <a:gd name="connsiteX3-967" fmla="*/ 117524 w 355557"/>
                <a:gd name="connsiteY3-968" fmla="*/ 442180 h 1210832"/>
                <a:gd name="connsiteX4-969" fmla="*/ 266372 w 355557"/>
                <a:gd name="connsiteY4-970" fmla="*/ 855208 h 1210832"/>
                <a:gd name="connsiteX5-971" fmla="*/ 355557 w 355557"/>
                <a:gd name="connsiteY5-972" fmla="*/ 813191 h 1210832"/>
                <a:gd name="connsiteX6-973" fmla="*/ 326756 w 355557"/>
                <a:gd name="connsiteY6-974" fmla="*/ 1210832 h 1210832"/>
                <a:gd name="connsiteX7-975" fmla="*/ 9187 w 355557"/>
                <a:gd name="connsiteY7-976" fmla="*/ 980980 h 1210832"/>
                <a:gd name="connsiteX0-977" fmla="*/ 9187 w 355557"/>
                <a:gd name="connsiteY0-978" fmla="*/ 980980 h 1210832"/>
                <a:gd name="connsiteX1-979" fmla="*/ 75029 w 355557"/>
                <a:gd name="connsiteY1-980" fmla="*/ 949415 h 1210832"/>
                <a:gd name="connsiteX2-981" fmla="*/ 133797 w 355557"/>
                <a:gd name="connsiteY2-982" fmla="*/ 0 h 1210832"/>
                <a:gd name="connsiteX3-983" fmla="*/ 117524 w 355557"/>
                <a:gd name="connsiteY3-984" fmla="*/ 442180 h 1210832"/>
                <a:gd name="connsiteX4-985" fmla="*/ 266372 w 355557"/>
                <a:gd name="connsiteY4-986" fmla="*/ 855208 h 1210832"/>
                <a:gd name="connsiteX5-987" fmla="*/ 355557 w 355557"/>
                <a:gd name="connsiteY5-988" fmla="*/ 813191 h 1210832"/>
                <a:gd name="connsiteX6-989" fmla="*/ 326756 w 355557"/>
                <a:gd name="connsiteY6-990" fmla="*/ 1210832 h 1210832"/>
                <a:gd name="connsiteX7-991" fmla="*/ 9187 w 355557"/>
                <a:gd name="connsiteY7-992" fmla="*/ 980980 h 1210832"/>
                <a:gd name="connsiteX0-993" fmla="*/ 9187 w 355557"/>
                <a:gd name="connsiteY0-994" fmla="*/ 980980 h 1210832"/>
                <a:gd name="connsiteX1-995" fmla="*/ 75029 w 355557"/>
                <a:gd name="connsiteY1-996" fmla="*/ 949415 h 1210832"/>
                <a:gd name="connsiteX2-997" fmla="*/ 133797 w 355557"/>
                <a:gd name="connsiteY2-998" fmla="*/ 0 h 1210832"/>
                <a:gd name="connsiteX3-999" fmla="*/ 117524 w 355557"/>
                <a:gd name="connsiteY3-1000" fmla="*/ 442180 h 1210832"/>
                <a:gd name="connsiteX4-1001" fmla="*/ 266372 w 355557"/>
                <a:gd name="connsiteY4-1002" fmla="*/ 855208 h 1210832"/>
                <a:gd name="connsiteX5-1003" fmla="*/ 355557 w 355557"/>
                <a:gd name="connsiteY5-1004" fmla="*/ 813191 h 1210832"/>
                <a:gd name="connsiteX6-1005" fmla="*/ 326756 w 355557"/>
                <a:gd name="connsiteY6-1006" fmla="*/ 1210832 h 1210832"/>
                <a:gd name="connsiteX7-1007" fmla="*/ 9187 w 355557"/>
                <a:gd name="connsiteY7-1008" fmla="*/ 980980 h 1210832"/>
                <a:gd name="connsiteX0-1009" fmla="*/ 9187 w 355557"/>
                <a:gd name="connsiteY0-1010" fmla="*/ 980980 h 1210832"/>
                <a:gd name="connsiteX1-1011" fmla="*/ 75029 w 355557"/>
                <a:gd name="connsiteY1-1012" fmla="*/ 949415 h 1210832"/>
                <a:gd name="connsiteX2-1013" fmla="*/ 133797 w 355557"/>
                <a:gd name="connsiteY2-1014" fmla="*/ 0 h 1210832"/>
                <a:gd name="connsiteX3-1015" fmla="*/ 117524 w 355557"/>
                <a:gd name="connsiteY3-1016" fmla="*/ 442180 h 1210832"/>
                <a:gd name="connsiteX4-1017" fmla="*/ 266372 w 355557"/>
                <a:gd name="connsiteY4-1018" fmla="*/ 855208 h 1210832"/>
                <a:gd name="connsiteX5-1019" fmla="*/ 355557 w 355557"/>
                <a:gd name="connsiteY5-1020" fmla="*/ 813191 h 1210832"/>
                <a:gd name="connsiteX6-1021" fmla="*/ 326756 w 355557"/>
                <a:gd name="connsiteY6-1022" fmla="*/ 1210832 h 1210832"/>
                <a:gd name="connsiteX7-1023" fmla="*/ 9187 w 355557"/>
                <a:gd name="connsiteY7-1024" fmla="*/ 980980 h 1210832"/>
                <a:gd name="connsiteX0-1025" fmla="*/ 3944 w 350314"/>
                <a:gd name="connsiteY0-1026" fmla="*/ 980980 h 1210832"/>
                <a:gd name="connsiteX1-1027" fmla="*/ 76521 w 350314"/>
                <a:gd name="connsiteY1-1028" fmla="*/ 942680 h 1210832"/>
                <a:gd name="connsiteX2-1029" fmla="*/ 128554 w 350314"/>
                <a:gd name="connsiteY2-1030" fmla="*/ 0 h 1210832"/>
                <a:gd name="connsiteX3-1031" fmla="*/ 112281 w 350314"/>
                <a:gd name="connsiteY3-1032" fmla="*/ 442180 h 1210832"/>
                <a:gd name="connsiteX4-1033" fmla="*/ 261129 w 350314"/>
                <a:gd name="connsiteY4-1034" fmla="*/ 855208 h 1210832"/>
                <a:gd name="connsiteX5-1035" fmla="*/ 350314 w 350314"/>
                <a:gd name="connsiteY5-1036" fmla="*/ 813191 h 1210832"/>
                <a:gd name="connsiteX6-1037" fmla="*/ 321513 w 350314"/>
                <a:gd name="connsiteY6-1038" fmla="*/ 1210832 h 1210832"/>
                <a:gd name="connsiteX7-1039" fmla="*/ 3944 w 350314"/>
                <a:gd name="connsiteY7-1040" fmla="*/ 980980 h 1210832"/>
                <a:gd name="connsiteX0-1041" fmla="*/ 0 w 346370"/>
                <a:gd name="connsiteY0-1042" fmla="*/ 980980 h 1210832"/>
                <a:gd name="connsiteX1-1043" fmla="*/ 79312 w 346370"/>
                <a:gd name="connsiteY1-1044" fmla="*/ 949415 h 1210832"/>
                <a:gd name="connsiteX2-1045" fmla="*/ 124610 w 346370"/>
                <a:gd name="connsiteY2-1046" fmla="*/ 0 h 1210832"/>
                <a:gd name="connsiteX3-1047" fmla="*/ 108337 w 346370"/>
                <a:gd name="connsiteY3-1048" fmla="*/ 442180 h 1210832"/>
                <a:gd name="connsiteX4-1049" fmla="*/ 257185 w 346370"/>
                <a:gd name="connsiteY4-1050" fmla="*/ 855208 h 1210832"/>
                <a:gd name="connsiteX5-1051" fmla="*/ 346370 w 346370"/>
                <a:gd name="connsiteY5-1052" fmla="*/ 813191 h 1210832"/>
                <a:gd name="connsiteX6-1053" fmla="*/ 317569 w 346370"/>
                <a:gd name="connsiteY6-1054" fmla="*/ 1210832 h 1210832"/>
                <a:gd name="connsiteX7-1055" fmla="*/ 0 w 346370"/>
                <a:gd name="connsiteY7-1056" fmla="*/ 980980 h 1210832"/>
                <a:gd name="connsiteX0-1057" fmla="*/ 4917 w 351287"/>
                <a:gd name="connsiteY0-1058" fmla="*/ 980980 h 1210832"/>
                <a:gd name="connsiteX1-1059" fmla="*/ 84229 w 351287"/>
                <a:gd name="connsiteY1-1060" fmla="*/ 949415 h 1210832"/>
                <a:gd name="connsiteX2-1061" fmla="*/ 129527 w 351287"/>
                <a:gd name="connsiteY2-1062" fmla="*/ 0 h 1210832"/>
                <a:gd name="connsiteX3-1063" fmla="*/ 113254 w 351287"/>
                <a:gd name="connsiteY3-1064" fmla="*/ 442180 h 1210832"/>
                <a:gd name="connsiteX4-1065" fmla="*/ 262102 w 351287"/>
                <a:gd name="connsiteY4-1066" fmla="*/ 855208 h 1210832"/>
                <a:gd name="connsiteX5-1067" fmla="*/ 351287 w 351287"/>
                <a:gd name="connsiteY5-1068" fmla="*/ 813191 h 1210832"/>
                <a:gd name="connsiteX6-1069" fmla="*/ 322486 w 351287"/>
                <a:gd name="connsiteY6-1070" fmla="*/ 1210832 h 1210832"/>
                <a:gd name="connsiteX7-1071" fmla="*/ 4917 w 351287"/>
                <a:gd name="connsiteY7-1072" fmla="*/ 980980 h 1210832"/>
                <a:gd name="connsiteX0-1073" fmla="*/ 8160 w 354530"/>
                <a:gd name="connsiteY0-1074" fmla="*/ 908576 h 1138428"/>
                <a:gd name="connsiteX1-1075" fmla="*/ 87472 w 354530"/>
                <a:gd name="connsiteY1-1076" fmla="*/ 877011 h 1138428"/>
                <a:gd name="connsiteX2-1077" fmla="*/ 120984 w 354530"/>
                <a:gd name="connsiteY2-1078" fmla="*/ 0 h 1138428"/>
                <a:gd name="connsiteX3-1079" fmla="*/ 116497 w 354530"/>
                <a:gd name="connsiteY3-1080" fmla="*/ 369776 h 1138428"/>
                <a:gd name="connsiteX4-1081" fmla="*/ 265345 w 354530"/>
                <a:gd name="connsiteY4-1082" fmla="*/ 782804 h 1138428"/>
                <a:gd name="connsiteX5-1083" fmla="*/ 354530 w 354530"/>
                <a:gd name="connsiteY5-1084" fmla="*/ 740787 h 1138428"/>
                <a:gd name="connsiteX6-1085" fmla="*/ 325729 w 354530"/>
                <a:gd name="connsiteY6-1086" fmla="*/ 1138428 h 1138428"/>
                <a:gd name="connsiteX7-1087" fmla="*/ 8160 w 354530"/>
                <a:gd name="connsiteY7-1088" fmla="*/ 908576 h 1138428"/>
                <a:gd name="connsiteX0-1089" fmla="*/ 6743 w 353113"/>
                <a:gd name="connsiteY0-1090" fmla="*/ 910260 h 1140112"/>
                <a:gd name="connsiteX1-1091" fmla="*/ 86055 w 353113"/>
                <a:gd name="connsiteY1-1092" fmla="*/ 878695 h 1140112"/>
                <a:gd name="connsiteX2-1093" fmla="*/ 124619 w 353113"/>
                <a:gd name="connsiteY2-1094" fmla="*/ 0 h 1140112"/>
                <a:gd name="connsiteX3-1095" fmla="*/ 115080 w 353113"/>
                <a:gd name="connsiteY3-1096" fmla="*/ 371460 h 1140112"/>
                <a:gd name="connsiteX4-1097" fmla="*/ 263928 w 353113"/>
                <a:gd name="connsiteY4-1098" fmla="*/ 784488 h 1140112"/>
                <a:gd name="connsiteX5-1099" fmla="*/ 353113 w 353113"/>
                <a:gd name="connsiteY5-1100" fmla="*/ 742471 h 1140112"/>
                <a:gd name="connsiteX6-1101" fmla="*/ 324312 w 353113"/>
                <a:gd name="connsiteY6-1102" fmla="*/ 1140112 h 1140112"/>
                <a:gd name="connsiteX7-1103" fmla="*/ 6743 w 353113"/>
                <a:gd name="connsiteY7-1104" fmla="*/ 910260 h 1140112"/>
                <a:gd name="connsiteX0-1105" fmla="*/ 6743 w 346378"/>
                <a:gd name="connsiteY0-1106" fmla="*/ 910260 h 1140112"/>
                <a:gd name="connsiteX1-1107" fmla="*/ 86055 w 346378"/>
                <a:gd name="connsiteY1-1108" fmla="*/ 878695 h 1140112"/>
                <a:gd name="connsiteX2-1109" fmla="*/ 124619 w 346378"/>
                <a:gd name="connsiteY2-1110" fmla="*/ 0 h 1140112"/>
                <a:gd name="connsiteX3-1111" fmla="*/ 115080 w 346378"/>
                <a:gd name="connsiteY3-1112" fmla="*/ 371460 h 1140112"/>
                <a:gd name="connsiteX4-1113" fmla="*/ 263928 w 346378"/>
                <a:gd name="connsiteY4-1114" fmla="*/ 784488 h 1140112"/>
                <a:gd name="connsiteX5-1115" fmla="*/ 346378 w 346378"/>
                <a:gd name="connsiteY5-1116" fmla="*/ 722265 h 1140112"/>
                <a:gd name="connsiteX6-1117" fmla="*/ 324312 w 346378"/>
                <a:gd name="connsiteY6-1118" fmla="*/ 1140112 h 1140112"/>
                <a:gd name="connsiteX7-1119" fmla="*/ 6743 w 346378"/>
                <a:gd name="connsiteY7-1120" fmla="*/ 910260 h 1140112"/>
                <a:gd name="connsiteX0-1121" fmla="*/ 1691 w 346378"/>
                <a:gd name="connsiteY0-1122" fmla="*/ 928782 h 1140112"/>
                <a:gd name="connsiteX1-1123" fmla="*/ 86055 w 346378"/>
                <a:gd name="connsiteY1-1124" fmla="*/ 878695 h 1140112"/>
                <a:gd name="connsiteX2-1125" fmla="*/ 124619 w 346378"/>
                <a:gd name="connsiteY2-1126" fmla="*/ 0 h 1140112"/>
                <a:gd name="connsiteX3-1127" fmla="*/ 115080 w 346378"/>
                <a:gd name="connsiteY3-1128" fmla="*/ 371460 h 1140112"/>
                <a:gd name="connsiteX4-1129" fmla="*/ 263928 w 346378"/>
                <a:gd name="connsiteY4-1130" fmla="*/ 784488 h 1140112"/>
                <a:gd name="connsiteX5-1131" fmla="*/ 346378 w 346378"/>
                <a:gd name="connsiteY5-1132" fmla="*/ 722265 h 1140112"/>
                <a:gd name="connsiteX6-1133" fmla="*/ 324312 w 346378"/>
                <a:gd name="connsiteY6-1134" fmla="*/ 1140112 h 1140112"/>
                <a:gd name="connsiteX7-1135" fmla="*/ 1691 w 346378"/>
                <a:gd name="connsiteY7-1136" fmla="*/ 928782 h 1140112"/>
                <a:gd name="connsiteX0-1137" fmla="*/ 1691 w 346378"/>
                <a:gd name="connsiteY0-1138" fmla="*/ 928782 h 1140112"/>
                <a:gd name="connsiteX1-1139" fmla="*/ 86055 w 346378"/>
                <a:gd name="connsiteY1-1140" fmla="*/ 878695 h 1140112"/>
                <a:gd name="connsiteX2-1141" fmla="*/ 124619 w 346378"/>
                <a:gd name="connsiteY2-1142" fmla="*/ 0 h 1140112"/>
                <a:gd name="connsiteX3-1143" fmla="*/ 115080 w 346378"/>
                <a:gd name="connsiteY3-1144" fmla="*/ 371460 h 1140112"/>
                <a:gd name="connsiteX4-1145" fmla="*/ 258875 w 346378"/>
                <a:gd name="connsiteY4-1146" fmla="*/ 782804 h 1140112"/>
                <a:gd name="connsiteX5-1147" fmla="*/ 346378 w 346378"/>
                <a:gd name="connsiteY5-1148" fmla="*/ 722265 h 1140112"/>
                <a:gd name="connsiteX6-1149" fmla="*/ 324312 w 346378"/>
                <a:gd name="connsiteY6-1150" fmla="*/ 1140112 h 1140112"/>
                <a:gd name="connsiteX7-1151" fmla="*/ 1691 w 346378"/>
                <a:gd name="connsiteY7-1152" fmla="*/ 928782 h 1140112"/>
                <a:gd name="connsiteX0-1153" fmla="*/ 1691 w 346378"/>
                <a:gd name="connsiteY0-1154" fmla="*/ 928782 h 1140112"/>
                <a:gd name="connsiteX1-1155" fmla="*/ 86055 w 346378"/>
                <a:gd name="connsiteY1-1156" fmla="*/ 878695 h 1140112"/>
                <a:gd name="connsiteX2-1157" fmla="*/ 124619 w 346378"/>
                <a:gd name="connsiteY2-1158" fmla="*/ 0 h 1140112"/>
                <a:gd name="connsiteX3-1159" fmla="*/ 115080 w 346378"/>
                <a:gd name="connsiteY3-1160" fmla="*/ 371460 h 1140112"/>
                <a:gd name="connsiteX4-1161" fmla="*/ 255508 w 346378"/>
                <a:gd name="connsiteY4-1162" fmla="*/ 779437 h 1140112"/>
                <a:gd name="connsiteX5-1163" fmla="*/ 346378 w 346378"/>
                <a:gd name="connsiteY5-1164" fmla="*/ 722265 h 1140112"/>
                <a:gd name="connsiteX6-1165" fmla="*/ 324312 w 346378"/>
                <a:gd name="connsiteY6-1166" fmla="*/ 1140112 h 1140112"/>
                <a:gd name="connsiteX7-1167" fmla="*/ 1691 w 346378"/>
                <a:gd name="connsiteY7-1168" fmla="*/ 928782 h 1140112"/>
                <a:gd name="connsiteX0-1169" fmla="*/ 0 w 344687"/>
                <a:gd name="connsiteY0-1170" fmla="*/ 1044964 h 1256294"/>
                <a:gd name="connsiteX1-1171" fmla="*/ 84364 w 344687"/>
                <a:gd name="connsiteY1-1172" fmla="*/ 994877 h 1256294"/>
                <a:gd name="connsiteX2-1173" fmla="*/ 154920 w 344687"/>
                <a:gd name="connsiteY2-1174" fmla="*/ 0 h 1256294"/>
                <a:gd name="connsiteX3-1175" fmla="*/ 113389 w 344687"/>
                <a:gd name="connsiteY3-1176" fmla="*/ 487642 h 1256294"/>
                <a:gd name="connsiteX4-1177" fmla="*/ 253817 w 344687"/>
                <a:gd name="connsiteY4-1178" fmla="*/ 895619 h 1256294"/>
                <a:gd name="connsiteX5-1179" fmla="*/ 344687 w 344687"/>
                <a:gd name="connsiteY5-1180" fmla="*/ 838447 h 1256294"/>
                <a:gd name="connsiteX6-1181" fmla="*/ 322621 w 344687"/>
                <a:gd name="connsiteY6-1182" fmla="*/ 1256294 h 1256294"/>
                <a:gd name="connsiteX7-1183" fmla="*/ 0 w 344687"/>
                <a:gd name="connsiteY7-1184" fmla="*/ 1044964 h 12562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4687" h="1256294">
                  <a:moveTo>
                    <a:pt x="0" y="1044964"/>
                  </a:moveTo>
                  <a:cubicBezTo>
                    <a:pt x="32050" y="1028830"/>
                    <a:pt x="48884" y="1007708"/>
                    <a:pt x="84364" y="994877"/>
                  </a:cubicBezTo>
                  <a:cubicBezTo>
                    <a:pt x="-98460" y="447547"/>
                    <a:pt x="88751" y="163497"/>
                    <a:pt x="154920" y="0"/>
                  </a:cubicBezTo>
                  <a:cubicBezTo>
                    <a:pt x="133624" y="161804"/>
                    <a:pt x="94152" y="319868"/>
                    <a:pt x="113389" y="487642"/>
                  </a:cubicBezTo>
                  <a:cubicBezTo>
                    <a:pt x="134239" y="621709"/>
                    <a:pt x="141514" y="692225"/>
                    <a:pt x="253817" y="895619"/>
                  </a:cubicBezTo>
                  <a:lnTo>
                    <a:pt x="344687" y="838447"/>
                  </a:lnTo>
                  <a:lnTo>
                    <a:pt x="322621" y="1256294"/>
                  </a:lnTo>
                  <a:lnTo>
                    <a:pt x="0" y="1044964"/>
                  </a:lnTo>
                  <a:close/>
                </a:path>
              </a:pathLst>
            </a:custGeom>
            <a:gradFill>
              <a:gsLst>
                <a:gs pos="30000">
                  <a:srgbClr val="FB7D7E">
                    <a:alpha val="80000"/>
                  </a:srgbClr>
                </a:gs>
                <a:gs pos="0">
                  <a:schemeClr val="accent1">
                    <a:lumMod val="5000"/>
                    <a:lumOff val="95000"/>
                    <a:alpha val="30000"/>
                  </a:schemeClr>
                </a:gs>
                <a:gs pos="80000">
                  <a:srgbClr val="FF0000"/>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1417" tIns="25713" rIns="51417" bIns="25713"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514350" eaLnBrk="0" fontAlgn="base" hangingPunct="0">
                <a:spcBef>
                  <a:spcPct val="0"/>
                </a:spcBef>
                <a:spcAft>
                  <a:spcPct val="0"/>
                </a:spcAft>
                <a:defRPr/>
              </a:pPr>
              <a:endParaRPr lang="zh-CN" altLang="en-US" sz="525"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1" name="矩形 50"/>
            <p:cNvSpPr/>
            <p:nvPr/>
          </p:nvSpPr>
          <p:spPr>
            <a:xfrm>
              <a:off x="6082" y="5963"/>
              <a:ext cx="6212" cy="528"/>
            </a:xfrm>
            <a:prstGeom prst="rect">
              <a:avLst/>
            </a:prstGeom>
            <a:noFill/>
            <a:ln>
              <a:no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fontAlgn="auto">
                <a:lnSpc>
                  <a:spcPts val="1400"/>
                </a:lnSpc>
                <a:buNone/>
              </a:pP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注：月费型产品收入为产品收入中剔除直签产品、内网增值、云</a:t>
              </a:r>
              <a:r>
                <a:rPr lang="en-US" altLang="zh-CN"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IoT</a:t>
              </a: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等一次产品收入</a:t>
              </a:r>
              <a:endPar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7" name="文本框 46"/>
            <p:cNvSpPr txBox="1"/>
            <p:nvPr/>
          </p:nvSpPr>
          <p:spPr>
            <a:xfrm>
              <a:off x="6185" y="2994"/>
              <a:ext cx="5989" cy="447"/>
            </a:xfrm>
            <a:prstGeom prst="rect">
              <a:avLst/>
            </a:prstGeom>
            <a:noFill/>
          </p:spPr>
          <p:txBody>
            <a:bodyPr wrap="square" rtlCol="0" anchor="t">
              <a:spAutoFit/>
            </a:bodyPr>
            <a:p>
              <a:pPr indent="0">
                <a:buNone/>
              </a:pPr>
              <a:r>
                <a:rPr lang="zh-CN" altLang="en-US" sz="1200" b="1">
                  <a:solidFill>
                    <a:schemeClr val="tx1"/>
                  </a:solidFill>
                  <a:latin typeface="微软雅黑" panose="020B0503020204020204" pitchFamily="34" charset="-122"/>
                  <a:ea typeface="微软雅黑" panose="020B0503020204020204" pitchFamily="34" charset="-122"/>
                  <a:sym typeface="+mn-ea"/>
                </a:rPr>
                <a:t>月费型产品增幅仅</a:t>
              </a:r>
              <a:r>
                <a:rPr lang="en-US" altLang="zh-CN" sz="1200" b="1">
                  <a:solidFill>
                    <a:schemeClr val="tx1"/>
                  </a:solidFill>
                  <a:latin typeface="微软雅黑" panose="020B0503020204020204" pitchFamily="34" charset="-122"/>
                  <a:ea typeface="微软雅黑" panose="020B0503020204020204" pitchFamily="34" charset="-122"/>
                  <a:sym typeface="+mn-ea"/>
                </a:rPr>
                <a:t>3.9%</a:t>
              </a:r>
              <a:r>
                <a:rPr lang="zh-CN" altLang="en-US" sz="1200" b="1">
                  <a:solidFill>
                    <a:schemeClr val="tx1"/>
                  </a:solidFill>
                  <a:latin typeface="微软雅黑" panose="020B0503020204020204" pitchFamily="34" charset="-122"/>
                  <a:ea typeface="微软雅黑" panose="020B0503020204020204" pitchFamily="34" charset="-122"/>
                  <a:sym typeface="+mn-ea"/>
                </a:rPr>
                <a:t>，</a:t>
              </a:r>
              <a:r>
                <a:rPr lang="en-US" altLang="zh-CN" sz="1200" b="1">
                  <a:solidFill>
                    <a:schemeClr val="tx1"/>
                  </a:solidFill>
                  <a:latin typeface="微软雅黑" panose="020B0503020204020204" pitchFamily="34" charset="-122"/>
                  <a:ea typeface="微软雅黑" panose="020B0503020204020204" pitchFamily="34" charset="-122"/>
                  <a:sym typeface="+mn-ea"/>
                </a:rPr>
                <a:t>7</a:t>
              </a:r>
              <a:r>
                <a:rPr lang="zh-CN" altLang="en-US" sz="1200" b="1">
                  <a:solidFill>
                    <a:schemeClr val="tx1"/>
                  </a:solidFill>
                  <a:latin typeface="微软雅黑" panose="020B0503020204020204" pitchFamily="34" charset="-122"/>
                  <a:ea typeface="微软雅黑" panose="020B0503020204020204" pitchFamily="34" charset="-122"/>
                  <a:sym typeface="+mn-ea"/>
                </a:rPr>
                <a:t>月当月收入仅</a:t>
              </a:r>
              <a:r>
                <a:rPr lang="en-US" altLang="zh-CN" sz="1200" b="1">
                  <a:solidFill>
                    <a:schemeClr val="tx1"/>
                  </a:solidFill>
                  <a:latin typeface="微软雅黑" panose="020B0503020204020204" pitchFamily="34" charset="-122"/>
                  <a:ea typeface="微软雅黑" panose="020B0503020204020204" pitchFamily="34" charset="-122"/>
                  <a:sym typeface="+mn-ea"/>
                </a:rPr>
                <a:t>4511</a:t>
              </a:r>
              <a:r>
                <a:rPr lang="zh-CN" altLang="en-US" sz="1200" b="1">
                  <a:solidFill>
                    <a:schemeClr val="tx1"/>
                  </a:solidFill>
                  <a:latin typeface="微软雅黑" panose="020B0503020204020204" pitchFamily="34" charset="-122"/>
                  <a:ea typeface="微软雅黑" panose="020B0503020204020204" pitchFamily="34" charset="-122"/>
                  <a:sym typeface="+mn-ea"/>
                </a:rPr>
                <a:t>万</a:t>
              </a:r>
              <a:endParaRPr lang="zh-CN" altLang="en-US" sz="1200" b="1">
                <a:solidFill>
                  <a:schemeClr val="tx1"/>
                </a:solidFill>
                <a:latin typeface="微软雅黑" panose="020B0503020204020204" pitchFamily="34" charset="-122"/>
                <a:ea typeface="微软雅黑" panose="020B0503020204020204" pitchFamily="34" charset="-122"/>
                <a:sym typeface="+mn-ea"/>
              </a:endParaRPr>
            </a:p>
          </p:txBody>
        </p:sp>
      </p:grpSp>
      <p:sp>
        <p:nvSpPr>
          <p:cNvPr id="36" name="文本框 35"/>
          <p:cNvSpPr txBox="1"/>
          <p:nvPr/>
        </p:nvSpPr>
        <p:spPr>
          <a:xfrm>
            <a:off x="10344785" y="5134209"/>
            <a:ext cx="1073150" cy="229995"/>
          </a:xfrm>
          <a:prstGeom prst="rect">
            <a:avLst/>
          </a:prstGeom>
          <a:noFill/>
        </p:spPr>
        <p:txBody>
          <a:bodyPr wrap="square" rtlCol="0">
            <a:spAutoFit/>
          </a:bodyPr>
          <a:p>
            <a:pPr algn="ctr"/>
            <a:r>
              <a:rPr lang="zh-CN" altLang="en-US" sz="900">
                <a:latin typeface="微软雅黑" panose="020B0503020204020204" pitchFamily="34" charset="-122"/>
                <a:ea typeface="微软雅黑" panose="020B0503020204020204" pitchFamily="34" charset="-122"/>
                <a:cs typeface="微软雅黑" panose="020B0503020204020204" pitchFamily="34" charset="-122"/>
              </a:rPr>
              <a:t>缺口</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0.6</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亿</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矩形 41"/>
          <p:cNvSpPr/>
          <p:nvPr/>
        </p:nvSpPr>
        <p:spPr>
          <a:xfrm>
            <a:off x="2269490" y="5483225"/>
            <a:ext cx="244475" cy="274955"/>
          </a:xfrm>
          <a:prstGeom prst="rect">
            <a:avLst/>
          </a:prstGeom>
          <a:noFill/>
          <a:ln w="12700" cmpd="sng">
            <a:solidFill>
              <a:srgbClr val="FF0000"/>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9" name="矩形 48"/>
          <p:cNvSpPr/>
          <p:nvPr/>
        </p:nvSpPr>
        <p:spPr>
          <a:xfrm>
            <a:off x="2999740" y="5546090"/>
            <a:ext cx="205740" cy="169545"/>
          </a:xfrm>
          <a:prstGeom prst="rect">
            <a:avLst/>
          </a:prstGeom>
          <a:noFill/>
          <a:ln w="12700" cmpd="sng">
            <a:solidFill>
              <a:srgbClr val="FF0000"/>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8" name="文本框 57"/>
          <p:cNvSpPr txBox="1"/>
          <p:nvPr/>
        </p:nvSpPr>
        <p:spPr>
          <a:xfrm>
            <a:off x="1847215" y="5483459"/>
            <a:ext cx="1073150" cy="229870"/>
          </a:xfrm>
          <a:prstGeom prst="rect">
            <a:avLst/>
          </a:prstGeom>
          <a:noFill/>
        </p:spPr>
        <p:txBody>
          <a:bodyPr wrap="square" rtlCol="0">
            <a:spAutoFit/>
          </a:bodyPr>
          <a:p>
            <a:pPr algn="ctr"/>
            <a:r>
              <a:rPr lang="en-US" sz="900">
                <a:latin typeface="微软雅黑" panose="020B0503020204020204" pitchFamily="34" charset="-122"/>
                <a:ea typeface="微软雅黑" panose="020B0503020204020204" pitchFamily="34" charset="-122"/>
                <a:cs typeface="微软雅黑" panose="020B0503020204020204" pitchFamily="34" charset="-122"/>
              </a:rPr>
              <a:t>6%</a:t>
            </a:r>
            <a:endParaRPr lang="en-US" sz="9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custDataLst>
              <p:tags r:id="rId8"/>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35280" y="297180"/>
            <a:ext cx="10129520" cy="460375"/>
          </a:xfrm>
          <a:prstGeom prst="rect">
            <a:avLst/>
          </a:prstGeom>
          <a:noFill/>
        </p:spPr>
        <p:txBody>
          <a:bodyPr wrap="square" rtlCol="0" anchor="t">
            <a:spAutoFit/>
          </a:bodyPr>
          <a:lstStyle/>
          <a:p>
            <a:pPr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二、</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工作回顾</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友商发展情况</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文本框 84"/>
          <p:cNvSpPr txBox="1"/>
          <p:nvPr/>
        </p:nvSpPr>
        <p:spPr>
          <a:xfrm>
            <a:off x="407035" y="836295"/>
            <a:ext cx="11457940" cy="690245"/>
          </a:xfrm>
          <a:prstGeom prst="rect">
            <a:avLst/>
          </a:prstGeom>
          <a:noFill/>
        </p:spPr>
        <p:txBody>
          <a:bodyPr wrap="square" rtlCol="0" anchor="t">
            <a:noAutofit/>
          </a:bodyPr>
          <a:p>
            <a:pPr marL="285750" indent="-285750" fontAlgn="auto">
              <a:lnSpc>
                <a:spcPct val="150000"/>
              </a:lnSpc>
              <a:buClrTx/>
              <a:buSzTx/>
              <a:buFont typeface="Arial" panose="020B0604020202020204" pitchFamily="34" charset="0"/>
              <a:buChar char="•"/>
            </a:pP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截至</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DX</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收入</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6.01</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亿，同比增幅</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7.8%</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（全省第</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）；增量贡献主要为天翼云</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(3578</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万</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ICT</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(2701</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万</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；专线、ICT收入份额行业领先；</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fontAlgn="auto">
              <a:lnSpc>
                <a:spcPct val="150000"/>
              </a:lnSpc>
              <a:buClrTx/>
              <a:buSzTx/>
              <a:buFont typeface="Arial" panose="020B0604020202020204" pitchFamily="34" charset="0"/>
              <a:buChar char="•"/>
            </a:pP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截至</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LT</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收入</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3.2</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亿，同比增幅</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5.7%</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（全省第</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）；增量贡献主要为</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IDC(9454</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万</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，其中</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ICT</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下滑较多</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(-6021</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万</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；IDC</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收入份额行业领先。</a:t>
            </a:r>
            <a:endPar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 name="圆角矩形 39"/>
          <p:cNvSpPr/>
          <p:nvPr>
            <p:custDataLst>
              <p:tags r:id="rId9"/>
            </p:custDataLst>
          </p:nvPr>
        </p:nvSpPr>
        <p:spPr>
          <a:xfrm>
            <a:off x="357505" y="1711960"/>
            <a:ext cx="11455400" cy="2430145"/>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3923030" y="1572260"/>
            <a:ext cx="5115560" cy="306705"/>
          </a:xfrm>
          <a:prstGeom prst="rect">
            <a:avLst/>
          </a:prstGeom>
          <a:solidFill>
            <a:srgbClr val="1184CF"/>
          </a:solidFill>
        </p:spPr>
        <p:txBody>
          <a:bodyPr wrap="square" rtlCol="0">
            <a:spAutoFit/>
          </a:bodyPr>
          <a:p>
            <a:pPr lvl="0" indent="0" algn="l" fontAlgn="auto">
              <a:buClrTx/>
              <a:buSzTx/>
              <a:buFontTx/>
            </a:pP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DX</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增量贡献主要为</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云、</a:t>
            </a: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ICT</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；专线、</a:t>
            </a: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ICT</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份额行业领先</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4" name="圆角矩形 43"/>
          <p:cNvSpPr/>
          <p:nvPr>
            <p:custDataLst>
              <p:tags r:id="rId10"/>
            </p:custDataLst>
          </p:nvPr>
        </p:nvSpPr>
        <p:spPr>
          <a:xfrm>
            <a:off x="340995" y="4350385"/>
            <a:ext cx="11471910" cy="2430145"/>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76" name="矩形 75"/>
          <p:cNvSpPr/>
          <p:nvPr/>
        </p:nvSpPr>
        <p:spPr>
          <a:xfrm>
            <a:off x="408940" y="6496685"/>
            <a:ext cx="4945380" cy="335280"/>
          </a:xfrm>
          <a:prstGeom prst="rect">
            <a:avLst/>
          </a:prstGeom>
          <a:noFill/>
          <a:ln>
            <a:no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fontAlgn="auto">
              <a:lnSpc>
                <a:spcPts val="1400"/>
              </a:lnSpc>
              <a:buNone/>
            </a:pP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注：以上数据均截至</a:t>
            </a:r>
            <a:r>
              <a:rPr lang="en-US" altLang="zh-CN"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25</a:t>
            </a: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月</a:t>
            </a:r>
            <a:endPar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6" name="组合 15"/>
          <p:cNvGrpSpPr/>
          <p:nvPr/>
        </p:nvGrpSpPr>
        <p:grpSpPr>
          <a:xfrm rot="0">
            <a:off x="415290" y="2357755"/>
            <a:ext cx="2756535" cy="1767205"/>
            <a:chOff x="7983" y="3627"/>
            <a:chExt cx="3483" cy="2650"/>
          </a:xfrm>
        </p:grpSpPr>
        <p:graphicFrame>
          <p:nvGraphicFramePr>
            <p:cNvPr id="17" name="图表 16"/>
            <p:cNvGraphicFramePr/>
            <p:nvPr>
              <p:custDataLst>
                <p:tags r:id="rId11"/>
              </p:custDataLst>
            </p:nvPr>
          </p:nvGraphicFramePr>
          <p:xfrm>
            <a:off x="7983" y="3627"/>
            <a:ext cx="3483" cy="2650"/>
          </p:xfrm>
          <a:graphic>
            <a:graphicData uri="http://schemas.openxmlformats.org/drawingml/2006/chart">
              <c:chart xmlns:c="http://schemas.openxmlformats.org/drawingml/2006/chart" xmlns:r="http://schemas.openxmlformats.org/officeDocument/2006/relationships" r:id="rId1"/>
            </a:graphicData>
          </a:graphic>
        </p:graphicFrame>
        <p:sp>
          <p:nvSpPr>
            <p:cNvPr id="21" name="文本框 20"/>
            <p:cNvSpPr txBox="1"/>
            <p:nvPr>
              <p:custDataLst>
                <p:tags r:id="rId12"/>
              </p:custDataLst>
            </p:nvPr>
          </p:nvSpPr>
          <p:spPr>
            <a:xfrm>
              <a:off x="9148" y="4492"/>
              <a:ext cx="1242" cy="598"/>
            </a:xfrm>
            <a:prstGeom prst="rect">
              <a:avLst/>
            </a:prstGeom>
            <a:noFill/>
          </p:spPr>
          <p:txBody>
            <a:bodyPr wrap="square" rtlCol="0">
              <a:spAutoFit/>
            </a:bodyPr>
            <a:lstStyle/>
            <a:p>
              <a:pPr algn="ctr"/>
              <a:r>
                <a:rPr lang="zh-CN" altLang="en-US" sz="10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同比提升</a:t>
              </a:r>
              <a:endParaRPr lang="zh-CN" altLang="en-US" sz="10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7.8%</a:t>
              </a:r>
              <a:endParaRPr lang="en-US" altLang="zh-CN" sz="1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下箭头 15"/>
            <p:cNvSpPr/>
            <p:nvPr>
              <p:custDataLst>
                <p:tags r:id="rId13"/>
              </p:custDataLst>
            </p:nvPr>
          </p:nvSpPr>
          <p:spPr>
            <a:xfrm rot="5124045" flipH="1" flipV="1">
              <a:off x="9566" y="4990"/>
              <a:ext cx="405" cy="617"/>
            </a:xfrm>
            <a:custGeom>
              <a:avLst/>
              <a:gdLst>
                <a:gd name="connsiteX0" fmla="*/ 0 w 448873"/>
                <a:gd name="connsiteY0" fmla="*/ 907747 h 1368152"/>
                <a:gd name="connsiteX1" fmla="*/ 112218 w 448873"/>
                <a:gd name="connsiteY1" fmla="*/ 907747 h 1368152"/>
                <a:gd name="connsiteX2" fmla="*/ 112218 w 448873"/>
                <a:gd name="connsiteY2" fmla="*/ 0 h 1368152"/>
                <a:gd name="connsiteX3" fmla="*/ 336655 w 448873"/>
                <a:gd name="connsiteY3" fmla="*/ 0 h 1368152"/>
                <a:gd name="connsiteX4" fmla="*/ 336655 w 448873"/>
                <a:gd name="connsiteY4" fmla="*/ 907747 h 1368152"/>
                <a:gd name="connsiteX5" fmla="*/ 448873 w 448873"/>
                <a:gd name="connsiteY5" fmla="*/ 907747 h 1368152"/>
                <a:gd name="connsiteX6" fmla="*/ 224437 w 448873"/>
                <a:gd name="connsiteY6" fmla="*/ 1368152 h 1368152"/>
                <a:gd name="connsiteX7" fmla="*/ 0 w 448873"/>
                <a:gd name="connsiteY7" fmla="*/ 907747 h 1368152"/>
                <a:gd name="connsiteX0-1" fmla="*/ 0 w 448873"/>
                <a:gd name="connsiteY0-2" fmla="*/ 907747 h 1368152"/>
                <a:gd name="connsiteX1-3" fmla="*/ 112218 w 448873"/>
                <a:gd name="connsiteY1-4" fmla="*/ 907747 h 1368152"/>
                <a:gd name="connsiteX2-5" fmla="*/ 112218 w 448873"/>
                <a:gd name="connsiteY2-6" fmla="*/ 0 h 1368152"/>
                <a:gd name="connsiteX3-7" fmla="*/ 101576 w 448873"/>
                <a:gd name="connsiteY3-8" fmla="*/ 4434 h 1368152"/>
                <a:gd name="connsiteX4-9" fmla="*/ 336655 w 448873"/>
                <a:gd name="connsiteY4-10" fmla="*/ 907747 h 1368152"/>
                <a:gd name="connsiteX5-11" fmla="*/ 448873 w 448873"/>
                <a:gd name="connsiteY5-12" fmla="*/ 907747 h 1368152"/>
                <a:gd name="connsiteX6-13" fmla="*/ 224437 w 448873"/>
                <a:gd name="connsiteY6-14" fmla="*/ 1368152 h 1368152"/>
                <a:gd name="connsiteX7-15" fmla="*/ 0 w 448873"/>
                <a:gd name="connsiteY7-16" fmla="*/ 907747 h 1368152"/>
                <a:gd name="connsiteX0-17" fmla="*/ 0 w 448873"/>
                <a:gd name="connsiteY0-18" fmla="*/ 907747 h 1368152"/>
                <a:gd name="connsiteX1-19" fmla="*/ 112218 w 448873"/>
                <a:gd name="connsiteY1-20" fmla="*/ 907747 h 1368152"/>
                <a:gd name="connsiteX2-21" fmla="*/ 112218 w 448873"/>
                <a:gd name="connsiteY2-22" fmla="*/ 0 h 1368152"/>
                <a:gd name="connsiteX3-23" fmla="*/ 101576 w 448873"/>
                <a:gd name="connsiteY3-24" fmla="*/ 4434 h 1368152"/>
                <a:gd name="connsiteX4-25" fmla="*/ 336655 w 448873"/>
                <a:gd name="connsiteY4-26" fmla="*/ 907747 h 1368152"/>
                <a:gd name="connsiteX5-27" fmla="*/ 448873 w 448873"/>
                <a:gd name="connsiteY5-28" fmla="*/ 907747 h 1368152"/>
                <a:gd name="connsiteX6-29" fmla="*/ 224437 w 448873"/>
                <a:gd name="connsiteY6-30" fmla="*/ 1368152 h 1368152"/>
                <a:gd name="connsiteX7-31" fmla="*/ 0 w 448873"/>
                <a:gd name="connsiteY7-32" fmla="*/ 907747 h 1368152"/>
                <a:gd name="connsiteX0-33" fmla="*/ 0 w 448873"/>
                <a:gd name="connsiteY0-34" fmla="*/ 907747 h 1368152"/>
                <a:gd name="connsiteX1-35" fmla="*/ 112218 w 448873"/>
                <a:gd name="connsiteY1-36" fmla="*/ 907747 h 1368152"/>
                <a:gd name="connsiteX2-37" fmla="*/ 112218 w 448873"/>
                <a:gd name="connsiteY2-38" fmla="*/ 0 h 1368152"/>
                <a:gd name="connsiteX3-39" fmla="*/ 101576 w 448873"/>
                <a:gd name="connsiteY3-40" fmla="*/ 4434 h 1368152"/>
                <a:gd name="connsiteX4-41" fmla="*/ 336655 w 448873"/>
                <a:gd name="connsiteY4-42" fmla="*/ 907747 h 1368152"/>
                <a:gd name="connsiteX5-43" fmla="*/ 448873 w 448873"/>
                <a:gd name="connsiteY5-44" fmla="*/ 907747 h 1368152"/>
                <a:gd name="connsiteX6-45" fmla="*/ 224437 w 448873"/>
                <a:gd name="connsiteY6-46" fmla="*/ 1368152 h 1368152"/>
                <a:gd name="connsiteX7-47" fmla="*/ 0 w 448873"/>
                <a:gd name="connsiteY7-48" fmla="*/ 907747 h 1368152"/>
                <a:gd name="connsiteX0-49" fmla="*/ 0 w 448873"/>
                <a:gd name="connsiteY0-50" fmla="*/ 907747 h 1366568"/>
                <a:gd name="connsiteX1-51" fmla="*/ 112218 w 448873"/>
                <a:gd name="connsiteY1-52" fmla="*/ 907747 h 1366568"/>
                <a:gd name="connsiteX2-53" fmla="*/ 112218 w 448873"/>
                <a:gd name="connsiteY2-54" fmla="*/ 0 h 1366568"/>
                <a:gd name="connsiteX3-55" fmla="*/ 101576 w 448873"/>
                <a:gd name="connsiteY3-56" fmla="*/ 4434 h 1366568"/>
                <a:gd name="connsiteX4-57" fmla="*/ 336655 w 448873"/>
                <a:gd name="connsiteY4-58" fmla="*/ 907747 h 1366568"/>
                <a:gd name="connsiteX5-59" fmla="*/ 448873 w 448873"/>
                <a:gd name="connsiteY5-60" fmla="*/ 907747 h 1366568"/>
                <a:gd name="connsiteX6-61" fmla="*/ 308393 w 448873"/>
                <a:gd name="connsiteY6-62" fmla="*/ 1366568 h 1366568"/>
                <a:gd name="connsiteX7-63" fmla="*/ 0 w 448873"/>
                <a:gd name="connsiteY7-64" fmla="*/ 907747 h 1366568"/>
                <a:gd name="connsiteX0-65" fmla="*/ 0 w 447923"/>
                <a:gd name="connsiteY0-66" fmla="*/ 907747 h 1366568"/>
                <a:gd name="connsiteX1-67" fmla="*/ 112218 w 447923"/>
                <a:gd name="connsiteY1-68" fmla="*/ 907747 h 1366568"/>
                <a:gd name="connsiteX2-69" fmla="*/ 112218 w 447923"/>
                <a:gd name="connsiteY2-70" fmla="*/ 0 h 1366568"/>
                <a:gd name="connsiteX3-71" fmla="*/ 101576 w 447923"/>
                <a:gd name="connsiteY3-72" fmla="*/ 4434 h 1366568"/>
                <a:gd name="connsiteX4-73" fmla="*/ 336655 w 447923"/>
                <a:gd name="connsiteY4-74" fmla="*/ 907747 h 1366568"/>
                <a:gd name="connsiteX5-75" fmla="*/ 447923 w 447923"/>
                <a:gd name="connsiteY5-76" fmla="*/ 857373 h 1366568"/>
                <a:gd name="connsiteX6-77" fmla="*/ 308393 w 447923"/>
                <a:gd name="connsiteY6-78" fmla="*/ 1366568 h 1366568"/>
                <a:gd name="connsiteX7-79" fmla="*/ 0 w 447923"/>
                <a:gd name="connsiteY7-80" fmla="*/ 907747 h 1366568"/>
                <a:gd name="connsiteX0-81" fmla="*/ 0 w 437786"/>
                <a:gd name="connsiteY0-82" fmla="*/ 999941 h 1366568"/>
                <a:gd name="connsiteX1-83" fmla="*/ 102081 w 437786"/>
                <a:gd name="connsiteY1-84" fmla="*/ 907747 h 1366568"/>
                <a:gd name="connsiteX2-85" fmla="*/ 102081 w 437786"/>
                <a:gd name="connsiteY2-86" fmla="*/ 0 h 1366568"/>
                <a:gd name="connsiteX3-87" fmla="*/ 91439 w 437786"/>
                <a:gd name="connsiteY3-88" fmla="*/ 4434 h 1366568"/>
                <a:gd name="connsiteX4-89" fmla="*/ 326518 w 437786"/>
                <a:gd name="connsiteY4-90" fmla="*/ 907747 h 1366568"/>
                <a:gd name="connsiteX5-91" fmla="*/ 437786 w 437786"/>
                <a:gd name="connsiteY5-92" fmla="*/ 857373 h 1366568"/>
                <a:gd name="connsiteX6-93" fmla="*/ 298256 w 437786"/>
                <a:gd name="connsiteY6-94" fmla="*/ 1366568 h 1366568"/>
                <a:gd name="connsiteX7-95" fmla="*/ 0 w 437786"/>
                <a:gd name="connsiteY7-96" fmla="*/ 999941 h 1366568"/>
                <a:gd name="connsiteX0-97" fmla="*/ 0 w 437786"/>
                <a:gd name="connsiteY0-98" fmla="*/ 999941 h 1366568"/>
                <a:gd name="connsiteX1-99" fmla="*/ 111268 w 437786"/>
                <a:gd name="connsiteY1-100" fmla="*/ 949567 h 1366568"/>
                <a:gd name="connsiteX2-101" fmla="*/ 102081 w 437786"/>
                <a:gd name="connsiteY2-102" fmla="*/ 0 h 1366568"/>
                <a:gd name="connsiteX3-103" fmla="*/ 91439 w 437786"/>
                <a:gd name="connsiteY3-104" fmla="*/ 4434 h 1366568"/>
                <a:gd name="connsiteX4-105" fmla="*/ 326518 w 437786"/>
                <a:gd name="connsiteY4-106" fmla="*/ 907747 h 1366568"/>
                <a:gd name="connsiteX5-107" fmla="*/ 437786 w 437786"/>
                <a:gd name="connsiteY5-108" fmla="*/ 857373 h 1366568"/>
                <a:gd name="connsiteX6-109" fmla="*/ 298256 w 437786"/>
                <a:gd name="connsiteY6-110" fmla="*/ 1366568 h 1366568"/>
                <a:gd name="connsiteX7-111" fmla="*/ 0 w 437786"/>
                <a:gd name="connsiteY7-112" fmla="*/ 999941 h 1366568"/>
                <a:gd name="connsiteX0-113" fmla="*/ 0 w 437786"/>
                <a:gd name="connsiteY0-114" fmla="*/ 999941 h 1366568"/>
                <a:gd name="connsiteX1-115" fmla="*/ 111268 w 437786"/>
                <a:gd name="connsiteY1-116" fmla="*/ 949567 h 1366568"/>
                <a:gd name="connsiteX2-117" fmla="*/ 102081 w 437786"/>
                <a:gd name="connsiteY2-118" fmla="*/ 0 h 1366568"/>
                <a:gd name="connsiteX3-119" fmla="*/ 91439 w 437786"/>
                <a:gd name="connsiteY3-120" fmla="*/ 4434 h 1366568"/>
                <a:gd name="connsiteX4-121" fmla="*/ 316227 w 437786"/>
                <a:gd name="connsiteY4-122" fmla="*/ 897837 h 1366568"/>
                <a:gd name="connsiteX5-123" fmla="*/ 437786 w 437786"/>
                <a:gd name="connsiteY5-124" fmla="*/ 857373 h 1366568"/>
                <a:gd name="connsiteX6-125" fmla="*/ 298256 w 437786"/>
                <a:gd name="connsiteY6-126" fmla="*/ 1366568 h 1366568"/>
                <a:gd name="connsiteX7-127" fmla="*/ 0 w 437786"/>
                <a:gd name="connsiteY7-128" fmla="*/ 999941 h 1366568"/>
                <a:gd name="connsiteX0-129" fmla="*/ 0 w 437786"/>
                <a:gd name="connsiteY0-130" fmla="*/ 999941 h 1366568"/>
                <a:gd name="connsiteX1-131" fmla="*/ 111268 w 437786"/>
                <a:gd name="connsiteY1-132" fmla="*/ 949567 h 1366568"/>
                <a:gd name="connsiteX2-133" fmla="*/ 102081 w 437786"/>
                <a:gd name="connsiteY2-134" fmla="*/ 0 h 1366568"/>
                <a:gd name="connsiteX3-135" fmla="*/ 91439 w 437786"/>
                <a:gd name="connsiteY3-136" fmla="*/ 4434 h 1366568"/>
                <a:gd name="connsiteX4-137" fmla="*/ 316227 w 437786"/>
                <a:gd name="connsiteY4-138" fmla="*/ 897837 h 1366568"/>
                <a:gd name="connsiteX5-139" fmla="*/ 437786 w 437786"/>
                <a:gd name="connsiteY5-140" fmla="*/ 857373 h 1366568"/>
                <a:gd name="connsiteX6-141" fmla="*/ 298256 w 437786"/>
                <a:gd name="connsiteY6-142" fmla="*/ 1366568 h 1366568"/>
                <a:gd name="connsiteX7-143" fmla="*/ 0 w 437786"/>
                <a:gd name="connsiteY7-144" fmla="*/ 999941 h 1366568"/>
                <a:gd name="connsiteX0-145" fmla="*/ 0 w 437786"/>
                <a:gd name="connsiteY0-146" fmla="*/ 999941 h 1313395"/>
                <a:gd name="connsiteX1-147" fmla="*/ 111268 w 437786"/>
                <a:gd name="connsiteY1-148" fmla="*/ 949567 h 1313395"/>
                <a:gd name="connsiteX2-149" fmla="*/ 102081 w 437786"/>
                <a:gd name="connsiteY2-150" fmla="*/ 0 h 1313395"/>
                <a:gd name="connsiteX3-151" fmla="*/ 91439 w 437786"/>
                <a:gd name="connsiteY3-152" fmla="*/ 4434 h 1313395"/>
                <a:gd name="connsiteX4-153" fmla="*/ 316227 w 437786"/>
                <a:gd name="connsiteY4-154" fmla="*/ 897837 h 1313395"/>
                <a:gd name="connsiteX5-155" fmla="*/ 437786 w 437786"/>
                <a:gd name="connsiteY5-156" fmla="*/ 857373 h 1313395"/>
                <a:gd name="connsiteX6-157" fmla="*/ 349459 w 437786"/>
                <a:gd name="connsiteY6-158" fmla="*/ 1313395 h 1313395"/>
                <a:gd name="connsiteX7-159" fmla="*/ 0 w 437786"/>
                <a:gd name="connsiteY7-160" fmla="*/ 999941 h 1313395"/>
                <a:gd name="connsiteX0-161" fmla="*/ 0 w 437786"/>
                <a:gd name="connsiteY0-162" fmla="*/ 999941 h 1313395"/>
                <a:gd name="connsiteX1-163" fmla="*/ 111268 w 437786"/>
                <a:gd name="connsiteY1-164" fmla="*/ 949567 h 1313395"/>
                <a:gd name="connsiteX2-165" fmla="*/ 102081 w 437786"/>
                <a:gd name="connsiteY2-166" fmla="*/ 0 h 1313395"/>
                <a:gd name="connsiteX3-167" fmla="*/ 106622 w 437786"/>
                <a:gd name="connsiteY3-168" fmla="*/ 5832 h 1313395"/>
                <a:gd name="connsiteX4-169" fmla="*/ 316227 w 437786"/>
                <a:gd name="connsiteY4-170" fmla="*/ 897837 h 1313395"/>
                <a:gd name="connsiteX5-171" fmla="*/ 437786 w 437786"/>
                <a:gd name="connsiteY5-172" fmla="*/ 857373 h 1313395"/>
                <a:gd name="connsiteX6-173" fmla="*/ 349459 w 437786"/>
                <a:gd name="connsiteY6-174" fmla="*/ 1313395 h 1313395"/>
                <a:gd name="connsiteX7-175" fmla="*/ 0 w 437786"/>
                <a:gd name="connsiteY7-176" fmla="*/ 999941 h 1313395"/>
                <a:gd name="connsiteX0-177" fmla="*/ 0 w 437786"/>
                <a:gd name="connsiteY0-178" fmla="*/ 999941 h 1313395"/>
                <a:gd name="connsiteX1-179" fmla="*/ 111268 w 437786"/>
                <a:gd name="connsiteY1-180" fmla="*/ 949567 h 1313395"/>
                <a:gd name="connsiteX2-181" fmla="*/ 102081 w 437786"/>
                <a:gd name="connsiteY2-182" fmla="*/ 0 h 1313395"/>
                <a:gd name="connsiteX3-183" fmla="*/ 106622 w 437786"/>
                <a:gd name="connsiteY3-184" fmla="*/ 5832 h 1313395"/>
                <a:gd name="connsiteX4-185" fmla="*/ 316227 w 437786"/>
                <a:gd name="connsiteY4-186" fmla="*/ 897837 h 1313395"/>
                <a:gd name="connsiteX5-187" fmla="*/ 437786 w 437786"/>
                <a:gd name="connsiteY5-188" fmla="*/ 857373 h 1313395"/>
                <a:gd name="connsiteX6-189" fmla="*/ 349459 w 437786"/>
                <a:gd name="connsiteY6-190" fmla="*/ 1313395 h 1313395"/>
                <a:gd name="connsiteX7-191" fmla="*/ 0 w 437786"/>
                <a:gd name="connsiteY7-192" fmla="*/ 999941 h 1313395"/>
                <a:gd name="connsiteX0-193" fmla="*/ 0 w 443885"/>
                <a:gd name="connsiteY0-194" fmla="*/ 999941 h 1313395"/>
                <a:gd name="connsiteX1-195" fmla="*/ 111268 w 443885"/>
                <a:gd name="connsiteY1-196" fmla="*/ 949567 h 1313395"/>
                <a:gd name="connsiteX2-197" fmla="*/ 102081 w 443885"/>
                <a:gd name="connsiteY2-198" fmla="*/ 0 h 1313395"/>
                <a:gd name="connsiteX3-199" fmla="*/ 106622 w 443885"/>
                <a:gd name="connsiteY3-200" fmla="*/ 5832 h 1313395"/>
                <a:gd name="connsiteX4-201" fmla="*/ 316227 w 443885"/>
                <a:gd name="connsiteY4-202" fmla="*/ 897837 h 1313395"/>
                <a:gd name="connsiteX5-203" fmla="*/ 443885 w 443885"/>
                <a:gd name="connsiteY5-204" fmla="*/ 823576 h 1313395"/>
                <a:gd name="connsiteX6-205" fmla="*/ 349459 w 443885"/>
                <a:gd name="connsiteY6-206" fmla="*/ 1313395 h 1313395"/>
                <a:gd name="connsiteX7-207" fmla="*/ 0 w 443885"/>
                <a:gd name="connsiteY7-208" fmla="*/ 999941 h 1313395"/>
                <a:gd name="connsiteX0-209" fmla="*/ 0 w 443885"/>
                <a:gd name="connsiteY0-210" fmla="*/ 999941 h 1313395"/>
                <a:gd name="connsiteX1-211" fmla="*/ 111268 w 443885"/>
                <a:gd name="connsiteY1-212" fmla="*/ 949567 h 1313395"/>
                <a:gd name="connsiteX2-213" fmla="*/ 102081 w 443885"/>
                <a:gd name="connsiteY2-214" fmla="*/ 0 h 1313395"/>
                <a:gd name="connsiteX3-215" fmla="*/ 106622 w 443885"/>
                <a:gd name="connsiteY3-216" fmla="*/ 5832 h 1313395"/>
                <a:gd name="connsiteX4-217" fmla="*/ 302569 w 443885"/>
                <a:gd name="connsiteY4-218" fmla="*/ 887989 h 1313395"/>
                <a:gd name="connsiteX5-219" fmla="*/ 443885 w 443885"/>
                <a:gd name="connsiteY5-220" fmla="*/ 823576 h 1313395"/>
                <a:gd name="connsiteX6-221" fmla="*/ 349459 w 443885"/>
                <a:gd name="connsiteY6-222" fmla="*/ 1313395 h 1313395"/>
                <a:gd name="connsiteX7-223" fmla="*/ 0 w 443885"/>
                <a:gd name="connsiteY7-224" fmla="*/ 999941 h 1313395"/>
                <a:gd name="connsiteX0-225" fmla="*/ 0 w 443885"/>
                <a:gd name="connsiteY0-226" fmla="*/ 999941 h 1313395"/>
                <a:gd name="connsiteX1-227" fmla="*/ 111268 w 443885"/>
                <a:gd name="connsiteY1-228" fmla="*/ 949567 h 1313395"/>
                <a:gd name="connsiteX2-229" fmla="*/ 102081 w 443885"/>
                <a:gd name="connsiteY2-230" fmla="*/ 0 h 1313395"/>
                <a:gd name="connsiteX3-231" fmla="*/ 106622 w 443885"/>
                <a:gd name="connsiteY3-232" fmla="*/ 5832 h 1313395"/>
                <a:gd name="connsiteX4-233" fmla="*/ 302569 w 443885"/>
                <a:gd name="connsiteY4-234" fmla="*/ 887989 h 1313395"/>
                <a:gd name="connsiteX5-235" fmla="*/ 443885 w 443885"/>
                <a:gd name="connsiteY5-236" fmla="*/ 823576 h 1313395"/>
                <a:gd name="connsiteX6-237" fmla="*/ 349459 w 443885"/>
                <a:gd name="connsiteY6-238" fmla="*/ 1313395 h 1313395"/>
                <a:gd name="connsiteX7-239" fmla="*/ 0 w 443885"/>
                <a:gd name="connsiteY7-240" fmla="*/ 999941 h 1313395"/>
                <a:gd name="connsiteX0-241" fmla="*/ 0 w 443885"/>
                <a:gd name="connsiteY0-242" fmla="*/ 999941 h 1313395"/>
                <a:gd name="connsiteX1-243" fmla="*/ 128421 w 443885"/>
                <a:gd name="connsiteY1-244" fmla="*/ 966086 h 1313395"/>
                <a:gd name="connsiteX2-245" fmla="*/ 102081 w 443885"/>
                <a:gd name="connsiteY2-246" fmla="*/ 0 h 1313395"/>
                <a:gd name="connsiteX3-247" fmla="*/ 106622 w 443885"/>
                <a:gd name="connsiteY3-248" fmla="*/ 5832 h 1313395"/>
                <a:gd name="connsiteX4-249" fmla="*/ 302569 w 443885"/>
                <a:gd name="connsiteY4-250" fmla="*/ 887989 h 1313395"/>
                <a:gd name="connsiteX5-251" fmla="*/ 443885 w 443885"/>
                <a:gd name="connsiteY5-252" fmla="*/ 823576 h 1313395"/>
                <a:gd name="connsiteX6-253" fmla="*/ 349459 w 443885"/>
                <a:gd name="connsiteY6-254" fmla="*/ 1313395 h 1313395"/>
                <a:gd name="connsiteX7-255" fmla="*/ 0 w 443885"/>
                <a:gd name="connsiteY7-256" fmla="*/ 999941 h 1313395"/>
                <a:gd name="connsiteX0-257" fmla="*/ 0 w 443885"/>
                <a:gd name="connsiteY0-258" fmla="*/ 999941 h 1313395"/>
                <a:gd name="connsiteX1-259" fmla="*/ 128421 w 443885"/>
                <a:gd name="connsiteY1-260" fmla="*/ 966086 h 1313395"/>
                <a:gd name="connsiteX2-261" fmla="*/ 102081 w 443885"/>
                <a:gd name="connsiteY2-262" fmla="*/ 0 h 1313395"/>
                <a:gd name="connsiteX3-263" fmla="*/ 106622 w 443885"/>
                <a:gd name="connsiteY3-264" fmla="*/ 5832 h 1313395"/>
                <a:gd name="connsiteX4-265" fmla="*/ 302569 w 443885"/>
                <a:gd name="connsiteY4-266" fmla="*/ 887989 h 1313395"/>
                <a:gd name="connsiteX5-267" fmla="*/ 443885 w 443885"/>
                <a:gd name="connsiteY5-268" fmla="*/ 823576 h 1313395"/>
                <a:gd name="connsiteX6-269" fmla="*/ 349459 w 443885"/>
                <a:gd name="connsiteY6-270" fmla="*/ 1313395 h 1313395"/>
                <a:gd name="connsiteX7-271" fmla="*/ 0 w 443885"/>
                <a:gd name="connsiteY7-272" fmla="*/ 999941 h 1313395"/>
                <a:gd name="connsiteX0-273" fmla="*/ 0 w 440200"/>
                <a:gd name="connsiteY0-274" fmla="*/ 1016712 h 1313395"/>
                <a:gd name="connsiteX1-275" fmla="*/ 124736 w 440200"/>
                <a:gd name="connsiteY1-276" fmla="*/ 966086 h 1313395"/>
                <a:gd name="connsiteX2-277" fmla="*/ 98396 w 440200"/>
                <a:gd name="connsiteY2-278" fmla="*/ 0 h 1313395"/>
                <a:gd name="connsiteX3-279" fmla="*/ 102937 w 440200"/>
                <a:gd name="connsiteY3-280" fmla="*/ 5832 h 1313395"/>
                <a:gd name="connsiteX4-281" fmla="*/ 298884 w 440200"/>
                <a:gd name="connsiteY4-282" fmla="*/ 887989 h 1313395"/>
                <a:gd name="connsiteX5-283" fmla="*/ 440200 w 440200"/>
                <a:gd name="connsiteY5-284" fmla="*/ 823576 h 1313395"/>
                <a:gd name="connsiteX6-285" fmla="*/ 345774 w 440200"/>
                <a:gd name="connsiteY6-286" fmla="*/ 1313395 h 1313395"/>
                <a:gd name="connsiteX7-287" fmla="*/ 0 w 440200"/>
                <a:gd name="connsiteY7-288" fmla="*/ 1016712 h 1313395"/>
                <a:gd name="connsiteX0-289" fmla="*/ 0 w 440200"/>
                <a:gd name="connsiteY0-290" fmla="*/ 1016712 h 1347828"/>
                <a:gd name="connsiteX1-291" fmla="*/ 124736 w 440200"/>
                <a:gd name="connsiteY1-292" fmla="*/ 966086 h 1347828"/>
                <a:gd name="connsiteX2-293" fmla="*/ 98396 w 440200"/>
                <a:gd name="connsiteY2-294" fmla="*/ 0 h 1347828"/>
                <a:gd name="connsiteX3-295" fmla="*/ 102937 w 440200"/>
                <a:gd name="connsiteY3-296" fmla="*/ 5832 h 1347828"/>
                <a:gd name="connsiteX4-297" fmla="*/ 298884 w 440200"/>
                <a:gd name="connsiteY4-298" fmla="*/ 887989 h 1347828"/>
                <a:gd name="connsiteX5-299" fmla="*/ 440200 w 440200"/>
                <a:gd name="connsiteY5-300" fmla="*/ 823576 h 1347828"/>
                <a:gd name="connsiteX6-301" fmla="*/ 395262 w 440200"/>
                <a:gd name="connsiteY6-302" fmla="*/ 1347828 h 1347828"/>
                <a:gd name="connsiteX7-303" fmla="*/ 0 w 440200"/>
                <a:gd name="connsiteY7-304" fmla="*/ 1016712 h 1347828"/>
                <a:gd name="connsiteX0-305" fmla="*/ 0 w 395262"/>
                <a:gd name="connsiteY0-306" fmla="*/ 1016712 h 1347828"/>
                <a:gd name="connsiteX1-307" fmla="*/ 124736 w 395262"/>
                <a:gd name="connsiteY1-308" fmla="*/ 966086 h 1347828"/>
                <a:gd name="connsiteX2-309" fmla="*/ 98396 w 395262"/>
                <a:gd name="connsiteY2-310" fmla="*/ 0 h 1347828"/>
                <a:gd name="connsiteX3-311" fmla="*/ 102937 w 395262"/>
                <a:gd name="connsiteY3-312" fmla="*/ 5832 h 1347828"/>
                <a:gd name="connsiteX4-313" fmla="*/ 298884 w 395262"/>
                <a:gd name="connsiteY4-314" fmla="*/ 887989 h 1347828"/>
                <a:gd name="connsiteX5-315" fmla="*/ 386646 w 395262"/>
                <a:gd name="connsiteY5-316" fmla="*/ 841427 h 1347828"/>
                <a:gd name="connsiteX6-317" fmla="*/ 395262 w 395262"/>
                <a:gd name="connsiteY6-318" fmla="*/ 1347828 h 1347828"/>
                <a:gd name="connsiteX7-319" fmla="*/ 0 w 395262"/>
                <a:gd name="connsiteY7-320" fmla="*/ 1016712 h 1347828"/>
                <a:gd name="connsiteX0-321" fmla="*/ 6355 w 361341"/>
                <a:gd name="connsiteY0-322" fmla="*/ 1009216 h 1347828"/>
                <a:gd name="connsiteX1-323" fmla="*/ 90815 w 361341"/>
                <a:gd name="connsiteY1-324" fmla="*/ 966086 h 1347828"/>
                <a:gd name="connsiteX2-325" fmla="*/ 64475 w 361341"/>
                <a:gd name="connsiteY2-326" fmla="*/ 0 h 1347828"/>
                <a:gd name="connsiteX3-327" fmla="*/ 69016 w 361341"/>
                <a:gd name="connsiteY3-328" fmla="*/ 5832 h 1347828"/>
                <a:gd name="connsiteX4-329" fmla="*/ 264963 w 361341"/>
                <a:gd name="connsiteY4-330" fmla="*/ 887989 h 1347828"/>
                <a:gd name="connsiteX5-331" fmla="*/ 352725 w 361341"/>
                <a:gd name="connsiteY5-332" fmla="*/ 841427 h 1347828"/>
                <a:gd name="connsiteX6-333" fmla="*/ 361341 w 361341"/>
                <a:gd name="connsiteY6-334" fmla="*/ 1347828 h 1347828"/>
                <a:gd name="connsiteX7-335" fmla="*/ 6355 w 361341"/>
                <a:gd name="connsiteY7-336" fmla="*/ 1009216 h 1347828"/>
                <a:gd name="connsiteX0-337" fmla="*/ 6355 w 352725"/>
                <a:gd name="connsiteY0-338" fmla="*/ 1009216 h 1239068"/>
                <a:gd name="connsiteX1-339" fmla="*/ 90815 w 352725"/>
                <a:gd name="connsiteY1-340" fmla="*/ 966086 h 1239068"/>
                <a:gd name="connsiteX2-341" fmla="*/ 64475 w 352725"/>
                <a:gd name="connsiteY2-342" fmla="*/ 0 h 1239068"/>
                <a:gd name="connsiteX3-343" fmla="*/ 69016 w 352725"/>
                <a:gd name="connsiteY3-344" fmla="*/ 5832 h 1239068"/>
                <a:gd name="connsiteX4-345" fmla="*/ 264963 w 352725"/>
                <a:gd name="connsiteY4-346" fmla="*/ 887989 h 1239068"/>
                <a:gd name="connsiteX5-347" fmla="*/ 352725 w 352725"/>
                <a:gd name="connsiteY5-348" fmla="*/ 841427 h 1239068"/>
                <a:gd name="connsiteX6-349" fmla="*/ 323924 w 352725"/>
                <a:gd name="connsiteY6-350" fmla="*/ 1239068 h 1239068"/>
                <a:gd name="connsiteX7-351" fmla="*/ 6355 w 352725"/>
                <a:gd name="connsiteY7-352" fmla="*/ 1009216 h 1239068"/>
                <a:gd name="connsiteX0-353" fmla="*/ 6355 w 352725"/>
                <a:gd name="connsiteY0-354" fmla="*/ 1009216 h 1239068"/>
                <a:gd name="connsiteX1-355" fmla="*/ 90815 w 352725"/>
                <a:gd name="connsiteY1-356" fmla="*/ 966086 h 1239068"/>
                <a:gd name="connsiteX2-357" fmla="*/ 64475 w 352725"/>
                <a:gd name="connsiteY2-358" fmla="*/ 0 h 1239068"/>
                <a:gd name="connsiteX3-359" fmla="*/ 69016 w 352725"/>
                <a:gd name="connsiteY3-360" fmla="*/ 5832 h 1239068"/>
                <a:gd name="connsiteX4-361" fmla="*/ 258294 w 352725"/>
                <a:gd name="connsiteY4-362" fmla="*/ 891483 h 1239068"/>
                <a:gd name="connsiteX5-363" fmla="*/ 352725 w 352725"/>
                <a:gd name="connsiteY5-364" fmla="*/ 841427 h 1239068"/>
                <a:gd name="connsiteX6-365" fmla="*/ 323924 w 352725"/>
                <a:gd name="connsiteY6-366" fmla="*/ 1239068 h 1239068"/>
                <a:gd name="connsiteX7-367" fmla="*/ 6355 w 352725"/>
                <a:gd name="connsiteY7-368" fmla="*/ 1009216 h 1239068"/>
                <a:gd name="connsiteX0-369" fmla="*/ 0 w 346370"/>
                <a:gd name="connsiteY0-370" fmla="*/ 1009216 h 1239068"/>
                <a:gd name="connsiteX1-371" fmla="*/ 96150 w 346370"/>
                <a:gd name="connsiteY1-372" fmla="*/ 960813 h 1239068"/>
                <a:gd name="connsiteX2-373" fmla="*/ 58120 w 346370"/>
                <a:gd name="connsiteY2-374" fmla="*/ 0 h 1239068"/>
                <a:gd name="connsiteX3-375" fmla="*/ 62661 w 346370"/>
                <a:gd name="connsiteY3-376" fmla="*/ 5832 h 1239068"/>
                <a:gd name="connsiteX4-377" fmla="*/ 251939 w 346370"/>
                <a:gd name="connsiteY4-378" fmla="*/ 891483 h 1239068"/>
                <a:gd name="connsiteX5-379" fmla="*/ 346370 w 346370"/>
                <a:gd name="connsiteY5-380" fmla="*/ 841427 h 1239068"/>
                <a:gd name="connsiteX6-381" fmla="*/ 317569 w 346370"/>
                <a:gd name="connsiteY6-382" fmla="*/ 1239068 h 1239068"/>
                <a:gd name="connsiteX7-383" fmla="*/ 0 w 346370"/>
                <a:gd name="connsiteY7-384" fmla="*/ 1009216 h 1239068"/>
                <a:gd name="connsiteX0-385" fmla="*/ 19649 w 366019"/>
                <a:gd name="connsiteY0-386" fmla="*/ 1009216 h 1239068"/>
                <a:gd name="connsiteX1-387" fmla="*/ 115799 w 366019"/>
                <a:gd name="connsiteY1-388" fmla="*/ 960813 h 1239068"/>
                <a:gd name="connsiteX2-389" fmla="*/ 77769 w 366019"/>
                <a:gd name="connsiteY2-390" fmla="*/ 0 h 1239068"/>
                <a:gd name="connsiteX3-391" fmla="*/ 82310 w 366019"/>
                <a:gd name="connsiteY3-392" fmla="*/ 5832 h 1239068"/>
                <a:gd name="connsiteX4-393" fmla="*/ 271588 w 366019"/>
                <a:gd name="connsiteY4-394" fmla="*/ 891483 h 1239068"/>
                <a:gd name="connsiteX5-395" fmla="*/ 366019 w 366019"/>
                <a:gd name="connsiteY5-396" fmla="*/ 841427 h 1239068"/>
                <a:gd name="connsiteX6-397" fmla="*/ 337218 w 366019"/>
                <a:gd name="connsiteY6-398" fmla="*/ 1239068 h 1239068"/>
                <a:gd name="connsiteX7-399" fmla="*/ 19649 w 366019"/>
                <a:gd name="connsiteY7-400" fmla="*/ 1009216 h 1239068"/>
                <a:gd name="connsiteX0-401" fmla="*/ 0 w 346370"/>
                <a:gd name="connsiteY0-402" fmla="*/ 1009216 h 1239068"/>
                <a:gd name="connsiteX1-403" fmla="*/ 96150 w 346370"/>
                <a:gd name="connsiteY1-404" fmla="*/ 960813 h 1239068"/>
                <a:gd name="connsiteX2-405" fmla="*/ 58120 w 346370"/>
                <a:gd name="connsiteY2-406" fmla="*/ 0 h 1239068"/>
                <a:gd name="connsiteX3-407" fmla="*/ 62661 w 346370"/>
                <a:gd name="connsiteY3-408" fmla="*/ 5832 h 1239068"/>
                <a:gd name="connsiteX4-409" fmla="*/ 251939 w 346370"/>
                <a:gd name="connsiteY4-410" fmla="*/ 891483 h 1239068"/>
                <a:gd name="connsiteX5-411" fmla="*/ 346370 w 346370"/>
                <a:gd name="connsiteY5-412" fmla="*/ 841427 h 1239068"/>
                <a:gd name="connsiteX6-413" fmla="*/ 317569 w 346370"/>
                <a:gd name="connsiteY6-414" fmla="*/ 1239068 h 1239068"/>
                <a:gd name="connsiteX7-415" fmla="*/ 0 w 346370"/>
                <a:gd name="connsiteY7-416" fmla="*/ 1009216 h 1239068"/>
                <a:gd name="connsiteX0-417" fmla="*/ 0 w 346370"/>
                <a:gd name="connsiteY0-418" fmla="*/ 1012785 h 1242637"/>
                <a:gd name="connsiteX1-419" fmla="*/ 96150 w 346370"/>
                <a:gd name="connsiteY1-420" fmla="*/ 964382 h 1242637"/>
                <a:gd name="connsiteX2-421" fmla="*/ 58120 w 346370"/>
                <a:gd name="connsiteY2-422" fmla="*/ 3569 h 1242637"/>
                <a:gd name="connsiteX3-423" fmla="*/ 114690 w 346370"/>
                <a:gd name="connsiteY3-424" fmla="*/ 0 h 1242637"/>
                <a:gd name="connsiteX4-425" fmla="*/ 251939 w 346370"/>
                <a:gd name="connsiteY4-426" fmla="*/ 895052 h 1242637"/>
                <a:gd name="connsiteX5-427" fmla="*/ 346370 w 346370"/>
                <a:gd name="connsiteY5-428" fmla="*/ 844996 h 1242637"/>
                <a:gd name="connsiteX6-429" fmla="*/ 317569 w 346370"/>
                <a:gd name="connsiteY6-430" fmla="*/ 1242637 h 1242637"/>
                <a:gd name="connsiteX7-431" fmla="*/ 0 w 346370"/>
                <a:gd name="connsiteY7-432" fmla="*/ 1012785 h 1242637"/>
                <a:gd name="connsiteX0-433" fmla="*/ 0 w 346370"/>
                <a:gd name="connsiteY0-434" fmla="*/ 1012785 h 1242637"/>
                <a:gd name="connsiteX1-435" fmla="*/ 96150 w 346370"/>
                <a:gd name="connsiteY1-436" fmla="*/ 964382 h 1242637"/>
                <a:gd name="connsiteX2-437" fmla="*/ 58120 w 346370"/>
                <a:gd name="connsiteY2-438" fmla="*/ 3569 h 1242637"/>
                <a:gd name="connsiteX3-439" fmla="*/ 114690 w 346370"/>
                <a:gd name="connsiteY3-440" fmla="*/ 0 h 1242637"/>
                <a:gd name="connsiteX4-441" fmla="*/ 251939 w 346370"/>
                <a:gd name="connsiteY4-442" fmla="*/ 895052 h 1242637"/>
                <a:gd name="connsiteX5-443" fmla="*/ 346370 w 346370"/>
                <a:gd name="connsiteY5-444" fmla="*/ 844996 h 1242637"/>
                <a:gd name="connsiteX6-445" fmla="*/ 317569 w 346370"/>
                <a:gd name="connsiteY6-446" fmla="*/ 1242637 h 1242637"/>
                <a:gd name="connsiteX7-447" fmla="*/ 0 w 346370"/>
                <a:gd name="connsiteY7-448" fmla="*/ 1012785 h 1242637"/>
                <a:gd name="connsiteX0-449" fmla="*/ 0 w 346370"/>
                <a:gd name="connsiteY0-450" fmla="*/ 1009216 h 1239068"/>
                <a:gd name="connsiteX1-451" fmla="*/ 96150 w 346370"/>
                <a:gd name="connsiteY1-452" fmla="*/ 960813 h 1239068"/>
                <a:gd name="connsiteX2-453" fmla="*/ 58120 w 346370"/>
                <a:gd name="connsiteY2-454" fmla="*/ 0 h 1239068"/>
                <a:gd name="connsiteX3-455" fmla="*/ 69331 w 346370"/>
                <a:gd name="connsiteY3-456" fmla="*/ 2339 h 1239068"/>
                <a:gd name="connsiteX4-457" fmla="*/ 251939 w 346370"/>
                <a:gd name="connsiteY4-458" fmla="*/ 891483 h 1239068"/>
                <a:gd name="connsiteX5-459" fmla="*/ 346370 w 346370"/>
                <a:gd name="connsiteY5-460" fmla="*/ 841427 h 1239068"/>
                <a:gd name="connsiteX6-461" fmla="*/ 317569 w 346370"/>
                <a:gd name="connsiteY6-462" fmla="*/ 1239068 h 1239068"/>
                <a:gd name="connsiteX7-463" fmla="*/ 0 w 346370"/>
                <a:gd name="connsiteY7-464" fmla="*/ 1009216 h 1239068"/>
                <a:gd name="connsiteX0-465" fmla="*/ 0 w 346370"/>
                <a:gd name="connsiteY0-466" fmla="*/ 1009216 h 1239068"/>
                <a:gd name="connsiteX1-467" fmla="*/ 96150 w 346370"/>
                <a:gd name="connsiteY1-468" fmla="*/ 960813 h 1239068"/>
                <a:gd name="connsiteX2-469" fmla="*/ 58120 w 346370"/>
                <a:gd name="connsiteY2-470" fmla="*/ 0 h 1239068"/>
                <a:gd name="connsiteX3-471" fmla="*/ 69331 w 346370"/>
                <a:gd name="connsiteY3-472" fmla="*/ 2339 h 1239068"/>
                <a:gd name="connsiteX4-473" fmla="*/ 251939 w 346370"/>
                <a:gd name="connsiteY4-474" fmla="*/ 891483 h 1239068"/>
                <a:gd name="connsiteX5-475" fmla="*/ 346370 w 346370"/>
                <a:gd name="connsiteY5-476" fmla="*/ 841427 h 1239068"/>
                <a:gd name="connsiteX6-477" fmla="*/ 317569 w 346370"/>
                <a:gd name="connsiteY6-478" fmla="*/ 1239068 h 1239068"/>
                <a:gd name="connsiteX7-479" fmla="*/ 0 w 346370"/>
                <a:gd name="connsiteY7-480" fmla="*/ 1009216 h 1239068"/>
                <a:gd name="connsiteX0-481" fmla="*/ 0 w 346370"/>
                <a:gd name="connsiteY0-482" fmla="*/ 1009216 h 1239068"/>
                <a:gd name="connsiteX1-483" fmla="*/ 96150 w 346370"/>
                <a:gd name="connsiteY1-484" fmla="*/ 960813 h 1239068"/>
                <a:gd name="connsiteX2-485" fmla="*/ 58120 w 346370"/>
                <a:gd name="connsiteY2-486" fmla="*/ 0 h 1239068"/>
                <a:gd name="connsiteX3-487" fmla="*/ 69331 w 346370"/>
                <a:gd name="connsiteY3-488" fmla="*/ 2339 h 1239068"/>
                <a:gd name="connsiteX4-489" fmla="*/ 251939 w 346370"/>
                <a:gd name="connsiteY4-490" fmla="*/ 891483 h 1239068"/>
                <a:gd name="connsiteX5-491" fmla="*/ 346370 w 346370"/>
                <a:gd name="connsiteY5-492" fmla="*/ 841427 h 1239068"/>
                <a:gd name="connsiteX6-493" fmla="*/ 317569 w 346370"/>
                <a:gd name="connsiteY6-494" fmla="*/ 1239068 h 1239068"/>
                <a:gd name="connsiteX7-495" fmla="*/ 0 w 346370"/>
                <a:gd name="connsiteY7-496" fmla="*/ 1009216 h 1239068"/>
                <a:gd name="connsiteX0-497" fmla="*/ 0 w 346370"/>
                <a:gd name="connsiteY0-498" fmla="*/ 1009216 h 1239068"/>
                <a:gd name="connsiteX1-499" fmla="*/ 96150 w 346370"/>
                <a:gd name="connsiteY1-500" fmla="*/ 960813 h 1239068"/>
                <a:gd name="connsiteX2-501" fmla="*/ 58120 w 346370"/>
                <a:gd name="connsiteY2-502" fmla="*/ 0 h 1239068"/>
                <a:gd name="connsiteX3-503" fmla="*/ 69331 w 346370"/>
                <a:gd name="connsiteY3-504" fmla="*/ 2339 h 1239068"/>
                <a:gd name="connsiteX4-505" fmla="*/ 251939 w 346370"/>
                <a:gd name="connsiteY4-506" fmla="*/ 891483 h 1239068"/>
                <a:gd name="connsiteX5-507" fmla="*/ 346370 w 346370"/>
                <a:gd name="connsiteY5-508" fmla="*/ 841427 h 1239068"/>
                <a:gd name="connsiteX6-509" fmla="*/ 317569 w 346370"/>
                <a:gd name="connsiteY6-510" fmla="*/ 1239068 h 1239068"/>
                <a:gd name="connsiteX7-511" fmla="*/ 0 w 346370"/>
                <a:gd name="connsiteY7-512" fmla="*/ 1009216 h 1239068"/>
                <a:gd name="connsiteX0-513" fmla="*/ 0 w 346370"/>
                <a:gd name="connsiteY0-514" fmla="*/ 1009216 h 1239068"/>
                <a:gd name="connsiteX1-515" fmla="*/ 96150 w 346370"/>
                <a:gd name="connsiteY1-516" fmla="*/ 960813 h 1239068"/>
                <a:gd name="connsiteX2-517" fmla="*/ 58120 w 346370"/>
                <a:gd name="connsiteY2-518" fmla="*/ 0 h 1239068"/>
                <a:gd name="connsiteX3-519" fmla="*/ 69331 w 346370"/>
                <a:gd name="connsiteY3-520" fmla="*/ 2339 h 1239068"/>
                <a:gd name="connsiteX4-521" fmla="*/ 251939 w 346370"/>
                <a:gd name="connsiteY4-522" fmla="*/ 891483 h 1239068"/>
                <a:gd name="connsiteX5-523" fmla="*/ 346370 w 346370"/>
                <a:gd name="connsiteY5-524" fmla="*/ 841427 h 1239068"/>
                <a:gd name="connsiteX6-525" fmla="*/ 317569 w 346370"/>
                <a:gd name="connsiteY6-526" fmla="*/ 1239068 h 1239068"/>
                <a:gd name="connsiteX7-527" fmla="*/ 0 w 346370"/>
                <a:gd name="connsiteY7-528" fmla="*/ 1009216 h 1239068"/>
                <a:gd name="connsiteX0-529" fmla="*/ 0 w 346370"/>
                <a:gd name="connsiteY0-530" fmla="*/ 1009216 h 1239068"/>
                <a:gd name="connsiteX1-531" fmla="*/ 96150 w 346370"/>
                <a:gd name="connsiteY1-532" fmla="*/ 960813 h 1239068"/>
                <a:gd name="connsiteX2-533" fmla="*/ 58120 w 346370"/>
                <a:gd name="connsiteY2-534" fmla="*/ 0 h 1239068"/>
                <a:gd name="connsiteX3-535" fmla="*/ 69331 w 346370"/>
                <a:gd name="connsiteY3-536" fmla="*/ 2339 h 1239068"/>
                <a:gd name="connsiteX4-537" fmla="*/ 251939 w 346370"/>
                <a:gd name="connsiteY4-538" fmla="*/ 891483 h 1239068"/>
                <a:gd name="connsiteX5-539" fmla="*/ 346370 w 346370"/>
                <a:gd name="connsiteY5-540" fmla="*/ 841427 h 1239068"/>
                <a:gd name="connsiteX6-541" fmla="*/ 317569 w 346370"/>
                <a:gd name="connsiteY6-542" fmla="*/ 1239068 h 1239068"/>
                <a:gd name="connsiteX7-543" fmla="*/ 0 w 346370"/>
                <a:gd name="connsiteY7-544" fmla="*/ 1009216 h 1239068"/>
                <a:gd name="connsiteX0-545" fmla="*/ 1210 w 347580"/>
                <a:gd name="connsiteY0-546" fmla="*/ 1009216 h 1239068"/>
                <a:gd name="connsiteX1-547" fmla="*/ 97360 w 347580"/>
                <a:gd name="connsiteY1-548" fmla="*/ 960813 h 1239068"/>
                <a:gd name="connsiteX2-549" fmla="*/ 59330 w 347580"/>
                <a:gd name="connsiteY2-550" fmla="*/ 0 h 1239068"/>
                <a:gd name="connsiteX3-551" fmla="*/ 70541 w 347580"/>
                <a:gd name="connsiteY3-552" fmla="*/ 2339 h 1239068"/>
                <a:gd name="connsiteX4-553" fmla="*/ 253149 w 347580"/>
                <a:gd name="connsiteY4-554" fmla="*/ 891483 h 1239068"/>
                <a:gd name="connsiteX5-555" fmla="*/ 347580 w 347580"/>
                <a:gd name="connsiteY5-556" fmla="*/ 841427 h 1239068"/>
                <a:gd name="connsiteX6-557" fmla="*/ 318779 w 347580"/>
                <a:gd name="connsiteY6-558" fmla="*/ 1239068 h 1239068"/>
                <a:gd name="connsiteX7-559" fmla="*/ 1210 w 347580"/>
                <a:gd name="connsiteY7-560" fmla="*/ 1009216 h 1239068"/>
                <a:gd name="connsiteX0-561" fmla="*/ 1210 w 347580"/>
                <a:gd name="connsiteY0-562" fmla="*/ 1009216 h 1239068"/>
                <a:gd name="connsiteX1-563" fmla="*/ 97360 w 347580"/>
                <a:gd name="connsiteY1-564" fmla="*/ 960813 h 1239068"/>
                <a:gd name="connsiteX2-565" fmla="*/ 59330 w 347580"/>
                <a:gd name="connsiteY2-566" fmla="*/ 0 h 1239068"/>
                <a:gd name="connsiteX3-567" fmla="*/ 70541 w 347580"/>
                <a:gd name="connsiteY3-568" fmla="*/ 2339 h 1239068"/>
                <a:gd name="connsiteX4-569" fmla="*/ 253149 w 347580"/>
                <a:gd name="connsiteY4-570" fmla="*/ 891483 h 1239068"/>
                <a:gd name="connsiteX5-571" fmla="*/ 347580 w 347580"/>
                <a:gd name="connsiteY5-572" fmla="*/ 841427 h 1239068"/>
                <a:gd name="connsiteX6-573" fmla="*/ 318779 w 347580"/>
                <a:gd name="connsiteY6-574" fmla="*/ 1239068 h 1239068"/>
                <a:gd name="connsiteX7-575" fmla="*/ 1210 w 347580"/>
                <a:gd name="connsiteY7-576" fmla="*/ 1009216 h 1239068"/>
                <a:gd name="connsiteX0-577" fmla="*/ 1210 w 347580"/>
                <a:gd name="connsiteY0-578" fmla="*/ 1009216 h 1239068"/>
                <a:gd name="connsiteX1-579" fmla="*/ 97360 w 347580"/>
                <a:gd name="connsiteY1-580" fmla="*/ 960813 h 1239068"/>
                <a:gd name="connsiteX2-581" fmla="*/ 59330 w 347580"/>
                <a:gd name="connsiteY2-582" fmla="*/ 0 h 1239068"/>
                <a:gd name="connsiteX3-583" fmla="*/ 70541 w 347580"/>
                <a:gd name="connsiteY3-584" fmla="*/ 2339 h 1239068"/>
                <a:gd name="connsiteX4-585" fmla="*/ 239554 w 347580"/>
                <a:gd name="connsiteY4-586" fmla="*/ 885002 h 1239068"/>
                <a:gd name="connsiteX5-587" fmla="*/ 347580 w 347580"/>
                <a:gd name="connsiteY5-588" fmla="*/ 841427 h 1239068"/>
                <a:gd name="connsiteX6-589" fmla="*/ 318779 w 347580"/>
                <a:gd name="connsiteY6-590" fmla="*/ 1239068 h 1239068"/>
                <a:gd name="connsiteX7-591" fmla="*/ 1210 w 347580"/>
                <a:gd name="connsiteY7-592" fmla="*/ 1009216 h 1239068"/>
                <a:gd name="connsiteX0-593" fmla="*/ 1210 w 347580"/>
                <a:gd name="connsiteY0-594" fmla="*/ 1009216 h 1239068"/>
                <a:gd name="connsiteX1-595" fmla="*/ 97360 w 347580"/>
                <a:gd name="connsiteY1-596" fmla="*/ 960813 h 1239068"/>
                <a:gd name="connsiteX2-597" fmla="*/ 59330 w 347580"/>
                <a:gd name="connsiteY2-598" fmla="*/ 0 h 1239068"/>
                <a:gd name="connsiteX3-599" fmla="*/ 70541 w 347580"/>
                <a:gd name="connsiteY3-600" fmla="*/ 2339 h 1239068"/>
                <a:gd name="connsiteX4-601" fmla="*/ 236504 w 347580"/>
                <a:gd name="connsiteY4-602" fmla="*/ 901901 h 1239068"/>
                <a:gd name="connsiteX5-603" fmla="*/ 347580 w 347580"/>
                <a:gd name="connsiteY5-604" fmla="*/ 841427 h 1239068"/>
                <a:gd name="connsiteX6-605" fmla="*/ 318779 w 347580"/>
                <a:gd name="connsiteY6-606" fmla="*/ 1239068 h 1239068"/>
                <a:gd name="connsiteX7-607" fmla="*/ 1210 w 347580"/>
                <a:gd name="connsiteY7-608" fmla="*/ 1009216 h 1239068"/>
                <a:gd name="connsiteX0-609" fmla="*/ 9832 w 356202"/>
                <a:gd name="connsiteY0-610" fmla="*/ 1009216 h 1239068"/>
                <a:gd name="connsiteX1-611" fmla="*/ 105982 w 356202"/>
                <a:gd name="connsiteY1-612" fmla="*/ 960813 h 1239068"/>
                <a:gd name="connsiteX2-613" fmla="*/ 67952 w 356202"/>
                <a:gd name="connsiteY2-614" fmla="*/ 0 h 1239068"/>
                <a:gd name="connsiteX3-615" fmla="*/ 79163 w 356202"/>
                <a:gd name="connsiteY3-616" fmla="*/ 2339 h 1239068"/>
                <a:gd name="connsiteX4-617" fmla="*/ 245126 w 356202"/>
                <a:gd name="connsiteY4-618" fmla="*/ 901901 h 1239068"/>
                <a:gd name="connsiteX5-619" fmla="*/ 356202 w 356202"/>
                <a:gd name="connsiteY5-620" fmla="*/ 841427 h 1239068"/>
                <a:gd name="connsiteX6-621" fmla="*/ 327401 w 356202"/>
                <a:gd name="connsiteY6-622" fmla="*/ 1239068 h 1239068"/>
                <a:gd name="connsiteX7-623" fmla="*/ 9832 w 356202"/>
                <a:gd name="connsiteY7-624" fmla="*/ 1009216 h 1239068"/>
                <a:gd name="connsiteX0-625" fmla="*/ 9832 w 356202"/>
                <a:gd name="connsiteY0-626" fmla="*/ 1009216 h 1239068"/>
                <a:gd name="connsiteX1-627" fmla="*/ 105982 w 356202"/>
                <a:gd name="connsiteY1-628" fmla="*/ 960813 h 1239068"/>
                <a:gd name="connsiteX2-629" fmla="*/ 67952 w 356202"/>
                <a:gd name="connsiteY2-630" fmla="*/ 0 h 1239068"/>
                <a:gd name="connsiteX3-631" fmla="*/ 81002 w 356202"/>
                <a:gd name="connsiteY3-632" fmla="*/ 278496 h 1239068"/>
                <a:gd name="connsiteX4-633" fmla="*/ 245126 w 356202"/>
                <a:gd name="connsiteY4-634" fmla="*/ 901901 h 1239068"/>
                <a:gd name="connsiteX5-635" fmla="*/ 356202 w 356202"/>
                <a:gd name="connsiteY5-636" fmla="*/ 841427 h 1239068"/>
                <a:gd name="connsiteX6-637" fmla="*/ 327401 w 356202"/>
                <a:gd name="connsiteY6-638" fmla="*/ 1239068 h 1239068"/>
                <a:gd name="connsiteX7-639" fmla="*/ 9832 w 356202"/>
                <a:gd name="connsiteY7-640" fmla="*/ 1009216 h 1239068"/>
                <a:gd name="connsiteX0-641" fmla="*/ 9832 w 356202"/>
                <a:gd name="connsiteY0-642" fmla="*/ 1009216 h 1239068"/>
                <a:gd name="connsiteX1-643" fmla="*/ 105982 w 356202"/>
                <a:gd name="connsiteY1-644" fmla="*/ 960813 h 1239068"/>
                <a:gd name="connsiteX2-645" fmla="*/ 67952 w 356202"/>
                <a:gd name="connsiteY2-646" fmla="*/ 0 h 1239068"/>
                <a:gd name="connsiteX3-647" fmla="*/ 85894 w 356202"/>
                <a:gd name="connsiteY3-648" fmla="*/ 269984 h 1239068"/>
                <a:gd name="connsiteX4-649" fmla="*/ 245126 w 356202"/>
                <a:gd name="connsiteY4-650" fmla="*/ 901901 h 1239068"/>
                <a:gd name="connsiteX5-651" fmla="*/ 356202 w 356202"/>
                <a:gd name="connsiteY5-652" fmla="*/ 841427 h 1239068"/>
                <a:gd name="connsiteX6-653" fmla="*/ 327401 w 356202"/>
                <a:gd name="connsiteY6-654" fmla="*/ 1239068 h 1239068"/>
                <a:gd name="connsiteX7-655" fmla="*/ 9832 w 356202"/>
                <a:gd name="connsiteY7-656" fmla="*/ 1009216 h 1239068"/>
                <a:gd name="connsiteX0-657" fmla="*/ 9832 w 356202"/>
                <a:gd name="connsiteY0-658" fmla="*/ 1009216 h 1239068"/>
                <a:gd name="connsiteX1-659" fmla="*/ 105982 w 356202"/>
                <a:gd name="connsiteY1-660" fmla="*/ 960813 h 1239068"/>
                <a:gd name="connsiteX2-661" fmla="*/ 67952 w 356202"/>
                <a:gd name="connsiteY2-662" fmla="*/ 0 h 1239068"/>
                <a:gd name="connsiteX3-663" fmla="*/ 85894 w 356202"/>
                <a:gd name="connsiteY3-664" fmla="*/ 269984 h 1239068"/>
                <a:gd name="connsiteX4-665" fmla="*/ 245126 w 356202"/>
                <a:gd name="connsiteY4-666" fmla="*/ 901901 h 1239068"/>
                <a:gd name="connsiteX5-667" fmla="*/ 356202 w 356202"/>
                <a:gd name="connsiteY5-668" fmla="*/ 841427 h 1239068"/>
                <a:gd name="connsiteX6-669" fmla="*/ 327401 w 356202"/>
                <a:gd name="connsiteY6-670" fmla="*/ 1239068 h 1239068"/>
                <a:gd name="connsiteX7-671" fmla="*/ 9832 w 356202"/>
                <a:gd name="connsiteY7-672" fmla="*/ 1009216 h 1239068"/>
                <a:gd name="connsiteX0-673" fmla="*/ 1827 w 348197"/>
                <a:gd name="connsiteY0-674" fmla="*/ 965826 h 1195678"/>
                <a:gd name="connsiteX1-675" fmla="*/ 97977 w 348197"/>
                <a:gd name="connsiteY1-676" fmla="*/ 917423 h 1195678"/>
                <a:gd name="connsiteX2-677" fmla="*/ 80974 w 348197"/>
                <a:gd name="connsiteY2-678" fmla="*/ 0 h 1195678"/>
                <a:gd name="connsiteX3-679" fmla="*/ 77889 w 348197"/>
                <a:gd name="connsiteY3-680" fmla="*/ 226594 h 1195678"/>
                <a:gd name="connsiteX4-681" fmla="*/ 237121 w 348197"/>
                <a:gd name="connsiteY4-682" fmla="*/ 858511 h 1195678"/>
                <a:gd name="connsiteX5-683" fmla="*/ 348197 w 348197"/>
                <a:gd name="connsiteY5-684" fmla="*/ 798037 h 1195678"/>
                <a:gd name="connsiteX6-685" fmla="*/ 319396 w 348197"/>
                <a:gd name="connsiteY6-686" fmla="*/ 1195678 h 1195678"/>
                <a:gd name="connsiteX7-687" fmla="*/ 1827 w 348197"/>
                <a:gd name="connsiteY7-688" fmla="*/ 965826 h 1195678"/>
                <a:gd name="connsiteX0-689" fmla="*/ 1827 w 348197"/>
                <a:gd name="connsiteY0-690" fmla="*/ 965826 h 1195678"/>
                <a:gd name="connsiteX1-691" fmla="*/ 97977 w 348197"/>
                <a:gd name="connsiteY1-692" fmla="*/ 917423 h 1195678"/>
                <a:gd name="connsiteX2-693" fmla="*/ 80974 w 348197"/>
                <a:gd name="connsiteY2-694" fmla="*/ 0 h 1195678"/>
                <a:gd name="connsiteX3-695" fmla="*/ 77889 w 348197"/>
                <a:gd name="connsiteY3-696" fmla="*/ 226594 h 1195678"/>
                <a:gd name="connsiteX4-697" fmla="*/ 237121 w 348197"/>
                <a:gd name="connsiteY4-698" fmla="*/ 858511 h 1195678"/>
                <a:gd name="connsiteX5-699" fmla="*/ 348197 w 348197"/>
                <a:gd name="connsiteY5-700" fmla="*/ 798037 h 1195678"/>
                <a:gd name="connsiteX6-701" fmla="*/ 319396 w 348197"/>
                <a:gd name="connsiteY6-702" fmla="*/ 1195678 h 1195678"/>
                <a:gd name="connsiteX7-703" fmla="*/ 1827 w 348197"/>
                <a:gd name="connsiteY7-704" fmla="*/ 965826 h 1195678"/>
                <a:gd name="connsiteX0-705" fmla="*/ 1827 w 348197"/>
                <a:gd name="connsiteY0-706" fmla="*/ 965826 h 1195678"/>
                <a:gd name="connsiteX1-707" fmla="*/ 97977 w 348197"/>
                <a:gd name="connsiteY1-708" fmla="*/ 917423 h 1195678"/>
                <a:gd name="connsiteX2-709" fmla="*/ 80974 w 348197"/>
                <a:gd name="connsiteY2-710" fmla="*/ 0 h 1195678"/>
                <a:gd name="connsiteX3-711" fmla="*/ 77889 w 348197"/>
                <a:gd name="connsiteY3-712" fmla="*/ 226594 h 1195678"/>
                <a:gd name="connsiteX4-713" fmla="*/ 237121 w 348197"/>
                <a:gd name="connsiteY4-714" fmla="*/ 858511 h 1195678"/>
                <a:gd name="connsiteX5-715" fmla="*/ 348197 w 348197"/>
                <a:gd name="connsiteY5-716" fmla="*/ 798037 h 1195678"/>
                <a:gd name="connsiteX6-717" fmla="*/ 319396 w 348197"/>
                <a:gd name="connsiteY6-718" fmla="*/ 1195678 h 1195678"/>
                <a:gd name="connsiteX7-719" fmla="*/ 1827 w 348197"/>
                <a:gd name="connsiteY7-720" fmla="*/ 965826 h 1195678"/>
                <a:gd name="connsiteX0-721" fmla="*/ 0 w 346370"/>
                <a:gd name="connsiteY0-722" fmla="*/ 965826 h 1195678"/>
                <a:gd name="connsiteX1-723" fmla="*/ 96150 w 346370"/>
                <a:gd name="connsiteY1-724" fmla="*/ 917423 h 1195678"/>
                <a:gd name="connsiteX2-725" fmla="*/ 79147 w 346370"/>
                <a:gd name="connsiteY2-726" fmla="*/ 0 h 1195678"/>
                <a:gd name="connsiteX3-727" fmla="*/ 76062 w 346370"/>
                <a:gd name="connsiteY3-728" fmla="*/ 226594 h 1195678"/>
                <a:gd name="connsiteX4-729" fmla="*/ 235294 w 346370"/>
                <a:gd name="connsiteY4-730" fmla="*/ 858511 h 1195678"/>
                <a:gd name="connsiteX5-731" fmla="*/ 346370 w 346370"/>
                <a:gd name="connsiteY5-732" fmla="*/ 798037 h 1195678"/>
                <a:gd name="connsiteX6-733" fmla="*/ 317569 w 346370"/>
                <a:gd name="connsiteY6-734" fmla="*/ 1195678 h 1195678"/>
                <a:gd name="connsiteX7-735" fmla="*/ 0 w 346370"/>
                <a:gd name="connsiteY7-736" fmla="*/ 965826 h 1195678"/>
                <a:gd name="connsiteX0-737" fmla="*/ 0 w 346370"/>
                <a:gd name="connsiteY0-738" fmla="*/ 965826 h 1195678"/>
                <a:gd name="connsiteX1-739" fmla="*/ 96150 w 346370"/>
                <a:gd name="connsiteY1-740" fmla="*/ 917423 h 1195678"/>
                <a:gd name="connsiteX2-741" fmla="*/ 79147 w 346370"/>
                <a:gd name="connsiteY2-742" fmla="*/ 0 h 1195678"/>
                <a:gd name="connsiteX3-743" fmla="*/ 76062 w 346370"/>
                <a:gd name="connsiteY3-744" fmla="*/ 226594 h 1195678"/>
                <a:gd name="connsiteX4-745" fmla="*/ 235294 w 346370"/>
                <a:gd name="connsiteY4-746" fmla="*/ 858511 h 1195678"/>
                <a:gd name="connsiteX5-747" fmla="*/ 346370 w 346370"/>
                <a:gd name="connsiteY5-748" fmla="*/ 798037 h 1195678"/>
                <a:gd name="connsiteX6-749" fmla="*/ 317569 w 346370"/>
                <a:gd name="connsiteY6-750" fmla="*/ 1195678 h 1195678"/>
                <a:gd name="connsiteX7-751" fmla="*/ 0 w 346370"/>
                <a:gd name="connsiteY7-752" fmla="*/ 965826 h 1195678"/>
                <a:gd name="connsiteX0-753" fmla="*/ 0 w 346370"/>
                <a:gd name="connsiteY0-754" fmla="*/ 965826 h 1195678"/>
                <a:gd name="connsiteX1-755" fmla="*/ 96150 w 346370"/>
                <a:gd name="connsiteY1-756" fmla="*/ 917423 h 1195678"/>
                <a:gd name="connsiteX2-757" fmla="*/ 79147 w 346370"/>
                <a:gd name="connsiteY2-758" fmla="*/ 0 h 1195678"/>
                <a:gd name="connsiteX3-759" fmla="*/ 66468 w 346370"/>
                <a:gd name="connsiteY3-760" fmla="*/ 342978 h 1195678"/>
                <a:gd name="connsiteX4-761" fmla="*/ 235294 w 346370"/>
                <a:gd name="connsiteY4-762" fmla="*/ 858511 h 1195678"/>
                <a:gd name="connsiteX5-763" fmla="*/ 346370 w 346370"/>
                <a:gd name="connsiteY5-764" fmla="*/ 798037 h 1195678"/>
                <a:gd name="connsiteX6-765" fmla="*/ 317569 w 346370"/>
                <a:gd name="connsiteY6-766" fmla="*/ 1195678 h 1195678"/>
                <a:gd name="connsiteX7-767" fmla="*/ 0 w 346370"/>
                <a:gd name="connsiteY7-768" fmla="*/ 965826 h 1195678"/>
                <a:gd name="connsiteX0-769" fmla="*/ 0 w 346370"/>
                <a:gd name="connsiteY0-770" fmla="*/ 965826 h 1195678"/>
                <a:gd name="connsiteX1-771" fmla="*/ 96150 w 346370"/>
                <a:gd name="connsiteY1-772" fmla="*/ 917423 h 1195678"/>
                <a:gd name="connsiteX2-773" fmla="*/ 79147 w 346370"/>
                <a:gd name="connsiteY2-774" fmla="*/ 0 h 1195678"/>
                <a:gd name="connsiteX3-775" fmla="*/ 66468 w 346370"/>
                <a:gd name="connsiteY3-776" fmla="*/ 342978 h 1195678"/>
                <a:gd name="connsiteX4-777" fmla="*/ 235294 w 346370"/>
                <a:gd name="connsiteY4-778" fmla="*/ 858511 h 1195678"/>
                <a:gd name="connsiteX5-779" fmla="*/ 346370 w 346370"/>
                <a:gd name="connsiteY5-780" fmla="*/ 798037 h 1195678"/>
                <a:gd name="connsiteX6-781" fmla="*/ 317569 w 346370"/>
                <a:gd name="connsiteY6-782" fmla="*/ 1195678 h 1195678"/>
                <a:gd name="connsiteX7-783" fmla="*/ 0 w 346370"/>
                <a:gd name="connsiteY7-784" fmla="*/ 965826 h 1195678"/>
                <a:gd name="connsiteX0-785" fmla="*/ 0 w 346370"/>
                <a:gd name="connsiteY0-786" fmla="*/ 965826 h 1195678"/>
                <a:gd name="connsiteX1-787" fmla="*/ 96150 w 346370"/>
                <a:gd name="connsiteY1-788" fmla="*/ 917423 h 1195678"/>
                <a:gd name="connsiteX2-789" fmla="*/ 79147 w 346370"/>
                <a:gd name="connsiteY2-790" fmla="*/ 0 h 1195678"/>
                <a:gd name="connsiteX3-791" fmla="*/ 67992 w 346370"/>
                <a:gd name="connsiteY3-792" fmla="*/ 423786 h 1195678"/>
                <a:gd name="connsiteX4-793" fmla="*/ 235294 w 346370"/>
                <a:gd name="connsiteY4-794" fmla="*/ 858511 h 1195678"/>
                <a:gd name="connsiteX5-795" fmla="*/ 346370 w 346370"/>
                <a:gd name="connsiteY5-796" fmla="*/ 798037 h 1195678"/>
                <a:gd name="connsiteX6-797" fmla="*/ 317569 w 346370"/>
                <a:gd name="connsiteY6-798" fmla="*/ 1195678 h 1195678"/>
                <a:gd name="connsiteX7-799" fmla="*/ 0 w 346370"/>
                <a:gd name="connsiteY7-800" fmla="*/ 965826 h 1195678"/>
                <a:gd name="connsiteX0-801" fmla="*/ 0 w 346370"/>
                <a:gd name="connsiteY0-802" fmla="*/ 965826 h 1195678"/>
                <a:gd name="connsiteX1-803" fmla="*/ 96150 w 346370"/>
                <a:gd name="connsiteY1-804" fmla="*/ 917423 h 1195678"/>
                <a:gd name="connsiteX2-805" fmla="*/ 79147 w 346370"/>
                <a:gd name="connsiteY2-806" fmla="*/ 0 h 1195678"/>
                <a:gd name="connsiteX3-807" fmla="*/ 67992 w 346370"/>
                <a:gd name="connsiteY3-808" fmla="*/ 423786 h 1195678"/>
                <a:gd name="connsiteX4-809" fmla="*/ 235294 w 346370"/>
                <a:gd name="connsiteY4-810" fmla="*/ 858511 h 1195678"/>
                <a:gd name="connsiteX5-811" fmla="*/ 346370 w 346370"/>
                <a:gd name="connsiteY5-812" fmla="*/ 798037 h 1195678"/>
                <a:gd name="connsiteX6-813" fmla="*/ 317569 w 346370"/>
                <a:gd name="connsiteY6-814" fmla="*/ 1195678 h 1195678"/>
                <a:gd name="connsiteX7-815" fmla="*/ 0 w 346370"/>
                <a:gd name="connsiteY7-816" fmla="*/ 965826 h 1195678"/>
                <a:gd name="connsiteX0-817" fmla="*/ 0 w 346370"/>
                <a:gd name="connsiteY0-818" fmla="*/ 965826 h 1195678"/>
                <a:gd name="connsiteX1-819" fmla="*/ 96150 w 346370"/>
                <a:gd name="connsiteY1-820" fmla="*/ 917423 h 1195678"/>
                <a:gd name="connsiteX2-821" fmla="*/ 79147 w 346370"/>
                <a:gd name="connsiteY2-822" fmla="*/ 0 h 1195678"/>
                <a:gd name="connsiteX3-823" fmla="*/ 74662 w 346370"/>
                <a:gd name="connsiteY3-824" fmla="*/ 420291 h 1195678"/>
                <a:gd name="connsiteX4-825" fmla="*/ 235294 w 346370"/>
                <a:gd name="connsiteY4-826" fmla="*/ 858511 h 1195678"/>
                <a:gd name="connsiteX5-827" fmla="*/ 346370 w 346370"/>
                <a:gd name="connsiteY5-828" fmla="*/ 798037 h 1195678"/>
                <a:gd name="connsiteX6-829" fmla="*/ 317569 w 346370"/>
                <a:gd name="connsiteY6-830" fmla="*/ 1195678 h 1195678"/>
                <a:gd name="connsiteX7-831" fmla="*/ 0 w 346370"/>
                <a:gd name="connsiteY7-832" fmla="*/ 965826 h 1195678"/>
                <a:gd name="connsiteX0-833" fmla="*/ 0 w 346370"/>
                <a:gd name="connsiteY0-834" fmla="*/ 965826 h 1195678"/>
                <a:gd name="connsiteX1-835" fmla="*/ 96150 w 346370"/>
                <a:gd name="connsiteY1-836" fmla="*/ 917423 h 1195678"/>
                <a:gd name="connsiteX2-837" fmla="*/ 79147 w 346370"/>
                <a:gd name="connsiteY2-838" fmla="*/ 0 h 1195678"/>
                <a:gd name="connsiteX3-839" fmla="*/ 74662 w 346370"/>
                <a:gd name="connsiteY3-840" fmla="*/ 420291 h 1195678"/>
                <a:gd name="connsiteX4-841" fmla="*/ 235294 w 346370"/>
                <a:gd name="connsiteY4-842" fmla="*/ 858511 h 1195678"/>
                <a:gd name="connsiteX5-843" fmla="*/ 346370 w 346370"/>
                <a:gd name="connsiteY5-844" fmla="*/ 798037 h 1195678"/>
                <a:gd name="connsiteX6-845" fmla="*/ 317569 w 346370"/>
                <a:gd name="connsiteY6-846" fmla="*/ 1195678 h 1195678"/>
                <a:gd name="connsiteX7-847" fmla="*/ 0 w 346370"/>
                <a:gd name="connsiteY7-848" fmla="*/ 965826 h 1195678"/>
                <a:gd name="connsiteX0-849" fmla="*/ 0 w 346370"/>
                <a:gd name="connsiteY0-850" fmla="*/ 965826 h 1195678"/>
                <a:gd name="connsiteX1-851" fmla="*/ 96150 w 346370"/>
                <a:gd name="connsiteY1-852" fmla="*/ 917423 h 1195678"/>
                <a:gd name="connsiteX2-853" fmla="*/ 79147 w 346370"/>
                <a:gd name="connsiteY2-854" fmla="*/ 0 h 1195678"/>
                <a:gd name="connsiteX3-855" fmla="*/ 74662 w 346370"/>
                <a:gd name="connsiteY3-856" fmla="*/ 420291 h 1195678"/>
                <a:gd name="connsiteX4-857" fmla="*/ 235294 w 346370"/>
                <a:gd name="connsiteY4-858" fmla="*/ 858511 h 1195678"/>
                <a:gd name="connsiteX5-859" fmla="*/ 346370 w 346370"/>
                <a:gd name="connsiteY5-860" fmla="*/ 798037 h 1195678"/>
                <a:gd name="connsiteX6-861" fmla="*/ 317569 w 346370"/>
                <a:gd name="connsiteY6-862" fmla="*/ 1195678 h 1195678"/>
                <a:gd name="connsiteX7-863" fmla="*/ 0 w 346370"/>
                <a:gd name="connsiteY7-864" fmla="*/ 965826 h 1195678"/>
                <a:gd name="connsiteX0-865" fmla="*/ 0 w 346370"/>
                <a:gd name="connsiteY0-866" fmla="*/ 965826 h 1195678"/>
                <a:gd name="connsiteX1-867" fmla="*/ 96150 w 346370"/>
                <a:gd name="connsiteY1-868" fmla="*/ 917423 h 1195678"/>
                <a:gd name="connsiteX2-869" fmla="*/ 79147 w 346370"/>
                <a:gd name="connsiteY2-870" fmla="*/ 0 h 1195678"/>
                <a:gd name="connsiteX3-871" fmla="*/ 74662 w 346370"/>
                <a:gd name="connsiteY3-872" fmla="*/ 420291 h 1195678"/>
                <a:gd name="connsiteX4-873" fmla="*/ 231927 w 346370"/>
                <a:gd name="connsiteY4-874" fmla="*/ 858576 h 1195678"/>
                <a:gd name="connsiteX5-875" fmla="*/ 346370 w 346370"/>
                <a:gd name="connsiteY5-876" fmla="*/ 798037 h 1195678"/>
                <a:gd name="connsiteX6-877" fmla="*/ 317569 w 346370"/>
                <a:gd name="connsiteY6-878" fmla="*/ 1195678 h 1195678"/>
                <a:gd name="connsiteX7-879" fmla="*/ 0 w 346370"/>
                <a:gd name="connsiteY7-880" fmla="*/ 965826 h 1195678"/>
                <a:gd name="connsiteX0-881" fmla="*/ 0 w 346370"/>
                <a:gd name="connsiteY0-882" fmla="*/ 965826 h 1195678"/>
                <a:gd name="connsiteX1-883" fmla="*/ 96150 w 346370"/>
                <a:gd name="connsiteY1-884" fmla="*/ 917423 h 1195678"/>
                <a:gd name="connsiteX2-885" fmla="*/ 79147 w 346370"/>
                <a:gd name="connsiteY2-886" fmla="*/ 0 h 1195678"/>
                <a:gd name="connsiteX3-887" fmla="*/ 74662 w 346370"/>
                <a:gd name="connsiteY3-888" fmla="*/ 420291 h 1195678"/>
                <a:gd name="connsiteX4-889" fmla="*/ 257185 w 346370"/>
                <a:gd name="connsiteY4-890" fmla="*/ 840054 h 1195678"/>
                <a:gd name="connsiteX5-891" fmla="*/ 346370 w 346370"/>
                <a:gd name="connsiteY5-892" fmla="*/ 798037 h 1195678"/>
                <a:gd name="connsiteX6-893" fmla="*/ 317569 w 346370"/>
                <a:gd name="connsiteY6-894" fmla="*/ 1195678 h 1195678"/>
                <a:gd name="connsiteX7-895" fmla="*/ 0 w 346370"/>
                <a:gd name="connsiteY7-896" fmla="*/ 965826 h 1195678"/>
                <a:gd name="connsiteX0-897" fmla="*/ 20484 w 366854"/>
                <a:gd name="connsiteY0-898" fmla="*/ 965826 h 1195678"/>
                <a:gd name="connsiteX1-899" fmla="*/ 86326 w 366854"/>
                <a:gd name="connsiteY1-900" fmla="*/ 934261 h 1195678"/>
                <a:gd name="connsiteX2-901" fmla="*/ 99631 w 366854"/>
                <a:gd name="connsiteY2-902" fmla="*/ 0 h 1195678"/>
                <a:gd name="connsiteX3-903" fmla="*/ 95146 w 366854"/>
                <a:gd name="connsiteY3-904" fmla="*/ 420291 h 1195678"/>
                <a:gd name="connsiteX4-905" fmla="*/ 277669 w 366854"/>
                <a:gd name="connsiteY4-906" fmla="*/ 840054 h 1195678"/>
                <a:gd name="connsiteX5-907" fmla="*/ 366854 w 366854"/>
                <a:gd name="connsiteY5-908" fmla="*/ 798037 h 1195678"/>
                <a:gd name="connsiteX6-909" fmla="*/ 338053 w 366854"/>
                <a:gd name="connsiteY6-910" fmla="*/ 1195678 h 1195678"/>
                <a:gd name="connsiteX7-911" fmla="*/ 20484 w 366854"/>
                <a:gd name="connsiteY7-912" fmla="*/ 965826 h 1195678"/>
                <a:gd name="connsiteX0-913" fmla="*/ 20484 w 366854"/>
                <a:gd name="connsiteY0-914" fmla="*/ 965826 h 1195678"/>
                <a:gd name="connsiteX1-915" fmla="*/ 86326 w 366854"/>
                <a:gd name="connsiteY1-916" fmla="*/ 934261 h 1195678"/>
                <a:gd name="connsiteX2-917" fmla="*/ 99631 w 366854"/>
                <a:gd name="connsiteY2-918" fmla="*/ 0 h 1195678"/>
                <a:gd name="connsiteX3-919" fmla="*/ 128821 w 366854"/>
                <a:gd name="connsiteY3-920" fmla="*/ 427026 h 1195678"/>
                <a:gd name="connsiteX4-921" fmla="*/ 277669 w 366854"/>
                <a:gd name="connsiteY4-922" fmla="*/ 840054 h 1195678"/>
                <a:gd name="connsiteX5-923" fmla="*/ 366854 w 366854"/>
                <a:gd name="connsiteY5-924" fmla="*/ 798037 h 1195678"/>
                <a:gd name="connsiteX6-925" fmla="*/ 338053 w 366854"/>
                <a:gd name="connsiteY6-926" fmla="*/ 1195678 h 1195678"/>
                <a:gd name="connsiteX7-927" fmla="*/ 20484 w 366854"/>
                <a:gd name="connsiteY7-928" fmla="*/ 965826 h 1195678"/>
                <a:gd name="connsiteX0-929" fmla="*/ 9187 w 355557"/>
                <a:gd name="connsiteY0-930" fmla="*/ 980980 h 1210832"/>
                <a:gd name="connsiteX1-931" fmla="*/ 75029 w 355557"/>
                <a:gd name="connsiteY1-932" fmla="*/ 949415 h 1210832"/>
                <a:gd name="connsiteX2-933" fmla="*/ 133797 w 355557"/>
                <a:gd name="connsiteY2-934" fmla="*/ 0 h 1210832"/>
                <a:gd name="connsiteX3-935" fmla="*/ 117524 w 355557"/>
                <a:gd name="connsiteY3-936" fmla="*/ 442180 h 1210832"/>
                <a:gd name="connsiteX4-937" fmla="*/ 266372 w 355557"/>
                <a:gd name="connsiteY4-938" fmla="*/ 855208 h 1210832"/>
                <a:gd name="connsiteX5-939" fmla="*/ 355557 w 355557"/>
                <a:gd name="connsiteY5-940" fmla="*/ 813191 h 1210832"/>
                <a:gd name="connsiteX6-941" fmla="*/ 326756 w 355557"/>
                <a:gd name="connsiteY6-942" fmla="*/ 1210832 h 1210832"/>
                <a:gd name="connsiteX7-943" fmla="*/ 9187 w 355557"/>
                <a:gd name="connsiteY7-944" fmla="*/ 980980 h 1210832"/>
                <a:gd name="connsiteX0-945" fmla="*/ 9187 w 355557"/>
                <a:gd name="connsiteY0-946" fmla="*/ 980980 h 1210832"/>
                <a:gd name="connsiteX1-947" fmla="*/ 75029 w 355557"/>
                <a:gd name="connsiteY1-948" fmla="*/ 949415 h 1210832"/>
                <a:gd name="connsiteX2-949" fmla="*/ 133797 w 355557"/>
                <a:gd name="connsiteY2-950" fmla="*/ 0 h 1210832"/>
                <a:gd name="connsiteX3-951" fmla="*/ 117524 w 355557"/>
                <a:gd name="connsiteY3-952" fmla="*/ 442180 h 1210832"/>
                <a:gd name="connsiteX4-953" fmla="*/ 266372 w 355557"/>
                <a:gd name="connsiteY4-954" fmla="*/ 855208 h 1210832"/>
                <a:gd name="connsiteX5-955" fmla="*/ 355557 w 355557"/>
                <a:gd name="connsiteY5-956" fmla="*/ 813191 h 1210832"/>
                <a:gd name="connsiteX6-957" fmla="*/ 326756 w 355557"/>
                <a:gd name="connsiteY6-958" fmla="*/ 1210832 h 1210832"/>
                <a:gd name="connsiteX7-959" fmla="*/ 9187 w 355557"/>
                <a:gd name="connsiteY7-960" fmla="*/ 980980 h 1210832"/>
                <a:gd name="connsiteX0-961" fmla="*/ 9187 w 355557"/>
                <a:gd name="connsiteY0-962" fmla="*/ 980980 h 1210832"/>
                <a:gd name="connsiteX1-963" fmla="*/ 75029 w 355557"/>
                <a:gd name="connsiteY1-964" fmla="*/ 949415 h 1210832"/>
                <a:gd name="connsiteX2-965" fmla="*/ 133797 w 355557"/>
                <a:gd name="connsiteY2-966" fmla="*/ 0 h 1210832"/>
                <a:gd name="connsiteX3-967" fmla="*/ 117524 w 355557"/>
                <a:gd name="connsiteY3-968" fmla="*/ 442180 h 1210832"/>
                <a:gd name="connsiteX4-969" fmla="*/ 266372 w 355557"/>
                <a:gd name="connsiteY4-970" fmla="*/ 855208 h 1210832"/>
                <a:gd name="connsiteX5-971" fmla="*/ 355557 w 355557"/>
                <a:gd name="connsiteY5-972" fmla="*/ 813191 h 1210832"/>
                <a:gd name="connsiteX6-973" fmla="*/ 326756 w 355557"/>
                <a:gd name="connsiteY6-974" fmla="*/ 1210832 h 1210832"/>
                <a:gd name="connsiteX7-975" fmla="*/ 9187 w 355557"/>
                <a:gd name="connsiteY7-976" fmla="*/ 980980 h 1210832"/>
                <a:gd name="connsiteX0-977" fmla="*/ 9187 w 355557"/>
                <a:gd name="connsiteY0-978" fmla="*/ 980980 h 1210832"/>
                <a:gd name="connsiteX1-979" fmla="*/ 75029 w 355557"/>
                <a:gd name="connsiteY1-980" fmla="*/ 949415 h 1210832"/>
                <a:gd name="connsiteX2-981" fmla="*/ 133797 w 355557"/>
                <a:gd name="connsiteY2-982" fmla="*/ 0 h 1210832"/>
                <a:gd name="connsiteX3-983" fmla="*/ 117524 w 355557"/>
                <a:gd name="connsiteY3-984" fmla="*/ 442180 h 1210832"/>
                <a:gd name="connsiteX4-985" fmla="*/ 266372 w 355557"/>
                <a:gd name="connsiteY4-986" fmla="*/ 855208 h 1210832"/>
                <a:gd name="connsiteX5-987" fmla="*/ 355557 w 355557"/>
                <a:gd name="connsiteY5-988" fmla="*/ 813191 h 1210832"/>
                <a:gd name="connsiteX6-989" fmla="*/ 326756 w 355557"/>
                <a:gd name="connsiteY6-990" fmla="*/ 1210832 h 1210832"/>
                <a:gd name="connsiteX7-991" fmla="*/ 9187 w 355557"/>
                <a:gd name="connsiteY7-992" fmla="*/ 980980 h 1210832"/>
                <a:gd name="connsiteX0-993" fmla="*/ 9187 w 355557"/>
                <a:gd name="connsiteY0-994" fmla="*/ 980980 h 1210832"/>
                <a:gd name="connsiteX1-995" fmla="*/ 75029 w 355557"/>
                <a:gd name="connsiteY1-996" fmla="*/ 949415 h 1210832"/>
                <a:gd name="connsiteX2-997" fmla="*/ 133797 w 355557"/>
                <a:gd name="connsiteY2-998" fmla="*/ 0 h 1210832"/>
                <a:gd name="connsiteX3-999" fmla="*/ 117524 w 355557"/>
                <a:gd name="connsiteY3-1000" fmla="*/ 442180 h 1210832"/>
                <a:gd name="connsiteX4-1001" fmla="*/ 266372 w 355557"/>
                <a:gd name="connsiteY4-1002" fmla="*/ 855208 h 1210832"/>
                <a:gd name="connsiteX5-1003" fmla="*/ 355557 w 355557"/>
                <a:gd name="connsiteY5-1004" fmla="*/ 813191 h 1210832"/>
                <a:gd name="connsiteX6-1005" fmla="*/ 326756 w 355557"/>
                <a:gd name="connsiteY6-1006" fmla="*/ 1210832 h 1210832"/>
                <a:gd name="connsiteX7-1007" fmla="*/ 9187 w 355557"/>
                <a:gd name="connsiteY7-1008" fmla="*/ 980980 h 1210832"/>
                <a:gd name="connsiteX0-1009" fmla="*/ 9187 w 355557"/>
                <a:gd name="connsiteY0-1010" fmla="*/ 980980 h 1210832"/>
                <a:gd name="connsiteX1-1011" fmla="*/ 75029 w 355557"/>
                <a:gd name="connsiteY1-1012" fmla="*/ 949415 h 1210832"/>
                <a:gd name="connsiteX2-1013" fmla="*/ 133797 w 355557"/>
                <a:gd name="connsiteY2-1014" fmla="*/ 0 h 1210832"/>
                <a:gd name="connsiteX3-1015" fmla="*/ 117524 w 355557"/>
                <a:gd name="connsiteY3-1016" fmla="*/ 442180 h 1210832"/>
                <a:gd name="connsiteX4-1017" fmla="*/ 266372 w 355557"/>
                <a:gd name="connsiteY4-1018" fmla="*/ 855208 h 1210832"/>
                <a:gd name="connsiteX5-1019" fmla="*/ 355557 w 355557"/>
                <a:gd name="connsiteY5-1020" fmla="*/ 813191 h 1210832"/>
                <a:gd name="connsiteX6-1021" fmla="*/ 326756 w 355557"/>
                <a:gd name="connsiteY6-1022" fmla="*/ 1210832 h 1210832"/>
                <a:gd name="connsiteX7-1023" fmla="*/ 9187 w 355557"/>
                <a:gd name="connsiteY7-1024" fmla="*/ 980980 h 1210832"/>
                <a:gd name="connsiteX0-1025" fmla="*/ 3944 w 350314"/>
                <a:gd name="connsiteY0-1026" fmla="*/ 980980 h 1210832"/>
                <a:gd name="connsiteX1-1027" fmla="*/ 76521 w 350314"/>
                <a:gd name="connsiteY1-1028" fmla="*/ 942680 h 1210832"/>
                <a:gd name="connsiteX2-1029" fmla="*/ 128554 w 350314"/>
                <a:gd name="connsiteY2-1030" fmla="*/ 0 h 1210832"/>
                <a:gd name="connsiteX3-1031" fmla="*/ 112281 w 350314"/>
                <a:gd name="connsiteY3-1032" fmla="*/ 442180 h 1210832"/>
                <a:gd name="connsiteX4-1033" fmla="*/ 261129 w 350314"/>
                <a:gd name="connsiteY4-1034" fmla="*/ 855208 h 1210832"/>
                <a:gd name="connsiteX5-1035" fmla="*/ 350314 w 350314"/>
                <a:gd name="connsiteY5-1036" fmla="*/ 813191 h 1210832"/>
                <a:gd name="connsiteX6-1037" fmla="*/ 321513 w 350314"/>
                <a:gd name="connsiteY6-1038" fmla="*/ 1210832 h 1210832"/>
                <a:gd name="connsiteX7-1039" fmla="*/ 3944 w 350314"/>
                <a:gd name="connsiteY7-1040" fmla="*/ 980980 h 1210832"/>
                <a:gd name="connsiteX0-1041" fmla="*/ 0 w 346370"/>
                <a:gd name="connsiteY0-1042" fmla="*/ 980980 h 1210832"/>
                <a:gd name="connsiteX1-1043" fmla="*/ 79312 w 346370"/>
                <a:gd name="connsiteY1-1044" fmla="*/ 949415 h 1210832"/>
                <a:gd name="connsiteX2-1045" fmla="*/ 124610 w 346370"/>
                <a:gd name="connsiteY2-1046" fmla="*/ 0 h 1210832"/>
                <a:gd name="connsiteX3-1047" fmla="*/ 108337 w 346370"/>
                <a:gd name="connsiteY3-1048" fmla="*/ 442180 h 1210832"/>
                <a:gd name="connsiteX4-1049" fmla="*/ 257185 w 346370"/>
                <a:gd name="connsiteY4-1050" fmla="*/ 855208 h 1210832"/>
                <a:gd name="connsiteX5-1051" fmla="*/ 346370 w 346370"/>
                <a:gd name="connsiteY5-1052" fmla="*/ 813191 h 1210832"/>
                <a:gd name="connsiteX6-1053" fmla="*/ 317569 w 346370"/>
                <a:gd name="connsiteY6-1054" fmla="*/ 1210832 h 1210832"/>
                <a:gd name="connsiteX7-1055" fmla="*/ 0 w 346370"/>
                <a:gd name="connsiteY7-1056" fmla="*/ 980980 h 1210832"/>
                <a:gd name="connsiteX0-1057" fmla="*/ 4917 w 351287"/>
                <a:gd name="connsiteY0-1058" fmla="*/ 980980 h 1210832"/>
                <a:gd name="connsiteX1-1059" fmla="*/ 84229 w 351287"/>
                <a:gd name="connsiteY1-1060" fmla="*/ 949415 h 1210832"/>
                <a:gd name="connsiteX2-1061" fmla="*/ 129527 w 351287"/>
                <a:gd name="connsiteY2-1062" fmla="*/ 0 h 1210832"/>
                <a:gd name="connsiteX3-1063" fmla="*/ 113254 w 351287"/>
                <a:gd name="connsiteY3-1064" fmla="*/ 442180 h 1210832"/>
                <a:gd name="connsiteX4-1065" fmla="*/ 262102 w 351287"/>
                <a:gd name="connsiteY4-1066" fmla="*/ 855208 h 1210832"/>
                <a:gd name="connsiteX5-1067" fmla="*/ 351287 w 351287"/>
                <a:gd name="connsiteY5-1068" fmla="*/ 813191 h 1210832"/>
                <a:gd name="connsiteX6-1069" fmla="*/ 322486 w 351287"/>
                <a:gd name="connsiteY6-1070" fmla="*/ 1210832 h 1210832"/>
                <a:gd name="connsiteX7-1071" fmla="*/ 4917 w 351287"/>
                <a:gd name="connsiteY7-1072" fmla="*/ 980980 h 1210832"/>
                <a:gd name="connsiteX0-1073" fmla="*/ 8160 w 354530"/>
                <a:gd name="connsiteY0-1074" fmla="*/ 908576 h 1138428"/>
                <a:gd name="connsiteX1-1075" fmla="*/ 87472 w 354530"/>
                <a:gd name="connsiteY1-1076" fmla="*/ 877011 h 1138428"/>
                <a:gd name="connsiteX2-1077" fmla="*/ 120984 w 354530"/>
                <a:gd name="connsiteY2-1078" fmla="*/ 0 h 1138428"/>
                <a:gd name="connsiteX3-1079" fmla="*/ 116497 w 354530"/>
                <a:gd name="connsiteY3-1080" fmla="*/ 369776 h 1138428"/>
                <a:gd name="connsiteX4-1081" fmla="*/ 265345 w 354530"/>
                <a:gd name="connsiteY4-1082" fmla="*/ 782804 h 1138428"/>
                <a:gd name="connsiteX5-1083" fmla="*/ 354530 w 354530"/>
                <a:gd name="connsiteY5-1084" fmla="*/ 740787 h 1138428"/>
                <a:gd name="connsiteX6-1085" fmla="*/ 325729 w 354530"/>
                <a:gd name="connsiteY6-1086" fmla="*/ 1138428 h 1138428"/>
                <a:gd name="connsiteX7-1087" fmla="*/ 8160 w 354530"/>
                <a:gd name="connsiteY7-1088" fmla="*/ 908576 h 1138428"/>
                <a:gd name="connsiteX0-1089" fmla="*/ 6743 w 353113"/>
                <a:gd name="connsiteY0-1090" fmla="*/ 910260 h 1140112"/>
                <a:gd name="connsiteX1-1091" fmla="*/ 86055 w 353113"/>
                <a:gd name="connsiteY1-1092" fmla="*/ 878695 h 1140112"/>
                <a:gd name="connsiteX2-1093" fmla="*/ 124619 w 353113"/>
                <a:gd name="connsiteY2-1094" fmla="*/ 0 h 1140112"/>
                <a:gd name="connsiteX3-1095" fmla="*/ 115080 w 353113"/>
                <a:gd name="connsiteY3-1096" fmla="*/ 371460 h 1140112"/>
                <a:gd name="connsiteX4-1097" fmla="*/ 263928 w 353113"/>
                <a:gd name="connsiteY4-1098" fmla="*/ 784488 h 1140112"/>
                <a:gd name="connsiteX5-1099" fmla="*/ 353113 w 353113"/>
                <a:gd name="connsiteY5-1100" fmla="*/ 742471 h 1140112"/>
                <a:gd name="connsiteX6-1101" fmla="*/ 324312 w 353113"/>
                <a:gd name="connsiteY6-1102" fmla="*/ 1140112 h 1140112"/>
                <a:gd name="connsiteX7-1103" fmla="*/ 6743 w 353113"/>
                <a:gd name="connsiteY7-1104" fmla="*/ 910260 h 1140112"/>
                <a:gd name="connsiteX0-1105" fmla="*/ 6743 w 346378"/>
                <a:gd name="connsiteY0-1106" fmla="*/ 910260 h 1140112"/>
                <a:gd name="connsiteX1-1107" fmla="*/ 86055 w 346378"/>
                <a:gd name="connsiteY1-1108" fmla="*/ 878695 h 1140112"/>
                <a:gd name="connsiteX2-1109" fmla="*/ 124619 w 346378"/>
                <a:gd name="connsiteY2-1110" fmla="*/ 0 h 1140112"/>
                <a:gd name="connsiteX3-1111" fmla="*/ 115080 w 346378"/>
                <a:gd name="connsiteY3-1112" fmla="*/ 371460 h 1140112"/>
                <a:gd name="connsiteX4-1113" fmla="*/ 263928 w 346378"/>
                <a:gd name="connsiteY4-1114" fmla="*/ 784488 h 1140112"/>
                <a:gd name="connsiteX5-1115" fmla="*/ 346378 w 346378"/>
                <a:gd name="connsiteY5-1116" fmla="*/ 722265 h 1140112"/>
                <a:gd name="connsiteX6-1117" fmla="*/ 324312 w 346378"/>
                <a:gd name="connsiteY6-1118" fmla="*/ 1140112 h 1140112"/>
                <a:gd name="connsiteX7-1119" fmla="*/ 6743 w 346378"/>
                <a:gd name="connsiteY7-1120" fmla="*/ 910260 h 1140112"/>
                <a:gd name="connsiteX0-1121" fmla="*/ 1691 w 346378"/>
                <a:gd name="connsiteY0-1122" fmla="*/ 928782 h 1140112"/>
                <a:gd name="connsiteX1-1123" fmla="*/ 86055 w 346378"/>
                <a:gd name="connsiteY1-1124" fmla="*/ 878695 h 1140112"/>
                <a:gd name="connsiteX2-1125" fmla="*/ 124619 w 346378"/>
                <a:gd name="connsiteY2-1126" fmla="*/ 0 h 1140112"/>
                <a:gd name="connsiteX3-1127" fmla="*/ 115080 w 346378"/>
                <a:gd name="connsiteY3-1128" fmla="*/ 371460 h 1140112"/>
                <a:gd name="connsiteX4-1129" fmla="*/ 263928 w 346378"/>
                <a:gd name="connsiteY4-1130" fmla="*/ 784488 h 1140112"/>
                <a:gd name="connsiteX5-1131" fmla="*/ 346378 w 346378"/>
                <a:gd name="connsiteY5-1132" fmla="*/ 722265 h 1140112"/>
                <a:gd name="connsiteX6-1133" fmla="*/ 324312 w 346378"/>
                <a:gd name="connsiteY6-1134" fmla="*/ 1140112 h 1140112"/>
                <a:gd name="connsiteX7-1135" fmla="*/ 1691 w 346378"/>
                <a:gd name="connsiteY7-1136" fmla="*/ 928782 h 1140112"/>
                <a:gd name="connsiteX0-1137" fmla="*/ 1691 w 346378"/>
                <a:gd name="connsiteY0-1138" fmla="*/ 928782 h 1140112"/>
                <a:gd name="connsiteX1-1139" fmla="*/ 86055 w 346378"/>
                <a:gd name="connsiteY1-1140" fmla="*/ 878695 h 1140112"/>
                <a:gd name="connsiteX2-1141" fmla="*/ 124619 w 346378"/>
                <a:gd name="connsiteY2-1142" fmla="*/ 0 h 1140112"/>
                <a:gd name="connsiteX3-1143" fmla="*/ 115080 w 346378"/>
                <a:gd name="connsiteY3-1144" fmla="*/ 371460 h 1140112"/>
                <a:gd name="connsiteX4-1145" fmla="*/ 258875 w 346378"/>
                <a:gd name="connsiteY4-1146" fmla="*/ 782804 h 1140112"/>
                <a:gd name="connsiteX5-1147" fmla="*/ 346378 w 346378"/>
                <a:gd name="connsiteY5-1148" fmla="*/ 722265 h 1140112"/>
                <a:gd name="connsiteX6-1149" fmla="*/ 324312 w 346378"/>
                <a:gd name="connsiteY6-1150" fmla="*/ 1140112 h 1140112"/>
                <a:gd name="connsiteX7-1151" fmla="*/ 1691 w 346378"/>
                <a:gd name="connsiteY7-1152" fmla="*/ 928782 h 1140112"/>
                <a:gd name="connsiteX0-1153" fmla="*/ 1691 w 346378"/>
                <a:gd name="connsiteY0-1154" fmla="*/ 928782 h 1140112"/>
                <a:gd name="connsiteX1-1155" fmla="*/ 86055 w 346378"/>
                <a:gd name="connsiteY1-1156" fmla="*/ 878695 h 1140112"/>
                <a:gd name="connsiteX2-1157" fmla="*/ 124619 w 346378"/>
                <a:gd name="connsiteY2-1158" fmla="*/ 0 h 1140112"/>
                <a:gd name="connsiteX3-1159" fmla="*/ 115080 w 346378"/>
                <a:gd name="connsiteY3-1160" fmla="*/ 371460 h 1140112"/>
                <a:gd name="connsiteX4-1161" fmla="*/ 255508 w 346378"/>
                <a:gd name="connsiteY4-1162" fmla="*/ 779437 h 1140112"/>
                <a:gd name="connsiteX5-1163" fmla="*/ 346378 w 346378"/>
                <a:gd name="connsiteY5-1164" fmla="*/ 722265 h 1140112"/>
                <a:gd name="connsiteX6-1165" fmla="*/ 324312 w 346378"/>
                <a:gd name="connsiteY6-1166" fmla="*/ 1140112 h 1140112"/>
                <a:gd name="connsiteX7-1167" fmla="*/ 1691 w 346378"/>
                <a:gd name="connsiteY7-1168" fmla="*/ 928782 h 1140112"/>
                <a:gd name="connsiteX0-1169" fmla="*/ 0 w 344687"/>
                <a:gd name="connsiteY0-1170" fmla="*/ 1044964 h 1256294"/>
                <a:gd name="connsiteX1-1171" fmla="*/ 84364 w 344687"/>
                <a:gd name="connsiteY1-1172" fmla="*/ 994877 h 1256294"/>
                <a:gd name="connsiteX2-1173" fmla="*/ 154920 w 344687"/>
                <a:gd name="connsiteY2-1174" fmla="*/ 0 h 1256294"/>
                <a:gd name="connsiteX3-1175" fmla="*/ 113389 w 344687"/>
                <a:gd name="connsiteY3-1176" fmla="*/ 487642 h 1256294"/>
                <a:gd name="connsiteX4-1177" fmla="*/ 253817 w 344687"/>
                <a:gd name="connsiteY4-1178" fmla="*/ 895619 h 1256294"/>
                <a:gd name="connsiteX5-1179" fmla="*/ 344687 w 344687"/>
                <a:gd name="connsiteY5-1180" fmla="*/ 838447 h 1256294"/>
                <a:gd name="connsiteX6-1181" fmla="*/ 322621 w 344687"/>
                <a:gd name="connsiteY6-1182" fmla="*/ 1256294 h 1256294"/>
                <a:gd name="connsiteX7-1183" fmla="*/ 0 w 344687"/>
                <a:gd name="connsiteY7-1184" fmla="*/ 1044964 h 12562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4687" h="1256294">
                  <a:moveTo>
                    <a:pt x="0" y="1044964"/>
                  </a:moveTo>
                  <a:cubicBezTo>
                    <a:pt x="32050" y="1028830"/>
                    <a:pt x="48884" y="1007708"/>
                    <a:pt x="84364" y="994877"/>
                  </a:cubicBezTo>
                  <a:cubicBezTo>
                    <a:pt x="-98460" y="447547"/>
                    <a:pt x="88751" y="163497"/>
                    <a:pt x="154920" y="0"/>
                  </a:cubicBezTo>
                  <a:cubicBezTo>
                    <a:pt x="133624" y="161804"/>
                    <a:pt x="94152" y="319868"/>
                    <a:pt x="113389" y="487642"/>
                  </a:cubicBezTo>
                  <a:cubicBezTo>
                    <a:pt x="134239" y="621709"/>
                    <a:pt x="141514" y="692225"/>
                    <a:pt x="253817" y="895619"/>
                  </a:cubicBezTo>
                  <a:lnTo>
                    <a:pt x="344687" y="838447"/>
                  </a:lnTo>
                  <a:lnTo>
                    <a:pt x="322621" y="1256294"/>
                  </a:lnTo>
                  <a:lnTo>
                    <a:pt x="0" y="1044964"/>
                  </a:lnTo>
                  <a:close/>
                </a:path>
              </a:pathLst>
            </a:custGeom>
            <a:gradFill>
              <a:gsLst>
                <a:gs pos="30000">
                  <a:srgbClr val="FB7D7E">
                    <a:alpha val="80000"/>
                  </a:srgbClr>
                </a:gs>
                <a:gs pos="0">
                  <a:schemeClr val="accent1">
                    <a:lumMod val="5000"/>
                    <a:lumOff val="95000"/>
                    <a:alpha val="30000"/>
                  </a:schemeClr>
                </a:gs>
                <a:gs pos="80000">
                  <a:srgbClr val="FF0000"/>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1417" tIns="25713" rIns="51417" bIns="25713"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514350" eaLnBrk="0" fontAlgn="base" hangingPunct="0">
                <a:spcBef>
                  <a:spcPct val="0"/>
                </a:spcBef>
                <a:spcAft>
                  <a:spcPct val="0"/>
                </a:spcAft>
                <a:defRPr/>
              </a:pPr>
              <a:endParaRPr lang="zh-CN" altLang="en-US" sz="525" dirty="0">
                <a:solidFill>
                  <a:prstClr val="white"/>
                </a:solidFill>
                <a:latin typeface="微软雅黑" panose="020B0503020204020204" pitchFamily="34" charset="-122"/>
                <a:ea typeface="微软雅黑" panose="020B0503020204020204" pitchFamily="34" charset="-122"/>
                <a:cs typeface="+mn-ea"/>
                <a:sym typeface="+mn-lt"/>
              </a:endParaRPr>
            </a:p>
          </p:txBody>
        </p:sp>
      </p:grpSp>
      <p:sp>
        <p:nvSpPr>
          <p:cNvPr id="14" name="文本框 13"/>
          <p:cNvSpPr txBox="1"/>
          <p:nvPr/>
        </p:nvSpPr>
        <p:spPr>
          <a:xfrm>
            <a:off x="520700" y="2028190"/>
            <a:ext cx="2828290" cy="275590"/>
          </a:xfrm>
          <a:prstGeom prst="rect">
            <a:avLst/>
          </a:prstGeom>
          <a:noFill/>
        </p:spPr>
        <p:txBody>
          <a:bodyPr wrap="square" rtlCol="0" anchor="t">
            <a:spAutoFit/>
          </a:bodyPr>
          <a:p>
            <a:pPr indent="0">
              <a:buNone/>
            </a:pPr>
            <a:r>
              <a:rPr lang="en-US" altLang="zh-CN" sz="1200" b="1">
                <a:solidFill>
                  <a:schemeClr val="tx1"/>
                </a:solidFill>
                <a:latin typeface="微软雅黑" panose="020B0503020204020204" pitchFamily="34" charset="-122"/>
                <a:ea typeface="微软雅黑" panose="020B0503020204020204" pitchFamily="34" charset="-122"/>
                <a:sym typeface="+mn-ea"/>
              </a:rPr>
              <a:t>DX</a:t>
            </a:r>
            <a:r>
              <a:rPr lang="zh-CN" altLang="en-US" sz="1200" b="1">
                <a:solidFill>
                  <a:schemeClr val="tx1"/>
                </a:solidFill>
                <a:latin typeface="微软雅黑" panose="020B0503020204020204" pitchFamily="34" charset="-122"/>
                <a:ea typeface="微软雅黑" panose="020B0503020204020204" pitchFamily="34" charset="-122"/>
                <a:sym typeface="+mn-ea"/>
              </a:rPr>
              <a:t>收入</a:t>
            </a:r>
            <a:r>
              <a:rPr lang="en-US" altLang="zh-CN" sz="1200" b="1">
                <a:solidFill>
                  <a:schemeClr val="tx1"/>
                </a:solidFill>
                <a:latin typeface="微软雅黑" panose="020B0503020204020204" pitchFamily="34" charset="-122"/>
                <a:ea typeface="微软雅黑" panose="020B0503020204020204" pitchFamily="34" charset="-122"/>
                <a:sym typeface="+mn-ea"/>
              </a:rPr>
              <a:t>6.01</a:t>
            </a:r>
            <a:r>
              <a:rPr lang="zh-CN" altLang="en-US" sz="1200" b="1">
                <a:solidFill>
                  <a:schemeClr val="tx1"/>
                </a:solidFill>
                <a:latin typeface="微软雅黑" panose="020B0503020204020204" pitchFamily="34" charset="-122"/>
                <a:ea typeface="微软雅黑" panose="020B0503020204020204" pitchFamily="34" charset="-122"/>
                <a:sym typeface="+mn-ea"/>
              </a:rPr>
              <a:t>亿，增幅</a:t>
            </a:r>
            <a:r>
              <a:rPr lang="en-US" altLang="zh-CN" sz="1200" b="1">
                <a:solidFill>
                  <a:schemeClr val="tx1"/>
                </a:solidFill>
                <a:latin typeface="微软雅黑" panose="020B0503020204020204" pitchFamily="34" charset="-122"/>
                <a:ea typeface="微软雅黑" panose="020B0503020204020204" pitchFamily="34" charset="-122"/>
                <a:sym typeface="+mn-ea"/>
              </a:rPr>
              <a:t>7.8%</a:t>
            </a:r>
            <a:r>
              <a:rPr lang="zh-CN" altLang="en-US" sz="1200" b="1">
                <a:solidFill>
                  <a:schemeClr val="tx1"/>
                </a:solidFill>
                <a:latin typeface="微软雅黑" panose="020B0503020204020204" pitchFamily="34" charset="-122"/>
                <a:ea typeface="微软雅黑" panose="020B0503020204020204" pitchFamily="34" charset="-122"/>
                <a:sym typeface="+mn-ea"/>
              </a:rPr>
              <a:t>（全省第</a:t>
            </a:r>
            <a:r>
              <a:rPr lang="en-US" altLang="zh-CN" sz="1200" b="1">
                <a:solidFill>
                  <a:schemeClr val="tx1"/>
                </a:solidFill>
                <a:latin typeface="微软雅黑" panose="020B0503020204020204" pitchFamily="34" charset="-122"/>
                <a:ea typeface="微软雅黑" panose="020B0503020204020204" pitchFamily="34" charset="-122"/>
                <a:sym typeface="+mn-ea"/>
              </a:rPr>
              <a:t>2</a:t>
            </a:r>
            <a:r>
              <a:rPr lang="zh-CN" altLang="en-US" sz="1200" b="1">
                <a:solidFill>
                  <a:schemeClr val="tx1"/>
                </a:solidFill>
                <a:latin typeface="微软雅黑" panose="020B0503020204020204" pitchFamily="34" charset="-122"/>
                <a:ea typeface="微软雅黑" panose="020B0503020204020204" pitchFamily="34" charset="-122"/>
                <a:sym typeface="+mn-ea"/>
              </a:rPr>
              <a:t>）</a:t>
            </a:r>
            <a:endParaRPr lang="zh-CN" altLang="en-US" sz="1200" b="1">
              <a:solidFill>
                <a:schemeClr val="tx1"/>
              </a:solidFill>
              <a:latin typeface="微软雅黑" panose="020B0503020204020204" pitchFamily="34" charset="-122"/>
              <a:ea typeface="微软雅黑" panose="020B0503020204020204" pitchFamily="34" charset="-122"/>
              <a:sym typeface="+mn-ea"/>
            </a:endParaRPr>
          </a:p>
        </p:txBody>
      </p:sp>
      <p:graphicFrame>
        <p:nvGraphicFramePr>
          <p:cNvPr id="2" name="图表 1"/>
          <p:cNvGraphicFramePr/>
          <p:nvPr/>
        </p:nvGraphicFramePr>
        <p:xfrm>
          <a:off x="3430905" y="2232025"/>
          <a:ext cx="4541520" cy="1998980"/>
        </p:xfrm>
        <a:graphic>
          <a:graphicData uri="http://schemas.openxmlformats.org/drawingml/2006/chart">
            <c:chart xmlns:c="http://schemas.openxmlformats.org/drawingml/2006/chart" xmlns:r="http://schemas.openxmlformats.org/officeDocument/2006/relationships" r:id="rId2"/>
          </a:graphicData>
        </a:graphic>
      </p:graphicFrame>
      <p:sp>
        <p:nvSpPr>
          <p:cNvPr id="3" name="文本框 2"/>
          <p:cNvSpPr txBox="1"/>
          <p:nvPr/>
        </p:nvSpPr>
        <p:spPr>
          <a:xfrm>
            <a:off x="3512820" y="2028190"/>
            <a:ext cx="4377690" cy="275590"/>
          </a:xfrm>
          <a:prstGeom prst="rect">
            <a:avLst/>
          </a:prstGeom>
          <a:noFill/>
        </p:spPr>
        <p:txBody>
          <a:bodyPr wrap="square" rtlCol="0" anchor="t">
            <a:spAutoFit/>
          </a:bodyPr>
          <a:p>
            <a:pPr indent="0">
              <a:buNone/>
            </a:pPr>
            <a:r>
              <a:rPr lang="en-US" altLang="zh-CN" sz="1200" b="1">
                <a:solidFill>
                  <a:schemeClr val="tx1"/>
                </a:solidFill>
                <a:latin typeface="微软雅黑" panose="020B0503020204020204" pitchFamily="34" charset="-122"/>
                <a:ea typeface="微软雅黑" panose="020B0503020204020204" pitchFamily="34" charset="-122"/>
                <a:sym typeface="+mn-ea"/>
              </a:rPr>
              <a:t>DX</a:t>
            </a:r>
            <a:r>
              <a:rPr lang="zh-CN" altLang="en-US" sz="1200" b="1">
                <a:solidFill>
                  <a:schemeClr val="tx1"/>
                </a:solidFill>
                <a:latin typeface="微软雅黑" panose="020B0503020204020204" pitchFamily="34" charset="-122"/>
                <a:ea typeface="微软雅黑" panose="020B0503020204020204" pitchFamily="34" charset="-122"/>
                <a:sym typeface="+mn-ea"/>
              </a:rPr>
              <a:t>收入贡献主要来自于天翼云、</a:t>
            </a:r>
            <a:r>
              <a:rPr lang="en-US" altLang="zh-CN" sz="1200" b="1">
                <a:solidFill>
                  <a:schemeClr val="tx1"/>
                </a:solidFill>
                <a:latin typeface="微软雅黑" panose="020B0503020204020204" pitchFamily="34" charset="-122"/>
                <a:ea typeface="微软雅黑" panose="020B0503020204020204" pitchFamily="34" charset="-122"/>
                <a:sym typeface="+mn-ea"/>
              </a:rPr>
              <a:t>ICT</a:t>
            </a:r>
            <a:r>
              <a:rPr lang="zh-CN" altLang="en-US" sz="1200" b="1">
                <a:solidFill>
                  <a:schemeClr val="tx1"/>
                </a:solidFill>
                <a:latin typeface="微软雅黑" panose="020B0503020204020204" pitchFamily="34" charset="-122"/>
                <a:ea typeface="微软雅黑" panose="020B0503020204020204" pitchFamily="34" charset="-122"/>
                <a:sym typeface="+mn-ea"/>
              </a:rPr>
              <a:t>，行业增量份额均</a:t>
            </a:r>
            <a:r>
              <a:rPr lang="en-US" altLang="zh-CN" sz="1200" b="1">
                <a:solidFill>
                  <a:schemeClr val="tx1"/>
                </a:solidFill>
                <a:latin typeface="微软雅黑" panose="020B0503020204020204" pitchFamily="34" charset="-122"/>
                <a:ea typeface="微软雅黑" panose="020B0503020204020204" pitchFamily="34" charset="-122"/>
                <a:sym typeface="+mn-ea"/>
              </a:rPr>
              <a:t>100%</a:t>
            </a:r>
            <a:endParaRPr lang="en-US" altLang="zh-CN" sz="1200" b="1">
              <a:solidFill>
                <a:schemeClr val="tx1"/>
              </a:solidFill>
              <a:latin typeface="微软雅黑" panose="020B0503020204020204" pitchFamily="34" charset="-122"/>
              <a:ea typeface="微软雅黑" panose="020B0503020204020204" pitchFamily="34" charset="-122"/>
              <a:sym typeface="+mn-ea"/>
            </a:endParaRPr>
          </a:p>
        </p:txBody>
      </p:sp>
      <p:grpSp>
        <p:nvGrpSpPr>
          <p:cNvPr id="9" name="组合 8"/>
          <p:cNvGrpSpPr/>
          <p:nvPr/>
        </p:nvGrpSpPr>
        <p:grpSpPr>
          <a:xfrm>
            <a:off x="8107680" y="2542540"/>
            <a:ext cx="3653790" cy="1571625"/>
            <a:chOff x="12810" y="4004"/>
            <a:chExt cx="5754" cy="2475"/>
          </a:xfrm>
        </p:grpSpPr>
        <p:graphicFrame>
          <p:nvGraphicFramePr>
            <p:cNvPr id="4" name="图表 3"/>
            <p:cNvGraphicFramePr/>
            <p:nvPr/>
          </p:nvGraphicFramePr>
          <p:xfrm>
            <a:off x="12810" y="4004"/>
            <a:ext cx="2825" cy="247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图表 6"/>
            <p:cNvGraphicFramePr/>
            <p:nvPr/>
          </p:nvGraphicFramePr>
          <p:xfrm>
            <a:off x="15740" y="4009"/>
            <a:ext cx="2825" cy="2470"/>
          </p:xfrm>
          <a:graphic>
            <a:graphicData uri="http://schemas.openxmlformats.org/drawingml/2006/chart">
              <c:chart xmlns:c="http://schemas.openxmlformats.org/drawingml/2006/chart" xmlns:r="http://schemas.openxmlformats.org/officeDocument/2006/relationships" r:id="rId4"/>
            </a:graphicData>
          </a:graphic>
        </p:graphicFrame>
      </p:grpSp>
      <p:sp>
        <p:nvSpPr>
          <p:cNvPr id="8" name="文本框 7"/>
          <p:cNvSpPr txBox="1"/>
          <p:nvPr/>
        </p:nvSpPr>
        <p:spPr>
          <a:xfrm>
            <a:off x="8253730" y="2028190"/>
            <a:ext cx="3361690" cy="275590"/>
          </a:xfrm>
          <a:prstGeom prst="rect">
            <a:avLst/>
          </a:prstGeom>
          <a:noFill/>
        </p:spPr>
        <p:txBody>
          <a:bodyPr wrap="square" rtlCol="0" anchor="t">
            <a:spAutoFit/>
          </a:bodyPr>
          <a:p>
            <a:pPr indent="0">
              <a:buNone/>
            </a:pPr>
            <a:r>
              <a:rPr lang="zh-CN" altLang="en-US" sz="1200" b="1">
                <a:solidFill>
                  <a:schemeClr val="tx1"/>
                </a:solidFill>
                <a:latin typeface="微软雅黑" panose="020B0503020204020204" pitchFamily="34" charset="-122"/>
                <a:ea typeface="微软雅黑" panose="020B0503020204020204" pitchFamily="34" charset="-122"/>
                <a:sym typeface="+mn-ea"/>
              </a:rPr>
              <a:t>专线、</a:t>
            </a:r>
            <a:r>
              <a:rPr lang="en-US" altLang="zh-CN" sz="1200" b="1">
                <a:solidFill>
                  <a:schemeClr val="tx1"/>
                </a:solidFill>
                <a:latin typeface="微软雅黑" panose="020B0503020204020204" pitchFamily="34" charset="-122"/>
                <a:ea typeface="微软雅黑" panose="020B0503020204020204" pitchFamily="34" charset="-122"/>
                <a:sym typeface="+mn-ea"/>
              </a:rPr>
              <a:t>ICT</a:t>
            </a:r>
            <a:r>
              <a:rPr lang="zh-CN" altLang="en-US" sz="1200" b="1">
                <a:solidFill>
                  <a:schemeClr val="tx1"/>
                </a:solidFill>
                <a:latin typeface="微软雅黑" panose="020B0503020204020204" pitchFamily="34" charset="-122"/>
                <a:ea typeface="微软雅黑" panose="020B0503020204020204" pitchFamily="34" charset="-122"/>
                <a:sym typeface="+mn-ea"/>
              </a:rPr>
              <a:t>收入份额</a:t>
            </a:r>
            <a:r>
              <a:rPr lang="en-US" altLang="zh-CN" sz="1200" b="1">
                <a:solidFill>
                  <a:schemeClr val="tx1"/>
                </a:solidFill>
                <a:latin typeface="微软雅黑" panose="020B0503020204020204" pitchFamily="34" charset="-122"/>
                <a:ea typeface="微软雅黑" panose="020B0503020204020204" pitchFamily="34" charset="-122"/>
                <a:sym typeface="+mn-ea"/>
              </a:rPr>
              <a:t>DX</a:t>
            </a:r>
            <a:r>
              <a:rPr lang="zh-CN" altLang="en-US" sz="1200" b="1">
                <a:solidFill>
                  <a:schemeClr val="tx1"/>
                </a:solidFill>
                <a:latin typeface="微软雅黑" panose="020B0503020204020204" pitchFamily="34" charset="-122"/>
                <a:ea typeface="微软雅黑" panose="020B0503020204020204" pitchFamily="34" charset="-122"/>
                <a:sym typeface="+mn-ea"/>
              </a:rPr>
              <a:t>仍保持行业领先地位</a:t>
            </a:r>
            <a:endParaRPr lang="zh-CN" altLang="en-US" sz="1200" b="1">
              <a:solidFill>
                <a:schemeClr val="tx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rot="0">
            <a:off x="398780" y="4709160"/>
            <a:ext cx="2756535" cy="1767205"/>
            <a:chOff x="7983" y="3627"/>
            <a:chExt cx="3483" cy="2650"/>
          </a:xfrm>
        </p:grpSpPr>
        <p:graphicFrame>
          <p:nvGraphicFramePr>
            <p:cNvPr id="12" name="图表 11"/>
            <p:cNvGraphicFramePr/>
            <p:nvPr>
              <p:custDataLst>
                <p:tags r:id="rId14"/>
              </p:custDataLst>
            </p:nvPr>
          </p:nvGraphicFramePr>
          <p:xfrm>
            <a:off x="7983" y="3627"/>
            <a:ext cx="3483" cy="2650"/>
          </p:xfrm>
          <a:graphic>
            <a:graphicData uri="http://schemas.openxmlformats.org/drawingml/2006/chart">
              <c:chart xmlns:c="http://schemas.openxmlformats.org/drawingml/2006/chart" xmlns:r="http://schemas.openxmlformats.org/officeDocument/2006/relationships" r:id="rId5"/>
            </a:graphicData>
          </a:graphic>
        </p:graphicFrame>
        <p:sp>
          <p:nvSpPr>
            <p:cNvPr id="15" name="文本框 14"/>
            <p:cNvSpPr txBox="1"/>
            <p:nvPr>
              <p:custDataLst>
                <p:tags r:id="rId15"/>
              </p:custDataLst>
            </p:nvPr>
          </p:nvSpPr>
          <p:spPr>
            <a:xfrm>
              <a:off x="9148" y="4492"/>
              <a:ext cx="1242" cy="598"/>
            </a:xfrm>
            <a:prstGeom prst="rect">
              <a:avLst/>
            </a:prstGeom>
            <a:noFill/>
          </p:spPr>
          <p:txBody>
            <a:bodyPr wrap="square" rtlCol="0">
              <a:spAutoFit/>
            </a:bodyPr>
            <a:lstStyle/>
            <a:p>
              <a:pPr algn="ctr"/>
              <a:r>
                <a:rPr lang="zh-CN" altLang="en-US" sz="10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同比提升</a:t>
              </a:r>
              <a:endParaRPr lang="zh-CN" altLang="en-US" sz="10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5.7%</a:t>
              </a:r>
              <a:endParaRPr lang="en-US" altLang="zh-CN" sz="1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下箭头 15"/>
            <p:cNvSpPr/>
            <p:nvPr>
              <p:custDataLst>
                <p:tags r:id="rId16"/>
              </p:custDataLst>
            </p:nvPr>
          </p:nvSpPr>
          <p:spPr>
            <a:xfrm rot="5124045" flipH="1" flipV="1">
              <a:off x="9566" y="4990"/>
              <a:ext cx="405" cy="617"/>
            </a:xfrm>
            <a:custGeom>
              <a:avLst/>
              <a:gdLst>
                <a:gd name="connsiteX0" fmla="*/ 0 w 448873"/>
                <a:gd name="connsiteY0" fmla="*/ 907747 h 1368152"/>
                <a:gd name="connsiteX1" fmla="*/ 112218 w 448873"/>
                <a:gd name="connsiteY1" fmla="*/ 907747 h 1368152"/>
                <a:gd name="connsiteX2" fmla="*/ 112218 w 448873"/>
                <a:gd name="connsiteY2" fmla="*/ 0 h 1368152"/>
                <a:gd name="connsiteX3" fmla="*/ 336655 w 448873"/>
                <a:gd name="connsiteY3" fmla="*/ 0 h 1368152"/>
                <a:gd name="connsiteX4" fmla="*/ 336655 w 448873"/>
                <a:gd name="connsiteY4" fmla="*/ 907747 h 1368152"/>
                <a:gd name="connsiteX5" fmla="*/ 448873 w 448873"/>
                <a:gd name="connsiteY5" fmla="*/ 907747 h 1368152"/>
                <a:gd name="connsiteX6" fmla="*/ 224437 w 448873"/>
                <a:gd name="connsiteY6" fmla="*/ 1368152 h 1368152"/>
                <a:gd name="connsiteX7" fmla="*/ 0 w 448873"/>
                <a:gd name="connsiteY7" fmla="*/ 907747 h 1368152"/>
                <a:gd name="connsiteX0-1" fmla="*/ 0 w 448873"/>
                <a:gd name="connsiteY0-2" fmla="*/ 907747 h 1368152"/>
                <a:gd name="connsiteX1-3" fmla="*/ 112218 w 448873"/>
                <a:gd name="connsiteY1-4" fmla="*/ 907747 h 1368152"/>
                <a:gd name="connsiteX2-5" fmla="*/ 112218 w 448873"/>
                <a:gd name="connsiteY2-6" fmla="*/ 0 h 1368152"/>
                <a:gd name="connsiteX3-7" fmla="*/ 101576 w 448873"/>
                <a:gd name="connsiteY3-8" fmla="*/ 4434 h 1368152"/>
                <a:gd name="connsiteX4-9" fmla="*/ 336655 w 448873"/>
                <a:gd name="connsiteY4-10" fmla="*/ 907747 h 1368152"/>
                <a:gd name="connsiteX5-11" fmla="*/ 448873 w 448873"/>
                <a:gd name="connsiteY5-12" fmla="*/ 907747 h 1368152"/>
                <a:gd name="connsiteX6-13" fmla="*/ 224437 w 448873"/>
                <a:gd name="connsiteY6-14" fmla="*/ 1368152 h 1368152"/>
                <a:gd name="connsiteX7-15" fmla="*/ 0 w 448873"/>
                <a:gd name="connsiteY7-16" fmla="*/ 907747 h 1368152"/>
                <a:gd name="connsiteX0-17" fmla="*/ 0 w 448873"/>
                <a:gd name="connsiteY0-18" fmla="*/ 907747 h 1368152"/>
                <a:gd name="connsiteX1-19" fmla="*/ 112218 w 448873"/>
                <a:gd name="connsiteY1-20" fmla="*/ 907747 h 1368152"/>
                <a:gd name="connsiteX2-21" fmla="*/ 112218 w 448873"/>
                <a:gd name="connsiteY2-22" fmla="*/ 0 h 1368152"/>
                <a:gd name="connsiteX3-23" fmla="*/ 101576 w 448873"/>
                <a:gd name="connsiteY3-24" fmla="*/ 4434 h 1368152"/>
                <a:gd name="connsiteX4-25" fmla="*/ 336655 w 448873"/>
                <a:gd name="connsiteY4-26" fmla="*/ 907747 h 1368152"/>
                <a:gd name="connsiteX5-27" fmla="*/ 448873 w 448873"/>
                <a:gd name="connsiteY5-28" fmla="*/ 907747 h 1368152"/>
                <a:gd name="connsiteX6-29" fmla="*/ 224437 w 448873"/>
                <a:gd name="connsiteY6-30" fmla="*/ 1368152 h 1368152"/>
                <a:gd name="connsiteX7-31" fmla="*/ 0 w 448873"/>
                <a:gd name="connsiteY7-32" fmla="*/ 907747 h 1368152"/>
                <a:gd name="connsiteX0-33" fmla="*/ 0 w 448873"/>
                <a:gd name="connsiteY0-34" fmla="*/ 907747 h 1368152"/>
                <a:gd name="connsiteX1-35" fmla="*/ 112218 w 448873"/>
                <a:gd name="connsiteY1-36" fmla="*/ 907747 h 1368152"/>
                <a:gd name="connsiteX2-37" fmla="*/ 112218 w 448873"/>
                <a:gd name="connsiteY2-38" fmla="*/ 0 h 1368152"/>
                <a:gd name="connsiteX3-39" fmla="*/ 101576 w 448873"/>
                <a:gd name="connsiteY3-40" fmla="*/ 4434 h 1368152"/>
                <a:gd name="connsiteX4-41" fmla="*/ 336655 w 448873"/>
                <a:gd name="connsiteY4-42" fmla="*/ 907747 h 1368152"/>
                <a:gd name="connsiteX5-43" fmla="*/ 448873 w 448873"/>
                <a:gd name="connsiteY5-44" fmla="*/ 907747 h 1368152"/>
                <a:gd name="connsiteX6-45" fmla="*/ 224437 w 448873"/>
                <a:gd name="connsiteY6-46" fmla="*/ 1368152 h 1368152"/>
                <a:gd name="connsiteX7-47" fmla="*/ 0 w 448873"/>
                <a:gd name="connsiteY7-48" fmla="*/ 907747 h 1368152"/>
                <a:gd name="connsiteX0-49" fmla="*/ 0 w 448873"/>
                <a:gd name="connsiteY0-50" fmla="*/ 907747 h 1366568"/>
                <a:gd name="connsiteX1-51" fmla="*/ 112218 w 448873"/>
                <a:gd name="connsiteY1-52" fmla="*/ 907747 h 1366568"/>
                <a:gd name="connsiteX2-53" fmla="*/ 112218 w 448873"/>
                <a:gd name="connsiteY2-54" fmla="*/ 0 h 1366568"/>
                <a:gd name="connsiteX3-55" fmla="*/ 101576 w 448873"/>
                <a:gd name="connsiteY3-56" fmla="*/ 4434 h 1366568"/>
                <a:gd name="connsiteX4-57" fmla="*/ 336655 w 448873"/>
                <a:gd name="connsiteY4-58" fmla="*/ 907747 h 1366568"/>
                <a:gd name="connsiteX5-59" fmla="*/ 448873 w 448873"/>
                <a:gd name="connsiteY5-60" fmla="*/ 907747 h 1366568"/>
                <a:gd name="connsiteX6-61" fmla="*/ 308393 w 448873"/>
                <a:gd name="connsiteY6-62" fmla="*/ 1366568 h 1366568"/>
                <a:gd name="connsiteX7-63" fmla="*/ 0 w 448873"/>
                <a:gd name="connsiteY7-64" fmla="*/ 907747 h 1366568"/>
                <a:gd name="connsiteX0-65" fmla="*/ 0 w 447923"/>
                <a:gd name="connsiteY0-66" fmla="*/ 907747 h 1366568"/>
                <a:gd name="connsiteX1-67" fmla="*/ 112218 w 447923"/>
                <a:gd name="connsiteY1-68" fmla="*/ 907747 h 1366568"/>
                <a:gd name="connsiteX2-69" fmla="*/ 112218 w 447923"/>
                <a:gd name="connsiteY2-70" fmla="*/ 0 h 1366568"/>
                <a:gd name="connsiteX3-71" fmla="*/ 101576 w 447923"/>
                <a:gd name="connsiteY3-72" fmla="*/ 4434 h 1366568"/>
                <a:gd name="connsiteX4-73" fmla="*/ 336655 w 447923"/>
                <a:gd name="connsiteY4-74" fmla="*/ 907747 h 1366568"/>
                <a:gd name="connsiteX5-75" fmla="*/ 447923 w 447923"/>
                <a:gd name="connsiteY5-76" fmla="*/ 857373 h 1366568"/>
                <a:gd name="connsiteX6-77" fmla="*/ 308393 w 447923"/>
                <a:gd name="connsiteY6-78" fmla="*/ 1366568 h 1366568"/>
                <a:gd name="connsiteX7-79" fmla="*/ 0 w 447923"/>
                <a:gd name="connsiteY7-80" fmla="*/ 907747 h 1366568"/>
                <a:gd name="connsiteX0-81" fmla="*/ 0 w 437786"/>
                <a:gd name="connsiteY0-82" fmla="*/ 999941 h 1366568"/>
                <a:gd name="connsiteX1-83" fmla="*/ 102081 w 437786"/>
                <a:gd name="connsiteY1-84" fmla="*/ 907747 h 1366568"/>
                <a:gd name="connsiteX2-85" fmla="*/ 102081 w 437786"/>
                <a:gd name="connsiteY2-86" fmla="*/ 0 h 1366568"/>
                <a:gd name="connsiteX3-87" fmla="*/ 91439 w 437786"/>
                <a:gd name="connsiteY3-88" fmla="*/ 4434 h 1366568"/>
                <a:gd name="connsiteX4-89" fmla="*/ 326518 w 437786"/>
                <a:gd name="connsiteY4-90" fmla="*/ 907747 h 1366568"/>
                <a:gd name="connsiteX5-91" fmla="*/ 437786 w 437786"/>
                <a:gd name="connsiteY5-92" fmla="*/ 857373 h 1366568"/>
                <a:gd name="connsiteX6-93" fmla="*/ 298256 w 437786"/>
                <a:gd name="connsiteY6-94" fmla="*/ 1366568 h 1366568"/>
                <a:gd name="connsiteX7-95" fmla="*/ 0 w 437786"/>
                <a:gd name="connsiteY7-96" fmla="*/ 999941 h 1366568"/>
                <a:gd name="connsiteX0-97" fmla="*/ 0 w 437786"/>
                <a:gd name="connsiteY0-98" fmla="*/ 999941 h 1366568"/>
                <a:gd name="connsiteX1-99" fmla="*/ 111268 w 437786"/>
                <a:gd name="connsiteY1-100" fmla="*/ 949567 h 1366568"/>
                <a:gd name="connsiteX2-101" fmla="*/ 102081 w 437786"/>
                <a:gd name="connsiteY2-102" fmla="*/ 0 h 1366568"/>
                <a:gd name="connsiteX3-103" fmla="*/ 91439 w 437786"/>
                <a:gd name="connsiteY3-104" fmla="*/ 4434 h 1366568"/>
                <a:gd name="connsiteX4-105" fmla="*/ 326518 w 437786"/>
                <a:gd name="connsiteY4-106" fmla="*/ 907747 h 1366568"/>
                <a:gd name="connsiteX5-107" fmla="*/ 437786 w 437786"/>
                <a:gd name="connsiteY5-108" fmla="*/ 857373 h 1366568"/>
                <a:gd name="connsiteX6-109" fmla="*/ 298256 w 437786"/>
                <a:gd name="connsiteY6-110" fmla="*/ 1366568 h 1366568"/>
                <a:gd name="connsiteX7-111" fmla="*/ 0 w 437786"/>
                <a:gd name="connsiteY7-112" fmla="*/ 999941 h 1366568"/>
                <a:gd name="connsiteX0-113" fmla="*/ 0 w 437786"/>
                <a:gd name="connsiteY0-114" fmla="*/ 999941 h 1366568"/>
                <a:gd name="connsiteX1-115" fmla="*/ 111268 w 437786"/>
                <a:gd name="connsiteY1-116" fmla="*/ 949567 h 1366568"/>
                <a:gd name="connsiteX2-117" fmla="*/ 102081 w 437786"/>
                <a:gd name="connsiteY2-118" fmla="*/ 0 h 1366568"/>
                <a:gd name="connsiteX3-119" fmla="*/ 91439 w 437786"/>
                <a:gd name="connsiteY3-120" fmla="*/ 4434 h 1366568"/>
                <a:gd name="connsiteX4-121" fmla="*/ 316227 w 437786"/>
                <a:gd name="connsiteY4-122" fmla="*/ 897837 h 1366568"/>
                <a:gd name="connsiteX5-123" fmla="*/ 437786 w 437786"/>
                <a:gd name="connsiteY5-124" fmla="*/ 857373 h 1366568"/>
                <a:gd name="connsiteX6-125" fmla="*/ 298256 w 437786"/>
                <a:gd name="connsiteY6-126" fmla="*/ 1366568 h 1366568"/>
                <a:gd name="connsiteX7-127" fmla="*/ 0 w 437786"/>
                <a:gd name="connsiteY7-128" fmla="*/ 999941 h 1366568"/>
                <a:gd name="connsiteX0-129" fmla="*/ 0 w 437786"/>
                <a:gd name="connsiteY0-130" fmla="*/ 999941 h 1366568"/>
                <a:gd name="connsiteX1-131" fmla="*/ 111268 w 437786"/>
                <a:gd name="connsiteY1-132" fmla="*/ 949567 h 1366568"/>
                <a:gd name="connsiteX2-133" fmla="*/ 102081 w 437786"/>
                <a:gd name="connsiteY2-134" fmla="*/ 0 h 1366568"/>
                <a:gd name="connsiteX3-135" fmla="*/ 91439 w 437786"/>
                <a:gd name="connsiteY3-136" fmla="*/ 4434 h 1366568"/>
                <a:gd name="connsiteX4-137" fmla="*/ 316227 w 437786"/>
                <a:gd name="connsiteY4-138" fmla="*/ 897837 h 1366568"/>
                <a:gd name="connsiteX5-139" fmla="*/ 437786 w 437786"/>
                <a:gd name="connsiteY5-140" fmla="*/ 857373 h 1366568"/>
                <a:gd name="connsiteX6-141" fmla="*/ 298256 w 437786"/>
                <a:gd name="connsiteY6-142" fmla="*/ 1366568 h 1366568"/>
                <a:gd name="connsiteX7-143" fmla="*/ 0 w 437786"/>
                <a:gd name="connsiteY7-144" fmla="*/ 999941 h 1366568"/>
                <a:gd name="connsiteX0-145" fmla="*/ 0 w 437786"/>
                <a:gd name="connsiteY0-146" fmla="*/ 999941 h 1313395"/>
                <a:gd name="connsiteX1-147" fmla="*/ 111268 w 437786"/>
                <a:gd name="connsiteY1-148" fmla="*/ 949567 h 1313395"/>
                <a:gd name="connsiteX2-149" fmla="*/ 102081 w 437786"/>
                <a:gd name="connsiteY2-150" fmla="*/ 0 h 1313395"/>
                <a:gd name="connsiteX3-151" fmla="*/ 91439 w 437786"/>
                <a:gd name="connsiteY3-152" fmla="*/ 4434 h 1313395"/>
                <a:gd name="connsiteX4-153" fmla="*/ 316227 w 437786"/>
                <a:gd name="connsiteY4-154" fmla="*/ 897837 h 1313395"/>
                <a:gd name="connsiteX5-155" fmla="*/ 437786 w 437786"/>
                <a:gd name="connsiteY5-156" fmla="*/ 857373 h 1313395"/>
                <a:gd name="connsiteX6-157" fmla="*/ 349459 w 437786"/>
                <a:gd name="connsiteY6-158" fmla="*/ 1313395 h 1313395"/>
                <a:gd name="connsiteX7-159" fmla="*/ 0 w 437786"/>
                <a:gd name="connsiteY7-160" fmla="*/ 999941 h 1313395"/>
                <a:gd name="connsiteX0-161" fmla="*/ 0 w 437786"/>
                <a:gd name="connsiteY0-162" fmla="*/ 999941 h 1313395"/>
                <a:gd name="connsiteX1-163" fmla="*/ 111268 w 437786"/>
                <a:gd name="connsiteY1-164" fmla="*/ 949567 h 1313395"/>
                <a:gd name="connsiteX2-165" fmla="*/ 102081 w 437786"/>
                <a:gd name="connsiteY2-166" fmla="*/ 0 h 1313395"/>
                <a:gd name="connsiteX3-167" fmla="*/ 106622 w 437786"/>
                <a:gd name="connsiteY3-168" fmla="*/ 5832 h 1313395"/>
                <a:gd name="connsiteX4-169" fmla="*/ 316227 w 437786"/>
                <a:gd name="connsiteY4-170" fmla="*/ 897837 h 1313395"/>
                <a:gd name="connsiteX5-171" fmla="*/ 437786 w 437786"/>
                <a:gd name="connsiteY5-172" fmla="*/ 857373 h 1313395"/>
                <a:gd name="connsiteX6-173" fmla="*/ 349459 w 437786"/>
                <a:gd name="connsiteY6-174" fmla="*/ 1313395 h 1313395"/>
                <a:gd name="connsiteX7-175" fmla="*/ 0 w 437786"/>
                <a:gd name="connsiteY7-176" fmla="*/ 999941 h 1313395"/>
                <a:gd name="connsiteX0-177" fmla="*/ 0 w 437786"/>
                <a:gd name="connsiteY0-178" fmla="*/ 999941 h 1313395"/>
                <a:gd name="connsiteX1-179" fmla="*/ 111268 w 437786"/>
                <a:gd name="connsiteY1-180" fmla="*/ 949567 h 1313395"/>
                <a:gd name="connsiteX2-181" fmla="*/ 102081 w 437786"/>
                <a:gd name="connsiteY2-182" fmla="*/ 0 h 1313395"/>
                <a:gd name="connsiteX3-183" fmla="*/ 106622 w 437786"/>
                <a:gd name="connsiteY3-184" fmla="*/ 5832 h 1313395"/>
                <a:gd name="connsiteX4-185" fmla="*/ 316227 w 437786"/>
                <a:gd name="connsiteY4-186" fmla="*/ 897837 h 1313395"/>
                <a:gd name="connsiteX5-187" fmla="*/ 437786 w 437786"/>
                <a:gd name="connsiteY5-188" fmla="*/ 857373 h 1313395"/>
                <a:gd name="connsiteX6-189" fmla="*/ 349459 w 437786"/>
                <a:gd name="connsiteY6-190" fmla="*/ 1313395 h 1313395"/>
                <a:gd name="connsiteX7-191" fmla="*/ 0 w 437786"/>
                <a:gd name="connsiteY7-192" fmla="*/ 999941 h 1313395"/>
                <a:gd name="connsiteX0-193" fmla="*/ 0 w 443885"/>
                <a:gd name="connsiteY0-194" fmla="*/ 999941 h 1313395"/>
                <a:gd name="connsiteX1-195" fmla="*/ 111268 w 443885"/>
                <a:gd name="connsiteY1-196" fmla="*/ 949567 h 1313395"/>
                <a:gd name="connsiteX2-197" fmla="*/ 102081 w 443885"/>
                <a:gd name="connsiteY2-198" fmla="*/ 0 h 1313395"/>
                <a:gd name="connsiteX3-199" fmla="*/ 106622 w 443885"/>
                <a:gd name="connsiteY3-200" fmla="*/ 5832 h 1313395"/>
                <a:gd name="connsiteX4-201" fmla="*/ 316227 w 443885"/>
                <a:gd name="connsiteY4-202" fmla="*/ 897837 h 1313395"/>
                <a:gd name="connsiteX5-203" fmla="*/ 443885 w 443885"/>
                <a:gd name="connsiteY5-204" fmla="*/ 823576 h 1313395"/>
                <a:gd name="connsiteX6-205" fmla="*/ 349459 w 443885"/>
                <a:gd name="connsiteY6-206" fmla="*/ 1313395 h 1313395"/>
                <a:gd name="connsiteX7-207" fmla="*/ 0 w 443885"/>
                <a:gd name="connsiteY7-208" fmla="*/ 999941 h 1313395"/>
                <a:gd name="connsiteX0-209" fmla="*/ 0 w 443885"/>
                <a:gd name="connsiteY0-210" fmla="*/ 999941 h 1313395"/>
                <a:gd name="connsiteX1-211" fmla="*/ 111268 w 443885"/>
                <a:gd name="connsiteY1-212" fmla="*/ 949567 h 1313395"/>
                <a:gd name="connsiteX2-213" fmla="*/ 102081 w 443885"/>
                <a:gd name="connsiteY2-214" fmla="*/ 0 h 1313395"/>
                <a:gd name="connsiteX3-215" fmla="*/ 106622 w 443885"/>
                <a:gd name="connsiteY3-216" fmla="*/ 5832 h 1313395"/>
                <a:gd name="connsiteX4-217" fmla="*/ 302569 w 443885"/>
                <a:gd name="connsiteY4-218" fmla="*/ 887989 h 1313395"/>
                <a:gd name="connsiteX5-219" fmla="*/ 443885 w 443885"/>
                <a:gd name="connsiteY5-220" fmla="*/ 823576 h 1313395"/>
                <a:gd name="connsiteX6-221" fmla="*/ 349459 w 443885"/>
                <a:gd name="connsiteY6-222" fmla="*/ 1313395 h 1313395"/>
                <a:gd name="connsiteX7-223" fmla="*/ 0 w 443885"/>
                <a:gd name="connsiteY7-224" fmla="*/ 999941 h 1313395"/>
                <a:gd name="connsiteX0-225" fmla="*/ 0 w 443885"/>
                <a:gd name="connsiteY0-226" fmla="*/ 999941 h 1313395"/>
                <a:gd name="connsiteX1-227" fmla="*/ 111268 w 443885"/>
                <a:gd name="connsiteY1-228" fmla="*/ 949567 h 1313395"/>
                <a:gd name="connsiteX2-229" fmla="*/ 102081 w 443885"/>
                <a:gd name="connsiteY2-230" fmla="*/ 0 h 1313395"/>
                <a:gd name="connsiteX3-231" fmla="*/ 106622 w 443885"/>
                <a:gd name="connsiteY3-232" fmla="*/ 5832 h 1313395"/>
                <a:gd name="connsiteX4-233" fmla="*/ 302569 w 443885"/>
                <a:gd name="connsiteY4-234" fmla="*/ 887989 h 1313395"/>
                <a:gd name="connsiteX5-235" fmla="*/ 443885 w 443885"/>
                <a:gd name="connsiteY5-236" fmla="*/ 823576 h 1313395"/>
                <a:gd name="connsiteX6-237" fmla="*/ 349459 w 443885"/>
                <a:gd name="connsiteY6-238" fmla="*/ 1313395 h 1313395"/>
                <a:gd name="connsiteX7-239" fmla="*/ 0 w 443885"/>
                <a:gd name="connsiteY7-240" fmla="*/ 999941 h 1313395"/>
                <a:gd name="connsiteX0-241" fmla="*/ 0 w 443885"/>
                <a:gd name="connsiteY0-242" fmla="*/ 999941 h 1313395"/>
                <a:gd name="connsiteX1-243" fmla="*/ 128421 w 443885"/>
                <a:gd name="connsiteY1-244" fmla="*/ 966086 h 1313395"/>
                <a:gd name="connsiteX2-245" fmla="*/ 102081 w 443885"/>
                <a:gd name="connsiteY2-246" fmla="*/ 0 h 1313395"/>
                <a:gd name="connsiteX3-247" fmla="*/ 106622 w 443885"/>
                <a:gd name="connsiteY3-248" fmla="*/ 5832 h 1313395"/>
                <a:gd name="connsiteX4-249" fmla="*/ 302569 w 443885"/>
                <a:gd name="connsiteY4-250" fmla="*/ 887989 h 1313395"/>
                <a:gd name="connsiteX5-251" fmla="*/ 443885 w 443885"/>
                <a:gd name="connsiteY5-252" fmla="*/ 823576 h 1313395"/>
                <a:gd name="connsiteX6-253" fmla="*/ 349459 w 443885"/>
                <a:gd name="connsiteY6-254" fmla="*/ 1313395 h 1313395"/>
                <a:gd name="connsiteX7-255" fmla="*/ 0 w 443885"/>
                <a:gd name="connsiteY7-256" fmla="*/ 999941 h 1313395"/>
                <a:gd name="connsiteX0-257" fmla="*/ 0 w 443885"/>
                <a:gd name="connsiteY0-258" fmla="*/ 999941 h 1313395"/>
                <a:gd name="connsiteX1-259" fmla="*/ 128421 w 443885"/>
                <a:gd name="connsiteY1-260" fmla="*/ 966086 h 1313395"/>
                <a:gd name="connsiteX2-261" fmla="*/ 102081 w 443885"/>
                <a:gd name="connsiteY2-262" fmla="*/ 0 h 1313395"/>
                <a:gd name="connsiteX3-263" fmla="*/ 106622 w 443885"/>
                <a:gd name="connsiteY3-264" fmla="*/ 5832 h 1313395"/>
                <a:gd name="connsiteX4-265" fmla="*/ 302569 w 443885"/>
                <a:gd name="connsiteY4-266" fmla="*/ 887989 h 1313395"/>
                <a:gd name="connsiteX5-267" fmla="*/ 443885 w 443885"/>
                <a:gd name="connsiteY5-268" fmla="*/ 823576 h 1313395"/>
                <a:gd name="connsiteX6-269" fmla="*/ 349459 w 443885"/>
                <a:gd name="connsiteY6-270" fmla="*/ 1313395 h 1313395"/>
                <a:gd name="connsiteX7-271" fmla="*/ 0 w 443885"/>
                <a:gd name="connsiteY7-272" fmla="*/ 999941 h 1313395"/>
                <a:gd name="connsiteX0-273" fmla="*/ 0 w 440200"/>
                <a:gd name="connsiteY0-274" fmla="*/ 1016712 h 1313395"/>
                <a:gd name="connsiteX1-275" fmla="*/ 124736 w 440200"/>
                <a:gd name="connsiteY1-276" fmla="*/ 966086 h 1313395"/>
                <a:gd name="connsiteX2-277" fmla="*/ 98396 w 440200"/>
                <a:gd name="connsiteY2-278" fmla="*/ 0 h 1313395"/>
                <a:gd name="connsiteX3-279" fmla="*/ 102937 w 440200"/>
                <a:gd name="connsiteY3-280" fmla="*/ 5832 h 1313395"/>
                <a:gd name="connsiteX4-281" fmla="*/ 298884 w 440200"/>
                <a:gd name="connsiteY4-282" fmla="*/ 887989 h 1313395"/>
                <a:gd name="connsiteX5-283" fmla="*/ 440200 w 440200"/>
                <a:gd name="connsiteY5-284" fmla="*/ 823576 h 1313395"/>
                <a:gd name="connsiteX6-285" fmla="*/ 345774 w 440200"/>
                <a:gd name="connsiteY6-286" fmla="*/ 1313395 h 1313395"/>
                <a:gd name="connsiteX7-287" fmla="*/ 0 w 440200"/>
                <a:gd name="connsiteY7-288" fmla="*/ 1016712 h 1313395"/>
                <a:gd name="connsiteX0-289" fmla="*/ 0 w 440200"/>
                <a:gd name="connsiteY0-290" fmla="*/ 1016712 h 1347828"/>
                <a:gd name="connsiteX1-291" fmla="*/ 124736 w 440200"/>
                <a:gd name="connsiteY1-292" fmla="*/ 966086 h 1347828"/>
                <a:gd name="connsiteX2-293" fmla="*/ 98396 w 440200"/>
                <a:gd name="connsiteY2-294" fmla="*/ 0 h 1347828"/>
                <a:gd name="connsiteX3-295" fmla="*/ 102937 w 440200"/>
                <a:gd name="connsiteY3-296" fmla="*/ 5832 h 1347828"/>
                <a:gd name="connsiteX4-297" fmla="*/ 298884 w 440200"/>
                <a:gd name="connsiteY4-298" fmla="*/ 887989 h 1347828"/>
                <a:gd name="connsiteX5-299" fmla="*/ 440200 w 440200"/>
                <a:gd name="connsiteY5-300" fmla="*/ 823576 h 1347828"/>
                <a:gd name="connsiteX6-301" fmla="*/ 395262 w 440200"/>
                <a:gd name="connsiteY6-302" fmla="*/ 1347828 h 1347828"/>
                <a:gd name="connsiteX7-303" fmla="*/ 0 w 440200"/>
                <a:gd name="connsiteY7-304" fmla="*/ 1016712 h 1347828"/>
                <a:gd name="connsiteX0-305" fmla="*/ 0 w 395262"/>
                <a:gd name="connsiteY0-306" fmla="*/ 1016712 h 1347828"/>
                <a:gd name="connsiteX1-307" fmla="*/ 124736 w 395262"/>
                <a:gd name="connsiteY1-308" fmla="*/ 966086 h 1347828"/>
                <a:gd name="connsiteX2-309" fmla="*/ 98396 w 395262"/>
                <a:gd name="connsiteY2-310" fmla="*/ 0 h 1347828"/>
                <a:gd name="connsiteX3-311" fmla="*/ 102937 w 395262"/>
                <a:gd name="connsiteY3-312" fmla="*/ 5832 h 1347828"/>
                <a:gd name="connsiteX4-313" fmla="*/ 298884 w 395262"/>
                <a:gd name="connsiteY4-314" fmla="*/ 887989 h 1347828"/>
                <a:gd name="connsiteX5-315" fmla="*/ 386646 w 395262"/>
                <a:gd name="connsiteY5-316" fmla="*/ 841427 h 1347828"/>
                <a:gd name="connsiteX6-317" fmla="*/ 395262 w 395262"/>
                <a:gd name="connsiteY6-318" fmla="*/ 1347828 h 1347828"/>
                <a:gd name="connsiteX7-319" fmla="*/ 0 w 395262"/>
                <a:gd name="connsiteY7-320" fmla="*/ 1016712 h 1347828"/>
                <a:gd name="connsiteX0-321" fmla="*/ 6355 w 361341"/>
                <a:gd name="connsiteY0-322" fmla="*/ 1009216 h 1347828"/>
                <a:gd name="connsiteX1-323" fmla="*/ 90815 w 361341"/>
                <a:gd name="connsiteY1-324" fmla="*/ 966086 h 1347828"/>
                <a:gd name="connsiteX2-325" fmla="*/ 64475 w 361341"/>
                <a:gd name="connsiteY2-326" fmla="*/ 0 h 1347828"/>
                <a:gd name="connsiteX3-327" fmla="*/ 69016 w 361341"/>
                <a:gd name="connsiteY3-328" fmla="*/ 5832 h 1347828"/>
                <a:gd name="connsiteX4-329" fmla="*/ 264963 w 361341"/>
                <a:gd name="connsiteY4-330" fmla="*/ 887989 h 1347828"/>
                <a:gd name="connsiteX5-331" fmla="*/ 352725 w 361341"/>
                <a:gd name="connsiteY5-332" fmla="*/ 841427 h 1347828"/>
                <a:gd name="connsiteX6-333" fmla="*/ 361341 w 361341"/>
                <a:gd name="connsiteY6-334" fmla="*/ 1347828 h 1347828"/>
                <a:gd name="connsiteX7-335" fmla="*/ 6355 w 361341"/>
                <a:gd name="connsiteY7-336" fmla="*/ 1009216 h 1347828"/>
                <a:gd name="connsiteX0-337" fmla="*/ 6355 w 352725"/>
                <a:gd name="connsiteY0-338" fmla="*/ 1009216 h 1239068"/>
                <a:gd name="connsiteX1-339" fmla="*/ 90815 w 352725"/>
                <a:gd name="connsiteY1-340" fmla="*/ 966086 h 1239068"/>
                <a:gd name="connsiteX2-341" fmla="*/ 64475 w 352725"/>
                <a:gd name="connsiteY2-342" fmla="*/ 0 h 1239068"/>
                <a:gd name="connsiteX3-343" fmla="*/ 69016 w 352725"/>
                <a:gd name="connsiteY3-344" fmla="*/ 5832 h 1239068"/>
                <a:gd name="connsiteX4-345" fmla="*/ 264963 w 352725"/>
                <a:gd name="connsiteY4-346" fmla="*/ 887989 h 1239068"/>
                <a:gd name="connsiteX5-347" fmla="*/ 352725 w 352725"/>
                <a:gd name="connsiteY5-348" fmla="*/ 841427 h 1239068"/>
                <a:gd name="connsiteX6-349" fmla="*/ 323924 w 352725"/>
                <a:gd name="connsiteY6-350" fmla="*/ 1239068 h 1239068"/>
                <a:gd name="connsiteX7-351" fmla="*/ 6355 w 352725"/>
                <a:gd name="connsiteY7-352" fmla="*/ 1009216 h 1239068"/>
                <a:gd name="connsiteX0-353" fmla="*/ 6355 w 352725"/>
                <a:gd name="connsiteY0-354" fmla="*/ 1009216 h 1239068"/>
                <a:gd name="connsiteX1-355" fmla="*/ 90815 w 352725"/>
                <a:gd name="connsiteY1-356" fmla="*/ 966086 h 1239068"/>
                <a:gd name="connsiteX2-357" fmla="*/ 64475 w 352725"/>
                <a:gd name="connsiteY2-358" fmla="*/ 0 h 1239068"/>
                <a:gd name="connsiteX3-359" fmla="*/ 69016 w 352725"/>
                <a:gd name="connsiteY3-360" fmla="*/ 5832 h 1239068"/>
                <a:gd name="connsiteX4-361" fmla="*/ 258294 w 352725"/>
                <a:gd name="connsiteY4-362" fmla="*/ 891483 h 1239068"/>
                <a:gd name="connsiteX5-363" fmla="*/ 352725 w 352725"/>
                <a:gd name="connsiteY5-364" fmla="*/ 841427 h 1239068"/>
                <a:gd name="connsiteX6-365" fmla="*/ 323924 w 352725"/>
                <a:gd name="connsiteY6-366" fmla="*/ 1239068 h 1239068"/>
                <a:gd name="connsiteX7-367" fmla="*/ 6355 w 352725"/>
                <a:gd name="connsiteY7-368" fmla="*/ 1009216 h 1239068"/>
                <a:gd name="connsiteX0-369" fmla="*/ 0 w 346370"/>
                <a:gd name="connsiteY0-370" fmla="*/ 1009216 h 1239068"/>
                <a:gd name="connsiteX1-371" fmla="*/ 96150 w 346370"/>
                <a:gd name="connsiteY1-372" fmla="*/ 960813 h 1239068"/>
                <a:gd name="connsiteX2-373" fmla="*/ 58120 w 346370"/>
                <a:gd name="connsiteY2-374" fmla="*/ 0 h 1239068"/>
                <a:gd name="connsiteX3-375" fmla="*/ 62661 w 346370"/>
                <a:gd name="connsiteY3-376" fmla="*/ 5832 h 1239068"/>
                <a:gd name="connsiteX4-377" fmla="*/ 251939 w 346370"/>
                <a:gd name="connsiteY4-378" fmla="*/ 891483 h 1239068"/>
                <a:gd name="connsiteX5-379" fmla="*/ 346370 w 346370"/>
                <a:gd name="connsiteY5-380" fmla="*/ 841427 h 1239068"/>
                <a:gd name="connsiteX6-381" fmla="*/ 317569 w 346370"/>
                <a:gd name="connsiteY6-382" fmla="*/ 1239068 h 1239068"/>
                <a:gd name="connsiteX7-383" fmla="*/ 0 w 346370"/>
                <a:gd name="connsiteY7-384" fmla="*/ 1009216 h 1239068"/>
                <a:gd name="connsiteX0-385" fmla="*/ 19649 w 366019"/>
                <a:gd name="connsiteY0-386" fmla="*/ 1009216 h 1239068"/>
                <a:gd name="connsiteX1-387" fmla="*/ 115799 w 366019"/>
                <a:gd name="connsiteY1-388" fmla="*/ 960813 h 1239068"/>
                <a:gd name="connsiteX2-389" fmla="*/ 77769 w 366019"/>
                <a:gd name="connsiteY2-390" fmla="*/ 0 h 1239068"/>
                <a:gd name="connsiteX3-391" fmla="*/ 82310 w 366019"/>
                <a:gd name="connsiteY3-392" fmla="*/ 5832 h 1239068"/>
                <a:gd name="connsiteX4-393" fmla="*/ 271588 w 366019"/>
                <a:gd name="connsiteY4-394" fmla="*/ 891483 h 1239068"/>
                <a:gd name="connsiteX5-395" fmla="*/ 366019 w 366019"/>
                <a:gd name="connsiteY5-396" fmla="*/ 841427 h 1239068"/>
                <a:gd name="connsiteX6-397" fmla="*/ 337218 w 366019"/>
                <a:gd name="connsiteY6-398" fmla="*/ 1239068 h 1239068"/>
                <a:gd name="connsiteX7-399" fmla="*/ 19649 w 366019"/>
                <a:gd name="connsiteY7-400" fmla="*/ 1009216 h 1239068"/>
                <a:gd name="connsiteX0-401" fmla="*/ 0 w 346370"/>
                <a:gd name="connsiteY0-402" fmla="*/ 1009216 h 1239068"/>
                <a:gd name="connsiteX1-403" fmla="*/ 96150 w 346370"/>
                <a:gd name="connsiteY1-404" fmla="*/ 960813 h 1239068"/>
                <a:gd name="connsiteX2-405" fmla="*/ 58120 w 346370"/>
                <a:gd name="connsiteY2-406" fmla="*/ 0 h 1239068"/>
                <a:gd name="connsiteX3-407" fmla="*/ 62661 w 346370"/>
                <a:gd name="connsiteY3-408" fmla="*/ 5832 h 1239068"/>
                <a:gd name="connsiteX4-409" fmla="*/ 251939 w 346370"/>
                <a:gd name="connsiteY4-410" fmla="*/ 891483 h 1239068"/>
                <a:gd name="connsiteX5-411" fmla="*/ 346370 w 346370"/>
                <a:gd name="connsiteY5-412" fmla="*/ 841427 h 1239068"/>
                <a:gd name="connsiteX6-413" fmla="*/ 317569 w 346370"/>
                <a:gd name="connsiteY6-414" fmla="*/ 1239068 h 1239068"/>
                <a:gd name="connsiteX7-415" fmla="*/ 0 w 346370"/>
                <a:gd name="connsiteY7-416" fmla="*/ 1009216 h 1239068"/>
                <a:gd name="connsiteX0-417" fmla="*/ 0 w 346370"/>
                <a:gd name="connsiteY0-418" fmla="*/ 1012785 h 1242637"/>
                <a:gd name="connsiteX1-419" fmla="*/ 96150 w 346370"/>
                <a:gd name="connsiteY1-420" fmla="*/ 964382 h 1242637"/>
                <a:gd name="connsiteX2-421" fmla="*/ 58120 w 346370"/>
                <a:gd name="connsiteY2-422" fmla="*/ 3569 h 1242637"/>
                <a:gd name="connsiteX3-423" fmla="*/ 114690 w 346370"/>
                <a:gd name="connsiteY3-424" fmla="*/ 0 h 1242637"/>
                <a:gd name="connsiteX4-425" fmla="*/ 251939 w 346370"/>
                <a:gd name="connsiteY4-426" fmla="*/ 895052 h 1242637"/>
                <a:gd name="connsiteX5-427" fmla="*/ 346370 w 346370"/>
                <a:gd name="connsiteY5-428" fmla="*/ 844996 h 1242637"/>
                <a:gd name="connsiteX6-429" fmla="*/ 317569 w 346370"/>
                <a:gd name="connsiteY6-430" fmla="*/ 1242637 h 1242637"/>
                <a:gd name="connsiteX7-431" fmla="*/ 0 w 346370"/>
                <a:gd name="connsiteY7-432" fmla="*/ 1012785 h 1242637"/>
                <a:gd name="connsiteX0-433" fmla="*/ 0 w 346370"/>
                <a:gd name="connsiteY0-434" fmla="*/ 1012785 h 1242637"/>
                <a:gd name="connsiteX1-435" fmla="*/ 96150 w 346370"/>
                <a:gd name="connsiteY1-436" fmla="*/ 964382 h 1242637"/>
                <a:gd name="connsiteX2-437" fmla="*/ 58120 w 346370"/>
                <a:gd name="connsiteY2-438" fmla="*/ 3569 h 1242637"/>
                <a:gd name="connsiteX3-439" fmla="*/ 114690 w 346370"/>
                <a:gd name="connsiteY3-440" fmla="*/ 0 h 1242637"/>
                <a:gd name="connsiteX4-441" fmla="*/ 251939 w 346370"/>
                <a:gd name="connsiteY4-442" fmla="*/ 895052 h 1242637"/>
                <a:gd name="connsiteX5-443" fmla="*/ 346370 w 346370"/>
                <a:gd name="connsiteY5-444" fmla="*/ 844996 h 1242637"/>
                <a:gd name="connsiteX6-445" fmla="*/ 317569 w 346370"/>
                <a:gd name="connsiteY6-446" fmla="*/ 1242637 h 1242637"/>
                <a:gd name="connsiteX7-447" fmla="*/ 0 w 346370"/>
                <a:gd name="connsiteY7-448" fmla="*/ 1012785 h 1242637"/>
                <a:gd name="connsiteX0-449" fmla="*/ 0 w 346370"/>
                <a:gd name="connsiteY0-450" fmla="*/ 1009216 h 1239068"/>
                <a:gd name="connsiteX1-451" fmla="*/ 96150 w 346370"/>
                <a:gd name="connsiteY1-452" fmla="*/ 960813 h 1239068"/>
                <a:gd name="connsiteX2-453" fmla="*/ 58120 w 346370"/>
                <a:gd name="connsiteY2-454" fmla="*/ 0 h 1239068"/>
                <a:gd name="connsiteX3-455" fmla="*/ 69331 w 346370"/>
                <a:gd name="connsiteY3-456" fmla="*/ 2339 h 1239068"/>
                <a:gd name="connsiteX4-457" fmla="*/ 251939 w 346370"/>
                <a:gd name="connsiteY4-458" fmla="*/ 891483 h 1239068"/>
                <a:gd name="connsiteX5-459" fmla="*/ 346370 w 346370"/>
                <a:gd name="connsiteY5-460" fmla="*/ 841427 h 1239068"/>
                <a:gd name="connsiteX6-461" fmla="*/ 317569 w 346370"/>
                <a:gd name="connsiteY6-462" fmla="*/ 1239068 h 1239068"/>
                <a:gd name="connsiteX7-463" fmla="*/ 0 w 346370"/>
                <a:gd name="connsiteY7-464" fmla="*/ 1009216 h 1239068"/>
                <a:gd name="connsiteX0-465" fmla="*/ 0 w 346370"/>
                <a:gd name="connsiteY0-466" fmla="*/ 1009216 h 1239068"/>
                <a:gd name="connsiteX1-467" fmla="*/ 96150 w 346370"/>
                <a:gd name="connsiteY1-468" fmla="*/ 960813 h 1239068"/>
                <a:gd name="connsiteX2-469" fmla="*/ 58120 w 346370"/>
                <a:gd name="connsiteY2-470" fmla="*/ 0 h 1239068"/>
                <a:gd name="connsiteX3-471" fmla="*/ 69331 w 346370"/>
                <a:gd name="connsiteY3-472" fmla="*/ 2339 h 1239068"/>
                <a:gd name="connsiteX4-473" fmla="*/ 251939 w 346370"/>
                <a:gd name="connsiteY4-474" fmla="*/ 891483 h 1239068"/>
                <a:gd name="connsiteX5-475" fmla="*/ 346370 w 346370"/>
                <a:gd name="connsiteY5-476" fmla="*/ 841427 h 1239068"/>
                <a:gd name="connsiteX6-477" fmla="*/ 317569 w 346370"/>
                <a:gd name="connsiteY6-478" fmla="*/ 1239068 h 1239068"/>
                <a:gd name="connsiteX7-479" fmla="*/ 0 w 346370"/>
                <a:gd name="connsiteY7-480" fmla="*/ 1009216 h 1239068"/>
                <a:gd name="connsiteX0-481" fmla="*/ 0 w 346370"/>
                <a:gd name="connsiteY0-482" fmla="*/ 1009216 h 1239068"/>
                <a:gd name="connsiteX1-483" fmla="*/ 96150 w 346370"/>
                <a:gd name="connsiteY1-484" fmla="*/ 960813 h 1239068"/>
                <a:gd name="connsiteX2-485" fmla="*/ 58120 w 346370"/>
                <a:gd name="connsiteY2-486" fmla="*/ 0 h 1239068"/>
                <a:gd name="connsiteX3-487" fmla="*/ 69331 w 346370"/>
                <a:gd name="connsiteY3-488" fmla="*/ 2339 h 1239068"/>
                <a:gd name="connsiteX4-489" fmla="*/ 251939 w 346370"/>
                <a:gd name="connsiteY4-490" fmla="*/ 891483 h 1239068"/>
                <a:gd name="connsiteX5-491" fmla="*/ 346370 w 346370"/>
                <a:gd name="connsiteY5-492" fmla="*/ 841427 h 1239068"/>
                <a:gd name="connsiteX6-493" fmla="*/ 317569 w 346370"/>
                <a:gd name="connsiteY6-494" fmla="*/ 1239068 h 1239068"/>
                <a:gd name="connsiteX7-495" fmla="*/ 0 w 346370"/>
                <a:gd name="connsiteY7-496" fmla="*/ 1009216 h 1239068"/>
                <a:gd name="connsiteX0-497" fmla="*/ 0 w 346370"/>
                <a:gd name="connsiteY0-498" fmla="*/ 1009216 h 1239068"/>
                <a:gd name="connsiteX1-499" fmla="*/ 96150 w 346370"/>
                <a:gd name="connsiteY1-500" fmla="*/ 960813 h 1239068"/>
                <a:gd name="connsiteX2-501" fmla="*/ 58120 w 346370"/>
                <a:gd name="connsiteY2-502" fmla="*/ 0 h 1239068"/>
                <a:gd name="connsiteX3-503" fmla="*/ 69331 w 346370"/>
                <a:gd name="connsiteY3-504" fmla="*/ 2339 h 1239068"/>
                <a:gd name="connsiteX4-505" fmla="*/ 251939 w 346370"/>
                <a:gd name="connsiteY4-506" fmla="*/ 891483 h 1239068"/>
                <a:gd name="connsiteX5-507" fmla="*/ 346370 w 346370"/>
                <a:gd name="connsiteY5-508" fmla="*/ 841427 h 1239068"/>
                <a:gd name="connsiteX6-509" fmla="*/ 317569 w 346370"/>
                <a:gd name="connsiteY6-510" fmla="*/ 1239068 h 1239068"/>
                <a:gd name="connsiteX7-511" fmla="*/ 0 w 346370"/>
                <a:gd name="connsiteY7-512" fmla="*/ 1009216 h 1239068"/>
                <a:gd name="connsiteX0-513" fmla="*/ 0 w 346370"/>
                <a:gd name="connsiteY0-514" fmla="*/ 1009216 h 1239068"/>
                <a:gd name="connsiteX1-515" fmla="*/ 96150 w 346370"/>
                <a:gd name="connsiteY1-516" fmla="*/ 960813 h 1239068"/>
                <a:gd name="connsiteX2-517" fmla="*/ 58120 w 346370"/>
                <a:gd name="connsiteY2-518" fmla="*/ 0 h 1239068"/>
                <a:gd name="connsiteX3-519" fmla="*/ 69331 w 346370"/>
                <a:gd name="connsiteY3-520" fmla="*/ 2339 h 1239068"/>
                <a:gd name="connsiteX4-521" fmla="*/ 251939 w 346370"/>
                <a:gd name="connsiteY4-522" fmla="*/ 891483 h 1239068"/>
                <a:gd name="connsiteX5-523" fmla="*/ 346370 w 346370"/>
                <a:gd name="connsiteY5-524" fmla="*/ 841427 h 1239068"/>
                <a:gd name="connsiteX6-525" fmla="*/ 317569 w 346370"/>
                <a:gd name="connsiteY6-526" fmla="*/ 1239068 h 1239068"/>
                <a:gd name="connsiteX7-527" fmla="*/ 0 w 346370"/>
                <a:gd name="connsiteY7-528" fmla="*/ 1009216 h 1239068"/>
                <a:gd name="connsiteX0-529" fmla="*/ 0 w 346370"/>
                <a:gd name="connsiteY0-530" fmla="*/ 1009216 h 1239068"/>
                <a:gd name="connsiteX1-531" fmla="*/ 96150 w 346370"/>
                <a:gd name="connsiteY1-532" fmla="*/ 960813 h 1239068"/>
                <a:gd name="connsiteX2-533" fmla="*/ 58120 w 346370"/>
                <a:gd name="connsiteY2-534" fmla="*/ 0 h 1239068"/>
                <a:gd name="connsiteX3-535" fmla="*/ 69331 w 346370"/>
                <a:gd name="connsiteY3-536" fmla="*/ 2339 h 1239068"/>
                <a:gd name="connsiteX4-537" fmla="*/ 251939 w 346370"/>
                <a:gd name="connsiteY4-538" fmla="*/ 891483 h 1239068"/>
                <a:gd name="connsiteX5-539" fmla="*/ 346370 w 346370"/>
                <a:gd name="connsiteY5-540" fmla="*/ 841427 h 1239068"/>
                <a:gd name="connsiteX6-541" fmla="*/ 317569 w 346370"/>
                <a:gd name="connsiteY6-542" fmla="*/ 1239068 h 1239068"/>
                <a:gd name="connsiteX7-543" fmla="*/ 0 w 346370"/>
                <a:gd name="connsiteY7-544" fmla="*/ 1009216 h 1239068"/>
                <a:gd name="connsiteX0-545" fmla="*/ 1210 w 347580"/>
                <a:gd name="connsiteY0-546" fmla="*/ 1009216 h 1239068"/>
                <a:gd name="connsiteX1-547" fmla="*/ 97360 w 347580"/>
                <a:gd name="connsiteY1-548" fmla="*/ 960813 h 1239068"/>
                <a:gd name="connsiteX2-549" fmla="*/ 59330 w 347580"/>
                <a:gd name="connsiteY2-550" fmla="*/ 0 h 1239068"/>
                <a:gd name="connsiteX3-551" fmla="*/ 70541 w 347580"/>
                <a:gd name="connsiteY3-552" fmla="*/ 2339 h 1239068"/>
                <a:gd name="connsiteX4-553" fmla="*/ 253149 w 347580"/>
                <a:gd name="connsiteY4-554" fmla="*/ 891483 h 1239068"/>
                <a:gd name="connsiteX5-555" fmla="*/ 347580 w 347580"/>
                <a:gd name="connsiteY5-556" fmla="*/ 841427 h 1239068"/>
                <a:gd name="connsiteX6-557" fmla="*/ 318779 w 347580"/>
                <a:gd name="connsiteY6-558" fmla="*/ 1239068 h 1239068"/>
                <a:gd name="connsiteX7-559" fmla="*/ 1210 w 347580"/>
                <a:gd name="connsiteY7-560" fmla="*/ 1009216 h 1239068"/>
                <a:gd name="connsiteX0-561" fmla="*/ 1210 w 347580"/>
                <a:gd name="connsiteY0-562" fmla="*/ 1009216 h 1239068"/>
                <a:gd name="connsiteX1-563" fmla="*/ 97360 w 347580"/>
                <a:gd name="connsiteY1-564" fmla="*/ 960813 h 1239068"/>
                <a:gd name="connsiteX2-565" fmla="*/ 59330 w 347580"/>
                <a:gd name="connsiteY2-566" fmla="*/ 0 h 1239068"/>
                <a:gd name="connsiteX3-567" fmla="*/ 70541 w 347580"/>
                <a:gd name="connsiteY3-568" fmla="*/ 2339 h 1239068"/>
                <a:gd name="connsiteX4-569" fmla="*/ 253149 w 347580"/>
                <a:gd name="connsiteY4-570" fmla="*/ 891483 h 1239068"/>
                <a:gd name="connsiteX5-571" fmla="*/ 347580 w 347580"/>
                <a:gd name="connsiteY5-572" fmla="*/ 841427 h 1239068"/>
                <a:gd name="connsiteX6-573" fmla="*/ 318779 w 347580"/>
                <a:gd name="connsiteY6-574" fmla="*/ 1239068 h 1239068"/>
                <a:gd name="connsiteX7-575" fmla="*/ 1210 w 347580"/>
                <a:gd name="connsiteY7-576" fmla="*/ 1009216 h 1239068"/>
                <a:gd name="connsiteX0-577" fmla="*/ 1210 w 347580"/>
                <a:gd name="connsiteY0-578" fmla="*/ 1009216 h 1239068"/>
                <a:gd name="connsiteX1-579" fmla="*/ 97360 w 347580"/>
                <a:gd name="connsiteY1-580" fmla="*/ 960813 h 1239068"/>
                <a:gd name="connsiteX2-581" fmla="*/ 59330 w 347580"/>
                <a:gd name="connsiteY2-582" fmla="*/ 0 h 1239068"/>
                <a:gd name="connsiteX3-583" fmla="*/ 70541 w 347580"/>
                <a:gd name="connsiteY3-584" fmla="*/ 2339 h 1239068"/>
                <a:gd name="connsiteX4-585" fmla="*/ 239554 w 347580"/>
                <a:gd name="connsiteY4-586" fmla="*/ 885002 h 1239068"/>
                <a:gd name="connsiteX5-587" fmla="*/ 347580 w 347580"/>
                <a:gd name="connsiteY5-588" fmla="*/ 841427 h 1239068"/>
                <a:gd name="connsiteX6-589" fmla="*/ 318779 w 347580"/>
                <a:gd name="connsiteY6-590" fmla="*/ 1239068 h 1239068"/>
                <a:gd name="connsiteX7-591" fmla="*/ 1210 w 347580"/>
                <a:gd name="connsiteY7-592" fmla="*/ 1009216 h 1239068"/>
                <a:gd name="connsiteX0-593" fmla="*/ 1210 w 347580"/>
                <a:gd name="connsiteY0-594" fmla="*/ 1009216 h 1239068"/>
                <a:gd name="connsiteX1-595" fmla="*/ 97360 w 347580"/>
                <a:gd name="connsiteY1-596" fmla="*/ 960813 h 1239068"/>
                <a:gd name="connsiteX2-597" fmla="*/ 59330 w 347580"/>
                <a:gd name="connsiteY2-598" fmla="*/ 0 h 1239068"/>
                <a:gd name="connsiteX3-599" fmla="*/ 70541 w 347580"/>
                <a:gd name="connsiteY3-600" fmla="*/ 2339 h 1239068"/>
                <a:gd name="connsiteX4-601" fmla="*/ 236504 w 347580"/>
                <a:gd name="connsiteY4-602" fmla="*/ 901901 h 1239068"/>
                <a:gd name="connsiteX5-603" fmla="*/ 347580 w 347580"/>
                <a:gd name="connsiteY5-604" fmla="*/ 841427 h 1239068"/>
                <a:gd name="connsiteX6-605" fmla="*/ 318779 w 347580"/>
                <a:gd name="connsiteY6-606" fmla="*/ 1239068 h 1239068"/>
                <a:gd name="connsiteX7-607" fmla="*/ 1210 w 347580"/>
                <a:gd name="connsiteY7-608" fmla="*/ 1009216 h 1239068"/>
                <a:gd name="connsiteX0-609" fmla="*/ 9832 w 356202"/>
                <a:gd name="connsiteY0-610" fmla="*/ 1009216 h 1239068"/>
                <a:gd name="connsiteX1-611" fmla="*/ 105982 w 356202"/>
                <a:gd name="connsiteY1-612" fmla="*/ 960813 h 1239068"/>
                <a:gd name="connsiteX2-613" fmla="*/ 67952 w 356202"/>
                <a:gd name="connsiteY2-614" fmla="*/ 0 h 1239068"/>
                <a:gd name="connsiteX3-615" fmla="*/ 79163 w 356202"/>
                <a:gd name="connsiteY3-616" fmla="*/ 2339 h 1239068"/>
                <a:gd name="connsiteX4-617" fmla="*/ 245126 w 356202"/>
                <a:gd name="connsiteY4-618" fmla="*/ 901901 h 1239068"/>
                <a:gd name="connsiteX5-619" fmla="*/ 356202 w 356202"/>
                <a:gd name="connsiteY5-620" fmla="*/ 841427 h 1239068"/>
                <a:gd name="connsiteX6-621" fmla="*/ 327401 w 356202"/>
                <a:gd name="connsiteY6-622" fmla="*/ 1239068 h 1239068"/>
                <a:gd name="connsiteX7-623" fmla="*/ 9832 w 356202"/>
                <a:gd name="connsiteY7-624" fmla="*/ 1009216 h 1239068"/>
                <a:gd name="connsiteX0-625" fmla="*/ 9832 w 356202"/>
                <a:gd name="connsiteY0-626" fmla="*/ 1009216 h 1239068"/>
                <a:gd name="connsiteX1-627" fmla="*/ 105982 w 356202"/>
                <a:gd name="connsiteY1-628" fmla="*/ 960813 h 1239068"/>
                <a:gd name="connsiteX2-629" fmla="*/ 67952 w 356202"/>
                <a:gd name="connsiteY2-630" fmla="*/ 0 h 1239068"/>
                <a:gd name="connsiteX3-631" fmla="*/ 81002 w 356202"/>
                <a:gd name="connsiteY3-632" fmla="*/ 278496 h 1239068"/>
                <a:gd name="connsiteX4-633" fmla="*/ 245126 w 356202"/>
                <a:gd name="connsiteY4-634" fmla="*/ 901901 h 1239068"/>
                <a:gd name="connsiteX5-635" fmla="*/ 356202 w 356202"/>
                <a:gd name="connsiteY5-636" fmla="*/ 841427 h 1239068"/>
                <a:gd name="connsiteX6-637" fmla="*/ 327401 w 356202"/>
                <a:gd name="connsiteY6-638" fmla="*/ 1239068 h 1239068"/>
                <a:gd name="connsiteX7-639" fmla="*/ 9832 w 356202"/>
                <a:gd name="connsiteY7-640" fmla="*/ 1009216 h 1239068"/>
                <a:gd name="connsiteX0-641" fmla="*/ 9832 w 356202"/>
                <a:gd name="connsiteY0-642" fmla="*/ 1009216 h 1239068"/>
                <a:gd name="connsiteX1-643" fmla="*/ 105982 w 356202"/>
                <a:gd name="connsiteY1-644" fmla="*/ 960813 h 1239068"/>
                <a:gd name="connsiteX2-645" fmla="*/ 67952 w 356202"/>
                <a:gd name="connsiteY2-646" fmla="*/ 0 h 1239068"/>
                <a:gd name="connsiteX3-647" fmla="*/ 85894 w 356202"/>
                <a:gd name="connsiteY3-648" fmla="*/ 269984 h 1239068"/>
                <a:gd name="connsiteX4-649" fmla="*/ 245126 w 356202"/>
                <a:gd name="connsiteY4-650" fmla="*/ 901901 h 1239068"/>
                <a:gd name="connsiteX5-651" fmla="*/ 356202 w 356202"/>
                <a:gd name="connsiteY5-652" fmla="*/ 841427 h 1239068"/>
                <a:gd name="connsiteX6-653" fmla="*/ 327401 w 356202"/>
                <a:gd name="connsiteY6-654" fmla="*/ 1239068 h 1239068"/>
                <a:gd name="connsiteX7-655" fmla="*/ 9832 w 356202"/>
                <a:gd name="connsiteY7-656" fmla="*/ 1009216 h 1239068"/>
                <a:gd name="connsiteX0-657" fmla="*/ 9832 w 356202"/>
                <a:gd name="connsiteY0-658" fmla="*/ 1009216 h 1239068"/>
                <a:gd name="connsiteX1-659" fmla="*/ 105982 w 356202"/>
                <a:gd name="connsiteY1-660" fmla="*/ 960813 h 1239068"/>
                <a:gd name="connsiteX2-661" fmla="*/ 67952 w 356202"/>
                <a:gd name="connsiteY2-662" fmla="*/ 0 h 1239068"/>
                <a:gd name="connsiteX3-663" fmla="*/ 85894 w 356202"/>
                <a:gd name="connsiteY3-664" fmla="*/ 269984 h 1239068"/>
                <a:gd name="connsiteX4-665" fmla="*/ 245126 w 356202"/>
                <a:gd name="connsiteY4-666" fmla="*/ 901901 h 1239068"/>
                <a:gd name="connsiteX5-667" fmla="*/ 356202 w 356202"/>
                <a:gd name="connsiteY5-668" fmla="*/ 841427 h 1239068"/>
                <a:gd name="connsiteX6-669" fmla="*/ 327401 w 356202"/>
                <a:gd name="connsiteY6-670" fmla="*/ 1239068 h 1239068"/>
                <a:gd name="connsiteX7-671" fmla="*/ 9832 w 356202"/>
                <a:gd name="connsiteY7-672" fmla="*/ 1009216 h 1239068"/>
                <a:gd name="connsiteX0-673" fmla="*/ 1827 w 348197"/>
                <a:gd name="connsiteY0-674" fmla="*/ 965826 h 1195678"/>
                <a:gd name="connsiteX1-675" fmla="*/ 97977 w 348197"/>
                <a:gd name="connsiteY1-676" fmla="*/ 917423 h 1195678"/>
                <a:gd name="connsiteX2-677" fmla="*/ 80974 w 348197"/>
                <a:gd name="connsiteY2-678" fmla="*/ 0 h 1195678"/>
                <a:gd name="connsiteX3-679" fmla="*/ 77889 w 348197"/>
                <a:gd name="connsiteY3-680" fmla="*/ 226594 h 1195678"/>
                <a:gd name="connsiteX4-681" fmla="*/ 237121 w 348197"/>
                <a:gd name="connsiteY4-682" fmla="*/ 858511 h 1195678"/>
                <a:gd name="connsiteX5-683" fmla="*/ 348197 w 348197"/>
                <a:gd name="connsiteY5-684" fmla="*/ 798037 h 1195678"/>
                <a:gd name="connsiteX6-685" fmla="*/ 319396 w 348197"/>
                <a:gd name="connsiteY6-686" fmla="*/ 1195678 h 1195678"/>
                <a:gd name="connsiteX7-687" fmla="*/ 1827 w 348197"/>
                <a:gd name="connsiteY7-688" fmla="*/ 965826 h 1195678"/>
                <a:gd name="connsiteX0-689" fmla="*/ 1827 w 348197"/>
                <a:gd name="connsiteY0-690" fmla="*/ 965826 h 1195678"/>
                <a:gd name="connsiteX1-691" fmla="*/ 97977 w 348197"/>
                <a:gd name="connsiteY1-692" fmla="*/ 917423 h 1195678"/>
                <a:gd name="connsiteX2-693" fmla="*/ 80974 w 348197"/>
                <a:gd name="connsiteY2-694" fmla="*/ 0 h 1195678"/>
                <a:gd name="connsiteX3-695" fmla="*/ 77889 w 348197"/>
                <a:gd name="connsiteY3-696" fmla="*/ 226594 h 1195678"/>
                <a:gd name="connsiteX4-697" fmla="*/ 237121 w 348197"/>
                <a:gd name="connsiteY4-698" fmla="*/ 858511 h 1195678"/>
                <a:gd name="connsiteX5-699" fmla="*/ 348197 w 348197"/>
                <a:gd name="connsiteY5-700" fmla="*/ 798037 h 1195678"/>
                <a:gd name="connsiteX6-701" fmla="*/ 319396 w 348197"/>
                <a:gd name="connsiteY6-702" fmla="*/ 1195678 h 1195678"/>
                <a:gd name="connsiteX7-703" fmla="*/ 1827 w 348197"/>
                <a:gd name="connsiteY7-704" fmla="*/ 965826 h 1195678"/>
                <a:gd name="connsiteX0-705" fmla="*/ 1827 w 348197"/>
                <a:gd name="connsiteY0-706" fmla="*/ 965826 h 1195678"/>
                <a:gd name="connsiteX1-707" fmla="*/ 97977 w 348197"/>
                <a:gd name="connsiteY1-708" fmla="*/ 917423 h 1195678"/>
                <a:gd name="connsiteX2-709" fmla="*/ 80974 w 348197"/>
                <a:gd name="connsiteY2-710" fmla="*/ 0 h 1195678"/>
                <a:gd name="connsiteX3-711" fmla="*/ 77889 w 348197"/>
                <a:gd name="connsiteY3-712" fmla="*/ 226594 h 1195678"/>
                <a:gd name="connsiteX4-713" fmla="*/ 237121 w 348197"/>
                <a:gd name="connsiteY4-714" fmla="*/ 858511 h 1195678"/>
                <a:gd name="connsiteX5-715" fmla="*/ 348197 w 348197"/>
                <a:gd name="connsiteY5-716" fmla="*/ 798037 h 1195678"/>
                <a:gd name="connsiteX6-717" fmla="*/ 319396 w 348197"/>
                <a:gd name="connsiteY6-718" fmla="*/ 1195678 h 1195678"/>
                <a:gd name="connsiteX7-719" fmla="*/ 1827 w 348197"/>
                <a:gd name="connsiteY7-720" fmla="*/ 965826 h 1195678"/>
                <a:gd name="connsiteX0-721" fmla="*/ 0 w 346370"/>
                <a:gd name="connsiteY0-722" fmla="*/ 965826 h 1195678"/>
                <a:gd name="connsiteX1-723" fmla="*/ 96150 w 346370"/>
                <a:gd name="connsiteY1-724" fmla="*/ 917423 h 1195678"/>
                <a:gd name="connsiteX2-725" fmla="*/ 79147 w 346370"/>
                <a:gd name="connsiteY2-726" fmla="*/ 0 h 1195678"/>
                <a:gd name="connsiteX3-727" fmla="*/ 76062 w 346370"/>
                <a:gd name="connsiteY3-728" fmla="*/ 226594 h 1195678"/>
                <a:gd name="connsiteX4-729" fmla="*/ 235294 w 346370"/>
                <a:gd name="connsiteY4-730" fmla="*/ 858511 h 1195678"/>
                <a:gd name="connsiteX5-731" fmla="*/ 346370 w 346370"/>
                <a:gd name="connsiteY5-732" fmla="*/ 798037 h 1195678"/>
                <a:gd name="connsiteX6-733" fmla="*/ 317569 w 346370"/>
                <a:gd name="connsiteY6-734" fmla="*/ 1195678 h 1195678"/>
                <a:gd name="connsiteX7-735" fmla="*/ 0 w 346370"/>
                <a:gd name="connsiteY7-736" fmla="*/ 965826 h 1195678"/>
                <a:gd name="connsiteX0-737" fmla="*/ 0 w 346370"/>
                <a:gd name="connsiteY0-738" fmla="*/ 965826 h 1195678"/>
                <a:gd name="connsiteX1-739" fmla="*/ 96150 w 346370"/>
                <a:gd name="connsiteY1-740" fmla="*/ 917423 h 1195678"/>
                <a:gd name="connsiteX2-741" fmla="*/ 79147 w 346370"/>
                <a:gd name="connsiteY2-742" fmla="*/ 0 h 1195678"/>
                <a:gd name="connsiteX3-743" fmla="*/ 76062 w 346370"/>
                <a:gd name="connsiteY3-744" fmla="*/ 226594 h 1195678"/>
                <a:gd name="connsiteX4-745" fmla="*/ 235294 w 346370"/>
                <a:gd name="connsiteY4-746" fmla="*/ 858511 h 1195678"/>
                <a:gd name="connsiteX5-747" fmla="*/ 346370 w 346370"/>
                <a:gd name="connsiteY5-748" fmla="*/ 798037 h 1195678"/>
                <a:gd name="connsiteX6-749" fmla="*/ 317569 w 346370"/>
                <a:gd name="connsiteY6-750" fmla="*/ 1195678 h 1195678"/>
                <a:gd name="connsiteX7-751" fmla="*/ 0 w 346370"/>
                <a:gd name="connsiteY7-752" fmla="*/ 965826 h 1195678"/>
                <a:gd name="connsiteX0-753" fmla="*/ 0 w 346370"/>
                <a:gd name="connsiteY0-754" fmla="*/ 965826 h 1195678"/>
                <a:gd name="connsiteX1-755" fmla="*/ 96150 w 346370"/>
                <a:gd name="connsiteY1-756" fmla="*/ 917423 h 1195678"/>
                <a:gd name="connsiteX2-757" fmla="*/ 79147 w 346370"/>
                <a:gd name="connsiteY2-758" fmla="*/ 0 h 1195678"/>
                <a:gd name="connsiteX3-759" fmla="*/ 66468 w 346370"/>
                <a:gd name="connsiteY3-760" fmla="*/ 342978 h 1195678"/>
                <a:gd name="connsiteX4-761" fmla="*/ 235294 w 346370"/>
                <a:gd name="connsiteY4-762" fmla="*/ 858511 h 1195678"/>
                <a:gd name="connsiteX5-763" fmla="*/ 346370 w 346370"/>
                <a:gd name="connsiteY5-764" fmla="*/ 798037 h 1195678"/>
                <a:gd name="connsiteX6-765" fmla="*/ 317569 w 346370"/>
                <a:gd name="connsiteY6-766" fmla="*/ 1195678 h 1195678"/>
                <a:gd name="connsiteX7-767" fmla="*/ 0 w 346370"/>
                <a:gd name="connsiteY7-768" fmla="*/ 965826 h 1195678"/>
                <a:gd name="connsiteX0-769" fmla="*/ 0 w 346370"/>
                <a:gd name="connsiteY0-770" fmla="*/ 965826 h 1195678"/>
                <a:gd name="connsiteX1-771" fmla="*/ 96150 w 346370"/>
                <a:gd name="connsiteY1-772" fmla="*/ 917423 h 1195678"/>
                <a:gd name="connsiteX2-773" fmla="*/ 79147 w 346370"/>
                <a:gd name="connsiteY2-774" fmla="*/ 0 h 1195678"/>
                <a:gd name="connsiteX3-775" fmla="*/ 66468 w 346370"/>
                <a:gd name="connsiteY3-776" fmla="*/ 342978 h 1195678"/>
                <a:gd name="connsiteX4-777" fmla="*/ 235294 w 346370"/>
                <a:gd name="connsiteY4-778" fmla="*/ 858511 h 1195678"/>
                <a:gd name="connsiteX5-779" fmla="*/ 346370 w 346370"/>
                <a:gd name="connsiteY5-780" fmla="*/ 798037 h 1195678"/>
                <a:gd name="connsiteX6-781" fmla="*/ 317569 w 346370"/>
                <a:gd name="connsiteY6-782" fmla="*/ 1195678 h 1195678"/>
                <a:gd name="connsiteX7-783" fmla="*/ 0 w 346370"/>
                <a:gd name="connsiteY7-784" fmla="*/ 965826 h 1195678"/>
                <a:gd name="connsiteX0-785" fmla="*/ 0 w 346370"/>
                <a:gd name="connsiteY0-786" fmla="*/ 965826 h 1195678"/>
                <a:gd name="connsiteX1-787" fmla="*/ 96150 w 346370"/>
                <a:gd name="connsiteY1-788" fmla="*/ 917423 h 1195678"/>
                <a:gd name="connsiteX2-789" fmla="*/ 79147 w 346370"/>
                <a:gd name="connsiteY2-790" fmla="*/ 0 h 1195678"/>
                <a:gd name="connsiteX3-791" fmla="*/ 67992 w 346370"/>
                <a:gd name="connsiteY3-792" fmla="*/ 423786 h 1195678"/>
                <a:gd name="connsiteX4-793" fmla="*/ 235294 w 346370"/>
                <a:gd name="connsiteY4-794" fmla="*/ 858511 h 1195678"/>
                <a:gd name="connsiteX5-795" fmla="*/ 346370 w 346370"/>
                <a:gd name="connsiteY5-796" fmla="*/ 798037 h 1195678"/>
                <a:gd name="connsiteX6-797" fmla="*/ 317569 w 346370"/>
                <a:gd name="connsiteY6-798" fmla="*/ 1195678 h 1195678"/>
                <a:gd name="connsiteX7-799" fmla="*/ 0 w 346370"/>
                <a:gd name="connsiteY7-800" fmla="*/ 965826 h 1195678"/>
                <a:gd name="connsiteX0-801" fmla="*/ 0 w 346370"/>
                <a:gd name="connsiteY0-802" fmla="*/ 965826 h 1195678"/>
                <a:gd name="connsiteX1-803" fmla="*/ 96150 w 346370"/>
                <a:gd name="connsiteY1-804" fmla="*/ 917423 h 1195678"/>
                <a:gd name="connsiteX2-805" fmla="*/ 79147 w 346370"/>
                <a:gd name="connsiteY2-806" fmla="*/ 0 h 1195678"/>
                <a:gd name="connsiteX3-807" fmla="*/ 67992 w 346370"/>
                <a:gd name="connsiteY3-808" fmla="*/ 423786 h 1195678"/>
                <a:gd name="connsiteX4-809" fmla="*/ 235294 w 346370"/>
                <a:gd name="connsiteY4-810" fmla="*/ 858511 h 1195678"/>
                <a:gd name="connsiteX5-811" fmla="*/ 346370 w 346370"/>
                <a:gd name="connsiteY5-812" fmla="*/ 798037 h 1195678"/>
                <a:gd name="connsiteX6-813" fmla="*/ 317569 w 346370"/>
                <a:gd name="connsiteY6-814" fmla="*/ 1195678 h 1195678"/>
                <a:gd name="connsiteX7-815" fmla="*/ 0 w 346370"/>
                <a:gd name="connsiteY7-816" fmla="*/ 965826 h 1195678"/>
                <a:gd name="connsiteX0-817" fmla="*/ 0 w 346370"/>
                <a:gd name="connsiteY0-818" fmla="*/ 965826 h 1195678"/>
                <a:gd name="connsiteX1-819" fmla="*/ 96150 w 346370"/>
                <a:gd name="connsiteY1-820" fmla="*/ 917423 h 1195678"/>
                <a:gd name="connsiteX2-821" fmla="*/ 79147 w 346370"/>
                <a:gd name="connsiteY2-822" fmla="*/ 0 h 1195678"/>
                <a:gd name="connsiteX3-823" fmla="*/ 74662 w 346370"/>
                <a:gd name="connsiteY3-824" fmla="*/ 420291 h 1195678"/>
                <a:gd name="connsiteX4-825" fmla="*/ 235294 w 346370"/>
                <a:gd name="connsiteY4-826" fmla="*/ 858511 h 1195678"/>
                <a:gd name="connsiteX5-827" fmla="*/ 346370 w 346370"/>
                <a:gd name="connsiteY5-828" fmla="*/ 798037 h 1195678"/>
                <a:gd name="connsiteX6-829" fmla="*/ 317569 w 346370"/>
                <a:gd name="connsiteY6-830" fmla="*/ 1195678 h 1195678"/>
                <a:gd name="connsiteX7-831" fmla="*/ 0 w 346370"/>
                <a:gd name="connsiteY7-832" fmla="*/ 965826 h 1195678"/>
                <a:gd name="connsiteX0-833" fmla="*/ 0 w 346370"/>
                <a:gd name="connsiteY0-834" fmla="*/ 965826 h 1195678"/>
                <a:gd name="connsiteX1-835" fmla="*/ 96150 w 346370"/>
                <a:gd name="connsiteY1-836" fmla="*/ 917423 h 1195678"/>
                <a:gd name="connsiteX2-837" fmla="*/ 79147 w 346370"/>
                <a:gd name="connsiteY2-838" fmla="*/ 0 h 1195678"/>
                <a:gd name="connsiteX3-839" fmla="*/ 74662 w 346370"/>
                <a:gd name="connsiteY3-840" fmla="*/ 420291 h 1195678"/>
                <a:gd name="connsiteX4-841" fmla="*/ 235294 w 346370"/>
                <a:gd name="connsiteY4-842" fmla="*/ 858511 h 1195678"/>
                <a:gd name="connsiteX5-843" fmla="*/ 346370 w 346370"/>
                <a:gd name="connsiteY5-844" fmla="*/ 798037 h 1195678"/>
                <a:gd name="connsiteX6-845" fmla="*/ 317569 w 346370"/>
                <a:gd name="connsiteY6-846" fmla="*/ 1195678 h 1195678"/>
                <a:gd name="connsiteX7-847" fmla="*/ 0 w 346370"/>
                <a:gd name="connsiteY7-848" fmla="*/ 965826 h 1195678"/>
                <a:gd name="connsiteX0-849" fmla="*/ 0 w 346370"/>
                <a:gd name="connsiteY0-850" fmla="*/ 965826 h 1195678"/>
                <a:gd name="connsiteX1-851" fmla="*/ 96150 w 346370"/>
                <a:gd name="connsiteY1-852" fmla="*/ 917423 h 1195678"/>
                <a:gd name="connsiteX2-853" fmla="*/ 79147 w 346370"/>
                <a:gd name="connsiteY2-854" fmla="*/ 0 h 1195678"/>
                <a:gd name="connsiteX3-855" fmla="*/ 74662 w 346370"/>
                <a:gd name="connsiteY3-856" fmla="*/ 420291 h 1195678"/>
                <a:gd name="connsiteX4-857" fmla="*/ 235294 w 346370"/>
                <a:gd name="connsiteY4-858" fmla="*/ 858511 h 1195678"/>
                <a:gd name="connsiteX5-859" fmla="*/ 346370 w 346370"/>
                <a:gd name="connsiteY5-860" fmla="*/ 798037 h 1195678"/>
                <a:gd name="connsiteX6-861" fmla="*/ 317569 w 346370"/>
                <a:gd name="connsiteY6-862" fmla="*/ 1195678 h 1195678"/>
                <a:gd name="connsiteX7-863" fmla="*/ 0 w 346370"/>
                <a:gd name="connsiteY7-864" fmla="*/ 965826 h 1195678"/>
                <a:gd name="connsiteX0-865" fmla="*/ 0 w 346370"/>
                <a:gd name="connsiteY0-866" fmla="*/ 965826 h 1195678"/>
                <a:gd name="connsiteX1-867" fmla="*/ 96150 w 346370"/>
                <a:gd name="connsiteY1-868" fmla="*/ 917423 h 1195678"/>
                <a:gd name="connsiteX2-869" fmla="*/ 79147 w 346370"/>
                <a:gd name="connsiteY2-870" fmla="*/ 0 h 1195678"/>
                <a:gd name="connsiteX3-871" fmla="*/ 74662 w 346370"/>
                <a:gd name="connsiteY3-872" fmla="*/ 420291 h 1195678"/>
                <a:gd name="connsiteX4-873" fmla="*/ 231927 w 346370"/>
                <a:gd name="connsiteY4-874" fmla="*/ 858576 h 1195678"/>
                <a:gd name="connsiteX5-875" fmla="*/ 346370 w 346370"/>
                <a:gd name="connsiteY5-876" fmla="*/ 798037 h 1195678"/>
                <a:gd name="connsiteX6-877" fmla="*/ 317569 w 346370"/>
                <a:gd name="connsiteY6-878" fmla="*/ 1195678 h 1195678"/>
                <a:gd name="connsiteX7-879" fmla="*/ 0 w 346370"/>
                <a:gd name="connsiteY7-880" fmla="*/ 965826 h 1195678"/>
                <a:gd name="connsiteX0-881" fmla="*/ 0 w 346370"/>
                <a:gd name="connsiteY0-882" fmla="*/ 965826 h 1195678"/>
                <a:gd name="connsiteX1-883" fmla="*/ 96150 w 346370"/>
                <a:gd name="connsiteY1-884" fmla="*/ 917423 h 1195678"/>
                <a:gd name="connsiteX2-885" fmla="*/ 79147 w 346370"/>
                <a:gd name="connsiteY2-886" fmla="*/ 0 h 1195678"/>
                <a:gd name="connsiteX3-887" fmla="*/ 74662 w 346370"/>
                <a:gd name="connsiteY3-888" fmla="*/ 420291 h 1195678"/>
                <a:gd name="connsiteX4-889" fmla="*/ 257185 w 346370"/>
                <a:gd name="connsiteY4-890" fmla="*/ 840054 h 1195678"/>
                <a:gd name="connsiteX5-891" fmla="*/ 346370 w 346370"/>
                <a:gd name="connsiteY5-892" fmla="*/ 798037 h 1195678"/>
                <a:gd name="connsiteX6-893" fmla="*/ 317569 w 346370"/>
                <a:gd name="connsiteY6-894" fmla="*/ 1195678 h 1195678"/>
                <a:gd name="connsiteX7-895" fmla="*/ 0 w 346370"/>
                <a:gd name="connsiteY7-896" fmla="*/ 965826 h 1195678"/>
                <a:gd name="connsiteX0-897" fmla="*/ 20484 w 366854"/>
                <a:gd name="connsiteY0-898" fmla="*/ 965826 h 1195678"/>
                <a:gd name="connsiteX1-899" fmla="*/ 86326 w 366854"/>
                <a:gd name="connsiteY1-900" fmla="*/ 934261 h 1195678"/>
                <a:gd name="connsiteX2-901" fmla="*/ 99631 w 366854"/>
                <a:gd name="connsiteY2-902" fmla="*/ 0 h 1195678"/>
                <a:gd name="connsiteX3-903" fmla="*/ 95146 w 366854"/>
                <a:gd name="connsiteY3-904" fmla="*/ 420291 h 1195678"/>
                <a:gd name="connsiteX4-905" fmla="*/ 277669 w 366854"/>
                <a:gd name="connsiteY4-906" fmla="*/ 840054 h 1195678"/>
                <a:gd name="connsiteX5-907" fmla="*/ 366854 w 366854"/>
                <a:gd name="connsiteY5-908" fmla="*/ 798037 h 1195678"/>
                <a:gd name="connsiteX6-909" fmla="*/ 338053 w 366854"/>
                <a:gd name="connsiteY6-910" fmla="*/ 1195678 h 1195678"/>
                <a:gd name="connsiteX7-911" fmla="*/ 20484 w 366854"/>
                <a:gd name="connsiteY7-912" fmla="*/ 965826 h 1195678"/>
                <a:gd name="connsiteX0-913" fmla="*/ 20484 w 366854"/>
                <a:gd name="connsiteY0-914" fmla="*/ 965826 h 1195678"/>
                <a:gd name="connsiteX1-915" fmla="*/ 86326 w 366854"/>
                <a:gd name="connsiteY1-916" fmla="*/ 934261 h 1195678"/>
                <a:gd name="connsiteX2-917" fmla="*/ 99631 w 366854"/>
                <a:gd name="connsiteY2-918" fmla="*/ 0 h 1195678"/>
                <a:gd name="connsiteX3-919" fmla="*/ 128821 w 366854"/>
                <a:gd name="connsiteY3-920" fmla="*/ 427026 h 1195678"/>
                <a:gd name="connsiteX4-921" fmla="*/ 277669 w 366854"/>
                <a:gd name="connsiteY4-922" fmla="*/ 840054 h 1195678"/>
                <a:gd name="connsiteX5-923" fmla="*/ 366854 w 366854"/>
                <a:gd name="connsiteY5-924" fmla="*/ 798037 h 1195678"/>
                <a:gd name="connsiteX6-925" fmla="*/ 338053 w 366854"/>
                <a:gd name="connsiteY6-926" fmla="*/ 1195678 h 1195678"/>
                <a:gd name="connsiteX7-927" fmla="*/ 20484 w 366854"/>
                <a:gd name="connsiteY7-928" fmla="*/ 965826 h 1195678"/>
                <a:gd name="connsiteX0-929" fmla="*/ 9187 w 355557"/>
                <a:gd name="connsiteY0-930" fmla="*/ 980980 h 1210832"/>
                <a:gd name="connsiteX1-931" fmla="*/ 75029 w 355557"/>
                <a:gd name="connsiteY1-932" fmla="*/ 949415 h 1210832"/>
                <a:gd name="connsiteX2-933" fmla="*/ 133797 w 355557"/>
                <a:gd name="connsiteY2-934" fmla="*/ 0 h 1210832"/>
                <a:gd name="connsiteX3-935" fmla="*/ 117524 w 355557"/>
                <a:gd name="connsiteY3-936" fmla="*/ 442180 h 1210832"/>
                <a:gd name="connsiteX4-937" fmla="*/ 266372 w 355557"/>
                <a:gd name="connsiteY4-938" fmla="*/ 855208 h 1210832"/>
                <a:gd name="connsiteX5-939" fmla="*/ 355557 w 355557"/>
                <a:gd name="connsiteY5-940" fmla="*/ 813191 h 1210832"/>
                <a:gd name="connsiteX6-941" fmla="*/ 326756 w 355557"/>
                <a:gd name="connsiteY6-942" fmla="*/ 1210832 h 1210832"/>
                <a:gd name="connsiteX7-943" fmla="*/ 9187 w 355557"/>
                <a:gd name="connsiteY7-944" fmla="*/ 980980 h 1210832"/>
                <a:gd name="connsiteX0-945" fmla="*/ 9187 w 355557"/>
                <a:gd name="connsiteY0-946" fmla="*/ 980980 h 1210832"/>
                <a:gd name="connsiteX1-947" fmla="*/ 75029 w 355557"/>
                <a:gd name="connsiteY1-948" fmla="*/ 949415 h 1210832"/>
                <a:gd name="connsiteX2-949" fmla="*/ 133797 w 355557"/>
                <a:gd name="connsiteY2-950" fmla="*/ 0 h 1210832"/>
                <a:gd name="connsiteX3-951" fmla="*/ 117524 w 355557"/>
                <a:gd name="connsiteY3-952" fmla="*/ 442180 h 1210832"/>
                <a:gd name="connsiteX4-953" fmla="*/ 266372 w 355557"/>
                <a:gd name="connsiteY4-954" fmla="*/ 855208 h 1210832"/>
                <a:gd name="connsiteX5-955" fmla="*/ 355557 w 355557"/>
                <a:gd name="connsiteY5-956" fmla="*/ 813191 h 1210832"/>
                <a:gd name="connsiteX6-957" fmla="*/ 326756 w 355557"/>
                <a:gd name="connsiteY6-958" fmla="*/ 1210832 h 1210832"/>
                <a:gd name="connsiteX7-959" fmla="*/ 9187 w 355557"/>
                <a:gd name="connsiteY7-960" fmla="*/ 980980 h 1210832"/>
                <a:gd name="connsiteX0-961" fmla="*/ 9187 w 355557"/>
                <a:gd name="connsiteY0-962" fmla="*/ 980980 h 1210832"/>
                <a:gd name="connsiteX1-963" fmla="*/ 75029 w 355557"/>
                <a:gd name="connsiteY1-964" fmla="*/ 949415 h 1210832"/>
                <a:gd name="connsiteX2-965" fmla="*/ 133797 w 355557"/>
                <a:gd name="connsiteY2-966" fmla="*/ 0 h 1210832"/>
                <a:gd name="connsiteX3-967" fmla="*/ 117524 w 355557"/>
                <a:gd name="connsiteY3-968" fmla="*/ 442180 h 1210832"/>
                <a:gd name="connsiteX4-969" fmla="*/ 266372 w 355557"/>
                <a:gd name="connsiteY4-970" fmla="*/ 855208 h 1210832"/>
                <a:gd name="connsiteX5-971" fmla="*/ 355557 w 355557"/>
                <a:gd name="connsiteY5-972" fmla="*/ 813191 h 1210832"/>
                <a:gd name="connsiteX6-973" fmla="*/ 326756 w 355557"/>
                <a:gd name="connsiteY6-974" fmla="*/ 1210832 h 1210832"/>
                <a:gd name="connsiteX7-975" fmla="*/ 9187 w 355557"/>
                <a:gd name="connsiteY7-976" fmla="*/ 980980 h 1210832"/>
                <a:gd name="connsiteX0-977" fmla="*/ 9187 w 355557"/>
                <a:gd name="connsiteY0-978" fmla="*/ 980980 h 1210832"/>
                <a:gd name="connsiteX1-979" fmla="*/ 75029 w 355557"/>
                <a:gd name="connsiteY1-980" fmla="*/ 949415 h 1210832"/>
                <a:gd name="connsiteX2-981" fmla="*/ 133797 w 355557"/>
                <a:gd name="connsiteY2-982" fmla="*/ 0 h 1210832"/>
                <a:gd name="connsiteX3-983" fmla="*/ 117524 w 355557"/>
                <a:gd name="connsiteY3-984" fmla="*/ 442180 h 1210832"/>
                <a:gd name="connsiteX4-985" fmla="*/ 266372 w 355557"/>
                <a:gd name="connsiteY4-986" fmla="*/ 855208 h 1210832"/>
                <a:gd name="connsiteX5-987" fmla="*/ 355557 w 355557"/>
                <a:gd name="connsiteY5-988" fmla="*/ 813191 h 1210832"/>
                <a:gd name="connsiteX6-989" fmla="*/ 326756 w 355557"/>
                <a:gd name="connsiteY6-990" fmla="*/ 1210832 h 1210832"/>
                <a:gd name="connsiteX7-991" fmla="*/ 9187 w 355557"/>
                <a:gd name="connsiteY7-992" fmla="*/ 980980 h 1210832"/>
                <a:gd name="connsiteX0-993" fmla="*/ 9187 w 355557"/>
                <a:gd name="connsiteY0-994" fmla="*/ 980980 h 1210832"/>
                <a:gd name="connsiteX1-995" fmla="*/ 75029 w 355557"/>
                <a:gd name="connsiteY1-996" fmla="*/ 949415 h 1210832"/>
                <a:gd name="connsiteX2-997" fmla="*/ 133797 w 355557"/>
                <a:gd name="connsiteY2-998" fmla="*/ 0 h 1210832"/>
                <a:gd name="connsiteX3-999" fmla="*/ 117524 w 355557"/>
                <a:gd name="connsiteY3-1000" fmla="*/ 442180 h 1210832"/>
                <a:gd name="connsiteX4-1001" fmla="*/ 266372 w 355557"/>
                <a:gd name="connsiteY4-1002" fmla="*/ 855208 h 1210832"/>
                <a:gd name="connsiteX5-1003" fmla="*/ 355557 w 355557"/>
                <a:gd name="connsiteY5-1004" fmla="*/ 813191 h 1210832"/>
                <a:gd name="connsiteX6-1005" fmla="*/ 326756 w 355557"/>
                <a:gd name="connsiteY6-1006" fmla="*/ 1210832 h 1210832"/>
                <a:gd name="connsiteX7-1007" fmla="*/ 9187 w 355557"/>
                <a:gd name="connsiteY7-1008" fmla="*/ 980980 h 1210832"/>
                <a:gd name="connsiteX0-1009" fmla="*/ 9187 w 355557"/>
                <a:gd name="connsiteY0-1010" fmla="*/ 980980 h 1210832"/>
                <a:gd name="connsiteX1-1011" fmla="*/ 75029 w 355557"/>
                <a:gd name="connsiteY1-1012" fmla="*/ 949415 h 1210832"/>
                <a:gd name="connsiteX2-1013" fmla="*/ 133797 w 355557"/>
                <a:gd name="connsiteY2-1014" fmla="*/ 0 h 1210832"/>
                <a:gd name="connsiteX3-1015" fmla="*/ 117524 w 355557"/>
                <a:gd name="connsiteY3-1016" fmla="*/ 442180 h 1210832"/>
                <a:gd name="connsiteX4-1017" fmla="*/ 266372 w 355557"/>
                <a:gd name="connsiteY4-1018" fmla="*/ 855208 h 1210832"/>
                <a:gd name="connsiteX5-1019" fmla="*/ 355557 w 355557"/>
                <a:gd name="connsiteY5-1020" fmla="*/ 813191 h 1210832"/>
                <a:gd name="connsiteX6-1021" fmla="*/ 326756 w 355557"/>
                <a:gd name="connsiteY6-1022" fmla="*/ 1210832 h 1210832"/>
                <a:gd name="connsiteX7-1023" fmla="*/ 9187 w 355557"/>
                <a:gd name="connsiteY7-1024" fmla="*/ 980980 h 1210832"/>
                <a:gd name="connsiteX0-1025" fmla="*/ 3944 w 350314"/>
                <a:gd name="connsiteY0-1026" fmla="*/ 980980 h 1210832"/>
                <a:gd name="connsiteX1-1027" fmla="*/ 76521 w 350314"/>
                <a:gd name="connsiteY1-1028" fmla="*/ 942680 h 1210832"/>
                <a:gd name="connsiteX2-1029" fmla="*/ 128554 w 350314"/>
                <a:gd name="connsiteY2-1030" fmla="*/ 0 h 1210832"/>
                <a:gd name="connsiteX3-1031" fmla="*/ 112281 w 350314"/>
                <a:gd name="connsiteY3-1032" fmla="*/ 442180 h 1210832"/>
                <a:gd name="connsiteX4-1033" fmla="*/ 261129 w 350314"/>
                <a:gd name="connsiteY4-1034" fmla="*/ 855208 h 1210832"/>
                <a:gd name="connsiteX5-1035" fmla="*/ 350314 w 350314"/>
                <a:gd name="connsiteY5-1036" fmla="*/ 813191 h 1210832"/>
                <a:gd name="connsiteX6-1037" fmla="*/ 321513 w 350314"/>
                <a:gd name="connsiteY6-1038" fmla="*/ 1210832 h 1210832"/>
                <a:gd name="connsiteX7-1039" fmla="*/ 3944 w 350314"/>
                <a:gd name="connsiteY7-1040" fmla="*/ 980980 h 1210832"/>
                <a:gd name="connsiteX0-1041" fmla="*/ 0 w 346370"/>
                <a:gd name="connsiteY0-1042" fmla="*/ 980980 h 1210832"/>
                <a:gd name="connsiteX1-1043" fmla="*/ 79312 w 346370"/>
                <a:gd name="connsiteY1-1044" fmla="*/ 949415 h 1210832"/>
                <a:gd name="connsiteX2-1045" fmla="*/ 124610 w 346370"/>
                <a:gd name="connsiteY2-1046" fmla="*/ 0 h 1210832"/>
                <a:gd name="connsiteX3-1047" fmla="*/ 108337 w 346370"/>
                <a:gd name="connsiteY3-1048" fmla="*/ 442180 h 1210832"/>
                <a:gd name="connsiteX4-1049" fmla="*/ 257185 w 346370"/>
                <a:gd name="connsiteY4-1050" fmla="*/ 855208 h 1210832"/>
                <a:gd name="connsiteX5-1051" fmla="*/ 346370 w 346370"/>
                <a:gd name="connsiteY5-1052" fmla="*/ 813191 h 1210832"/>
                <a:gd name="connsiteX6-1053" fmla="*/ 317569 w 346370"/>
                <a:gd name="connsiteY6-1054" fmla="*/ 1210832 h 1210832"/>
                <a:gd name="connsiteX7-1055" fmla="*/ 0 w 346370"/>
                <a:gd name="connsiteY7-1056" fmla="*/ 980980 h 1210832"/>
                <a:gd name="connsiteX0-1057" fmla="*/ 4917 w 351287"/>
                <a:gd name="connsiteY0-1058" fmla="*/ 980980 h 1210832"/>
                <a:gd name="connsiteX1-1059" fmla="*/ 84229 w 351287"/>
                <a:gd name="connsiteY1-1060" fmla="*/ 949415 h 1210832"/>
                <a:gd name="connsiteX2-1061" fmla="*/ 129527 w 351287"/>
                <a:gd name="connsiteY2-1062" fmla="*/ 0 h 1210832"/>
                <a:gd name="connsiteX3-1063" fmla="*/ 113254 w 351287"/>
                <a:gd name="connsiteY3-1064" fmla="*/ 442180 h 1210832"/>
                <a:gd name="connsiteX4-1065" fmla="*/ 262102 w 351287"/>
                <a:gd name="connsiteY4-1066" fmla="*/ 855208 h 1210832"/>
                <a:gd name="connsiteX5-1067" fmla="*/ 351287 w 351287"/>
                <a:gd name="connsiteY5-1068" fmla="*/ 813191 h 1210832"/>
                <a:gd name="connsiteX6-1069" fmla="*/ 322486 w 351287"/>
                <a:gd name="connsiteY6-1070" fmla="*/ 1210832 h 1210832"/>
                <a:gd name="connsiteX7-1071" fmla="*/ 4917 w 351287"/>
                <a:gd name="connsiteY7-1072" fmla="*/ 980980 h 1210832"/>
                <a:gd name="connsiteX0-1073" fmla="*/ 8160 w 354530"/>
                <a:gd name="connsiteY0-1074" fmla="*/ 908576 h 1138428"/>
                <a:gd name="connsiteX1-1075" fmla="*/ 87472 w 354530"/>
                <a:gd name="connsiteY1-1076" fmla="*/ 877011 h 1138428"/>
                <a:gd name="connsiteX2-1077" fmla="*/ 120984 w 354530"/>
                <a:gd name="connsiteY2-1078" fmla="*/ 0 h 1138428"/>
                <a:gd name="connsiteX3-1079" fmla="*/ 116497 w 354530"/>
                <a:gd name="connsiteY3-1080" fmla="*/ 369776 h 1138428"/>
                <a:gd name="connsiteX4-1081" fmla="*/ 265345 w 354530"/>
                <a:gd name="connsiteY4-1082" fmla="*/ 782804 h 1138428"/>
                <a:gd name="connsiteX5-1083" fmla="*/ 354530 w 354530"/>
                <a:gd name="connsiteY5-1084" fmla="*/ 740787 h 1138428"/>
                <a:gd name="connsiteX6-1085" fmla="*/ 325729 w 354530"/>
                <a:gd name="connsiteY6-1086" fmla="*/ 1138428 h 1138428"/>
                <a:gd name="connsiteX7-1087" fmla="*/ 8160 w 354530"/>
                <a:gd name="connsiteY7-1088" fmla="*/ 908576 h 1138428"/>
                <a:gd name="connsiteX0-1089" fmla="*/ 6743 w 353113"/>
                <a:gd name="connsiteY0-1090" fmla="*/ 910260 h 1140112"/>
                <a:gd name="connsiteX1-1091" fmla="*/ 86055 w 353113"/>
                <a:gd name="connsiteY1-1092" fmla="*/ 878695 h 1140112"/>
                <a:gd name="connsiteX2-1093" fmla="*/ 124619 w 353113"/>
                <a:gd name="connsiteY2-1094" fmla="*/ 0 h 1140112"/>
                <a:gd name="connsiteX3-1095" fmla="*/ 115080 w 353113"/>
                <a:gd name="connsiteY3-1096" fmla="*/ 371460 h 1140112"/>
                <a:gd name="connsiteX4-1097" fmla="*/ 263928 w 353113"/>
                <a:gd name="connsiteY4-1098" fmla="*/ 784488 h 1140112"/>
                <a:gd name="connsiteX5-1099" fmla="*/ 353113 w 353113"/>
                <a:gd name="connsiteY5-1100" fmla="*/ 742471 h 1140112"/>
                <a:gd name="connsiteX6-1101" fmla="*/ 324312 w 353113"/>
                <a:gd name="connsiteY6-1102" fmla="*/ 1140112 h 1140112"/>
                <a:gd name="connsiteX7-1103" fmla="*/ 6743 w 353113"/>
                <a:gd name="connsiteY7-1104" fmla="*/ 910260 h 1140112"/>
                <a:gd name="connsiteX0-1105" fmla="*/ 6743 w 346378"/>
                <a:gd name="connsiteY0-1106" fmla="*/ 910260 h 1140112"/>
                <a:gd name="connsiteX1-1107" fmla="*/ 86055 w 346378"/>
                <a:gd name="connsiteY1-1108" fmla="*/ 878695 h 1140112"/>
                <a:gd name="connsiteX2-1109" fmla="*/ 124619 w 346378"/>
                <a:gd name="connsiteY2-1110" fmla="*/ 0 h 1140112"/>
                <a:gd name="connsiteX3-1111" fmla="*/ 115080 w 346378"/>
                <a:gd name="connsiteY3-1112" fmla="*/ 371460 h 1140112"/>
                <a:gd name="connsiteX4-1113" fmla="*/ 263928 w 346378"/>
                <a:gd name="connsiteY4-1114" fmla="*/ 784488 h 1140112"/>
                <a:gd name="connsiteX5-1115" fmla="*/ 346378 w 346378"/>
                <a:gd name="connsiteY5-1116" fmla="*/ 722265 h 1140112"/>
                <a:gd name="connsiteX6-1117" fmla="*/ 324312 w 346378"/>
                <a:gd name="connsiteY6-1118" fmla="*/ 1140112 h 1140112"/>
                <a:gd name="connsiteX7-1119" fmla="*/ 6743 w 346378"/>
                <a:gd name="connsiteY7-1120" fmla="*/ 910260 h 1140112"/>
                <a:gd name="connsiteX0-1121" fmla="*/ 1691 w 346378"/>
                <a:gd name="connsiteY0-1122" fmla="*/ 928782 h 1140112"/>
                <a:gd name="connsiteX1-1123" fmla="*/ 86055 w 346378"/>
                <a:gd name="connsiteY1-1124" fmla="*/ 878695 h 1140112"/>
                <a:gd name="connsiteX2-1125" fmla="*/ 124619 w 346378"/>
                <a:gd name="connsiteY2-1126" fmla="*/ 0 h 1140112"/>
                <a:gd name="connsiteX3-1127" fmla="*/ 115080 w 346378"/>
                <a:gd name="connsiteY3-1128" fmla="*/ 371460 h 1140112"/>
                <a:gd name="connsiteX4-1129" fmla="*/ 263928 w 346378"/>
                <a:gd name="connsiteY4-1130" fmla="*/ 784488 h 1140112"/>
                <a:gd name="connsiteX5-1131" fmla="*/ 346378 w 346378"/>
                <a:gd name="connsiteY5-1132" fmla="*/ 722265 h 1140112"/>
                <a:gd name="connsiteX6-1133" fmla="*/ 324312 w 346378"/>
                <a:gd name="connsiteY6-1134" fmla="*/ 1140112 h 1140112"/>
                <a:gd name="connsiteX7-1135" fmla="*/ 1691 w 346378"/>
                <a:gd name="connsiteY7-1136" fmla="*/ 928782 h 1140112"/>
                <a:gd name="connsiteX0-1137" fmla="*/ 1691 w 346378"/>
                <a:gd name="connsiteY0-1138" fmla="*/ 928782 h 1140112"/>
                <a:gd name="connsiteX1-1139" fmla="*/ 86055 w 346378"/>
                <a:gd name="connsiteY1-1140" fmla="*/ 878695 h 1140112"/>
                <a:gd name="connsiteX2-1141" fmla="*/ 124619 w 346378"/>
                <a:gd name="connsiteY2-1142" fmla="*/ 0 h 1140112"/>
                <a:gd name="connsiteX3-1143" fmla="*/ 115080 w 346378"/>
                <a:gd name="connsiteY3-1144" fmla="*/ 371460 h 1140112"/>
                <a:gd name="connsiteX4-1145" fmla="*/ 258875 w 346378"/>
                <a:gd name="connsiteY4-1146" fmla="*/ 782804 h 1140112"/>
                <a:gd name="connsiteX5-1147" fmla="*/ 346378 w 346378"/>
                <a:gd name="connsiteY5-1148" fmla="*/ 722265 h 1140112"/>
                <a:gd name="connsiteX6-1149" fmla="*/ 324312 w 346378"/>
                <a:gd name="connsiteY6-1150" fmla="*/ 1140112 h 1140112"/>
                <a:gd name="connsiteX7-1151" fmla="*/ 1691 w 346378"/>
                <a:gd name="connsiteY7-1152" fmla="*/ 928782 h 1140112"/>
                <a:gd name="connsiteX0-1153" fmla="*/ 1691 w 346378"/>
                <a:gd name="connsiteY0-1154" fmla="*/ 928782 h 1140112"/>
                <a:gd name="connsiteX1-1155" fmla="*/ 86055 w 346378"/>
                <a:gd name="connsiteY1-1156" fmla="*/ 878695 h 1140112"/>
                <a:gd name="connsiteX2-1157" fmla="*/ 124619 w 346378"/>
                <a:gd name="connsiteY2-1158" fmla="*/ 0 h 1140112"/>
                <a:gd name="connsiteX3-1159" fmla="*/ 115080 w 346378"/>
                <a:gd name="connsiteY3-1160" fmla="*/ 371460 h 1140112"/>
                <a:gd name="connsiteX4-1161" fmla="*/ 255508 w 346378"/>
                <a:gd name="connsiteY4-1162" fmla="*/ 779437 h 1140112"/>
                <a:gd name="connsiteX5-1163" fmla="*/ 346378 w 346378"/>
                <a:gd name="connsiteY5-1164" fmla="*/ 722265 h 1140112"/>
                <a:gd name="connsiteX6-1165" fmla="*/ 324312 w 346378"/>
                <a:gd name="connsiteY6-1166" fmla="*/ 1140112 h 1140112"/>
                <a:gd name="connsiteX7-1167" fmla="*/ 1691 w 346378"/>
                <a:gd name="connsiteY7-1168" fmla="*/ 928782 h 1140112"/>
                <a:gd name="connsiteX0-1169" fmla="*/ 0 w 344687"/>
                <a:gd name="connsiteY0-1170" fmla="*/ 1044964 h 1256294"/>
                <a:gd name="connsiteX1-1171" fmla="*/ 84364 w 344687"/>
                <a:gd name="connsiteY1-1172" fmla="*/ 994877 h 1256294"/>
                <a:gd name="connsiteX2-1173" fmla="*/ 154920 w 344687"/>
                <a:gd name="connsiteY2-1174" fmla="*/ 0 h 1256294"/>
                <a:gd name="connsiteX3-1175" fmla="*/ 113389 w 344687"/>
                <a:gd name="connsiteY3-1176" fmla="*/ 487642 h 1256294"/>
                <a:gd name="connsiteX4-1177" fmla="*/ 253817 w 344687"/>
                <a:gd name="connsiteY4-1178" fmla="*/ 895619 h 1256294"/>
                <a:gd name="connsiteX5-1179" fmla="*/ 344687 w 344687"/>
                <a:gd name="connsiteY5-1180" fmla="*/ 838447 h 1256294"/>
                <a:gd name="connsiteX6-1181" fmla="*/ 322621 w 344687"/>
                <a:gd name="connsiteY6-1182" fmla="*/ 1256294 h 1256294"/>
                <a:gd name="connsiteX7-1183" fmla="*/ 0 w 344687"/>
                <a:gd name="connsiteY7-1184" fmla="*/ 1044964 h 12562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4687" h="1256294">
                  <a:moveTo>
                    <a:pt x="0" y="1044964"/>
                  </a:moveTo>
                  <a:cubicBezTo>
                    <a:pt x="32050" y="1028830"/>
                    <a:pt x="48884" y="1007708"/>
                    <a:pt x="84364" y="994877"/>
                  </a:cubicBezTo>
                  <a:cubicBezTo>
                    <a:pt x="-98460" y="447547"/>
                    <a:pt x="88751" y="163497"/>
                    <a:pt x="154920" y="0"/>
                  </a:cubicBezTo>
                  <a:cubicBezTo>
                    <a:pt x="133624" y="161804"/>
                    <a:pt x="94152" y="319868"/>
                    <a:pt x="113389" y="487642"/>
                  </a:cubicBezTo>
                  <a:cubicBezTo>
                    <a:pt x="134239" y="621709"/>
                    <a:pt x="141514" y="692225"/>
                    <a:pt x="253817" y="895619"/>
                  </a:cubicBezTo>
                  <a:lnTo>
                    <a:pt x="344687" y="838447"/>
                  </a:lnTo>
                  <a:lnTo>
                    <a:pt x="322621" y="1256294"/>
                  </a:lnTo>
                  <a:lnTo>
                    <a:pt x="0" y="1044964"/>
                  </a:lnTo>
                  <a:close/>
                </a:path>
              </a:pathLst>
            </a:custGeom>
            <a:gradFill>
              <a:gsLst>
                <a:gs pos="30000">
                  <a:srgbClr val="FB7D7E">
                    <a:alpha val="80000"/>
                  </a:srgbClr>
                </a:gs>
                <a:gs pos="0">
                  <a:schemeClr val="accent1">
                    <a:lumMod val="5000"/>
                    <a:lumOff val="95000"/>
                    <a:alpha val="30000"/>
                  </a:schemeClr>
                </a:gs>
                <a:gs pos="80000">
                  <a:srgbClr val="FF0000"/>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1417" tIns="25713" rIns="51417" bIns="25713"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514350" eaLnBrk="0" fontAlgn="base" hangingPunct="0">
                <a:spcBef>
                  <a:spcPct val="0"/>
                </a:spcBef>
                <a:spcAft>
                  <a:spcPct val="0"/>
                </a:spcAft>
                <a:defRPr/>
              </a:pPr>
              <a:endParaRPr lang="zh-CN" altLang="en-US" sz="525" dirty="0">
                <a:solidFill>
                  <a:prstClr val="white"/>
                </a:solidFill>
                <a:latin typeface="微软雅黑" panose="020B0503020204020204" pitchFamily="34" charset="-122"/>
                <a:ea typeface="微软雅黑" panose="020B0503020204020204" pitchFamily="34" charset="-122"/>
                <a:cs typeface="+mn-ea"/>
                <a:sym typeface="+mn-lt"/>
              </a:endParaRPr>
            </a:p>
          </p:txBody>
        </p:sp>
      </p:grpSp>
      <p:sp>
        <p:nvSpPr>
          <p:cNvPr id="23" name="文本框 22"/>
          <p:cNvSpPr txBox="1"/>
          <p:nvPr/>
        </p:nvSpPr>
        <p:spPr>
          <a:xfrm>
            <a:off x="520700" y="4594860"/>
            <a:ext cx="2828290" cy="275590"/>
          </a:xfrm>
          <a:prstGeom prst="rect">
            <a:avLst/>
          </a:prstGeom>
          <a:noFill/>
        </p:spPr>
        <p:txBody>
          <a:bodyPr wrap="square" rtlCol="0" anchor="t">
            <a:spAutoFit/>
          </a:bodyPr>
          <a:p>
            <a:pPr indent="0">
              <a:buNone/>
            </a:pPr>
            <a:r>
              <a:rPr lang="en-US" altLang="zh-CN" sz="1200" b="1">
                <a:solidFill>
                  <a:schemeClr val="tx1"/>
                </a:solidFill>
                <a:latin typeface="微软雅黑" panose="020B0503020204020204" pitchFamily="34" charset="-122"/>
                <a:ea typeface="微软雅黑" panose="020B0503020204020204" pitchFamily="34" charset="-122"/>
                <a:sym typeface="+mn-ea"/>
              </a:rPr>
              <a:t>LT</a:t>
            </a:r>
            <a:r>
              <a:rPr lang="zh-CN" altLang="en-US" sz="1200" b="1">
                <a:solidFill>
                  <a:schemeClr val="tx1"/>
                </a:solidFill>
                <a:latin typeface="微软雅黑" panose="020B0503020204020204" pitchFamily="34" charset="-122"/>
                <a:ea typeface="微软雅黑" panose="020B0503020204020204" pitchFamily="34" charset="-122"/>
                <a:sym typeface="+mn-ea"/>
              </a:rPr>
              <a:t>收入</a:t>
            </a:r>
            <a:r>
              <a:rPr lang="en-US" altLang="zh-CN" sz="1200" b="1">
                <a:solidFill>
                  <a:schemeClr val="tx1"/>
                </a:solidFill>
                <a:latin typeface="微软雅黑" panose="020B0503020204020204" pitchFamily="34" charset="-122"/>
                <a:ea typeface="微软雅黑" panose="020B0503020204020204" pitchFamily="34" charset="-122"/>
                <a:sym typeface="+mn-ea"/>
              </a:rPr>
              <a:t>3.2</a:t>
            </a:r>
            <a:r>
              <a:rPr lang="zh-CN" altLang="en-US" sz="1200" b="1">
                <a:solidFill>
                  <a:schemeClr val="tx1"/>
                </a:solidFill>
                <a:latin typeface="微软雅黑" panose="020B0503020204020204" pitchFamily="34" charset="-122"/>
                <a:ea typeface="微软雅黑" panose="020B0503020204020204" pitchFamily="34" charset="-122"/>
                <a:sym typeface="+mn-ea"/>
              </a:rPr>
              <a:t>亿，增幅</a:t>
            </a:r>
            <a:r>
              <a:rPr lang="en-US" altLang="zh-CN" sz="1200" b="1">
                <a:solidFill>
                  <a:schemeClr val="tx1"/>
                </a:solidFill>
                <a:latin typeface="微软雅黑" panose="020B0503020204020204" pitchFamily="34" charset="-122"/>
                <a:ea typeface="微软雅黑" panose="020B0503020204020204" pitchFamily="34" charset="-122"/>
                <a:sym typeface="+mn-ea"/>
              </a:rPr>
              <a:t>5.7%</a:t>
            </a:r>
            <a:r>
              <a:rPr lang="zh-CN" altLang="en-US" sz="1200" b="1">
                <a:solidFill>
                  <a:schemeClr val="tx1"/>
                </a:solidFill>
                <a:latin typeface="微软雅黑" panose="020B0503020204020204" pitchFamily="34" charset="-122"/>
                <a:ea typeface="微软雅黑" panose="020B0503020204020204" pitchFamily="34" charset="-122"/>
                <a:sym typeface="+mn-ea"/>
              </a:rPr>
              <a:t>（全省第</a:t>
            </a:r>
            <a:r>
              <a:rPr lang="en-US" altLang="zh-CN" sz="1200" b="1">
                <a:solidFill>
                  <a:schemeClr val="tx1"/>
                </a:solidFill>
                <a:latin typeface="微软雅黑" panose="020B0503020204020204" pitchFamily="34" charset="-122"/>
                <a:ea typeface="微软雅黑" panose="020B0503020204020204" pitchFamily="34" charset="-122"/>
                <a:sym typeface="+mn-ea"/>
              </a:rPr>
              <a:t>2</a:t>
            </a:r>
            <a:r>
              <a:rPr lang="zh-CN" altLang="en-US" sz="1200" b="1">
                <a:solidFill>
                  <a:schemeClr val="tx1"/>
                </a:solidFill>
                <a:latin typeface="微软雅黑" panose="020B0503020204020204" pitchFamily="34" charset="-122"/>
                <a:ea typeface="微软雅黑" panose="020B0503020204020204" pitchFamily="34" charset="-122"/>
                <a:sym typeface="+mn-ea"/>
              </a:rPr>
              <a:t>）</a:t>
            </a:r>
            <a:endParaRPr lang="zh-CN" altLang="en-US" sz="1200" b="1">
              <a:solidFill>
                <a:schemeClr val="tx1"/>
              </a:solidFill>
              <a:latin typeface="微软雅黑" panose="020B0503020204020204" pitchFamily="34" charset="-122"/>
              <a:ea typeface="微软雅黑" panose="020B0503020204020204" pitchFamily="34" charset="-122"/>
              <a:sym typeface="+mn-ea"/>
            </a:endParaRPr>
          </a:p>
        </p:txBody>
      </p:sp>
      <p:graphicFrame>
        <p:nvGraphicFramePr>
          <p:cNvPr id="24" name="图表 23"/>
          <p:cNvGraphicFramePr/>
          <p:nvPr/>
        </p:nvGraphicFramePr>
        <p:xfrm>
          <a:off x="3414395" y="4726940"/>
          <a:ext cx="4541520" cy="1998980"/>
        </p:xfrm>
        <a:graphic>
          <a:graphicData uri="http://schemas.openxmlformats.org/drawingml/2006/chart">
            <c:chart xmlns:c="http://schemas.openxmlformats.org/drawingml/2006/chart" xmlns:r="http://schemas.openxmlformats.org/officeDocument/2006/relationships" r:id="rId6"/>
          </a:graphicData>
        </a:graphic>
      </p:graphicFrame>
      <p:sp>
        <p:nvSpPr>
          <p:cNvPr id="25" name="文本框 24"/>
          <p:cNvSpPr txBox="1"/>
          <p:nvPr/>
        </p:nvSpPr>
        <p:spPr>
          <a:xfrm>
            <a:off x="3496310" y="4594860"/>
            <a:ext cx="4377690" cy="275590"/>
          </a:xfrm>
          <a:prstGeom prst="rect">
            <a:avLst/>
          </a:prstGeom>
          <a:noFill/>
        </p:spPr>
        <p:txBody>
          <a:bodyPr wrap="square" rtlCol="0" anchor="t">
            <a:spAutoFit/>
          </a:bodyPr>
          <a:p>
            <a:pPr indent="0">
              <a:buNone/>
            </a:pPr>
            <a:r>
              <a:rPr lang="en-US" altLang="zh-CN" sz="1200" b="1">
                <a:solidFill>
                  <a:schemeClr val="tx1"/>
                </a:solidFill>
                <a:latin typeface="微软雅黑" panose="020B0503020204020204" pitchFamily="34" charset="-122"/>
                <a:ea typeface="微软雅黑" panose="020B0503020204020204" pitchFamily="34" charset="-122"/>
                <a:sym typeface="+mn-ea"/>
              </a:rPr>
              <a:t>LT</a:t>
            </a:r>
            <a:r>
              <a:rPr lang="zh-CN" altLang="en-US" sz="1200" b="1">
                <a:solidFill>
                  <a:schemeClr val="tx1"/>
                </a:solidFill>
                <a:latin typeface="微软雅黑" panose="020B0503020204020204" pitchFamily="34" charset="-122"/>
                <a:ea typeface="微软雅黑" panose="020B0503020204020204" pitchFamily="34" charset="-122"/>
                <a:sym typeface="+mn-ea"/>
              </a:rPr>
              <a:t>收入贡献主要来自于</a:t>
            </a:r>
            <a:r>
              <a:rPr lang="en-US" altLang="zh-CN" sz="1200" b="1">
                <a:solidFill>
                  <a:schemeClr val="tx1"/>
                </a:solidFill>
                <a:latin typeface="微软雅黑" panose="020B0503020204020204" pitchFamily="34" charset="-122"/>
                <a:ea typeface="微软雅黑" panose="020B0503020204020204" pitchFamily="34" charset="-122"/>
                <a:sym typeface="+mn-ea"/>
              </a:rPr>
              <a:t>IDC</a:t>
            </a:r>
            <a:r>
              <a:rPr lang="zh-CN" altLang="en-US" sz="1200" b="1">
                <a:solidFill>
                  <a:schemeClr val="tx1"/>
                </a:solidFill>
                <a:latin typeface="微软雅黑" panose="020B0503020204020204" pitchFamily="34" charset="-122"/>
                <a:ea typeface="微软雅黑" panose="020B0503020204020204" pitchFamily="34" charset="-122"/>
                <a:sym typeface="+mn-ea"/>
              </a:rPr>
              <a:t>业务，其中</a:t>
            </a:r>
            <a:r>
              <a:rPr lang="en-US" altLang="zh-CN" sz="1200" b="1">
                <a:solidFill>
                  <a:schemeClr val="tx1"/>
                </a:solidFill>
                <a:latin typeface="微软雅黑" panose="020B0503020204020204" pitchFamily="34" charset="-122"/>
                <a:ea typeface="微软雅黑" panose="020B0503020204020204" pitchFamily="34" charset="-122"/>
                <a:sym typeface="+mn-ea"/>
              </a:rPr>
              <a:t>ICT</a:t>
            </a:r>
            <a:r>
              <a:rPr lang="zh-CN" altLang="en-US" sz="1200" b="1">
                <a:solidFill>
                  <a:schemeClr val="tx1"/>
                </a:solidFill>
                <a:latin typeface="微软雅黑" panose="020B0503020204020204" pitchFamily="34" charset="-122"/>
                <a:ea typeface="微软雅黑" panose="020B0503020204020204" pitchFamily="34" charset="-122"/>
                <a:sym typeface="+mn-ea"/>
              </a:rPr>
              <a:t>业务负增长较多</a:t>
            </a:r>
            <a:endParaRPr lang="zh-CN" altLang="en-US" sz="1200" b="1">
              <a:solidFill>
                <a:schemeClr val="tx1"/>
              </a:solidFill>
              <a:latin typeface="微软雅黑" panose="020B0503020204020204" pitchFamily="34" charset="-122"/>
              <a:ea typeface="微软雅黑" panose="020B0503020204020204" pitchFamily="34" charset="-122"/>
              <a:sym typeface="+mn-ea"/>
            </a:endParaRPr>
          </a:p>
        </p:txBody>
      </p:sp>
      <p:graphicFrame>
        <p:nvGraphicFramePr>
          <p:cNvPr id="27" name="图表 26"/>
          <p:cNvGraphicFramePr/>
          <p:nvPr/>
        </p:nvGraphicFramePr>
        <p:xfrm>
          <a:off x="8256270" y="5086985"/>
          <a:ext cx="3293745" cy="1555750"/>
        </p:xfrm>
        <a:graphic>
          <a:graphicData uri="http://schemas.openxmlformats.org/drawingml/2006/chart">
            <c:chart xmlns:c="http://schemas.openxmlformats.org/drawingml/2006/chart" xmlns:r="http://schemas.openxmlformats.org/officeDocument/2006/relationships" r:id="rId7"/>
          </a:graphicData>
        </a:graphic>
      </p:graphicFrame>
      <p:sp>
        <p:nvSpPr>
          <p:cNvPr id="29" name="文本框 28"/>
          <p:cNvSpPr txBox="1"/>
          <p:nvPr/>
        </p:nvSpPr>
        <p:spPr>
          <a:xfrm>
            <a:off x="8499793" y="4594860"/>
            <a:ext cx="2806700" cy="275590"/>
          </a:xfrm>
          <a:prstGeom prst="rect">
            <a:avLst/>
          </a:prstGeom>
          <a:noFill/>
        </p:spPr>
        <p:txBody>
          <a:bodyPr wrap="square" rtlCol="0" anchor="t">
            <a:spAutoFit/>
          </a:bodyPr>
          <a:p>
            <a:pPr indent="0">
              <a:buNone/>
            </a:pPr>
            <a:r>
              <a:rPr lang="en-US" altLang="zh-CN" sz="1200" b="1">
                <a:solidFill>
                  <a:schemeClr val="tx1"/>
                </a:solidFill>
                <a:latin typeface="微软雅黑" panose="020B0503020204020204" pitchFamily="34" charset="-122"/>
                <a:ea typeface="微软雅黑" panose="020B0503020204020204" pitchFamily="34" charset="-122"/>
                <a:sym typeface="+mn-ea"/>
              </a:rPr>
              <a:t>IDC</a:t>
            </a:r>
            <a:r>
              <a:rPr lang="zh-CN" altLang="en-US" sz="1200" b="1">
                <a:solidFill>
                  <a:schemeClr val="tx1"/>
                </a:solidFill>
                <a:latin typeface="微软雅黑" panose="020B0503020204020204" pitchFamily="34" charset="-122"/>
                <a:ea typeface="微软雅黑" panose="020B0503020204020204" pitchFamily="34" charset="-122"/>
                <a:sym typeface="+mn-ea"/>
              </a:rPr>
              <a:t>收入份额</a:t>
            </a:r>
            <a:r>
              <a:rPr lang="en-US" altLang="zh-CN" sz="1200" b="1">
                <a:solidFill>
                  <a:schemeClr val="tx1"/>
                </a:solidFill>
                <a:latin typeface="微软雅黑" panose="020B0503020204020204" pitchFamily="34" charset="-122"/>
                <a:ea typeface="微软雅黑" panose="020B0503020204020204" pitchFamily="34" charset="-122"/>
                <a:sym typeface="+mn-ea"/>
              </a:rPr>
              <a:t>LT</a:t>
            </a:r>
            <a:r>
              <a:rPr lang="zh-CN" altLang="en-US" sz="1200" b="1">
                <a:solidFill>
                  <a:schemeClr val="tx1"/>
                </a:solidFill>
                <a:latin typeface="微软雅黑" panose="020B0503020204020204" pitchFamily="34" charset="-122"/>
                <a:ea typeface="微软雅黑" panose="020B0503020204020204" pitchFamily="34" charset="-122"/>
                <a:sym typeface="+mn-ea"/>
              </a:rPr>
              <a:t>仍保持行业领先地位</a:t>
            </a:r>
            <a:endParaRPr lang="zh-CN" altLang="en-US" sz="1200" b="1">
              <a:solidFill>
                <a:schemeClr val="tx1"/>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3906520" y="4210685"/>
            <a:ext cx="5115560" cy="306705"/>
          </a:xfrm>
          <a:prstGeom prst="rect">
            <a:avLst/>
          </a:prstGeom>
          <a:solidFill>
            <a:srgbClr val="1184CF"/>
          </a:solidFill>
        </p:spPr>
        <p:txBody>
          <a:bodyPr wrap="square" rtlCol="0">
            <a:spAutoFit/>
          </a:bodyPr>
          <a:p>
            <a:pPr lvl="0" indent="0" algn="l" fontAlgn="auto">
              <a:buClrTx/>
              <a:buSzTx/>
              <a:buFontTx/>
            </a:pP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LT</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：增量贡献主要为</a:t>
            </a: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IDC</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ICT</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负增长较多；</a:t>
            </a: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IDC</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份额行业领先</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8"/>
          <p:cNvSpPr/>
          <p:nvPr>
            <p:custDataLst>
              <p:tags r:id="rId1"/>
            </p:custDataLst>
          </p:nvPr>
        </p:nvSpPr>
        <p:spPr bwMode="gray">
          <a:xfrm>
            <a:off x="4925907" y="2964465"/>
            <a:ext cx="4464473" cy="332740"/>
          </a:xfrm>
          <a:custGeom>
            <a:avLst/>
            <a:gdLst>
              <a:gd name="T0" fmla="*/ 20706948 w 1120"/>
              <a:gd name="T1" fmla="*/ 11 h 252"/>
              <a:gd name="T2" fmla="*/ 20629597 w 1120"/>
              <a:gd name="T3" fmla="*/ 11 h 252"/>
              <a:gd name="T4" fmla="*/ 20335316 w 1120"/>
              <a:gd name="T5" fmla="*/ 11 h 252"/>
              <a:gd name="T6" fmla="*/ 19858832 w 1120"/>
              <a:gd name="T7" fmla="*/ 11 h 252"/>
              <a:gd name="T8" fmla="*/ 19191786 w 1120"/>
              <a:gd name="T9" fmla="*/ 11 h 252"/>
              <a:gd name="T10" fmla="*/ 18336532 w 1120"/>
              <a:gd name="T11" fmla="*/ 10 h 252"/>
              <a:gd name="T12" fmla="*/ 17339847 w 1120"/>
              <a:gd name="T13" fmla="*/ 10 h 252"/>
              <a:gd name="T14" fmla="*/ 16196141 w 1120"/>
              <a:gd name="T15" fmla="*/ 10 h 252"/>
              <a:gd name="T16" fmla="*/ 14901486 w 1120"/>
              <a:gd name="T17" fmla="*/ 8 h 252"/>
              <a:gd name="T18" fmla="*/ 13494596 w 1120"/>
              <a:gd name="T19" fmla="*/ 8 h 252"/>
              <a:gd name="T20" fmla="*/ 11942220 w 1120"/>
              <a:gd name="T21" fmla="*/ 8 h 252"/>
              <a:gd name="T22" fmla="*/ 10275918 w 1120"/>
              <a:gd name="T23" fmla="*/ 8 h 252"/>
              <a:gd name="T24" fmla="*/ 8612140 w 1120"/>
              <a:gd name="T25" fmla="*/ 8 h 252"/>
              <a:gd name="T26" fmla="*/ 7098185 w 1120"/>
              <a:gd name="T27" fmla="*/ 8 h 252"/>
              <a:gd name="T28" fmla="*/ 5691769 w 1120"/>
              <a:gd name="T29" fmla="*/ 8 h 252"/>
              <a:gd name="T30" fmla="*/ 4395650 w 1120"/>
              <a:gd name="T31" fmla="*/ 10 h 252"/>
              <a:gd name="T32" fmla="*/ 3293330 w 1120"/>
              <a:gd name="T33" fmla="*/ 10 h 252"/>
              <a:gd name="T34" fmla="*/ 2329965 w 1120"/>
              <a:gd name="T35" fmla="*/ 10 h 252"/>
              <a:gd name="T36" fmla="*/ 1515458 w 1120"/>
              <a:gd name="T37" fmla="*/ 11 h 252"/>
              <a:gd name="T38" fmla="*/ 848370 w 1120"/>
              <a:gd name="T39" fmla="*/ 11 h 252"/>
              <a:gd name="T40" fmla="*/ 371720 w 1120"/>
              <a:gd name="T41" fmla="*/ 11 h 252"/>
              <a:gd name="T42" fmla="*/ 114130 w 1120"/>
              <a:gd name="T43" fmla="*/ 11 h 252"/>
              <a:gd name="T44" fmla="*/ 0 w 1120"/>
              <a:gd name="T45" fmla="*/ 11 h 252"/>
              <a:gd name="T46" fmla="*/ 0 w 1120"/>
              <a:gd name="T47" fmla="*/ 3 h 252"/>
              <a:gd name="T48" fmla="*/ 10353269 w 1120"/>
              <a:gd name="T49" fmla="*/ 0 h 252"/>
              <a:gd name="T50" fmla="*/ 20706948 w 1120"/>
              <a:gd name="T51" fmla="*/ 3 h 252"/>
              <a:gd name="T52" fmla="*/ 20706948 w 1120"/>
              <a:gd name="T53" fmla="*/ 11 h 252"/>
              <a:gd name="T54" fmla="*/ 20706948 w 1120"/>
              <a:gd name="T55" fmla="*/ 1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chemeClr val="bg1">
              <a:lumMod val="75000"/>
            </a:schemeClr>
          </a:solidFill>
          <a:ln w="0">
            <a:noFill/>
            <a:round/>
          </a:ln>
        </p:spPr>
        <p:txBody>
          <a:bodyPr/>
          <a:lstStyle/>
          <a:p>
            <a:pPr eaLnBrk="1" fontAlgn="auto" hangingPunct="1">
              <a:spcBef>
                <a:spcPts val="0"/>
              </a:spcBef>
              <a:spcAft>
                <a:spcPts val="0"/>
              </a:spcAft>
              <a:defRPr/>
            </a:pPr>
            <a:endParaRPr lang="zh-CN" altLang="en-US" sz="1865">
              <a:latin typeface="微软雅黑" panose="020B0503020204020204" pitchFamily="34" charset="-122"/>
              <a:ea typeface="微软雅黑" panose="020B0503020204020204" pitchFamily="34" charset="-122"/>
            </a:endParaRPr>
          </a:p>
        </p:txBody>
      </p:sp>
      <p:sp>
        <p:nvSpPr>
          <p:cNvPr id="11" name="Rectangle 9"/>
          <p:cNvSpPr>
            <a:spLocks noChangeArrowheads="1"/>
          </p:cNvSpPr>
          <p:nvPr>
            <p:custDataLst>
              <p:tags r:id="rId2"/>
            </p:custDataLst>
          </p:nvPr>
        </p:nvSpPr>
        <p:spPr bwMode="gray">
          <a:xfrm>
            <a:off x="4654127" y="2512345"/>
            <a:ext cx="4772660" cy="689187"/>
          </a:xfrm>
          <a:prstGeom prst="rect">
            <a:avLst/>
          </a:prstGeom>
          <a:solidFill>
            <a:schemeClr val="accent1">
              <a:lumMod val="20000"/>
              <a:lumOff val="80000"/>
            </a:schemeClr>
          </a:solidFill>
          <a:ln w="9525" algn="ctr">
            <a:noFill/>
            <a:miter lim="800000"/>
          </a:ln>
        </p:spPr>
        <p:txBody>
          <a:bodyPr wrap="none" anchor="ctr"/>
          <a:lstStyle/>
          <a:p>
            <a:endParaRPr lang="zh-CN" altLang="en-US" sz="1865">
              <a:solidFill>
                <a:srgbClr val="C00000"/>
              </a:solidFill>
              <a:latin typeface="微软雅黑" panose="020B0503020204020204" pitchFamily="34" charset="-122"/>
              <a:ea typeface="微软雅黑" panose="020B0503020204020204" pitchFamily="34" charset="-122"/>
            </a:endParaRPr>
          </a:p>
        </p:txBody>
      </p:sp>
      <p:sp>
        <p:nvSpPr>
          <p:cNvPr id="12" name="矩形 15"/>
          <p:cNvSpPr>
            <a:spLocks noChangeArrowheads="1"/>
          </p:cNvSpPr>
          <p:nvPr>
            <p:custDataLst>
              <p:tags r:id="rId3"/>
            </p:custDataLst>
          </p:nvPr>
        </p:nvSpPr>
        <p:spPr bwMode="auto">
          <a:xfrm>
            <a:off x="5469043" y="2631513"/>
            <a:ext cx="4052147" cy="501650"/>
          </a:xfrm>
          <a:prstGeom prst="rect">
            <a:avLst/>
          </a:prstGeom>
          <a:noFill/>
          <a:ln w="9525">
            <a:noFill/>
            <a:miter lim="800000"/>
          </a:ln>
        </p:spPr>
        <p:txBody>
          <a:bodyPr wrap="square">
            <a:spAutoFit/>
          </a:bodyPr>
          <a:lstStyle/>
          <a:p>
            <a:pPr algn="l" latinLnBrk="1">
              <a:buClrTx/>
              <a:buSzTx/>
              <a:buFontTx/>
              <a:defRPr/>
            </a:pPr>
            <a:r>
              <a:rPr lang="zh-CN" altLang="en-US" sz="2665" b="1" dirty="0">
                <a:solidFill>
                  <a:srgbClr val="BFBFBF"/>
                </a:solidFill>
                <a:latin typeface="微软雅黑" panose="020B0503020204020204" pitchFamily="34" charset="-122"/>
                <a:ea typeface="微软雅黑" panose="020B0503020204020204" pitchFamily="34" charset="-122"/>
              </a:rPr>
              <a:t>工作回顾</a:t>
            </a:r>
            <a:endParaRPr lang="zh-CN" altLang="en-US" sz="2665" b="1" dirty="0">
              <a:solidFill>
                <a:srgbClr val="BFBFBF"/>
              </a:solidFill>
              <a:latin typeface="微软雅黑" panose="020B0503020204020204" pitchFamily="34" charset="-122"/>
              <a:ea typeface="微软雅黑" panose="020B0503020204020204" pitchFamily="34" charset="-122"/>
            </a:endParaRPr>
          </a:p>
        </p:txBody>
      </p:sp>
      <p:sp>
        <p:nvSpPr>
          <p:cNvPr id="16" name="AutoShape 11"/>
          <p:cNvSpPr>
            <a:spLocks noChangeArrowheads="1"/>
          </p:cNvSpPr>
          <p:nvPr>
            <p:custDataLst>
              <p:tags r:id="rId4"/>
            </p:custDataLst>
          </p:nvPr>
        </p:nvSpPr>
        <p:spPr bwMode="gray">
          <a:xfrm>
            <a:off x="4491567" y="2519118"/>
            <a:ext cx="686647" cy="756920"/>
          </a:xfrm>
          <a:prstGeom prst="diamond">
            <a:avLst/>
          </a:prstGeom>
          <a:solidFill>
            <a:schemeClr val="bg1">
              <a:lumMod val="75000"/>
            </a:schemeClr>
          </a:solidFill>
          <a:ln w="38100">
            <a:solidFill>
              <a:schemeClr val="bg1"/>
            </a:solidFill>
            <a:miter lim="800000"/>
          </a:ln>
          <a:effectLst>
            <a:outerShdw sy="50000" rotWithShape="0">
              <a:srgbClr val="808080">
                <a:alpha val="50000"/>
              </a:srgbClr>
            </a:outerShdw>
          </a:effectLst>
        </p:spPr>
        <p:txBody>
          <a:bodyPr wrap="none" anchor="ctr"/>
          <a:lstStyle/>
          <a:p>
            <a:pPr algn="ctr">
              <a:buClrTx/>
              <a:buSzTx/>
              <a:buFontTx/>
            </a:pPr>
            <a:r>
              <a:rPr lang="en-US" altLang="ko-KR" sz="3200" b="1" i="1" dirty="0">
                <a:solidFill>
                  <a:schemeClr val="bg1"/>
                </a:solidFill>
                <a:latin typeface="微软雅黑" panose="020B0503020204020204" pitchFamily="34" charset="-122"/>
                <a:ea typeface="微软雅黑" panose="020B0503020204020204" pitchFamily="34" charset="-122"/>
              </a:rPr>
              <a:t>1</a:t>
            </a:r>
            <a:endParaRPr lang="en-US" altLang="ko-KR" sz="3200" b="1" i="1" dirty="0">
              <a:solidFill>
                <a:schemeClr val="bg1"/>
              </a:solidFill>
              <a:latin typeface="微软雅黑" panose="020B0503020204020204" pitchFamily="34" charset="-122"/>
              <a:ea typeface="微软雅黑" panose="020B0503020204020204" pitchFamily="34" charset="-122"/>
            </a:endParaRPr>
          </a:p>
        </p:txBody>
      </p:sp>
      <p:sp>
        <p:nvSpPr>
          <p:cNvPr id="6" name="TextBox 22"/>
          <p:cNvSpPr txBox="1"/>
          <p:nvPr/>
        </p:nvSpPr>
        <p:spPr>
          <a:xfrm>
            <a:off x="1252888" y="799267"/>
            <a:ext cx="2844688" cy="1552684"/>
          </a:xfrm>
          <a:prstGeom prst="rect">
            <a:avLst/>
          </a:prstGeom>
          <a:noFill/>
        </p:spPr>
        <p:txBody>
          <a:bodyPr wrap="square">
            <a:normAutofit/>
          </a:bodyPr>
          <a:lstStyle/>
          <a:p>
            <a:pPr algn="ctr" fontAlgn="base">
              <a:spcBef>
                <a:spcPct val="0"/>
              </a:spcBef>
              <a:spcAft>
                <a:spcPct val="0"/>
              </a:spcAft>
            </a:pPr>
            <a:r>
              <a:rPr lang="zh-CN" altLang="en-US" sz="5685" b="1" dirty="0">
                <a:solidFill>
                  <a:srgbClr val="0070C0"/>
                </a:solidFill>
                <a:latin typeface="微软雅黑" panose="020B0503020204020204" pitchFamily="34" charset="-122"/>
                <a:ea typeface="微软雅黑" panose="020B0503020204020204" pitchFamily="34" charset="-122"/>
              </a:rPr>
              <a:t>目 录</a:t>
            </a:r>
            <a:endParaRPr lang="zh-CN" altLang="en-US" sz="5685" b="1" dirty="0">
              <a:solidFill>
                <a:srgbClr val="0070C0"/>
              </a:solidFill>
              <a:latin typeface="微软雅黑" panose="020B0503020204020204" pitchFamily="34" charset="-122"/>
              <a:ea typeface="微软雅黑" panose="020B0503020204020204" pitchFamily="34" charset="-122"/>
            </a:endParaRPr>
          </a:p>
        </p:txBody>
      </p:sp>
      <p:sp>
        <p:nvSpPr>
          <p:cNvPr id="7" name="TextBox 23"/>
          <p:cNvSpPr txBox="1"/>
          <p:nvPr/>
        </p:nvSpPr>
        <p:spPr>
          <a:xfrm>
            <a:off x="1252887" y="1889672"/>
            <a:ext cx="2844688" cy="621076"/>
          </a:xfrm>
          <a:prstGeom prst="rect">
            <a:avLst/>
          </a:prstGeom>
          <a:noFill/>
        </p:spPr>
        <p:txBody>
          <a:bodyPr wrap="square">
            <a:noAutofit/>
          </a:bodyPr>
          <a:lstStyle/>
          <a:p>
            <a:pPr algn="ctr" fontAlgn="base">
              <a:spcBef>
                <a:spcPct val="0"/>
              </a:spcBef>
              <a:spcAft>
                <a:spcPct val="0"/>
              </a:spcAft>
            </a:pPr>
            <a:r>
              <a:rPr lang="en-US" altLang="zh-CN" sz="1780" b="1" dirty="0">
                <a:solidFill>
                  <a:srgbClr val="0070C0"/>
                </a:solidFill>
                <a:latin typeface="微软雅黑" panose="020B0503020204020204" pitchFamily="34" charset="-122"/>
                <a:ea typeface="微软雅黑" panose="020B0503020204020204" pitchFamily="34" charset="-122"/>
              </a:rPr>
              <a:t>CONTENT</a:t>
            </a:r>
            <a:endParaRPr lang="en-US" altLang="zh-CN" sz="1780" b="1" dirty="0">
              <a:solidFill>
                <a:srgbClr val="0070C0"/>
              </a:solidFill>
              <a:latin typeface="微软雅黑" panose="020B0503020204020204" pitchFamily="34" charset="-122"/>
              <a:ea typeface="微软雅黑" panose="020B0503020204020204" pitchFamily="34" charset="-122"/>
            </a:endParaRPr>
          </a:p>
        </p:txBody>
      </p:sp>
      <p:cxnSp>
        <p:nvCxnSpPr>
          <p:cNvPr id="8" name="直接连接符 33"/>
          <p:cNvCxnSpPr/>
          <p:nvPr/>
        </p:nvCxnSpPr>
        <p:spPr>
          <a:xfrm flipV="1">
            <a:off x="1227660" y="1843919"/>
            <a:ext cx="286991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Freeform 8"/>
          <p:cNvSpPr/>
          <p:nvPr>
            <p:custDataLst>
              <p:tags r:id="rId5"/>
            </p:custDataLst>
          </p:nvPr>
        </p:nvSpPr>
        <p:spPr bwMode="gray">
          <a:xfrm>
            <a:off x="4909397" y="4172684"/>
            <a:ext cx="4464473" cy="332740"/>
          </a:xfrm>
          <a:custGeom>
            <a:avLst/>
            <a:gdLst>
              <a:gd name="T0" fmla="*/ 20706948 w 1120"/>
              <a:gd name="T1" fmla="*/ 11 h 252"/>
              <a:gd name="T2" fmla="*/ 20629597 w 1120"/>
              <a:gd name="T3" fmla="*/ 11 h 252"/>
              <a:gd name="T4" fmla="*/ 20335316 w 1120"/>
              <a:gd name="T5" fmla="*/ 11 h 252"/>
              <a:gd name="T6" fmla="*/ 19858832 w 1120"/>
              <a:gd name="T7" fmla="*/ 11 h 252"/>
              <a:gd name="T8" fmla="*/ 19191786 w 1120"/>
              <a:gd name="T9" fmla="*/ 11 h 252"/>
              <a:gd name="T10" fmla="*/ 18336532 w 1120"/>
              <a:gd name="T11" fmla="*/ 10 h 252"/>
              <a:gd name="T12" fmla="*/ 17339847 w 1120"/>
              <a:gd name="T13" fmla="*/ 10 h 252"/>
              <a:gd name="T14" fmla="*/ 16196141 w 1120"/>
              <a:gd name="T15" fmla="*/ 10 h 252"/>
              <a:gd name="T16" fmla="*/ 14901486 w 1120"/>
              <a:gd name="T17" fmla="*/ 8 h 252"/>
              <a:gd name="T18" fmla="*/ 13494596 w 1120"/>
              <a:gd name="T19" fmla="*/ 8 h 252"/>
              <a:gd name="T20" fmla="*/ 11942220 w 1120"/>
              <a:gd name="T21" fmla="*/ 8 h 252"/>
              <a:gd name="T22" fmla="*/ 10275918 w 1120"/>
              <a:gd name="T23" fmla="*/ 8 h 252"/>
              <a:gd name="T24" fmla="*/ 8612140 w 1120"/>
              <a:gd name="T25" fmla="*/ 8 h 252"/>
              <a:gd name="T26" fmla="*/ 7098185 w 1120"/>
              <a:gd name="T27" fmla="*/ 8 h 252"/>
              <a:gd name="T28" fmla="*/ 5691769 w 1120"/>
              <a:gd name="T29" fmla="*/ 8 h 252"/>
              <a:gd name="T30" fmla="*/ 4395650 w 1120"/>
              <a:gd name="T31" fmla="*/ 10 h 252"/>
              <a:gd name="T32" fmla="*/ 3293330 w 1120"/>
              <a:gd name="T33" fmla="*/ 10 h 252"/>
              <a:gd name="T34" fmla="*/ 2329965 w 1120"/>
              <a:gd name="T35" fmla="*/ 10 h 252"/>
              <a:gd name="T36" fmla="*/ 1515458 w 1120"/>
              <a:gd name="T37" fmla="*/ 11 h 252"/>
              <a:gd name="T38" fmla="*/ 848370 w 1120"/>
              <a:gd name="T39" fmla="*/ 11 h 252"/>
              <a:gd name="T40" fmla="*/ 371720 w 1120"/>
              <a:gd name="T41" fmla="*/ 11 h 252"/>
              <a:gd name="T42" fmla="*/ 114130 w 1120"/>
              <a:gd name="T43" fmla="*/ 11 h 252"/>
              <a:gd name="T44" fmla="*/ 0 w 1120"/>
              <a:gd name="T45" fmla="*/ 11 h 252"/>
              <a:gd name="T46" fmla="*/ 0 w 1120"/>
              <a:gd name="T47" fmla="*/ 3 h 252"/>
              <a:gd name="T48" fmla="*/ 10353269 w 1120"/>
              <a:gd name="T49" fmla="*/ 0 h 252"/>
              <a:gd name="T50" fmla="*/ 20706948 w 1120"/>
              <a:gd name="T51" fmla="*/ 3 h 252"/>
              <a:gd name="T52" fmla="*/ 20706948 w 1120"/>
              <a:gd name="T53" fmla="*/ 11 h 252"/>
              <a:gd name="T54" fmla="*/ 20706948 w 1120"/>
              <a:gd name="T55" fmla="*/ 1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chemeClr val="bg1">
              <a:lumMod val="75000"/>
            </a:schemeClr>
          </a:solidFill>
          <a:ln w="0">
            <a:noFill/>
            <a:round/>
          </a:ln>
        </p:spPr>
        <p:txBody>
          <a:bodyPr/>
          <a:lstStyle/>
          <a:p>
            <a:pPr eaLnBrk="1" fontAlgn="auto" hangingPunct="1">
              <a:spcBef>
                <a:spcPts val="0"/>
              </a:spcBef>
              <a:spcAft>
                <a:spcPts val="0"/>
              </a:spcAft>
              <a:defRPr/>
            </a:pPr>
            <a:endParaRPr lang="zh-CN" altLang="en-US" sz="1865">
              <a:latin typeface="微软雅黑" panose="020B0503020204020204" pitchFamily="34" charset="-122"/>
              <a:ea typeface="微软雅黑" panose="020B0503020204020204" pitchFamily="34" charset="-122"/>
            </a:endParaRPr>
          </a:p>
        </p:txBody>
      </p:sp>
      <p:sp>
        <p:nvSpPr>
          <p:cNvPr id="22" name="Rectangle 9"/>
          <p:cNvSpPr>
            <a:spLocks noChangeArrowheads="1"/>
          </p:cNvSpPr>
          <p:nvPr>
            <p:custDataLst>
              <p:tags r:id="rId6"/>
            </p:custDataLst>
          </p:nvPr>
        </p:nvSpPr>
        <p:spPr bwMode="gray">
          <a:xfrm>
            <a:off x="4637617" y="3719718"/>
            <a:ext cx="4772660" cy="689187"/>
          </a:xfrm>
          <a:prstGeom prst="rect">
            <a:avLst/>
          </a:prstGeom>
          <a:solidFill>
            <a:schemeClr val="accent1">
              <a:lumMod val="20000"/>
              <a:lumOff val="80000"/>
            </a:schemeClr>
          </a:solidFill>
          <a:ln w="9525" algn="ctr">
            <a:noFill/>
            <a:miter lim="800000"/>
          </a:ln>
        </p:spPr>
        <p:txBody>
          <a:bodyPr wrap="none" anchor="ctr"/>
          <a:lstStyle/>
          <a:p>
            <a:endParaRPr lang="zh-CN" altLang="en-US" sz="1865">
              <a:solidFill>
                <a:srgbClr val="0070C0"/>
              </a:solidFill>
              <a:latin typeface="微软雅黑" panose="020B0503020204020204" pitchFamily="34" charset="-122"/>
              <a:ea typeface="微软雅黑" panose="020B0503020204020204" pitchFamily="34" charset="-122"/>
            </a:endParaRPr>
          </a:p>
        </p:txBody>
      </p:sp>
      <p:sp>
        <p:nvSpPr>
          <p:cNvPr id="23" name="矩形 22"/>
          <p:cNvSpPr>
            <a:spLocks noChangeArrowheads="1"/>
          </p:cNvSpPr>
          <p:nvPr>
            <p:custDataLst>
              <p:tags r:id="rId7"/>
            </p:custDataLst>
          </p:nvPr>
        </p:nvSpPr>
        <p:spPr bwMode="auto">
          <a:xfrm>
            <a:off x="5496560" y="3790315"/>
            <a:ext cx="4050665" cy="501650"/>
          </a:xfrm>
          <a:prstGeom prst="rect">
            <a:avLst/>
          </a:prstGeom>
          <a:noFill/>
          <a:ln w="9525">
            <a:noFill/>
            <a:miter lim="800000"/>
          </a:ln>
        </p:spPr>
        <p:txBody>
          <a:bodyPr wrap="square">
            <a:spAutoFit/>
          </a:bodyPr>
          <a:lstStyle/>
          <a:p>
            <a:pPr algn="l">
              <a:buClrTx/>
              <a:buSzTx/>
              <a:buFontTx/>
              <a:defRPr/>
            </a:pPr>
            <a:r>
              <a:rPr lang="zh-CN" altLang="en-US" sz="2665" b="1" dirty="0">
                <a:solidFill>
                  <a:srgbClr val="1184CF"/>
                </a:solidFill>
                <a:latin typeface="微软雅黑" panose="020B0503020204020204" pitchFamily="34" charset="-122"/>
                <a:ea typeface="微软雅黑" panose="020B0503020204020204" pitchFamily="34" charset="-122"/>
              </a:rPr>
              <a:t>下阶段工作部署</a:t>
            </a:r>
            <a:endParaRPr lang="zh-CN" altLang="en-US" sz="2665" b="1" dirty="0">
              <a:solidFill>
                <a:srgbClr val="1184CF"/>
              </a:solidFill>
              <a:latin typeface="微软雅黑" panose="020B0503020204020204" pitchFamily="34" charset="-122"/>
              <a:ea typeface="微软雅黑" panose="020B0503020204020204" pitchFamily="34" charset="-122"/>
            </a:endParaRPr>
          </a:p>
        </p:txBody>
      </p:sp>
      <p:sp>
        <p:nvSpPr>
          <p:cNvPr id="24" name="AutoShape 11"/>
          <p:cNvSpPr>
            <a:spLocks noChangeArrowheads="1"/>
          </p:cNvSpPr>
          <p:nvPr>
            <p:custDataLst>
              <p:tags r:id="rId8"/>
            </p:custDataLst>
          </p:nvPr>
        </p:nvSpPr>
        <p:spPr bwMode="gray">
          <a:xfrm>
            <a:off x="4475057" y="3727338"/>
            <a:ext cx="686647" cy="756920"/>
          </a:xfrm>
          <a:prstGeom prst="diamond">
            <a:avLst/>
          </a:prstGeom>
          <a:solidFill>
            <a:schemeClr val="bg1">
              <a:lumMod val="75000"/>
            </a:schemeClr>
          </a:solidFill>
          <a:ln w="38100">
            <a:solidFill>
              <a:schemeClr val="bg1"/>
            </a:solidFill>
            <a:miter lim="800000"/>
          </a:ln>
          <a:effectLst>
            <a:outerShdw sy="50000" rotWithShape="0">
              <a:srgbClr val="808080">
                <a:alpha val="50000"/>
              </a:srgbClr>
            </a:outerShdw>
          </a:effectLst>
        </p:spPr>
        <p:txBody>
          <a:bodyPr wrap="none" anchor="ctr"/>
          <a:lstStyle/>
          <a:p>
            <a:pPr algn="ctr">
              <a:buClrTx/>
              <a:buSzTx/>
              <a:buFontTx/>
            </a:pPr>
            <a:r>
              <a:rPr lang="en-US" altLang="ko-KR" sz="3200" b="1" i="1" dirty="0">
                <a:solidFill>
                  <a:srgbClr val="1184CF"/>
                </a:solidFill>
                <a:latin typeface="微软雅黑" panose="020B0503020204020204" pitchFamily="34" charset="-122"/>
                <a:ea typeface="微软雅黑" panose="020B0503020204020204" pitchFamily="34" charset="-122"/>
              </a:rPr>
              <a:t>2</a:t>
            </a:r>
            <a:endParaRPr lang="en-US" altLang="ko-KR" sz="3200" b="1" i="1" dirty="0">
              <a:solidFill>
                <a:srgbClr val="1184C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12420" y="1986915"/>
            <a:ext cx="11671935" cy="4795520"/>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9" name="直接连接符 18"/>
          <p:cNvCxnSpPr/>
          <p:nvPr>
            <p:custDataLst>
              <p:tags r:id="rId7"/>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290195" y="836295"/>
            <a:ext cx="11581130" cy="664845"/>
          </a:xfrm>
          <a:prstGeom prst="rect">
            <a:avLst/>
          </a:prstGeom>
          <a:noFill/>
        </p:spPr>
        <p:txBody>
          <a:bodyPr wrap="square" rtlCol="0" anchor="t">
            <a:noAutofit/>
          </a:bodyPr>
          <a:lstStyle/>
          <a:p>
            <a:pPr marL="285750" indent="-285750" algn="l" fontAlgn="auto">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当前情况：战客集团净增</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180</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家，战客集团收入保有率</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93.9%</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，未达成</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100%</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保有要求。</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fontAlgn="auto">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存在问题：战客集团纳管率仅</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71%</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月以来虽提升</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8PP</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，但县市差异较大，</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平湖、嘉善提升超10PP，</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嘉禾不足5PP；</a:t>
            </a:r>
            <a:r>
              <a:rPr lang="zh-CN" altLang="en-US" sz="1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战客集团标品业务厚度和渗透不足，</a:t>
            </a:r>
            <a:r>
              <a:rPr lang="en-US" altLang="zh-CN" sz="1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月以来破冰</a:t>
            </a:r>
            <a:r>
              <a:rPr lang="en-US" altLang="zh-CN" sz="1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275</a:t>
            </a:r>
            <a:r>
              <a:rPr lang="zh-CN" altLang="en-US" sz="1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家，</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嘉禾、海盐、战客渗透提升不足3PP；</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重大土建项目跟进不足，</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rPr>
              <a:t>基本不在分公司管理清单内，未有效梳理。</a:t>
            </a:r>
            <a:endPar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335280" y="297180"/>
            <a:ext cx="10129520" cy="829945"/>
          </a:xfrm>
          <a:prstGeom prst="rect">
            <a:avLst/>
          </a:prstGeom>
          <a:noFill/>
        </p:spPr>
        <p:txBody>
          <a:bodyPr wrap="square" rtlCol="0" anchor="t">
            <a:spAutoFit/>
          </a:bodyPr>
          <a:lstStyle/>
          <a:p>
            <a:pPr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一、坚定不移强化客群运营</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路径①：</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战客集团精细运营</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(1/</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2</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a:p>
            <a:pPr fontAlgn="base">
              <a:buClrTx/>
              <a:buSzTx/>
              <a:buFontTx/>
            </a:pP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p:cNvSpPr txBox="1"/>
          <p:nvPr/>
        </p:nvSpPr>
        <p:spPr>
          <a:xfrm>
            <a:off x="3648075" y="2059305"/>
            <a:ext cx="5256490" cy="370840"/>
          </a:xfrm>
          <a:prstGeom prst="rect">
            <a:avLst/>
          </a:prstGeom>
          <a:noFill/>
        </p:spPr>
        <p:txBody>
          <a:bodyPr wrap="square" rtlCol="0" anchor="t">
            <a:spAutoFit/>
          </a:bodyPr>
          <a:lstStyle/>
          <a:p>
            <a:pPr indent="0" algn="ctr" fontAlgn="auto">
              <a:lnSpc>
                <a:spcPct val="130000"/>
              </a:lnSpc>
              <a:spcBef>
                <a:spcPct val="0"/>
              </a:spcBef>
              <a:spcAft>
                <a:spcPts val="0"/>
              </a:spcAft>
              <a:buFont typeface="Wingdings" panose="05000000000000000000" charset="0"/>
              <a:buNone/>
            </a:pPr>
            <a:r>
              <a:rPr lang="zh-CN"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存在</a:t>
            </a:r>
            <a:r>
              <a:rPr lang="zh-CN" sz="1400" b="1" u="sng">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问题：</a:t>
            </a:r>
            <a:r>
              <a:rPr lang="zh-CN" altLang="en-US" sz="1400" b="1" u="sng">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战客集团纳管不足，业务增长厚度及渗透不够</a:t>
            </a:r>
            <a:endParaRPr lang="zh-CN" altLang="en-US" sz="1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4" name="文本框 13"/>
          <p:cNvSpPr txBox="1"/>
          <p:nvPr/>
        </p:nvSpPr>
        <p:spPr>
          <a:xfrm>
            <a:off x="8328660" y="2431733"/>
            <a:ext cx="3764915" cy="553085"/>
          </a:xfrm>
          <a:prstGeom prst="rect">
            <a:avLst/>
          </a:prstGeom>
          <a:noFill/>
        </p:spPr>
        <p:txBody>
          <a:bodyPr wrap="square" rtlCol="0" anchor="t">
            <a:spAutoFit/>
          </a:bodyPr>
          <a:lstStyle/>
          <a:p>
            <a:pPr marL="171450" indent="-171450" algn="ctr">
              <a:buFont typeface="Arial" panose="020B0604020202020204" pitchFamily="34" charset="0"/>
              <a:buChar char="•"/>
            </a:pPr>
            <a:r>
              <a:rPr lang="zh-CN" altLang="en-US" sz="1000" b="1">
                <a:latin typeface="微软雅黑" panose="020B0503020204020204" pitchFamily="34" charset="-122"/>
                <a:ea typeface="微软雅黑" panose="020B0503020204020204" pitchFamily="34" charset="-122"/>
                <a:sym typeface="+mn-ea"/>
              </a:rPr>
              <a:t>重大项目业主清单统筹管理不足</a:t>
            </a:r>
            <a:r>
              <a:rPr lang="zh-CN" altLang="en-US" sz="1000" b="1">
                <a:solidFill>
                  <a:schemeClr val="tx1"/>
                </a:solidFill>
                <a:latin typeface="微软雅黑" panose="020B0503020204020204" pitchFamily="34" charset="-122"/>
                <a:ea typeface="微软雅黑" panose="020B0503020204020204" pitchFamily="34" charset="-122"/>
                <a:sym typeface="+mn-ea"/>
              </a:rPr>
              <a:t>。</a:t>
            </a:r>
            <a:endParaRPr lang="zh-CN" altLang="en-US" sz="1000" b="1">
              <a:solidFill>
                <a:schemeClr val="tx1"/>
              </a:solidFill>
              <a:latin typeface="微软雅黑" panose="020B0503020204020204" pitchFamily="34" charset="-122"/>
              <a:ea typeface="微软雅黑" panose="020B0503020204020204" pitchFamily="34" charset="-122"/>
              <a:sym typeface="+mn-ea"/>
            </a:endParaRPr>
          </a:p>
          <a:p>
            <a:pPr algn="l">
              <a:buClrTx/>
              <a:buSzTx/>
              <a:buFont typeface="Arial" panose="020B0604020202020204" pitchFamily="34" charset="0"/>
              <a:buNone/>
            </a:pPr>
            <a:r>
              <a:rPr lang="zh-CN" altLang="en-US" sz="1000">
                <a:solidFill>
                  <a:schemeClr val="tx1"/>
                </a:solidFill>
                <a:latin typeface="微软雅黑" panose="020B0503020204020204" pitchFamily="34" charset="-122"/>
                <a:ea typeface="微软雅黑" panose="020B0503020204020204" pitchFamily="34" charset="-122"/>
                <a:sym typeface="+mn-ea"/>
              </a:rPr>
              <a:t>全</a:t>
            </a:r>
            <a:r>
              <a:rPr lang="en-US" altLang="zh-CN" sz="1000">
                <a:latin typeface="微软雅黑" panose="020B0503020204020204" pitchFamily="34" charset="-122"/>
                <a:ea typeface="微软雅黑" panose="020B0503020204020204" pitchFamily="34" charset="-122"/>
                <a:sym typeface="+mn-ea"/>
              </a:rPr>
              <a:t>市2年内重大土建在建项目520家，分公司梳理土建清单仅覆盖45家，县分公司未形成全量清单管理。</a:t>
            </a:r>
            <a:endParaRPr lang="en-US" altLang="zh-CN" sz="1000">
              <a:solidFill>
                <a:schemeClr val="tx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277495" y="2467928"/>
            <a:ext cx="3696970" cy="706755"/>
          </a:xfrm>
          <a:prstGeom prst="rect">
            <a:avLst/>
          </a:prstGeom>
          <a:noFill/>
        </p:spPr>
        <p:txBody>
          <a:bodyPr wrap="square" rtlCol="0" anchor="t">
            <a:spAutoFit/>
          </a:bodyPr>
          <a:lstStyle/>
          <a:p>
            <a:pPr marL="171450" indent="-171450" algn="ctr">
              <a:buFont typeface="Arial" panose="020B0604020202020204" pitchFamily="34" charset="0"/>
              <a:buChar char="•"/>
            </a:pPr>
            <a:r>
              <a:rPr lang="zh-CN" altLang="en-US" sz="1000" b="1">
                <a:latin typeface="微软雅黑" panose="020B0503020204020204" pitchFamily="34" charset="-122"/>
                <a:ea typeface="微软雅黑" panose="020B0503020204020204" pitchFamily="34" charset="-122"/>
                <a:sym typeface="+mn-ea"/>
              </a:rPr>
              <a:t>战客纳管率低</a:t>
            </a:r>
            <a:endParaRPr lang="zh-CN" altLang="en-US" sz="1000" b="1">
              <a:latin typeface="微软雅黑" panose="020B0503020204020204" pitchFamily="34" charset="-122"/>
              <a:ea typeface="微软雅黑" panose="020B0503020204020204" pitchFamily="34" charset="-122"/>
              <a:sym typeface="+mn-ea"/>
            </a:endParaRPr>
          </a:p>
          <a:p>
            <a:pPr indent="0">
              <a:buFont typeface="Arial" panose="020B0604020202020204" pitchFamily="34" charset="0"/>
              <a:buNone/>
            </a:pPr>
            <a:r>
              <a:rPr lang="zh-CN" altLang="en-US" sz="1000">
                <a:latin typeface="微软雅黑" panose="020B0503020204020204" pitchFamily="34" charset="-122"/>
                <a:ea typeface="微软雅黑" panose="020B0503020204020204" pitchFamily="34" charset="-122"/>
                <a:sym typeface="+mn-ea"/>
              </a:rPr>
              <a:t>全市</a:t>
            </a:r>
            <a:r>
              <a:rPr lang="en-US" altLang="zh-CN" sz="1000">
                <a:latin typeface="微软雅黑" panose="020B0503020204020204" pitchFamily="34" charset="-122"/>
                <a:ea typeface="微软雅黑" panose="020B0503020204020204" pitchFamily="34" charset="-122"/>
                <a:sym typeface="+mn-ea"/>
              </a:rPr>
              <a:t>2118</a:t>
            </a:r>
            <a:r>
              <a:rPr lang="zh-CN" altLang="en-US" sz="1000">
                <a:latin typeface="微软雅黑" panose="020B0503020204020204" pitchFamily="34" charset="-122"/>
                <a:ea typeface="微软雅黑" panose="020B0503020204020204" pitchFamily="34" charset="-122"/>
                <a:sym typeface="+mn-ea"/>
              </a:rPr>
              <a:t>家未纳管，与优秀地市差距大（嘉兴</a:t>
            </a:r>
            <a:r>
              <a:rPr lang="en-US" altLang="zh-CN" sz="1000">
                <a:latin typeface="微软雅黑" panose="020B0503020204020204" pitchFamily="34" charset="-122"/>
                <a:ea typeface="微软雅黑" panose="020B0503020204020204" pitchFamily="34" charset="-122"/>
                <a:sym typeface="+mn-ea"/>
              </a:rPr>
              <a:t>71%</a:t>
            </a:r>
            <a:r>
              <a:rPr lang="zh-CN" altLang="en-US" sz="1000">
                <a:latin typeface="微软雅黑" panose="020B0503020204020204" pitchFamily="34" charset="-122"/>
                <a:ea typeface="微软雅黑" panose="020B0503020204020204" pitchFamily="34" charset="-122"/>
                <a:sym typeface="+mn-ea"/>
              </a:rPr>
              <a:t>，同类优秀地市</a:t>
            </a:r>
            <a:r>
              <a:rPr lang="en-US" altLang="zh-CN" sz="1000">
                <a:latin typeface="微软雅黑" panose="020B0503020204020204" pitchFamily="34" charset="-122"/>
                <a:ea typeface="微软雅黑" panose="020B0503020204020204" pitchFamily="34" charset="-122"/>
                <a:sym typeface="+mn-ea"/>
              </a:rPr>
              <a:t>81%</a:t>
            </a:r>
            <a:r>
              <a:rPr lang="zh-CN" altLang="en-US" sz="1000">
                <a:latin typeface="微软雅黑" panose="020B0503020204020204" pitchFamily="34" charset="-122"/>
                <a:ea typeface="微软雅黑" panose="020B0503020204020204" pitchFamily="34" charset="-122"/>
                <a:sym typeface="+mn-ea"/>
              </a:rPr>
              <a:t>）</a:t>
            </a:r>
            <a:endParaRPr lang="en-US" altLang="zh-CN" sz="1000">
              <a:latin typeface="微软雅黑" panose="020B0503020204020204" pitchFamily="34" charset="-122"/>
              <a:ea typeface="微软雅黑" panose="020B0503020204020204" pitchFamily="34" charset="-122"/>
              <a:sym typeface="+mn-ea"/>
            </a:endParaRPr>
          </a:p>
          <a:p>
            <a:pPr marL="171450" indent="-171450">
              <a:buFont typeface="Arial" panose="020B0604020202020204" pitchFamily="34" charset="0"/>
              <a:buChar char="•"/>
            </a:pPr>
            <a:endParaRPr lang="en-US" altLang="zh-CN" sz="1000" b="1">
              <a:solidFill>
                <a:schemeClr val="tx1"/>
              </a:solidFill>
              <a:latin typeface="微软雅黑" panose="020B0503020204020204" pitchFamily="34" charset="-122"/>
              <a:ea typeface="微软雅黑" panose="020B0503020204020204" pitchFamily="34" charset="-122"/>
              <a:sym typeface="+mn-ea"/>
            </a:endParaRPr>
          </a:p>
        </p:txBody>
      </p:sp>
      <p:sp>
        <p:nvSpPr>
          <p:cNvPr id="18" name="文本框 17"/>
          <p:cNvSpPr txBox="1"/>
          <p:nvPr/>
        </p:nvSpPr>
        <p:spPr>
          <a:xfrm>
            <a:off x="3949700" y="2461260"/>
            <a:ext cx="3533775" cy="398780"/>
          </a:xfrm>
          <a:prstGeom prst="rect">
            <a:avLst/>
          </a:prstGeom>
          <a:noFill/>
        </p:spPr>
        <p:txBody>
          <a:bodyPr wrap="square" rtlCol="0" anchor="t">
            <a:spAutoFit/>
          </a:bodyPr>
          <a:lstStyle/>
          <a:p>
            <a:pPr marL="171450" indent="-171450" algn="ctr">
              <a:buFont typeface="Arial" panose="020B0604020202020204" pitchFamily="34" charset="0"/>
              <a:buChar char="•"/>
            </a:pPr>
            <a:r>
              <a:rPr lang="zh-CN" altLang="en-US" sz="1000" b="1">
                <a:latin typeface="微软雅黑" panose="020B0503020204020204" pitchFamily="34" charset="-122"/>
                <a:ea typeface="微软雅黑" panose="020B0503020204020204" pitchFamily="34" charset="-122"/>
                <a:sym typeface="+mn-ea"/>
              </a:rPr>
              <a:t>战客拓展厚度及渗透不足</a:t>
            </a:r>
            <a:endParaRPr lang="zh-CN" altLang="en-US" sz="1000" b="1">
              <a:latin typeface="微软雅黑" panose="020B0503020204020204" pitchFamily="34" charset="-122"/>
              <a:ea typeface="微软雅黑" panose="020B0503020204020204" pitchFamily="34" charset="-122"/>
              <a:sym typeface="+mn-ea"/>
            </a:endParaRPr>
          </a:p>
          <a:p>
            <a:pPr indent="0" algn="ctr">
              <a:buFont typeface="Arial" panose="020B0604020202020204" pitchFamily="34" charset="0"/>
              <a:buNone/>
            </a:pPr>
            <a:r>
              <a:rPr lang="zh-CN" altLang="en-US" sz="1000">
                <a:latin typeface="微软雅黑" panose="020B0503020204020204" pitchFamily="34" charset="-122"/>
                <a:ea typeface="微软雅黑" panose="020B0503020204020204" pitchFamily="34" charset="-122"/>
                <a:sym typeface="+mn-ea"/>
              </a:rPr>
              <a:t>万元集团仅占</a:t>
            </a:r>
            <a:r>
              <a:rPr lang="en-US" altLang="zh-CN" sz="1000">
                <a:latin typeface="微软雅黑" panose="020B0503020204020204" pitchFamily="34" charset="-122"/>
                <a:ea typeface="微软雅黑" panose="020B0503020204020204" pitchFamily="34" charset="-122"/>
                <a:sym typeface="+mn-ea"/>
              </a:rPr>
              <a:t>19.2%</a:t>
            </a:r>
            <a:r>
              <a:rPr lang="zh-CN" altLang="en-US" sz="1000">
                <a:latin typeface="微软雅黑" panose="020B0503020204020204" pitchFamily="34" charset="-122"/>
                <a:ea typeface="微软雅黑" panose="020B0503020204020204" pitchFamily="34" charset="-122"/>
                <a:sym typeface="+mn-ea"/>
              </a:rPr>
              <a:t>，仍有</a:t>
            </a:r>
            <a:r>
              <a:rPr lang="en-US" altLang="zh-CN" sz="1000">
                <a:latin typeface="微软雅黑" panose="020B0503020204020204" pitchFamily="34" charset="-122"/>
                <a:ea typeface="微软雅黑" panose="020B0503020204020204" pitchFamily="34" charset="-122"/>
                <a:sym typeface="+mn-ea"/>
              </a:rPr>
              <a:t>31%</a:t>
            </a:r>
            <a:r>
              <a:rPr lang="zh-CN" altLang="en-US" sz="1000">
                <a:latin typeface="微软雅黑" panose="020B0503020204020204" pitchFamily="34" charset="-122"/>
                <a:ea typeface="微软雅黑" panose="020B0503020204020204" pitchFamily="34" charset="-122"/>
                <a:sym typeface="+mn-ea"/>
              </a:rPr>
              <a:t>的集团仍未破零。</a:t>
            </a:r>
            <a:endParaRPr lang="zh-CN" altLang="en-US" sz="1000">
              <a:solidFill>
                <a:schemeClr val="tx1"/>
              </a:solidFill>
              <a:latin typeface="微软雅黑" panose="020B0503020204020204" pitchFamily="34" charset="-122"/>
              <a:ea typeface="微软雅黑" panose="020B0503020204020204" pitchFamily="34" charset="-122"/>
              <a:sym typeface="+mn-ea"/>
            </a:endParaRPr>
          </a:p>
        </p:txBody>
      </p:sp>
      <p:graphicFrame>
        <p:nvGraphicFramePr>
          <p:cNvPr id="8" name="图表 7"/>
          <p:cNvGraphicFramePr/>
          <p:nvPr>
            <p:custDataLst>
              <p:tags r:id="rId8"/>
            </p:custDataLst>
          </p:nvPr>
        </p:nvGraphicFramePr>
        <p:xfrm>
          <a:off x="407035" y="2923540"/>
          <a:ext cx="3446145" cy="137985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7" name="图表 16"/>
          <p:cNvGraphicFramePr/>
          <p:nvPr/>
        </p:nvGraphicFramePr>
        <p:xfrm>
          <a:off x="3719830" y="2839720"/>
          <a:ext cx="4272280" cy="1993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6" name="图表 115" descr="7b0a202020202263686172745265734964223a202234363130333534220a7d0a"/>
          <p:cNvGraphicFramePr/>
          <p:nvPr/>
        </p:nvGraphicFramePr>
        <p:xfrm>
          <a:off x="8688705" y="2985135"/>
          <a:ext cx="2643505" cy="1188085"/>
        </p:xfrm>
        <a:graphic>
          <a:graphicData uri="http://schemas.openxmlformats.org/drawingml/2006/chart">
            <c:chart xmlns:c="http://schemas.openxmlformats.org/drawingml/2006/chart" xmlns:r="http://schemas.openxmlformats.org/officeDocument/2006/relationships" r:id="rId3"/>
          </a:graphicData>
        </a:graphic>
      </p:graphicFrame>
      <p:sp>
        <p:nvSpPr>
          <p:cNvPr id="3" name="文本框 2"/>
          <p:cNvSpPr txBox="1"/>
          <p:nvPr/>
        </p:nvSpPr>
        <p:spPr>
          <a:xfrm>
            <a:off x="264795" y="4365625"/>
            <a:ext cx="4031615" cy="245110"/>
          </a:xfrm>
          <a:prstGeom prst="rect">
            <a:avLst/>
          </a:prstGeom>
          <a:noFill/>
        </p:spPr>
        <p:txBody>
          <a:bodyPr wrap="square" rtlCol="0" anchor="t">
            <a:spAutoFit/>
          </a:bodyPr>
          <a:p>
            <a:pPr algn="ctr"/>
            <a:r>
              <a:rPr lang="zh-CN" sz="1000">
                <a:latin typeface="微软雅黑" panose="020B0503020204020204" pitchFamily="34" charset="-122"/>
                <a:ea typeface="微软雅黑" panose="020B0503020204020204" pitchFamily="34" charset="-122"/>
                <a:sym typeface="+mn-ea"/>
              </a:rPr>
              <a:t>纳管率较</a:t>
            </a:r>
            <a:r>
              <a:rPr lang="en-US" altLang="zh-CN" sz="1000">
                <a:latin typeface="微软雅黑" panose="020B0503020204020204" pitchFamily="34" charset="-122"/>
                <a:ea typeface="微软雅黑" panose="020B0503020204020204" pitchFamily="34" charset="-122"/>
                <a:sym typeface="+mn-ea"/>
              </a:rPr>
              <a:t>3</a:t>
            </a:r>
            <a:r>
              <a:rPr lang="zh-CN" altLang="en-US" sz="1000">
                <a:latin typeface="微软雅黑" panose="020B0503020204020204" pitchFamily="34" charset="-122"/>
                <a:ea typeface="微软雅黑" panose="020B0503020204020204" pitchFamily="34" charset="-122"/>
                <a:sym typeface="+mn-ea"/>
              </a:rPr>
              <a:t>月提升</a:t>
            </a:r>
            <a:r>
              <a:rPr lang="en-US" altLang="zh-CN" sz="1000">
                <a:latin typeface="微软雅黑" panose="020B0503020204020204" pitchFamily="34" charset="-122"/>
                <a:ea typeface="微软雅黑" panose="020B0503020204020204" pitchFamily="34" charset="-122"/>
                <a:sym typeface="+mn-ea"/>
              </a:rPr>
              <a:t>8PP</a:t>
            </a:r>
            <a:r>
              <a:rPr lang="zh-CN" altLang="en-US" sz="1000">
                <a:latin typeface="微软雅黑" panose="020B0503020204020204" pitchFamily="34" charset="-122"/>
                <a:ea typeface="微软雅黑" panose="020B0503020204020204" pitchFamily="34" charset="-122"/>
                <a:sym typeface="+mn-ea"/>
              </a:rPr>
              <a:t>，平湖、嘉善提升超过</a:t>
            </a:r>
            <a:r>
              <a:rPr lang="en-US" altLang="zh-CN" sz="1000">
                <a:latin typeface="微软雅黑" panose="020B0503020204020204" pitchFamily="34" charset="-122"/>
                <a:ea typeface="微软雅黑" panose="020B0503020204020204" pitchFamily="34" charset="-122"/>
                <a:sym typeface="+mn-ea"/>
              </a:rPr>
              <a:t>10PP</a:t>
            </a:r>
            <a:r>
              <a:rPr lang="zh-CN" altLang="en-US" sz="1000">
                <a:latin typeface="微软雅黑" panose="020B0503020204020204" pitchFamily="34" charset="-122"/>
                <a:ea typeface="微软雅黑" panose="020B0503020204020204" pitchFamily="34" charset="-122"/>
                <a:sym typeface="+mn-ea"/>
              </a:rPr>
              <a:t>，</a:t>
            </a:r>
            <a:r>
              <a:rPr lang="zh-CN" altLang="en-US" sz="1000">
                <a:solidFill>
                  <a:srgbClr val="FF0000"/>
                </a:solidFill>
                <a:latin typeface="微软雅黑" panose="020B0503020204020204" pitchFamily="34" charset="-122"/>
                <a:ea typeface="微软雅黑" panose="020B0503020204020204" pitchFamily="34" charset="-122"/>
                <a:sym typeface="+mn-ea"/>
              </a:rPr>
              <a:t>嘉禾不足</a:t>
            </a:r>
            <a:r>
              <a:rPr lang="en-US" altLang="zh-CN" sz="1000">
                <a:solidFill>
                  <a:srgbClr val="FF0000"/>
                </a:solidFill>
                <a:latin typeface="微软雅黑" panose="020B0503020204020204" pitchFamily="34" charset="-122"/>
                <a:ea typeface="微软雅黑" panose="020B0503020204020204" pitchFamily="34" charset="-122"/>
                <a:sym typeface="+mn-ea"/>
              </a:rPr>
              <a:t>5PP</a:t>
            </a:r>
            <a:endParaRPr lang="en-US" altLang="zh-CN" sz="1000">
              <a:solidFill>
                <a:srgbClr val="FF0000"/>
              </a:solidFill>
              <a:latin typeface="微软雅黑" panose="020B0503020204020204" pitchFamily="34" charset="-122"/>
              <a:ea typeface="微软雅黑" panose="020B0503020204020204" pitchFamily="34" charset="-122"/>
              <a:sym typeface="+mn-ea"/>
            </a:endParaRPr>
          </a:p>
        </p:txBody>
      </p:sp>
      <p:sp>
        <p:nvSpPr>
          <p:cNvPr id="15" name="文本框 14"/>
          <p:cNvSpPr txBox="1"/>
          <p:nvPr/>
        </p:nvSpPr>
        <p:spPr>
          <a:xfrm>
            <a:off x="4112260" y="4365625"/>
            <a:ext cx="4031615" cy="245110"/>
          </a:xfrm>
          <a:prstGeom prst="rect">
            <a:avLst/>
          </a:prstGeom>
          <a:noFill/>
        </p:spPr>
        <p:txBody>
          <a:bodyPr wrap="square" rtlCol="0" anchor="t">
            <a:spAutoFit/>
          </a:bodyPr>
          <a:p>
            <a:pPr algn="ctr"/>
            <a:r>
              <a:rPr lang="zh-CN" sz="1000">
                <a:latin typeface="微软雅黑" panose="020B0503020204020204" pitchFamily="34" charset="-122"/>
                <a:ea typeface="微软雅黑" panose="020B0503020204020204" pitchFamily="34" charset="-122"/>
                <a:sym typeface="+mn-ea"/>
              </a:rPr>
              <a:t>标品较</a:t>
            </a:r>
            <a:r>
              <a:rPr lang="en-US" altLang="zh-CN" sz="1000">
                <a:latin typeface="微软雅黑" panose="020B0503020204020204" pitchFamily="34" charset="-122"/>
                <a:ea typeface="微软雅黑" panose="020B0503020204020204" pitchFamily="34" charset="-122"/>
                <a:sym typeface="+mn-ea"/>
              </a:rPr>
              <a:t>3</a:t>
            </a:r>
            <a:r>
              <a:rPr lang="zh-CN" altLang="en-US" sz="1000">
                <a:latin typeface="微软雅黑" panose="020B0503020204020204" pitchFamily="34" charset="-122"/>
                <a:ea typeface="微软雅黑" panose="020B0503020204020204" pitchFamily="34" charset="-122"/>
                <a:sym typeface="+mn-ea"/>
              </a:rPr>
              <a:t>月破冰</a:t>
            </a:r>
            <a:r>
              <a:rPr lang="en-US" altLang="zh-CN" sz="1000">
                <a:latin typeface="微软雅黑" panose="020B0503020204020204" pitchFamily="34" charset="-122"/>
                <a:ea typeface="微软雅黑" panose="020B0503020204020204" pitchFamily="34" charset="-122"/>
                <a:sym typeface="+mn-ea"/>
              </a:rPr>
              <a:t>275</a:t>
            </a:r>
            <a:r>
              <a:rPr lang="zh-CN" altLang="en-US" sz="1000">
                <a:latin typeface="微软雅黑" panose="020B0503020204020204" pitchFamily="34" charset="-122"/>
                <a:ea typeface="微软雅黑" panose="020B0503020204020204" pitchFamily="34" charset="-122"/>
                <a:sym typeface="+mn-ea"/>
              </a:rPr>
              <a:t>家</a:t>
            </a:r>
            <a:r>
              <a:rPr lang="zh-CN" sz="1000">
                <a:latin typeface="微软雅黑" panose="020B0503020204020204" pitchFamily="34" charset="-122"/>
                <a:ea typeface="微软雅黑" panose="020B0503020204020204" pitchFamily="34" charset="-122"/>
                <a:sym typeface="+mn-ea"/>
              </a:rPr>
              <a:t>，</a:t>
            </a:r>
            <a:r>
              <a:rPr lang="zh-CN" sz="1000">
                <a:solidFill>
                  <a:schemeClr val="tx1"/>
                </a:solidFill>
                <a:latin typeface="微软雅黑" panose="020B0503020204020204" pitchFamily="34" charset="-122"/>
                <a:ea typeface="微软雅黑" panose="020B0503020204020204" pitchFamily="34" charset="-122"/>
                <a:sym typeface="+mn-ea"/>
              </a:rPr>
              <a:t>平湖提升</a:t>
            </a:r>
            <a:r>
              <a:rPr lang="en-US" altLang="zh-CN" sz="1000">
                <a:solidFill>
                  <a:schemeClr val="tx1"/>
                </a:solidFill>
                <a:latin typeface="微软雅黑" panose="020B0503020204020204" pitchFamily="34" charset="-122"/>
                <a:ea typeface="微软雅黑" panose="020B0503020204020204" pitchFamily="34" charset="-122"/>
                <a:sym typeface="+mn-ea"/>
              </a:rPr>
              <a:t>6.1PP</a:t>
            </a:r>
            <a:r>
              <a:rPr lang="zh-CN" altLang="en-US" sz="1000">
                <a:solidFill>
                  <a:srgbClr val="FF0000"/>
                </a:solidFill>
                <a:latin typeface="微软雅黑" panose="020B0503020204020204" pitchFamily="34" charset="-122"/>
                <a:ea typeface="微软雅黑" panose="020B0503020204020204" pitchFamily="34" charset="-122"/>
                <a:sym typeface="+mn-ea"/>
              </a:rPr>
              <a:t>，嘉禾、海盐、战客不足</a:t>
            </a:r>
            <a:r>
              <a:rPr lang="en-US" altLang="zh-CN" sz="1000">
                <a:solidFill>
                  <a:srgbClr val="FF0000"/>
                </a:solidFill>
                <a:latin typeface="微软雅黑" panose="020B0503020204020204" pitchFamily="34" charset="-122"/>
                <a:ea typeface="微软雅黑" panose="020B0503020204020204" pitchFamily="34" charset="-122"/>
                <a:sym typeface="+mn-ea"/>
              </a:rPr>
              <a:t>3PP</a:t>
            </a:r>
            <a:endParaRPr lang="en-US" altLang="zh-CN" sz="1000">
              <a:solidFill>
                <a:srgbClr val="FF0000"/>
              </a:solidFill>
              <a:latin typeface="微软雅黑" panose="020B0503020204020204" pitchFamily="34" charset="-122"/>
              <a:ea typeface="微软雅黑" panose="020B0503020204020204" pitchFamily="34" charset="-122"/>
              <a:sym typeface="+mn-ea"/>
            </a:endParaRPr>
          </a:p>
        </p:txBody>
      </p:sp>
      <p:sp>
        <p:nvSpPr>
          <p:cNvPr id="27" name="文本框 26"/>
          <p:cNvSpPr txBox="1"/>
          <p:nvPr/>
        </p:nvSpPr>
        <p:spPr>
          <a:xfrm>
            <a:off x="8098790" y="4384040"/>
            <a:ext cx="4031615" cy="245110"/>
          </a:xfrm>
          <a:prstGeom prst="rect">
            <a:avLst/>
          </a:prstGeom>
          <a:noFill/>
        </p:spPr>
        <p:txBody>
          <a:bodyPr wrap="square" rtlCol="0" anchor="t">
            <a:spAutoFit/>
          </a:bodyPr>
          <a:p>
            <a:pPr algn="ctr"/>
            <a:r>
              <a:rPr lang="zh-CN" sz="1000">
                <a:latin typeface="微软雅黑" panose="020B0503020204020204" pitchFamily="34" charset="-122"/>
                <a:ea typeface="微软雅黑" panose="020B0503020204020204" pitchFamily="34" charset="-122"/>
                <a:sym typeface="+mn-ea"/>
              </a:rPr>
              <a:t>各分公司前期梳理的在跟土建与重大项目在建重叠度低。</a:t>
            </a:r>
            <a:endParaRPr lang="zh-CN" sz="1000">
              <a:solidFill>
                <a:srgbClr val="FF0000"/>
              </a:solidFill>
              <a:latin typeface="微软雅黑" panose="020B0503020204020204" pitchFamily="34" charset="-122"/>
              <a:ea typeface="微软雅黑" panose="020B0503020204020204" pitchFamily="34" charset="-122"/>
              <a:sym typeface="+mn-ea"/>
            </a:endParaRPr>
          </a:p>
        </p:txBody>
      </p:sp>
      <p:graphicFrame>
        <p:nvGraphicFramePr>
          <p:cNvPr id="30" name="图表 29"/>
          <p:cNvGraphicFramePr/>
          <p:nvPr/>
        </p:nvGraphicFramePr>
        <p:xfrm>
          <a:off x="263525" y="4845685"/>
          <a:ext cx="3992245" cy="19030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5" name="图表 34"/>
          <p:cNvGraphicFramePr/>
          <p:nvPr/>
        </p:nvGraphicFramePr>
        <p:xfrm>
          <a:off x="4295775" y="4869180"/>
          <a:ext cx="3992245" cy="190309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5" name="图表 44"/>
          <p:cNvGraphicFramePr/>
          <p:nvPr/>
        </p:nvGraphicFramePr>
        <p:xfrm>
          <a:off x="8242300" y="4796790"/>
          <a:ext cx="3992245" cy="1903095"/>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custDataLst>
              <p:tags r:id="rId1"/>
            </p:custDataLst>
          </p:nvPr>
        </p:nvCxnSpPr>
        <p:spPr>
          <a:xfrm>
            <a:off x="335280" y="733003"/>
            <a:ext cx="9733280" cy="24553"/>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290195" y="836295"/>
            <a:ext cx="11581130" cy="664845"/>
          </a:xfrm>
          <a:prstGeom prst="rect">
            <a:avLst/>
          </a:prstGeom>
          <a:noFill/>
        </p:spPr>
        <p:txBody>
          <a:bodyPr wrap="square" rtlCol="0" anchor="t">
            <a:noAutofit/>
          </a:bodyPr>
          <a:lstStyle/>
          <a:p>
            <a:pPr marL="285750" indent="-285750" algn="l" fontAlgn="auto">
              <a:lnSpc>
                <a:spcPct val="150000"/>
              </a:lnSpc>
              <a:buClrTx/>
              <a:buSzTx/>
              <a:buFont typeface="Arial" panose="020B0604020202020204" pitchFamily="34" charset="0"/>
              <a:buChar char="•"/>
            </a:pP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进一步深化战客"识客-纳客-拓客"运营体系。通过"一企一档"模式完善客户档案管理，建立战略性图谱体系摸清客户底数；全面推进</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战客</a:t>
            </a:r>
            <a:r>
              <a:rPr lang="en-US" alt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专项竞赛</a:t>
            </a:r>
            <a:r>
              <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rPr>
              <a:t>，开展破冰清零和万元攻坚两大行动，聚焦重点客户深度运营。</a:t>
            </a:r>
            <a:endParaRPr lang="zh-CN" sz="1400" b="1" dirty="0">
              <a:solidFill>
                <a:srgbClr val="1184C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335280" y="297180"/>
            <a:ext cx="10129520" cy="829945"/>
          </a:xfrm>
          <a:prstGeom prst="rect">
            <a:avLst/>
          </a:prstGeom>
          <a:noFill/>
        </p:spPr>
        <p:txBody>
          <a:bodyPr wrap="square" rtlCol="0" anchor="t">
            <a:spAutoFit/>
          </a:bodyPr>
          <a:lstStyle/>
          <a:p>
            <a:pPr fontAlgn="base">
              <a:buClrTx/>
              <a:buSzTx/>
              <a:buFontTx/>
            </a:pP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一、坚定不移强化客群运营</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路径①：</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战客集团精细运营</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2</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2</a:t>
            </a:r>
            <a:r>
              <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a:p>
            <a:pPr fontAlgn="base">
              <a:buClrTx/>
              <a:buSzTx/>
              <a:buFontTx/>
            </a:pPr>
            <a:endParaRPr lang="zh-CN" altLang="en-US" sz="2400" b="1" dirty="0">
              <a:solidFill>
                <a:srgbClr val="1184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文本框 1"/>
          <p:cNvSpPr txBox="1"/>
          <p:nvPr/>
        </p:nvSpPr>
        <p:spPr>
          <a:xfrm>
            <a:off x="1758315" y="6454140"/>
            <a:ext cx="9201785" cy="330835"/>
          </a:xfrm>
          <a:prstGeom prst="rect">
            <a:avLst/>
          </a:prstGeom>
          <a:noFill/>
        </p:spPr>
        <p:txBody>
          <a:bodyPr wrap="square" rtlCol="0" anchor="t">
            <a:spAutoFit/>
          </a:bodyPr>
          <a:lstStyle/>
          <a:p>
            <a:pPr indent="0" algn="ctr" fontAlgn="auto">
              <a:lnSpc>
                <a:spcPct val="130000"/>
              </a:lnSpc>
              <a:spcBef>
                <a:spcPct val="0"/>
              </a:spcBef>
              <a:spcAft>
                <a:spcPts val="0"/>
              </a:spcAft>
              <a:buFont typeface="Wingdings" panose="05000000000000000000" charset="0"/>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目标：战客集团净增</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500</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家，纳管率到达</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90%</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标品渗透净增提升</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888</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家，万元等效客户净增</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520</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家</a:t>
            </a:r>
            <a:endPar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 name="圆角矩形 2"/>
          <p:cNvSpPr/>
          <p:nvPr>
            <p:custDataLst>
              <p:tags r:id="rId2"/>
            </p:custDataLst>
          </p:nvPr>
        </p:nvSpPr>
        <p:spPr>
          <a:xfrm>
            <a:off x="335280" y="1952625"/>
            <a:ext cx="5400040" cy="4426585"/>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477645" y="1772285"/>
            <a:ext cx="3033395" cy="306705"/>
          </a:xfrm>
          <a:prstGeom prst="rect">
            <a:avLst/>
          </a:prstGeom>
          <a:solidFill>
            <a:srgbClr val="1184CF"/>
          </a:solidFill>
        </p:spPr>
        <p:txBody>
          <a:bodyPr wrap="square" rtlCol="0">
            <a:spAutoFit/>
          </a:bodyPr>
          <a:p>
            <a:pPr lvl="0" indent="0" algn="ctr" fontAlgn="auto">
              <a:buClrTx/>
              <a:buSzTx/>
              <a:buFontTx/>
            </a:pP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理清战客集团</a:t>
            </a: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三个图谱</a:t>
            </a: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搭建</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7" name="圆角矩形 26"/>
          <p:cNvSpPr/>
          <p:nvPr>
            <p:custDataLst>
              <p:tags r:id="rId3"/>
            </p:custDataLst>
          </p:nvPr>
        </p:nvSpPr>
        <p:spPr>
          <a:xfrm>
            <a:off x="6024245" y="1932305"/>
            <a:ext cx="5400040" cy="4446270"/>
          </a:xfrm>
          <a:prstGeom prst="roundRect">
            <a:avLst>
              <a:gd name="adj" fmla="val 2634"/>
            </a:avLst>
          </a:prstGeom>
          <a:noFill/>
          <a:ln w="12700">
            <a:solidFill>
              <a:schemeClr val="tx2">
                <a:lumMod val="40000"/>
                <a:lumOff val="60000"/>
              </a:schemeClr>
            </a:solidFill>
            <a:prstDash val="solid"/>
          </a:ln>
        </p:spPr>
        <p:style>
          <a:lnRef idx="2">
            <a:schemeClr val="accent5"/>
          </a:lnRef>
          <a:fillRef idx="1">
            <a:schemeClr val="lt1"/>
          </a:fillRef>
          <a:effectRef idx="0">
            <a:schemeClr val="accent5"/>
          </a:effectRef>
          <a:fontRef idx="minor">
            <a:schemeClr val="dk1"/>
          </a:fontRef>
        </p:style>
        <p:txBody>
          <a:bodyPr anchor="ctr"/>
          <a:p>
            <a:pPr algn="ctr">
              <a:defRPr/>
            </a:pPr>
            <a:endParaRPr lang="zh-CN" altLang="en-US" sz="2605" b="1" dirty="0">
              <a:solidFill>
                <a:prstClr val="white"/>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7166610" y="1751965"/>
            <a:ext cx="3033395" cy="306705"/>
          </a:xfrm>
          <a:prstGeom prst="rect">
            <a:avLst/>
          </a:prstGeom>
          <a:solidFill>
            <a:srgbClr val="1184CF"/>
          </a:solidFill>
        </p:spPr>
        <p:txBody>
          <a:bodyPr wrap="square" rtlCol="0">
            <a:spAutoFit/>
          </a:bodyPr>
          <a:p>
            <a:pPr lvl="0" indent="0" algn="ctr" fontAlgn="auto">
              <a:buClrTx/>
              <a:buSzTx/>
              <a:buFontTx/>
            </a:pPr>
            <a:r>
              <a:rPr 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推进</a:t>
            </a: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战客</a:t>
            </a: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1.0”</a:t>
            </a: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竞赛全面开展</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5" name="文本框 34"/>
          <p:cNvSpPr txBox="1"/>
          <p:nvPr>
            <p:custDataLst>
              <p:tags r:id="rId4"/>
            </p:custDataLst>
          </p:nvPr>
        </p:nvSpPr>
        <p:spPr>
          <a:xfrm>
            <a:off x="533400" y="2277110"/>
            <a:ext cx="3977640" cy="275590"/>
          </a:xfrm>
          <a:prstGeom prst="rect">
            <a:avLst/>
          </a:prstGeom>
          <a:noFill/>
        </p:spPr>
        <p:txBody>
          <a:bodyPr wrap="square" rtlCol="0" anchor="t">
            <a:spAutoFit/>
          </a:bodyPr>
          <a:p>
            <a:pPr marL="171450" indent="-171450" algn="l">
              <a:buFont typeface="Wingdings" panose="05000000000000000000" charset="0"/>
              <a:buChar char="Ø"/>
            </a:pPr>
            <a:r>
              <a:rPr lang="zh-CN" altLang="en-US" sz="1200" b="1">
                <a:solidFill>
                  <a:schemeClr val="accent1"/>
                </a:solidFill>
                <a:latin typeface="微软雅黑" panose="020B0503020204020204" pitchFamily="34" charset="-122"/>
                <a:ea typeface="微软雅黑" panose="020B0503020204020204" pitchFamily="34" charset="-122"/>
                <a:sym typeface="+mn-ea"/>
              </a:rPr>
              <a:t>搭建</a:t>
            </a:r>
            <a:r>
              <a:rPr lang="en-US" altLang="zh-CN" sz="1200" b="1">
                <a:solidFill>
                  <a:schemeClr val="accent1"/>
                </a:solidFill>
                <a:latin typeface="微软雅黑" panose="020B0503020204020204" pitchFamily="34" charset="-122"/>
                <a:ea typeface="微软雅黑" panose="020B0503020204020204" pitchFamily="34" charset="-122"/>
                <a:sym typeface="+mn-ea"/>
              </a:rPr>
              <a:t>“</a:t>
            </a:r>
            <a:r>
              <a:rPr lang="zh-CN" altLang="en-US" sz="1200" b="1">
                <a:solidFill>
                  <a:schemeClr val="accent1"/>
                </a:solidFill>
                <a:latin typeface="微软雅黑" panose="020B0503020204020204" pitchFamily="34" charset="-122"/>
                <a:ea typeface="微软雅黑" panose="020B0503020204020204" pitchFamily="34" charset="-122"/>
                <a:sym typeface="+mn-ea"/>
              </a:rPr>
              <a:t>一企一档</a:t>
            </a:r>
            <a:r>
              <a:rPr lang="en-US" altLang="zh-CN" sz="1200" b="1">
                <a:solidFill>
                  <a:schemeClr val="accent1"/>
                </a:solidFill>
                <a:latin typeface="微软雅黑" panose="020B0503020204020204" pitchFamily="34" charset="-122"/>
                <a:ea typeface="微软雅黑" panose="020B0503020204020204" pitchFamily="34" charset="-122"/>
                <a:sym typeface="+mn-ea"/>
              </a:rPr>
              <a:t>”</a:t>
            </a:r>
            <a:r>
              <a:rPr lang="zh-CN" altLang="en-US" sz="1200" b="1">
                <a:solidFill>
                  <a:schemeClr val="accent1"/>
                </a:solidFill>
                <a:latin typeface="微软雅黑" panose="020B0503020204020204" pitchFamily="34" charset="-122"/>
                <a:ea typeface="微软雅黑" panose="020B0503020204020204" pitchFamily="34" charset="-122"/>
                <a:sym typeface="+mn-ea"/>
              </a:rPr>
              <a:t>，精准营销</a:t>
            </a:r>
            <a:endParaRPr lang="zh-CN" altLang="en-US" sz="1200" b="1">
              <a:solidFill>
                <a:schemeClr val="accent1"/>
              </a:solidFill>
              <a:latin typeface="微软雅黑" panose="020B0503020204020204" pitchFamily="34" charset="-122"/>
              <a:ea typeface="微软雅黑" panose="020B0503020204020204" pitchFamily="34" charset="-122"/>
              <a:sym typeface="+mn-ea"/>
            </a:endParaRPr>
          </a:p>
        </p:txBody>
      </p:sp>
      <p:sp>
        <p:nvSpPr>
          <p:cNvPr id="44" name="文本框 43"/>
          <p:cNvSpPr txBox="1"/>
          <p:nvPr/>
        </p:nvSpPr>
        <p:spPr>
          <a:xfrm>
            <a:off x="551815" y="2523490"/>
            <a:ext cx="5112385" cy="783590"/>
          </a:xfrm>
          <a:prstGeom prst="rect">
            <a:avLst/>
          </a:prstGeom>
          <a:noFill/>
        </p:spPr>
        <p:txBody>
          <a:bodyPr wrap="square" rtlCol="0" anchor="t">
            <a:spAutoFit/>
          </a:bodyPr>
          <a:p>
            <a:pPr marL="171450" indent="-171450" fontAlgn="auto">
              <a:lnSpc>
                <a:spcPct val="150000"/>
              </a:lnSpc>
              <a:buFont typeface="Arial" panose="020B0604020202020204" pitchFamily="34" charset="0"/>
              <a:buChar char="•"/>
            </a:pPr>
            <a:r>
              <a:rPr lang="zh-CN" altLang="en-US" sz="1000" b="1">
                <a:latin typeface="微软雅黑" panose="020B0503020204020204" pitchFamily="34" charset="-122"/>
                <a:ea typeface="微软雅黑" panose="020B0503020204020204" pitchFamily="34" charset="-122"/>
                <a:sym typeface="+mn-ea"/>
              </a:rPr>
              <a:t>梳理</a:t>
            </a:r>
            <a:r>
              <a:rPr lang="zh-CN" altLang="en-US" sz="1000" b="1">
                <a:latin typeface="微软雅黑" panose="020B0503020204020204" pitchFamily="34" charset="-122"/>
                <a:ea typeface="微软雅黑" panose="020B0503020204020204" pitchFamily="34" charset="-122"/>
                <a:sym typeface="+mn-ea"/>
              </a:rPr>
              <a:t>细化图谱：</a:t>
            </a:r>
            <a:r>
              <a:rPr lang="zh-CN" sz="1000" spc="-5" dirty="0">
                <a:latin typeface="微软雅黑" panose="020B0503020204020204" pitchFamily="34" charset="-122"/>
                <a:ea typeface="微软雅黑" panose="020B0503020204020204" pitchFamily="34" charset="-122"/>
                <a:cs typeface="微软雅黑" panose="020B0503020204020204" pitchFamily="34" charset="-122"/>
                <a:sym typeface="+mn-ea"/>
              </a:rPr>
              <a:t>对战客及重要集团全面梳理，形成</a:t>
            </a:r>
            <a:r>
              <a:rPr lang="en-US" altLang="zh-CN" sz="1000" spc="-5"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5"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一起一档</a:t>
            </a:r>
            <a:r>
              <a:rPr lang="en-US" altLang="zh-CN" sz="1000" spc="-5"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5" dirty="0">
                <a:latin typeface="微软雅黑" panose="020B0503020204020204" pitchFamily="34" charset="-122"/>
                <a:ea typeface="微软雅黑" panose="020B0503020204020204" pitchFamily="34" charset="-122"/>
                <a:cs typeface="微软雅黑" panose="020B0503020204020204" pitchFamily="34" charset="-122"/>
                <a:sym typeface="+mn-ea"/>
              </a:rPr>
              <a:t>、搭建</a:t>
            </a:r>
            <a:r>
              <a:rPr lang="en-US" altLang="zh-CN" sz="1000" spc="-5"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5"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基础业务图谱</a:t>
            </a:r>
            <a:r>
              <a:rPr lang="en-US" altLang="zh-CN" sz="1000" spc="-5"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5"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spc="-5"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5"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客户树形图谱</a:t>
            </a:r>
            <a:r>
              <a:rPr lang="en-US" altLang="zh-CN" sz="1000" spc="-5"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5"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spc="-5"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5"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外部关系图谱</a:t>
            </a:r>
            <a:r>
              <a:rPr lang="en-US" altLang="zh-CN" sz="1000" spc="-5"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5" dirty="0">
                <a:latin typeface="微软雅黑" panose="020B0503020204020204" pitchFamily="34" charset="-122"/>
                <a:ea typeface="微软雅黑" panose="020B0503020204020204" pitchFamily="34" charset="-122"/>
                <a:cs typeface="微软雅黑" panose="020B0503020204020204" pitchFamily="34" charset="-122"/>
                <a:sym typeface="+mn-ea"/>
              </a:rPr>
              <a:t>三个基础图谱，</a:t>
            </a:r>
            <a:r>
              <a:rPr lang="zh-CN" altLang="en-US" sz="1000">
                <a:latin typeface="微软雅黑" panose="020B0503020204020204" pitchFamily="34" charset="-122"/>
                <a:ea typeface="微软雅黑" panose="020B0503020204020204" pitchFamily="34" charset="-122"/>
                <a:sym typeface="+mn-ea"/>
              </a:rPr>
              <a:t>构建精细化客户信息库，为服务、营销提供精准支撑。</a:t>
            </a:r>
            <a:endParaRPr lang="en-US" altLang="zh-CN" sz="1000" spc="-5"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7" name="文本框 46"/>
          <p:cNvSpPr txBox="1"/>
          <p:nvPr>
            <p:custDataLst>
              <p:tags r:id="rId5"/>
            </p:custDataLst>
          </p:nvPr>
        </p:nvSpPr>
        <p:spPr>
          <a:xfrm>
            <a:off x="6149340" y="2245995"/>
            <a:ext cx="3977640" cy="275590"/>
          </a:xfrm>
          <a:prstGeom prst="rect">
            <a:avLst/>
          </a:prstGeom>
          <a:noFill/>
        </p:spPr>
        <p:txBody>
          <a:bodyPr wrap="square" rtlCol="0" anchor="t">
            <a:spAutoFit/>
          </a:bodyPr>
          <a:p>
            <a:pPr marL="171450" indent="-171450" algn="l">
              <a:buFont typeface="Wingdings" panose="05000000000000000000" charset="0"/>
              <a:buChar char="Ø"/>
            </a:pPr>
            <a:r>
              <a:rPr lang="zh-CN" altLang="en-US" sz="1200" b="1">
                <a:solidFill>
                  <a:schemeClr val="accent1"/>
                </a:solidFill>
                <a:latin typeface="微软雅黑" panose="020B0503020204020204" pitchFamily="34" charset="-122"/>
                <a:ea typeface="微软雅黑" panose="020B0503020204020204" pitchFamily="34" charset="-122"/>
                <a:sym typeface="+mn-ea"/>
              </a:rPr>
              <a:t>推动应纳尽纳，高拜协同</a:t>
            </a:r>
            <a:endParaRPr lang="zh-CN" altLang="en-US" sz="1200" b="1">
              <a:solidFill>
                <a:schemeClr val="accent1"/>
              </a:solidFill>
              <a:latin typeface="微软雅黑" panose="020B0503020204020204" pitchFamily="34" charset="-122"/>
              <a:ea typeface="微软雅黑" panose="020B0503020204020204" pitchFamily="34" charset="-122"/>
              <a:sym typeface="+mn-ea"/>
            </a:endParaRPr>
          </a:p>
        </p:txBody>
      </p:sp>
      <p:sp>
        <p:nvSpPr>
          <p:cNvPr id="45" name="文本框 44"/>
          <p:cNvSpPr txBox="1"/>
          <p:nvPr>
            <p:custDataLst>
              <p:tags r:id="rId6"/>
            </p:custDataLst>
          </p:nvPr>
        </p:nvSpPr>
        <p:spPr>
          <a:xfrm>
            <a:off x="604520" y="3977005"/>
            <a:ext cx="3977640" cy="275590"/>
          </a:xfrm>
          <a:prstGeom prst="rect">
            <a:avLst/>
          </a:prstGeom>
          <a:noFill/>
        </p:spPr>
        <p:txBody>
          <a:bodyPr wrap="square" rtlCol="0" anchor="t">
            <a:spAutoFit/>
          </a:bodyPr>
          <a:p>
            <a:pPr marL="171450" indent="-171450" algn="l">
              <a:buFont typeface="Wingdings" panose="05000000000000000000" charset="0"/>
              <a:buChar char="Ø"/>
            </a:pPr>
            <a:r>
              <a:rPr lang="zh-CN" altLang="en-US" sz="1200" b="1">
                <a:solidFill>
                  <a:schemeClr val="accent1"/>
                </a:solidFill>
                <a:latin typeface="微软雅黑" panose="020B0503020204020204" pitchFamily="34" charset="-122"/>
                <a:ea typeface="微软雅黑" panose="020B0503020204020204" pitchFamily="34" charset="-122"/>
                <a:sym typeface="+mn-ea"/>
              </a:rPr>
              <a:t>建立评估体系，达标攻坚</a:t>
            </a:r>
            <a:endParaRPr lang="zh-CN" altLang="en-US" sz="1200" b="1">
              <a:solidFill>
                <a:schemeClr val="accent1"/>
              </a:solidFill>
              <a:latin typeface="微软雅黑" panose="020B0503020204020204" pitchFamily="34" charset="-122"/>
              <a:ea typeface="微软雅黑" panose="020B0503020204020204" pitchFamily="34" charset="-122"/>
              <a:sym typeface="+mn-ea"/>
            </a:endParaRPr>
          </a:p>
        </p:txBody>
      </p:sp>
      <p:sp>
        <p:nvSpPr>
          <p:cNvPr id="49" name="文本框 48"/>
          <p:cNvSpPr txBox="1"/>
          <p:nvPr/>
        </p:nvSpPr>
        <p:spPr>
          <a:xfrm>
            <a:off x="622935" y="4223385"/>
            <a:ext cx="5112385" cy="553085"/>
          </a:xfrm>
          <a:prstGeom prst="rect">
            <a:avLst/>
          </a:prstGeom>
          <a:noFill/>
        </p:spPr>
        <p:txBody>
          <a:bodyPr wrap="square" rtlCol="0" anchor="t">
            <a:spAutoFit/>
          </a:bodyPr>
          <a:p>
            <a:pPr marL="171450" indent="-171450" fontAlgn="auto">
              <a:lnSpc>
                <a:spcPct val="150000"/>
              </a:lnSpc>
              <a:buFont typeface="Arial" panose="020B0604020202020204" pitchFamily="34" charset="0"/>
              <a:buChar char="•"/>
            </a:pPr>
            <a:r>
              <a:rPr lang="zh-CN" altLang="en-US" sz="1000" b="1">
                <a:latin typeface="微软雅黑" panose="020B0503020204020204" pitchFamily="34" charset="-122"/>
                <a:ea typeface="微软雅黑" panose="020B0503020204020204" pitchFamily="34" charset="-122"/>
                <a:sym typeface="+mn-ea"/>
              </a:rPr>
              <a:t>战客达标评价体系</a:t>
            </a:r>
            <a:r>
              <a:rPr lang="zh-CN" altLang="en-US" sz="1000" b="1">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制定明确的达标标准，包括</a:t>
            </a:r>
            <a:r>
              <a:rPr lang="en-US" altLang="zh-CN" sz="1000">
                <a:latin typeface="微软雅黑" panose="020B0503020204020204" pitchFamily="34" charset="-122"/>
                <a:ea typeface="微软雅黑" panose="020B0503020204020204" pitchFamily="34" charset="-122"/>
                <a:sym typeface="+mn-ea"/>
              </a:rPr>
              <a:t>B</a:t>
            </a:r>
            <a:r>
              <a:rPr lang="zh-CN" altLang="en-US" sz="1000">
                <a:latin typeface="微软雅黑" panose="020B0503020204020204" pitchFamily="34" charset="-122"/>
                <a:ea typeface="微软雅黑" panose="020B0503020204020204" pitchFamily="34" charset="-122"/>
                <a:sym typeface="+mn-ea"/>
              </a:rPr>
              <a:t>年度收入、产品厚度、成员宽带合约渗透等关键指标，进行战客集团综合评价。</a:t>
            </a:r>
            <a:endParaRPr lang="zh-CN" altLang="en-US" sz="1000" spc="-5"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50" name="图示 49"/>
          <p:cNvGraphicFramePr/>
          <p:nvPr/>
        </p:nvGraphicFramePr>
        <p:xfrm>
          <a:off x="532130" y="3108960"/>
          <a:ext cx="1581785" cy="10591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1" name="图示 50"/>
          <p:cNvGraphicFramePr/>
          <p:nvPr/>
        </p:nvGraphicFramePr>
        <p:xfrm>
          <a:off x="2279650" y="3108960"/>
          <a:ext cx="1625600" cy="105918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52" name="图示 51"/>
          <p:cNvGraphicFramePr/>
          <p:nvPr/>
        </p:nvGraphicFramePr>
        <p:xfrm>
          <a:off x="4070985" y="3135313"/>
          <a:ext cx="1485900" cy="100647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53" name="文本框 52"/>
          <p:cNvSpPr txBox="1"/>
          <p:nvPr>
            <p:custDataLst>
              <p:tags r:id="rId22"/>
            </p:custDataLst>
          </p:nvPr>
        </p:nvSpPr>
        <p:spPr>
          <a:xfrm>
            <a:off x="772160" y="4869815"/>
            <a:ext cx="1008000" cy="252095"/>
          </a:xfrm>
          <a:prstGeom prst="rect">
            <a:avLst/>
          </a:prstGeom>
          <a:noFill/>
          <a:ln>
            <a:solidFill>
              <a:schemeClr val="accent1"/>
            </a:solidFill>
          </a:ln>
        </p:spPr>
        <p:txBody>
          <a:bodyPr wrap="square" rtlCol="0">
            <a:noAutofit/>
          </a:bodyPr>
          <a:p>
            <a:pPr algn="ctr"/>
            <a:r>
              <a:rPr lang="en-US" altLang="zh-CN" sz="900">
                <a:latin typeface="微软雅黑" panose="020B0503020204020204" pitchFamily="34" charset="-122"/>
                <a:ea typeface="微软雅黑" panose="020B0503020204020204" pitchFamily="34" charset="-122"/>
                <a:sym typeface="+mn-ea"/>
              </a:rPr>
              <a:t>B</a:t>
            </a:r>
            <a:r>
              <a:rPr lang="zh-CN" altLang="en-US" sz="900">
                <a:latin typeface="微软雅黑" panose="020B0503020204020204" pitchFamily="34" charset="-122"/>
                <a:ea typeface="微软雅黑" panose="020B0503020204020204" pitchFamily="34" charset="-122"/>
                <a:sym typeface="+mn-ea"/>
              </a:rPr>
              <a:t>收入</a:t>
            </a:r>
            <a:endParaRPr lang="zh-CN" altLang="en-US" sz="900">
              <a:latin typeface="微软雅黑" panose="020B0503020204020204" pitchFamily="34" charset="-122"/>
              <a:ea typeface="微软雅黑" panose="020B0503020204020204" pitchFamily="34" charset="-122"/>
              <a:sym typeface="+mn-ea"/>
            </a:endParaRPr>
          </a:p>
        </p:txBody>
      </p:sp>
      <p:sp>
        <p:nvSpPr>
          <p:cNvPr id="54" name="文本框 53"/>
          <p:cNvSpPr txBox="1"/>
          <p:nvPr>
            <p:custDataLst>
              <p:tags r:id="rId23"/>
            </p:custDataLst>
          </p:nvPr>
        </p:nvSpPr>
        <p:spPr>
          <a:xfrm>
            <a:off x="2040510" y="4869815"/>
            <a:ext cx="1007745" cy="252095"/>
          </a:xfrm>
          <a:prstGeom prst="rect">
            <a:avLst/>
          </a:prstGeom>
          <a:noFill/>
          <a:ln>
            <a:solidFill>
              <a:schemeClr val="accent1"/>
            </a:solidFill>
          </a:ln>
        </p:spPr>
        <p:txBody>
          <a:bodyPr wrap="square" rtlCol="0">
            <a:noAutofit/>
          </a:bodyPr>
          <a:p>
            <a:pPr algn="ctr"/>
            <a:r>
              <a:rPr lang="zh-CN" altLang="en-US" sz="900">
                <a:latin typeface="微软雅黑" panose="020B0503020204020204" pitchFamily="34" charset="-122"/>
                <a:ea typeface="微软雅黑" panose="020B0503020204020204" pitchFamily="34" charset="-122"/>
              </a:rPr>
              <a:t>产品厚度</a:t>
            </a:r>
            <a:endParaRPr lang="zh-CN" altLang="en-US" sz="900">
              <a:latin typeface="微软雅黑" panose="020B0503020204020204" pitchFamily="34" charset="-122"/>
              <a:ea typeface="微软雅黑" panose="020B0503020204020204" pitchFamily="34" charset="-122"/>
            </a:endParaRPr>
          </a:p>
        </p:txBody>
      </p:sp>
      <p:sp>
        <p:nvSpPr>
          <p:cNvPr id="55" name="文本框 54"/>
          <p:cNvSpPr txBox="1"/>
          <p:nvPr>
            <p:custDataLst>
              <p:tags r:id="rId24"/>
            </p:custDataLst>
          </p:nvPr>
        </p:nvSpPr>
        <p:spPr>
          <a:xfrm>
            <a:off x="3308605" y="4869815"/>
            <a:ext cx="1007745" cy="252095"/>
          </a:xfrm>
          <a:prstGeom prst="rect">
            <a:avLst/>
          </a:prstGeom>
          <a:noFill/>
          <a:ln>
            <a:solidFill>
              <a:schemeClr val="accent1"/>
            </a:solidFill>
          </a:ln>
        </p:spPr>
        <p:txBody>
          <a:bodyPr wrap="square" rtlCol="0">
            <a:noAutofit/>
          </a:bodyPr>
          <a:p>
            <a:pPr algn="ctr"/>
            <a:r>
              <a:rPr lang="zh-CN" altLang="en-US" sz="900">
                <a:latin typeface="微软雅黑" panose="020B0503020204020204" pitchFamily="34" charset="-122"/>
                <a:ea typeface="微软雅黑" panose="020B0503020204020204" pitchFamily="34" charset="-122"/>
              </a:rPr>
              <a:t>宽带渗透</a:t>
            </a:r>
            <a:endParaRPr lang="zh-CN" altLang="en-US" sz="900">
              <a:latin typeface="微软雅黑" panose="020B0503020204020204" pitchFamily="34" charset="-122"/>
              <a:ea typeface="微软雅黑" panose="020B0503020204020204" pitchFamily="34" charset="-122"/>
            </a:endParaRPr>
          </a:p>
        </p:txBody>
      </p:sp>
      <p:sp>
        <p:nvSpPr>
          <p:cNvPr id="56" name="文本框 55"/>
          <p:cNvSpPr txBox="1"/>
          <p:nvPr>
            <p:custDataLst>
              <p:tags r:id="rId25"/>
            </p:custDataLst>
          </p:nvPr>
        </p:nvSpPr>
        <p:spPr>
          <a:xfrm>
            <a:off x="4576700" y="4868545"/>
            <a:ext cx="1007745" cy="252095"/>
          </a:xfrm>
          <a:prstGeom prst="rect">
            <a:avLst/>
          </a:prstGeom>
          <a:noFill/>
          <a:ln>
            <a:solidFill>
              <a:schemeClr val="accent1"/>
            </a:solidFill>
          </a:ln>
        </p:spPr>
        <p:txBody>
          <a:bodyPr wrap="square" rtlCol="0">
            <a:noAutofit/>
          </a:bodyPr>
          <a:p>
            <a:pPr algn="ctr"/>
            <a:r>
              <a:rPr lang="zh-CN" altLang="en-US" sz="900">
                <a:latin typeface="微软雅黑" panose="020B0503020204020204" pitchFamily="34" charset="-122"/>
                <a:ea typeface="微软雅黑" panose="020B0503020204020204" pitchFamily="34" charset="-122"/>
              </a:rPr>
              <a:t>合约渗透</a:t>
            </a:r>
            <a:endParaRPr lang="zh-CN" altLang="en-US" sz="900">
              <a:latin typeface="微软雅黑" panose="020B0503020204020204" pitchFamily="34" charset="-122"/>
              <a:ea typeface="微软雅黑" panose="020B0503020204020204" pitchFamily="34" charset="-122"/>
            </a:endParaRPr>
          </a:p>
        </p:txBody>
      </p:sp>
      <p:sp>
        <p:nvSpPr>
          <p:cNvPr id="57" name="文本框 56"/>
          <p:cNvSpPr txBox="1"/>
          <p:nvPr/>
        </p:nvSpPr>
        <p:spPr>
          <a:xfrm>
            <a:off x="695325" y="5143500"/>
            <a:ext cx="1073150" cy="245110"/>
          </a:xfrm>
          <a:prstGeom prst="rect">
            <a:avLst/>
          </a:prstGeom>
          <a:noFill/>
        </p:spPr>
        <p:txBody>
          <a:bodyPr wrap="square" rtlCol="0">
            <a:spAutoFit/>
          </a:bodyPr>
          <a:p>
            <a:pPr algn="ct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万</a:t>
            </a:r>
            <a:endPar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文本框 57"/>
          <p:cNvSpPr txBox="1"/>
          <p:nvPr/>
        </p:nvSpPr>
        <p:spPr>
          <a:xfrm>
            <a:off x="1967230" y="5143500"/>
            <a:ext cx="1073150" cy="245110"/>
          </a:xfrm>
          <a:prstGeom prst="rect">
            <a:avLst/>
          </a:prstGeom>
          <a:noFill/>
        </p:spPr>
        <p:txBody>
          <a:bodyPr wrap="square" rtlCol="0">
            <a:spAutoFit/>
          </a:bodyPr>
          <a:p>
            <a:pPr algn="ct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项标品</a:t>
            </a:r>
            <a:endPar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p:nvSpPr>
        <p:spPr>
          <a:xfrm>
            <a:off x="3239135" y="5143500"/>
            <a:ext cx="1073150" cy="245110"/>
          </a:xfrm>
          <a:prstGeom prst="rect">
            <a:avLst/>
          </a:prstGeom>
          <a:noFill/>
        </p:spPr>
        <p:txBody>
          <a:bodyPr wrap="square" rtlCol="0">
            <a:spAutoFit/>
          </a:bodyPr>
          <a:p>
            <a:pPr algn="ct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40%</a:t>
            </a:r>
            <a:endPar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0" name="文本框 59"/>
          <p:cNvSpPr txBox="1"/>
          <p:nvPr/>
        </p:nvSpPr>
        <p:spPr>
          <a:xfrm>
            <a:off x="4511040" y="5158105"/>
            <a:ext cx="1073150" cy="245110"/>
          </a:xfrm>
          <a:prstGeom prst="rect">
            <a:avLst/>
          </a:prstGeom>
          <a:noFill/>
        </p:spPr>
        <p:txBody>
          <a:bodyPr wrap="square" rtlCol="0">
            <a:spAutoFit/>
          </a:bodyPr>
          <a:p>
            <a:pPr algn="ct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0%</a:t>
            </a:r>
            <a:endPar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61" name="表格 60"/>
          <p:cNvGraphicFramePr/>
          <p:nvPr>
            <p:custDataLst>
              <p:tags r:id="rId26"/>
            </p:custDataLst>
          </p:nvPr>
        </p:nvGraphicFramePr>
        <p:xfrm>
          <a:off x="532130" y="5439410"/>
          <a:ext cx="5064760" cy="846455"/>
        </p:xfrm>
        <a:graphic>
          <a:graphicData uri="http://schemas.openxmlformats.org/drawingml/2006/table">
            <a:tbl>
              <a:tblPr firstRow="1">
                <a:tableStyleId>{CD36938B-791B-497C-AD06-620454817977}</a:tableStyleId>
              </a:tblPr>
              <a:tblGrid>
                <a:gridCol w="633095"/>
                <a:gridCol w="633095"/>
                <a:gridCol w="633095"/>
                <a:gridCol w="633095"/>
                <a:gridCol w="633095"/>
                <a:gridCol w="633095"/>
                <a:gridCol w="633095"/>
                <a:gridCol w="633095"/>
              </a:tblGrid>
              <a:tr h="269875">
                <a:tc>
                  <a:txBody>
                    <a:bodyPr/>
                    <a:p>
                      <a:pPr algn="ctr" fontAlgn="ctr">
                        <a:lnSpc>
                          <a:spcPct val="120000"/>
                        </a:lnSpc>
                      </a:pPr>
                      <a:r>
                        <a:rPr lang="zh-CN" altLang="en-US" sz="900" spc="60">
                          <a:latin typeface="微软雅黑" panose="020B0503020204020204" pitchFamily="34" charset="-122"/>
                          <a:ea typeface="微软雅黑" panose="020B0503020204020204" pitchFamily="34" charset="-122"/>
                        </a:rPr>
                        <a:t>县市</a:t>
                      </a:r>
                      <a:endParaRPr lang="zh-CN" altLang="en-US" sz="900" spc="60">
                        <a:latin typeface="微软雅黑" panose="020B0503020204020204" pitchFamily="34" charset="-122"/>
                        <a:ea typeface="微软雅黑" panose="020B0503020204020204" pitchFamily="34" charset="-122"/>
                      </a:endParaRPr>
                    </a:p>
                  </a:txBody>
                  <a:tcPr marL="25400" marR="25400" marT="6350" marB="6350" anchor="ctr" anchorCtr="0"/>
                </a:tc>
                <a:tc>
                  <a:txBody>
                    <a:bodyPr/>
                    <a:p>
                      <a:pPr algn="ctr" fontAlgn="ctr">
                        <a:lnSpc>
                          <a:spcPct val="120000"/>
                        </a:lnSpc>
                      </a:pPr>
                      <a:r>
                        <a:rPr lang="zh-CN" altLang="en-US" sz="900" spc="60">
                          <a:latin typeface="微软雅黑" panose="020B0503020204020204" pitchFamily="34" charset="-122"/>
                          <a:ea typeface="微软雅黑" panose="020B0503020204020204" pitchFamily="34" charset="-122"/>
                        </a:rPr>
                        <a:t>嘉禾</a:t>
                      </a:r>
                      <a:endParaRPr lang="zh-CN" altLang="en-US" sz="900" spc="60">
                        <a:latin typeface="微软雅黑" panose="020B0503020204020204" pitchFamily="34" charset="-122"/>
                        <a:ea typeface="微软雅黑" panose="020B0503020204020204" pitchFamily="34" charset="-122"/>
                      </a:endParaRPr>
                    </a:p>
                  </a:txBody>
                  <a:tcPr marL="25400" marR="25400" marT="6350" marB="6350" anchor="ctr" anchorCtr="0"/>
                </a:tc>
                <a:tc>
                  <a:txBody>
                    <a:bodyPr/>
                    <a:p>
                      <a:pPr algn="ctr" fontAlgn="ctr">
                        <a:lnSpc>
                          <a:spcPct val="120000"/>
                        </a:lnSpc>
                      </a:pPr>
                      <a:r>
                        <a:rPr lang="zh-CN" altLang="en-US" sz="900" spc="60">
                          <a:latin typeface="微软雅黑" panose="020B0503020204020204" pitchFamily="34" charset="-122"/>
                          <a:ea typeface="微软雅黑" panose="020B0503020204020204" pitchFamily="34" charset="-122"/>
                        </a:rPr>
                        <a:t>嘉善</a:t>
                      </a:r>
                      <a:endParaRPr lang="zh-CN" altLang="en-US" sz="900" spc="60">
                        <a:latin typeface="微软雅黑" panose="020B0503020204020204" pitchFamily="34" charset="-122"/>
                        <a:ea typeface="微软雅黑" panose="020B0503020204020204" pitchFamily="34" charset="-122"/>
                      </a:endParaRPr>
                    </a:p>
                  </a:txBody>
                  <a:tcPr marL="25400" marR="25400" marT="6350" marB="6350" anchor="ctr" anchorCtr="0"/>
                </a:tc>
                <a:tc>
                  <a:txBody>
                    <a:bodyPr/>
                    <a:p>
                      <a:pPr algn="ctr" fontAlgn="ctr">
                        <a:lnSpc>
                          <a:spcPct val="120000"/>
                        </a:lnSpc>
                      </a:pPr>
                      <a:r>
                        <a:rPr lang="zh-CN" altLang="en-US" sz="900" spc="60">
                          <a:latin typeface="微软雅黑" panose="020B0503020204020204" pitchFamily="34" charset="-122"/>
                          <a:ea typeface="微软雅黑" panose="020B0503020204020204" pitchFamily="34" charset="-122"/>
                        </a:rPr>
                        <a:t>平湖</a:t>
                      </a:r>
                      <a:endParaRPr lang="zh-CN" altLang="en-US" sz="900" spc="60">
                        <a:latin typeface="微软雅黑" panose="020B0503020204020204" pitchFamily="34" charset="-122"/>
                        <a:ea typeface="微软雅黑" panose="020B0503020204020204" pitchFamily="34" charset="-122"/>
                      </a:endParaRPr>
                    </a:p>
                  </a:txBody>
                  <a:tcPr marL="25400" marR="25400" marT="6350" marB="6350" anchor="ctr" anchorCtr="0"/>
                </a:tc>
                <a:tc>
                  <a:txBody>
                    <a:bodyPr/>
                    <a:p>
                      <a:pPr algn="ctr" fontAlgn="ctr">
                        <a:lnSpc>
                          <a:spcPct val="120000"/>
                        </a:lnSpc>
                      </a:pPr>
                      <a:r>
                        <a:rPr lang="zh-CN" altLang="en-US" sz="900" spc="60">
                          <a:latin typeface="微软雅黑" panose="020B0503020204020204" pitchFamily="34" charset="-122"/>
                          <a:ea typeface="微软雅黑" panose="020B0503020204020204" pitchFamily="34" charset="-122"/>
                        </a:rPr>
                        <a:t>海盐</a:t>
                      </a:r>
                      <a:endParaRPr lang="zh-CN" altLang="en-US" sz="900" spc="60">
                        <a:latin typeface="微软雅黑" panose="020B0503020204020204" pitchFamily="34" charset="-122"/>
                        <a:ea typeface="微软雅黑" panose="020B0503020204020204" pitchFamily="34" charset="-122"/>
                      </a:endParaRPr>
                    </a:p>
                  </a:txBody>
                  <a:tcPr marL="25400" marR="25400" marT="6350" marB="6350" anchor="ctr" anchorCtr="0"/>
                </a:tc>
                <a:tc>
                  <a:txBody>
                    <a:bodyPr/>
                    <a:p>
                      <a:pPr algn="ctr" fontAlgn="ctr">
                        <a:lnSpc>
                          <a:spcPct val="120000"/>
                        </a:lnSpc>
                      </a:pPr>
                      <a:r>
                        <a:rPr lang="zh-CN" altLang="en-US" sz="900" spc="60">
                          <a:latin typeface="微软雅黑" panose="020B0503020204020204" pitchFamily="34" charset="-122"/>
                          <a:ea typeface="微软雅黑" panose="020B0503020204020204" pitchFamily="34" charset="-122"/>
                        </a:rPr>
                        <a:t>海宁</a:t>
                      </a:r>
                      <a:endParaRPr lang="zh-CN" altLang="en-US" sz="900" spc="60">
                        <a:latin typeface="微软雅黑" panose="020B0503020204020204" pitchFamily="34" charset="-122"/>
                        <a:ea typeface="微软雅黑" panose="020B0503020204020204" pitchFamily="34" charset="-122"/>
                      </a:endParaRPr>
                    </a:p>
                  </a:txBody>
                  <a:tcPr marL="25400" marR="25400" marT="6350" marB="6350" anchor="ctr" anchorCtr="0"/>
                </a:tc>
                <a:tc>
                  <a:txBody>
                    <a:bodyPr/>
                    <a:p>
                      <a:pPr algn="ctr" fontAlgn="ctr">
                        <a:lnSpc>
                          <a:spcPct val="120000"/>
                        </a:lnSpc>
                      </a:pPr>
                      <a:r>
                        <a:rPr lang="zh-CN" altLang="en-US" sz="900" spc="60">
                          <a:latin typeface="微软雅黑" panose="020B0503020204020204" pitchFamily="34" charset="-122"/>
                          <a:ea typeface="微软雅黑" panose="020B0503020204020204" pitchFamily="34" charset="-122"/>
                        </a:rPr>
                        <a:t>桐乡</a:t>
                      </a:r>
                      <a:endParaRPr lang="zh-CN" altLang="en-US" sz="900" spc="60">
                        <a:latin typeface="微软雅黑" panose="020B0503020204020204" pitchFamily="34" charset="-122"/>
                        <a:ea typeface="微软雅黑" panose="020B0503020204020204" pitchFamily="34" charset="-122"/>
                      </a:endParaRPr>
                    </a:p>
                  </a:txBody>
                  <a:tcPr marL="25400" marR="25400" marT="6350" marB="6350" anchor="ctr" anchorCtr="0"/>
                </a:tc>
                <a:tc>
                  <a:txBody>
                    <a:bodyPr/>
                    <a:p>
                      <a:pPr algn="ctr" fontAlgn="ctr">
                        <a:lnSpc>
                          <a:spcPct val="120000"/>
                        </a:lnSpc>
                      </a:pPr>
                      <a:r>
                        <a:rPr lang="zh-CN" altLang="en-US" sz="900" spc="60">
                          <a:latin typeface="微软雅黑" panose="020B0503020204020204" pitchFamily="34" charset="-122"/>
                          <a:ea typeface="微软雅黑" panose="020B0503020204020204" pitchFamily="34" charset="-122"/>
                        </a:rPr>
                        <a:t>战客</a:t>
                      </a:r>
                      <a:endParaRPr lang="zh-CN" altLang="en-US" sz="900" spc="60">
                        <a:latin typeface="微软雅黑" panose="020B0503020204020204" pitchFamily="34" charset="-122"/>
                        <a:ea typeface="微软雅黑" panose="020B0503020204020204" pitchFamily="34" charset="-122"/>
                      </a:endParaRPr>
                    </a:p>
                  </a:txBody>
                  <a:tcPr marL="25400" marR="25400" marT="6350" marB="6350" anchor="ctr" anchorCtr="0"/>
                </a:tc>
              </a:tr>
              <a:tr h="192405">
                <a:tc>
                  <a:txBody>
                    <a:bodyPr/>
                    <a:p>
                      <a:pPr algn="ctr" fontAlgn="ctr">
                        <a:lnSpc>
                          <a:spcPct val="120000"/>
                        </a:lnSpc>
                      </a:pPr>
                      <a:r>
                        <a:rPr lang="zh-CN" altLang="en-US" sz="900">
                          <a:latin typeface="微软雅黑" panose="020B0503020204020204" pitchFamily="34" charset="-122"/>
                          <a:ea typeface="微软雅黑" panose="020B0503020204020204" pitchFamily="34" charset="-122"/>
                        </a:rPr>
                        <a:t>战客数量</a:t>
                      </a:r>
                      <a:endParaRPr lang="zh-CN" altLang="en-US" sz="900">
                        <a:latin typeface="微软雅黑" panose="020B0503020204020204" pitchFamily="34" charset="-122"/>
                        <a:ea typeface="微软雅黑" panose="020B0503020204020204" pitchFamily="34" charset="-122"/>
                      </a:endParaRPr>
                    </a:p>
                  </a:txBody>
                  <a:tcPr marL="25400" marR="25400" marT="6350" marB="6350" anchor="ctr" anchorCtr="0"/>
                </a:tc>
                <a:tc>
                  <a:txBody>
                    <a:bodyPr/>
                    <a:p>
                      <a:pPr algn="ctr" fontAlgn="ctr"/>
                      <a:r>
                        <a:rPr lang="en-US" altLang="zh-CN" sz="1100" b="0" i="0">
                          <a:solidFill>
                            <a:srgbClr val="000000"/>
                          </a:solidFill>
                          <a:latin typeface="等线" panose="02010600030101010101" charset="-122"/>
                          <a:ea typeface="等线" panose="02010600030101010101" charset="-122"/>
                        </a:rPr>
                        <a:t>1370</a:t>
                      </a:r>
                      <a:endParaRPr lang="en-US" altLang="zh-CN" sz="1100" b="0" i="0">
                        <a:solidFill>
                          <a:srgbClr val="000000"/>
                        </a:solidFill>
                        <a:latin typeface="等线" panose="02010600030101010101" charset="-122"/>
                        <a:ea typeface="等线" panose="02010600030101010101" charset="-122"/>
                      </a:endParaRPr>
                    </a:p>
                  </a:txBody>
                  <a:tcPr marL="6667" marR="6667" marT="6667" marB="0" anchor="ctr" anchorCtr="0"/>
                </a:tc>
                <a:tc>
                  <a:txBody>
                    <a:bodyPr/>
                    <a:p>
                      <a:pPr algn="ctr" fontAlgn="ctr"/>
                      <a:r>
                        <a:rPr lang="en-US" altLang="zh-CN" sz="1100" b="0" i="0">
                          <a:solidFill>
                            <a:srgbClr val="000000"/>
                          </a:solidFill>
                          <a:latin typeface="等线" panose="02010600030101010101" charset="-122"/>
                          <a:ea typeface="等线" panose="02010600030101010101" charset="-122"/>
                        </a:rPr>
                        <a:t>745</a:t>
                      </a:r>
                      <a:endParaRPr lang="en-US" altLang="zh-CN" sz="1100" b="0" i="0">
                        <a:solidFill>
                          <a:srgbClr val="000000"/>
                        </a:solidFill>
                        <a:latin typeface="等线" panose="02010600030101010101" charset="-122"/>
                        <a:ea typeface="等线" panose="02010600030101010101" charset="-122"/>
                      </a:endParaRPr>
                    </a:p>
                  </a:txBody>
                  <a:tcPr marL="6667" marR="6667" marT="6667" marB="0" anchor="ctr" anchorCtr="0"/>
                </a:tc>
                <a:tc>
                  <a:txBody>
                    <a:bodyPr/>
                    <a:p>
                      <a:pPr algn="ctr" fontAlgn="ctr"/>
                      <a:r>
                        <a:rPr lang="en-US" altLang="zh-CN" sz="1100" b="0" i="0">
                          <a:solidFill>
                            <a:srgbClr val="000000"/>
                          </a:solidFill>
                          <a:latin typeface="等线" panose="02010600030101010101" charset="-122"/>
                          <a:ea typeface="等线" panose="02010600030101010101" charset="-122"/>
                        </a:rPr>
                        <a:t>822</a:t>
                      </a:r>
                      <a:endParaRPr lang="en-US" altLang="zh-CN" sz="1100" b="0" i="0">
                        <a:solidFill>
                          <a:srgbClr val="000000"/>
                        </a:solidFill>
                        <a:latin typeface="等线" panose="02010600030101010101" charset="-122"/>
                        <a:ea typeface="等线" panose="02010600030101010101" charset="-122"/>
                      </a:endParaRPr>
                    </a:p>
                  </a:txBody>
                  <a:tcPr marL="6667" marR="6667" marT="6667" marB="0" anchor="ctr" anchorCtr="0"/>
                </a:tc>
                <a:tc>
                  <a:txBody>
                    <a:bodyPr/>
                    <a:p>
                      <a:pPr algn="ctr" fontAlgn="ctr"/>
                      <a:r>
                        <a:rPr lang="en-US" altLang="zh-CN" sz="1100" b="0" i="0">
                          <a:solidFill>
                            <a:srgbClr val="000000"/>
                          </a:solidFill>
                          <a:latin typeface="等线" panose="02010600030101010101" charset="-122"/>
                          <a:ea typeface="等线" panose="02010600030101010101" charset="-122"/>
                        </a:rPr>
                        <a:t>660</a:t>
                      </a:r>
                      <a:endParaRPr lang="en-US" altLang="zh-CN" sz="1100" b="0" i="0">
                        <a:solidFill>
                          <a:srgbClr val="000000"/>
                        </a:solidFill>
                        <a:latin typeface="等线" panose="02010600030101010101" charset="-122"/>
                        <a:ea typeface="等线" panose="02010600030101010101" charset="-122"/>
                      </a:endParaRPr>
                    </a:p>
                  </a:txBody>
                  <a:tcPr marL="6667" marR="6667" marT="6667" marB="0" anchor="ctr" anchorCtr="0"/>
                </a:tc>
                <a:tc>
                  <a:txBody>
                    <a:bodyPr/>
                    <a:p>
                      <a:pPr algn="ctr" fontAlgn="ctr"/>
                      <a:r>
                        <a:rPr lang="en-US" altLang="zh-CN" sz="1100" b="0" i="0">
                          <a:solidFill>
                            <a:srgbClr val="000000"/>
                          </a:solidFill>
                          <a:latin typeface="等线" panose="02010600030101010101" charset="-122"/>
                          <a:ea typeface="等线" panose="02010600030101010101" charset="-122"/>
                        </a:rPr>
                        <a:t>919</a:t>
                      </a:r>
                      <a:endParaRPr lang="en-US" altLang="zh-CN" sz="1100" b="0" i="0">
                        <a:solidFill>
                          <a:srgbClr val="000000"/>
                        </a:solidFill>
                        <a:latin typeface="等线" panose="02010600030101010101" charset="-122"/>
                        <a:ea typeface="等线" panose="02010600030101010101" charset="-122"/>
                      </a:endParaRPr>
                    </a:p>
                  </a:txBody>
                  <a:tcPr marL="6667" marR="6667" marT="6667" marB="0" anchor="ctr" anchorCtr="0"/>
                </a:tc>
                <a:tc>
                  <a:txBody>
                    <a:bodyPr/>
                    <a:p>
                      <a:pPr algn="ctr" fontAlgn="ctr"/>
                      <a:r>
                        <a:rPr lang="en-US" altLang="zh-CN" sz="1100" b="0" i="0">
                          <a:solidFill>
                            <a:srgbClr val="000000"/>
                          </a:solidFill>
                          <a:latin typeface="等线" panose="02010600030101010101" charset="-122"/>
                          <a:ea typeface="等线" panose="02010600030101010101" charset="-122"/>
                        </a:rPr>
                        <a:t>844</a:t>
                      </a:r>
                      <a:endParaRPr lang="en-US" altLang="zh-CN" sz="1100" b="0" i="0">
                        <a:solidFill>
                          <a:srgbClr val="000000"/>
                        </a:solidFill>
                        <a:latin typeface="等线" panose="02010600030101010101" charset="-122"/>
                        <a:ea typeface="等线" panose="02010600030101010101" charset="-122"/>
                      </a:endParaRPr>
                    </a:p>
                  </a:txBody>
                  <a:tcPr marL="6667" marR="6667" marT="6667" marB="0" anchor="ctr" anchorCtr="0"/>
                </a:tc>
                <a:tc>
                  <a:txBody>
                    <a:bodyPr/>
                    <a:p>
                      <a:pPr algn="ctr" fontAlgn="ctr"/>
                      <a:r>
                        <a:rPr lang="en-US" altLang="zh-CN" sz="1100" b="0" i="0">
                          <a:solidFill>
                            <a:srgbClr val="000000"/>
                          </a:solidFill>
                          <a:latin typeface="等线" panose="02010600030101010101" charset="-122"/>
                          <a:ea typeface="等线" panose="02010600030101010101" charset="-122"/>
                        </a:rPr>
                        <a:t>227</a:t>
                      </a:r>
                      <a:endParaRPr lang="en-US" altLang="zh-CN" sz="1100" b="0" i="0">
                        <a:solidFill>
                          <a:srgbClr val="000000"/>
                        </a:solidFill>
                        <a:latin typeface="等线" panose="02010600030101010101" charset="-122"/>
                        <a:ea typeface="等线" panose="02010600030101010101" charset="-122"/>
                      </a:endParaRPr>
                    </a:p>
                  </a:txBody>
                  <a:tcPr marL="6667" marR="6667" marT="6667" marB="0" anchor="ctr" anchorCtr="0"/>
                </a:tc>
              </a:tr>
              <a:tr h="191770">
                <a:tc>
                  <a:txBody>
                    <a:bodyPr/>
                    <a:p>
                      <a:pPr algn="ctr" fontAlgn="ctr">
                        <a:lnSpc>
                          <a:spcPct val="120000"/>
                        </a:lnSpc>
                      </a:pPr>
                      <a:r>
                        <a:rPr lang="zh-CN" altLang="en-US" sz="900">
                          <a:latin typeface="微软雅黑" panose="020B0503020204020204" pitchFamily="34" charset="-122"/>
                          <a:ea typeface="微软雅黑" panose="020B0503020204020204" pitchFamily="34" charset="-122"/>
                        </a:rPr>
                        <a:t>达标数量</a:t>
                      </a:r>
                      <a:endParaRPr lang="zh-CN" altLang="en-US" sz="900">
                        <a:latin typeface="微软雅黑" panose="020B0503020204020204" pitchFamily="34" charset="-122"/>
                        <a:ea typeface="微软雅黑" panose="020B0503020204020204" pitchFamily="34" charset="-122"/>
                      </a:endParaRPr>
                    </a:p>
                  </a:txBody>
                  <a:tcPr marL="25400" marR="25400" marT="6350" marB="6350" anchor="ctr" anchorCtr="0"/>
                </a:tc>
                <a:tc>
                  <a:txBody>
                    <a:bodyPr/>
                    <a:p>
                      <a:pPr algn="ctr" fontAlgn="ctr"/>
                      <a:r>
                        <a:rPr lang="en-US" altLang="zh-CN" sz="1100" b="0" i="0">
                          <a:solidFill>
                            <a:srgbClr val="000000"/>
                          </a:solidFill>
                          <a:latin typeface="等线" panose="02010600030101010101" charset="-122"/>
                          <a:ea typeface="等线" panose="02010600030101010101" charset="-122"/>
                        </a:rPr>
                        <a:t>140</a:t>
                      </a:r>
                      <a:endParaRPr lang="en-US" altLang="zh-CN" sz="1100" b="0" i="0">
                        <a:solidFill>
                          <a:srgbClr val="000000"/>
                        </a:solidFill>
                        <a:latin typeface="等线" panose="02010600030101010101" charset="-122"/>
                        <a:ea typeface="等线" panose="02010600030101010101" charset="-122"/>
                      </a:endParaRPr>
                    </a:p>
                  </a:txBody>
                  <a:tcPr marL="6667" marR="6667" marT="6667" marB="0" anchor="ctr" anchorCtr="0"/>
                </a:tc>
                <a:tc>
                  <a:txBody>
                    <a:bodyPr/>
                    <a:p>
                      <a:pPr algn="ctr" fontAlgn="ctr"/>
                      <a:r>
                        <a:rPr lang="en-US" altLang="zh-CN" sz="1100" b="0" i="0">
                          <a:solidFill>
                            <a:srgbClr val="000000"/>
                          </a:solidFill>
                          <a:latin typeface="等线" panose="02010600030101010101" charset="-122"/>
                          <a:ea typeface="等线" panose="02010600030101010101" charset="-122"/>
                        </a:rPr>
                        <a:t>93</a:t>
                      </a:r>
                      <a:endParaRPr lang="en-US" altLang="zh-CN" sz="1100" b="0" i="0">
                        <a:solidFill>
                          <a:srgbClr val="000000"/>
                        </a:solidFill>
                        <a:latin typeface="等线" panose="02010600030101010101" charset="-122"/>
                        <a:ea typeface="等线" panose="02010600030101010101" charset="-122"/>
                      </a:endParaRPr>
                    </a:p>
                  </a:txBody>
                  <a:tcPr marL="6667" marR="6667" marT="6667" marB="0" anchor="ctr" anchorCtr="0"/>
                </a:tc>
                <a:tc>
                  <a:txBody>
                    <a:bodyPr/>
                    <a:p>
                      <a:pPr algn="ctr" fontAlgn="ctr"/>
                      <a:r>
                        <a:rPr lang="en-US" altLang="zh-CN" sz="1100" b="0" i="0">
                          <a:solidFill>
                            <a:srgbClr val="000000"/>
                          </a:solidFill>
                          <a:latin typeface="等线" panose="02010600030101010101" charset="-122"/>
                          <a:ea typeface="等线" panose="02010600030101010101" charset="-122"/>
                        </a:rPr>
                        <a:t>106</a:t>
                      </a:r>
                      <a:endParaRPr lang="en-US" altLang="zh-CN" sz="1100" b="0" i="0">
                        <a:solidFill>
                          <a:srgbClr val="000000"/>
                        </a:solidFill>
                        <a:latin typeface="等线" panose="02010600030101010101" charset="-122"/>
                        <a:ea typeface="等线" panose="02010600030101010101" charset="-122"/>
                      </a:endParaRPr>
                    </a:p>
                  </a:txBody>
                  <a:tcPr marL="6667" marR="6667" marT="6667" marB="0" anchor="ctr" anchorCtr="0"/>
                </a:tc>
                <a:tc>
                  <a:txBody>
                    <a:bodyPr/>
                    <a:p>
                      <a:pPr algn="ctr" fontAlgn="ctr"/>
                      <a:r>
                        <a:rPr lang="en-US" altLang="zh-CN" sz="1100" b="0" i="0">
                          <a:solidFill>
                            <a:srgbClr val="000000"/>
                          </a:solidFill>
                          <a:latin typeface="等线" panose="02010600030101010101" charset="-122"/>
                          <a:ea typeface="等线" panose="02010600030101010101" charset="-122"/>
                        </a:rPr>
                        <a:t>59</a:t>
                      </a:r>
                      <a:endParaRPr lang="en-US" altLang="zh-CN" sz="1100" b="0" i="0">
                        <a:solidFill>
                          <a:srgbClr val="000000"/>
                        </a:solidFill>
                        <a:latin typeface="等线" panose="02010600030101010101" charset="-122"/>
                        <a:ea typeface="等线" panose="02010600030101010101" charset="-122"/>
                      </a:endParaRPr>
                    </a:p>
                  </a:txBody>
                  <a:tcPr marL="6667" marR="6667" marT="6667" marB="0" anchor="ctr" anchorCtr="0"/>
                </a:tc>
                <a:tc>
                  <a:txBody>
                    <a:bodyPr/>
                    <a:p>
                      <a:pPr algn="ctr" fontAlgn="ctr"/>
                      <a:r>
                        <a:rPr lang="en-US" altLang="zh-CN" sz="1100" b="0" i="0">
                          <a:solidFill>
                            <a:srgbClr val="000000"/>
                          </a:solidFill>
                          <a:latin typeface="等线" panose="02010600030101010101" charset="-122"/>
                          <a:ea typeface="等线" panose="02010600030101010101" charset="-122"/>
                        </a:rPr>
                        <a:t>100</a:t>
                      </a:r>
                      <a:endParaRPr lang="en-US" altLang="zh-CN" sz="1100" b="0" i="0">
                        <a:solidFill>
                          <a:srgbClr val="000000"/>
                        </a:solidFill>
                        <a:latin typeface="等线" panose="02010600030101010101" charset="-122"/>
                        <a:ea typeface="等线" panose="02010600030101010101" charset="-122"/>
                      </a:endParaRPr>
                    </a:p>
                  </a:txBody>
                  <a:tcPr marL="6667" marR="6667" marT="6667" marB="0" anchor="ctr" anchorCtr="0"/>
                </a:tc>
                <a:tc>
                  <a:txBody>
                    <a:bodyPr/>
                    <a:p>
                      <a:pPr algn="ctr" fontAlgn="ctr"/>
                      <a:r>
                        <a:rPr lang="en-US" altLang="zh-CN" sz="1100" b="0" i="0">
                          <a:solidFill>
                            <a:srgbClr val="000000"/>
                          </a:solidFill>
                          <a:latin typeface="等线" panose="02010600030101010101" charset="-122"/>
                          <a:ea typeface="等线" panose="02010600030101010101" charset="-122"/>
                        </a:rPr>
                        <a:t>107</a:t>
                      </a:r>
                      <a:endParaRPr lang="en-US" altLang="zh-CN" sz="1100" b="0" i="0">
                        <a:solidFill>
                          <a:srgbClr val="000000"/>
                        </a:solidFill>
                        <a:latin typeface="等线" panose="02010600030101010101" charset="-122"/>
                        <a:ea typeface="等线" panose="02010600030101010101" charset="-122"/>
                      </a:endParaRPr>
                    </a:p>
                  </a:txBody>
                  <a:tcPr marL="6667" marR="6667" marT="6667" marB="0" anchor="ctr" anchorCtr="0"/>
                </a:tc>
                <a:tc>
                  <a:txBody>
                    <a:bodyPr/>
                    <a:p>
                      <a:pPr algn="ctr" fontAlgn="ctr"/>
                      <a:r>
                        <a:rPr lang="en-US" altLang="zh-CN" sz="1100" b="0" i="0">
                          <a:solidFill>
                            <a:srgbClr val="000000"/>
                          </a:solidFill>
                          <a:latin typeface="等线" panose="02010600030101010101" charset="-122"/>
                          <a:ea typeface="等线" panose="02010600030101010101" charset="-122"/>
                        </a:rPr>
                        <a:t>66</a:t>
                      </a:r>
                      <a:endParaRPr lang="en-US" altLang="zh-CN" sz="1100" b="0" i="0">
                        <a:solidFill>
                          <a:srgbClr val="000000"/>
                        </a:solidFill>
                        <a:latin typeface="等线" panose="02010600030101010101" charset="-122"/>
                        <a:ea typeface="等线" panose="02010600030101010101" charset="-122"/>
                      </a:endParaRPr>
                    </a:p>
                  </a:txBody>
                  <a:tcPr marL="6667" marR="6667" marT="6667" marB="0" anchor="ctr" anchorCtr="0"/>
                </a:tc>
              </a:tr>
              <a:tr h="192405">
                <a:tc>
                  <a:txBody>
                    <a:bodyPr/>
                    <a:p>
                      <a:pPr algn="ctr" fontAlgn="ctr">
                        <a:lnSpc>
                          <a:spcPct val="120000"/>
                        </a:lnSpc>
                      </a:pPr>
                      <a:r>
                        <a:rPr lang="zh-CN" altLang="en-US" sz="900">
                          <a:latin typeface="微软雅黑" panose="020B0503020204020204" pitchFamily="34" charset="-122"/>
                          <a:ea typeface="微软雅黑" panose="020B0503020204020204" pitchFamily="34" charset="-122"/>
                        </a:rPr>
                        <a:t>达标率</a:t>
                      </a:r>
                      <a:endParaRPr lang="zh-CN" altLang="en-US" sz="900">
                        <a:latin typeface="微软雅黑" panose="020B0503020204020204" pitchFamily="34" charset="-122"/>
                        <a:ea typeface="微软雅黑" panose="020B0503020204020204" pitchFamily="34" charset="-122"/>
                      </a:endParaRPr>
                    </a:p>
                  </a:txBody>
                  <a:tcPr marL="25400" marR="25400" marT="6350" marB="6350" anchor="ctr" anchorCtr="0"/>
                </a:tc>
                <a:tc>
                  <a:txBody>
                    <a:bodyPr/>
                    <a:p>
                      <a:pPr algn="ctr" fontAlgn="ctr"/>
                      <a:r>
                        <a:rPr lang="en-US" altLang="zh-CN" sz="1100" b="0" i="0">
                          <a:solidFill>
                            <a:srgbClr val="000000"/>
                          </a:solidFill>
                          <a:latin typeface="等线" panose="02010600030101010101" charset="-122"/>
                          <a:ea typeface="等线" panose="02010600030101010101" charset="-122"/>
                        </a:rPr>
                        <a:t>10.2%</a:t>
                      </a:r>
                      <a:endParaRPr lang="en-US" altLang="zh-CN" sz="1100" b="0" i="0">
                        <a:solidFill>
                          <a:srgbClr val="000000"/>
                        </a:solidFill>
                        <a:latin typeface="等线" panose="02010600030101010101" charset="-122"/>
                        <a:ea typeface="等线" panose="02010600030101010101" charset="-122"/>
                      </a:endParaRPr>
                    </a:p>
                  </a:txBody>
                  <a:tcPr marL="6667" marR="6667" marT="6667" marB="0" anchor="ctr" anchorCtr="0"/>
                </a:tc>
                <a:tc>
                  <a:txBody>
                    <a:bodyPr/>
                    <a:p>
                      <a:pPr algn="ctr" fontAlgn="ctr"/>
                      <a:r>
                        <a:rPr lang="en-US" altLang="zh-CN" sz="1100" b="0" i="0">
                          <a:solidFill>
                            <a:srgbClr val="000000"/>
                          </a:solidFill>
                          <a:latin typeface="等线" panose="02010600030101010101" charset="-122"/>
                          <a:ea typeface="等线" panose="02010600030101010101" charset="-122"/>
                        </a:rPr>
                        <a:t>12.5%</a:t>
                      </a:r>
                      <a:endParaRPr lang="en-US" altLang="zh-CN" sz="1100" b="0" i="0">
                        <a:solidFill>
                          <a:srgbClr val="000000"/>
                        </a:solidFill>
                        <a:latin typeface="等线" panose="02010600030101010101" charset="-122"/>
                        <a:ea typeface="等线" panose="02010600030101010101" charset="-122"/>
                      </a:endParaRPr>
                    </a:p>
                  </a:txBody>
                  <a:tcPr marL="6667" marR="6667" marT="6667" marB="0" anchor="ctr" anchorCtr="0"/>
                </a:tc>
                <a:tc>
                  <a:txBody>
                    <a:bodyPr/>
                    <a:p>
                      <a:pPr algn="ctr" fontAlgn="ctr"/>
                      <a:r>
                        <a:rPr lang="en-US" altLang="zh-CN" sz="1100" b="0" i="0">
                          <a:solidFill>
                            <a:srgbClr val="000000"/>
                          </a:solidFill>
                          <a:latin typeface="等线" panose="02010600030101010101" charset="-122"/>
                          <a:ea typeface="等线" panose="02010600030101010101" charset="-122"/>
                        </a:rPr>
                        <a:t>12.9%</a:t>
                      </a:r>
                      <a:endParaRPr lang="en-US" altLang="zh-CN" sz="1100" b="0" i="0">
                        <a:solidFill>
                          <a:srgbClr val="000000"/>
                        </a:solidFill>
                        <a:latin typeface="等线" panose="02010600030101010101" charset="-122"/>
                        <a:ea typeface="等线" panose="02010600030101010101" charset="-122"/>
                      </a:endParaRPr>
                    </a:p>
                  </a:txBody>
                  <a:tcPr marL="6667" marR="6667" marT="6667" marB="0" anchor="ctr" anchorCtr="0"/>
                </a:tc>
                <a:tc>
                  <a:txBody>
                    <a:bodyPr/>
                    <a:p>
                      <a:pPr algn="ctr" fontAlgn="ctr"/>
                      <a:r>
                        <a:rPr lang="en-US" altLang="zh-CN" sz="1100" b="0" i="0">
                          <a:solidFill>
                            <a:srgbClr val="000000"/>
                          </a:solidFill>
                          <a:latin typeface="等线" panose="02010600030101010101" charset="-122"/>
                          <a:ea typeface="等线" panose="02010600030101010101" charset="-122"/>
                        </a:rPr>
                        <a:t>8.9%</a:t>
                      </a:r>
                      <a:endParaRPr lang="en-US" altLang="zh-CN" sz="1100" b="0" i="0">
                        <a:solidFill>
                          <a:srgbClr val="000000"/>
                        </a:solidFill>
                        <a:latin typeface="等线" panose="02010600030101010101" charset="-122"/>
                        <a:ea typeface="等线" panose="02010600030101010101" charset="-122"/>
                      </a:endParaRPr>
                    </a:p>
                  </a:txBody>
                  <a:tcPr marL="6667" marR="6667" marT="6667" marB="0" anchor="ctr" anchorCtr="0"/>
                </a:tc>
                <a:tc>
                  <a:txBody>
                    <a:bodyPr/>
                    <a:p>
                      <a:pPr algn="ctr" fontAlgn="ctr"/>
                      <a:r>
                        <a:rPr lang="en-US" altLang="zh-CN" sz="1100" b="0" i="0">
                          <a:solidFill>
                            <a:srgbClr val="000000"/>
                          </a:solidFill>
                          <a:latin typeface="等线" panose="02010600030101010101" charset="-122"/>
                          <a:ea typeface="等线" panose="02010600030101010101" charset="-122"/>
                        </a:rPr>
                        <a:t>10.9%</a:t>
                      </a:r>
                      <a:endParaRPr lang="en-US" altLang="zh-CN" sz="1100" b="0" i="0">
                        <a:solidFill>
                          <a:srgbClr val="000000"/>
                        </a:solidFill>
                        <a:latin typeface="等线" panose="02010600030101010101" charset="-122"/>
                        <a:ea typeface="等线" panose="02010600030101010101" charset="-122"/>
                      </a:endParaRPr>
                    </a:p>
                  </a:txBody>
                  <a:tcPr marL="6667" marR="6667" marT="6667" marB="0" anchor="ctr" anchorCtr="0"/>
                </a:tc>
                <a:tc>
                  <a:txBody>
                    <a:bodyPr/>
                    <a:p>
                      <a:pPr algn="ctr" fontAlgn="ctr"/>
                      <a:r>
                        <a:rPr lang="en-US" altLang="zh-CN" sz="1100" b="0" i="0">
                          <a:solidFill>
                            <a:srgbClr val="000000"/>
                          </a:solidFill>
                          <a:latin typeface="等线" panose="02010600030101010101" charset="-122"/>
                          <a:ea typeface="等线" panose="02010600030101010101" charset="-122"/>
                        </a:rPr>
                        <a:t>12.7%</a:t>
                      </a:r>
                      <a:endParaRPr lang="en-US" altLang="zh-CN" sz="1100" b="0" i="0">
                        <a:solidFill>
                          <a:srgbClr val="000000"/>
                        </a:solidFill>
                        <a:latin typeface="等线" panose="02010600030101010101" charset="-122"/>
                        <a:ea typeface="等线" panose="02010600030101010101" charset="-122"/>
                      </a:endParaRPr>
                    </a:p>
                  </a:txBody>
                  <a:tcPr marL="6667" marR="6667" marT="6667" marB="0" anchor="ctr" anchorCtr="0"/>
                </a:tc>
                <a:tc>
                  <a:txBody>
                    <a:bodyPr/>
                    <a:p>
                      <a:pPr algn="ctr" fontAlgn="ctr"/>
                      <a:r>
                        <a:rPr lang="en-US" altLang="zh-CN" sz="1100" b="0" i="0">
                          <a:solidFill>
                            <a:srgbClr val="000000"/>
                          </a:solidFill>
                          <a:latin typeface="等线" panose="02010600030101010101" charset="-122"/>
                          <a:ea typeface="等线" panose="02010600030101010101" charset="-122"/>
                        </a:rPr>
                        <a:t>29.1%</a:t>
                      </a:r>
                      <a:endParaRPr lang="en-US" altLang="zh-CN" sz="1100" b="0" i="0">
                        <a:solidFill>
                          <a:srgbClr val="000000"/>
                        </a:solidFill>
                        <a:latin typeface="等线" panose="02010600030101010101" charset="-122"/>
                        <a:ea typeface="等线" panose="02010600030101010101" charset="-122"/>
                      </a:endParaRPr>
                    </a:p>
                  </a:txBody>
                  <a:tcPr marL="6667" marR="6667" marT="6667" marB="0" anchor="ctr" anchorCtr="0"/>
                </a:tc>
              </a:tr>
            </a:tbl>
          </a:graphicData>
        </a:graphic>
      </p:graphicFrame>
      <p:grpSp>
        <p:nvGrpSpPr>
          <p:cNvPr id="62" name="组合 61"/>
          <p:cNvGrpSpPr/>
          <p:nvPr/>
        </p:nvGrpSpPr>
        <p:grpSpPr>
          <a:xfrm>
            <a:off x="8327390" y="4811395"/>
            <a:ext cx="1929130" cy="1494155"/>
            <a:chOff x="8904312" y="5293962"/>
            <a:chExt cx="1800200" cy="1087366"/>
          </a:xfrm>
        </p:grpSpPr>
        <p:sp>
          <p:nvSpPr>
            <p:cNvPr id="63" name="等腰三角形 62"/>
            <p:cNvSpPr/>
            <p:nvPr/>
          </p:nvSpPr>
          <p:spPr>
            <a:xfrm>
              <a:off x="8904312" y="5293962"/>
              <a:ext cx="1800200" cy="1087366"/>
            </a:xfrm>
            <a:prstGeom prst="triangl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4" name="直接连接符 63"/>
            <p:cNvCxnSpPr/>
            <p:nvPr/>
          </p:nvCxnSpPr>
          <p:spPr>
            <a:xfrm>
              <a:off x="9336360" y="5661248"/>
              <a:ext cx="1008112" cy="0"/>
            </a:xfrm>
            <a:prstGeom prst="line">
              <a:avLst/>
            </a:prstGeom>
            <a:ln w="50800">
              <a:solidFill>
                <a:schemeClr val="bg1"/>
              </a:solidFill>
            </a:ln>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9028515" y="5911087"/>
              <a:ext cx="1623799" cy="1"/>
            </a:xfrm>
            <a:prstGeom prst="line">
              <a:avLst/>
            </a:prstGeom>
            <a:ln w="50800">
              <a:solidFill>
                <a:schemeClr val="bg1"/>
              </a:solidFill>
            </a:ln>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a:off x="9028515" y="6191680"/>
              <a:ext cx="1623799" cy="1"/>
            </a:xfrm>
            <a:prstGeom prst="line">
              <a:avLst/>
            </a:prstGeom>
            <a:ln w="50800">
              <a:solidFill>
                <a:schemeClr val="bg1"/>
              </a:solidFill>
            </a:ln>
          </p:spPr>
          <p:style>
            <a:lnRef idx="1">
              <a:schemeClr val="dk1"/>
            </a:lnRef>
            <a:fillRef idx="0">
              <a:schemeClr val="dk1"/>
            </a:fillRef>
            <a:effectRef idx="0">
              <a:schemeClr val="dk1"/>
            </a:effectRef>
            <a:fontRef idx="minor">
              <a:schemeClr val="tx1"/>
            </a:fontRef>
          </p:style>
        </p:cxnSp>
      </p:grpSp>
      <p:sp>
        <p:nvSpPr>
          <p:cNvPr id="67" name="文本框 66"/>
          <p:cNvSpPr txBox="1"/>
          <p:nvPr/>
        </p:nvSpPr>
        <p:spPr>
          <a:xfrm>
            <a:off x="7684135" y="6071235"/>
            <a:ext cx="1511300" cy="299085"/>
          </a:xfrm>
          <a:prstGeom prst="rect">
            <a:avLst/>
          </a:prstGeom>
          <a:noFill/>
        </p:spPr>
        <p:txBody>
          <a:bodyPr wrap="square">
            <a:noAutofit/>
          </a:bodyPr>
          <a:p>
            <a:r>
              <a:rPr lang="zh-CN" altLang="en-US" sz="1200" b="1">
                <a:solidFill>
                  <a:schemeClr val="accent5"/>
                </a:solidFill>
                <a:latin typeface="微软雅黑" panose="020B0503020204020204" pitchFamily="34" charset="-122"/>
                <a:ea typeface="微软雅黑" panose="020B0503020204020204" pitchFamily="34" charset="-122"/>
                <a:sym typeface="+mn-ea"/>
              </a:rPr>
              <a:t>尾部：未纳管</a:t>
            </a:r>
            <a:endParaRPr lang="zh-CN" altLang="en-US" sz="1200" b="1">
              <a:solidFill>
                <a:schemeClr val="accent5"/>
              </a:solidFill>
              <a:latin typeface="微软雅黑" panose="020B0503020204020204" pitchFamily="34" charset="-122"/>
              <a:ea typeface="微软雅黑" panose="020B0503020204020204" pitchFamily="34" charset="-122"/>
              <a:sym typeface="+mn-ea"/>
            </a:endParaRPr>
          </a:p>
        </p:txBody>
      </p:sp>
      <p:sp>
        <p:nvSpPr>
          <p:cNvPr id="68" name="文本框 67"/>
          <p:cNvSpPr txBox="1"/>
          <p:nvPr/>
        </p:nvSpPr>
        <p:spPr>
          <a:xfrm>
            <a:off x="7684135" y="5716270"/>
            <a:ext cx="1201420" cy="299085"/>
          </a:xfrm>
          <a:prstGeom prst="rect">
            <a:avLst/>
          </a:prstGeom>
          <a:noFill/>
        </p:spPr>
        <p:txBody>
          <a:bodyPr wrap="square">
            <a:noAutofit/>
          </a:bodyPr>
          <a:p>
            <a:r>
              <a:rPr lang="zh-CN" altLang="en-US" sz="1200" b="1">
                <a:solidFill>
                  <a:schemeClr val="accent5"/>
                </a:solidFill>
                <a:latin typeface="微软雅黑" panose="020B0503020204020204" pitchFamily="34" charset="-122"/>
                <a:ea typeface="微软雅黑" panose="020B0503020204020204" pitchFamily="34" charset="-122"/>
                <a:sym typeface="+mn-ea"/>
              </a:rPr>
              <a:t>尾部：</a:t>
            </a:r>
            <a:r>
              <a:rPr lang="en-US" altLang="zh-CN" sz="1200" b="1">
                <a:solidFill>
                  <a:schemeClr val="accent5"/>
                </a:solidFill>
                <a:latin typeface="微软雅黑" panose="020B0503020204020204" pitchFamily="34" charset="-122"/>
                <a:ea typeface="微软雅黑" panose="020B0503020204020204" pitchFamily="34" charset="-122"/>
                <a:sym typeface="+mn-ea"/>
              </a:rPr>
              <a:t>0</a:t>
            </a:r>
            <a:r>
              <a:rPr lang="zh-CN" altLang="en-US" sz="1200" b="1">
                <a:solidFill>
                  <a:schemeClr val="accent5"/>
                </a:solidFill>
                <a:latin typeface="微软雅黑" panose="020B0503020204020204" pitchFamily="34" charset="-122"/>
                <a:ea typeface="微软雅黑" panose="020B0503020204020204" pitchFamily="34" charset="-122"/>
                <a:sym typeface="+mn-ea"/>
              </a:rPr>
              <a:t>收入</a:t>
            </a:r>
            <a:endParaRPr lang="zh-CN" altLang="en-US" sz="1200" b="1">
              <a:solidFill>
                <a:schemeClr val="accent5"/>
              </a:solidFill>
              <a:latin typeface="微软雅黑" panose="020B0503020204020204" pitchFamily="34" charset="-122"/>
              <a:ea typeface="微软雅黑" panose="020B0503020204020204" pitchFamily="34" charset="-122"/>
              <a:sym typeface="+mn-ea"/>
            </a:endParaRPr>
          </a:p>
        </p:txBody>
      </p:sp>
      <p:sp>
        <p:nvSpPr>
          <p:cNvPr id="69" name="文本框 68"/>
          <p:cNvSpPr txBox="1"/>
          <p:nvPr/>
        </p:nvSpPr>
        <p:spPr>
          <a:xfrm>
            <a:off x="8854440" y="6035675"/>
            <a:ext cx="834390" cy="319405"/>
          </a:xfrm>
          <a:prstGeom prst="rect">
            <a:avLst/>
          </a:prstGeom>
          <a:noFill/>
        </p:spPr>
        <p:txBody>
          <a:bodyPr wrap="square">
            <a:noAutofit/>
          </a:bodyPr>
          <a:p>
            <a:pPr algn="ctr"/>
            <a:r>
              <a:rPr lang="en-US" altLang="zh-CN" sz="1100">
                <a:solidFill>
                  <a:schemeClr val="bg1"/>
                </a:solidFill>
                <a:latin typeface="微软雅黑" panose="020B0503020204020204" pitchFamily="34" charset="-122"/>
                <a:ea typeface="微软雅黑" panose="020B0503020204020204" pitchFamily="34" charset="-122"/>
                <a:sym typeface="+mn-ea"/>
              </a:rPr>
              <a:t>2136</a:t>
            </a:r>
            <a:r>
              <a:rPr lang="zh-CN" altLang="en-US" sz="1100">
                <a:solidFill>
                  <a:schemeClr val="bg1"/>
                </a:solidFill>
                <a:latin typeface="微软雅黑" panose="020B0503020204020204" pitchFamily="34" charset="-122"/>
                <a:ea typeface="微软雅黑" panose="020B0503020204020204" pitchFamily="34" charset="-122"/>
                <a:sym typeface="+mn-ea"/>
              </a:rPr>
              <a:t>家</a:t>
            </a:r>
            <a:endParaRPr lang="zh-CN" altLang="en-US" sz="1100">
              <a:solidFill>
                <a:schemeClr val="bg1"/>
              </a:solidFill>
            </a:endParaRPr>
          </a:p>
        </p:txBody>
      </p:sp>
      <p:sp>
        <p:nvSpPr>
          <p:cNvPr id="70" name="文本框 69"/>
          <p:cNvSpPr txBox="1"/>
          <p:nvPr/>
        </p:nvSpPr>
        <p:spPr>
          <a:xfrm>
            <a:off x="8854440" y="5716270"/>
            <a:ext cx="834390" cy="319405"/>
          </a:xfrm>
          <a:prstGeom prst="rect">
            <a:avLst/>
          </a:prstGeom>
          <a:noFill/>
        </p:spPr>
        <p:txBody>
          <a:bodyPr wrap="square">
            <a:noAutofit/>
          </a:bodyPr>
          <a:p>
            <a:pPr algn="ctr"/>
            <a:r>
              <a:rPr lang="en-US" altLang="zh-CN" sz="1100">
                <a:solidFill>
                  <a:schemeClr val="bg1"/>
                </a:solidFill>
                <a:latin typeface="微软雅黑" panose="020B0503020204020204" pitchFamily="34" charset="-122"/>
                <a:ea typeface="微软雅黑" panose="020B0503020204020204" pitchFamily="34" charset="-122"/>
                <a:sym typeface="+mn-ea"/>
              </a:rPr>
              <a:t>1769</a:t>
            </a:r>
            <a:r>
              <a:rPr lang="zh-CN" altLang="en-US" sz="1100">
                <a:solidFill>
                  <a:schemeClr val="bg1"/>
                </a:solidFill>
                <a:latin typeface="微软雅黑" panose="020B0503020204020204" pitchFamily="34" charset="-122"/>
                <a:ea typeface="微软雅黑" panose="020B0503020204020204" pitchFamily="34" charset="-122"/>
                <a:sym typeface="+mn-ea"/>
              </a:rPr>
              <a:t>家</a:t>
            </a:r>
            <a:endParaRPr lang="zh-CN" altLang="en-US" sz="1100">
              <a:solidFill>
                <a:schemeClr val="bg1"/>
              </a:solidFill>
            </a:endParaRPr>
          </a:p>
        </p:txBody>
      </p:sp>
      <p:sp>
        <p:nvSpPr>
          <p:cNvPr id="71" name="文本框 70"/>
          <p:cNvSpPr txBox="1"/>
          <p:nvPr/>
        </p:nvSpPr>
        <p:spPr>
          <a:xfrm>
            <a:off x="7696835" y="4940935"/>
            <a:ext cx="1201420" cy="299085"/>
          </a:xfrm>
          <a:prstGeom prst="rect">
            <a:avLst/>
          </a:prstGeom>
          <a:noFill/>
        </p:spPr>
        <p:txBody>
          <a:bodyPr wrap="square">
            <a:noAutofit/>
          </a:bodyPr>
          <a:p>
            <a:r>
              <a:rPr lang="zh-CN" altLang="en-US" sz="1200" b="1">
                <a:solidFill>
                  <a:schemeClr val="accent5"/>
                </a:solidFill>
                <a:latin typeface="微软雅黑" panose="020B0503020204020204" pitchFamily="34" charset="-122"/>
                <a:ea typeface="微软雅黑" panose="020B0503020204020204" pitchFamily="34" charset="-122"/>
                <a:sym typeface="+mn-ea"/>
              </a:rPr>
              <a:t>头部：万元档</a:t>
            </a:r>
            <a:endParaRPr lang="zh-CN" altLang="en-US" sz="1200" b="1">
              <a:solidFill>
                <a:schemeClr val="accent5"/>
              </a:solidFill>
              <a:latin typeface="微软雅黑" panose="020B0503020204020204" pitchFamily="34" charset="-122"/>
              <a:ea typeface="微软雅黑" panose="020B0503020204020204" pitchFamily="34" charset="-122"/>
              <a:sym typeface="+mn-ea"/>
            </a:endParaRPr>
          </a:p>
        </p:txBody>
      </p:sp>
      <p:sp>
        <p:nvSpPr>
          <p:cNvPr id="72" name="文本框 71"/>
          <p:cNvSpPr txBox="1"/>
          <p:nvPr/>
        </p:nvSpPr>
        <p:spPr>
          <a:xfrm>
            <a:off x="8854440" y="5069205"/>
            <a:ext cx="834390" cy="319405"/>
          </a:xfrm>
          <a:prstGeom prst="rect">
            <a:avLst/>
          </a:prstGeom>
          <a:noFill/>
        </p:spPr>
        <p:txBody>
          <a:bodyPr wrap="square">
            <a:noAutofit/>
          </a:bodyPr>
          <a:p>
            <a:pPr algn="ctr"/>
            <a:r>
              <a:rPr lang="en-US" altLang="zh-CN" sz="1100">
                <a:solidFill>
                  <a:schemeClr val="bg1"/>
                </a:solidFill>
                <a:latin typeface="微软雅黑" panose="020B0503020204020204" pitchFamily="34" charset="-122"/>
                <a:ea typeface="微软雅黑" panose="020B0503020204020204" pitchFamily="34" charset="-122"/>
                <a:sym typeface="+mn-ea"/>
              </a:rPr>
              <a:t>1095</a:t>
            </a:r>
            <a:r>
              <a:rPr lang="zh-CN" altLang="en-US" sz="1100">
                <a:solidFill>
                  <a:schemeClr val="bg1"/>
                </a:solidFill>
                <a:latin typeface="微软雅黑" panose="020B0503020204020204" pitchFamily="34" charset="-122"/>
                <a:ea typeface="微软雅黑" panose="020B0503020204020204" pitchFamily="34" charset="-122"/>
                <a:sym typeface="+mn-ea"/>
              </a:rPr>
              <a:t>家</a:t>
            </a:r>
            <a:endParaRPr lang="zh-CN" altLang="en-US" sz="1100">
              <a:solidFill>
                <a:schemeClr val="bg1"/>
              </a:solidFill>
            </a:endParaRPr>
          </a:p>
        </p:txBody>
      </p:sp>
      <p:sp>
        <p:nvSpPr>
          <p:cNvPr id="73" name="文本框 72"/>
          <p:cNvSpPr txBox="1"/>
          <p:nvPr/>
        </p:nvSpPr>
        <p:spPr>
          <a:xfrm>
            <a:off x="7696835" y="5388610"/>
            <a:ext cx="1201420" cy="299085"/>
          </a:xfrm>
          <a:prstGeom prst="rect">
            <a:avLst/>
          </a:prstGeom>
          <a:noFill/>
        </p:spPr>
        <p:txBody>
          <a:bodyPr wrap="square">
            <a:noAutofit/>
          </a:bodyPr>
          <a:p>
            <a:r>
              <a:rPr lang="zh-CN" altLang="en-US" sz="1200" b="1">
                <a:solidFill>
                  <a:schemeClr val="accent5"/>
                </a:solidFill>
                <a:latin typeface="微软雅黑" panose="020B0503020204020204" pitchFamily="34" charset="-122"/>
                <a:ea typeface="微软雅黑" panose="020B0503020204020204" pitchFamily="34" charset="-122"/>
                <a:sym typeface="+mn-ea"/>
              </a:rPr>
              <a:t>腰部：低渗透</a:t>
            </a:r>
            <a:endParaRPr lang="zh-CN" altLang="en-US" sz="1200" b="1">
              <a:solidFill>
                <a:schemeClr val="accent5"/>
              </a:solidFill>
              <a:latin typeface="微软雅黑" panose="020B0503020204020204" pitchFamily="34" charset="-122"/>
              <a:ea typeface="微软雅黑" panose="020B0503020204020204" pitchFamily="34" charset="-122"/>
              <a:sym typeface="+mn-ea"/>
            </a:endParaRPr>
          </a:p>
        </p:txBody>
      </p:sp>
      <p:sp>
        <p:nvSpPr>
          <p:cNvPr id="74" name="文本框 73"/>
          <p:cNvSpPr txBox="1"/>
          <p:nvPr/>
        </p:nvSpPr>
        <p:spPr>
          <a:xfrm>
            <a:off x="8854440" y="5339715"/>
            <a:ext cx="834390" cy="319405"/>
          </a:xfrm>
          <a:prstGeom prst="rect">
            <a:avLst/>
          </a:prstGeom>
          <a:noFill/>
        </p:spPr>
        <p:txBody>
          <a:bodyPr wrap="square">
            <a:noAutofit/>
          </a:bodyPr>
          <a:p>
            <a:pPr algn="ctr"/>
            <a:r>
              <a:rPr lang="en-US" altLang="zh-CN" sz="1100">
                <a:solidFill>
                  <a:schemeClr val="bg1"/>
                </a:solidFill>
                <a:latin typeface="微软雅黑" panose="020B0503020204020204" pitchFamily="34" charset="-122"/>
                <a:ea typeface="微软雅黑" panose="020B0503020204020204" pitchFamily="34" charset="-122"/>
                <a:sym typeface="+mn-ea"/>
              </a:rPr>
              <a:t>2834</a:t>
            </a:r>
            <a:r>
              <a:rPr lang="zh-CN" altLang="en-US" sz="1100">
                <a:solidFill>
                  <a:schemeClr val="bg1"/>
                </a:solidFill>
                <a:latin typeface="微软雅黑" panose="020B0503020204020204" pitchFamily="34" charset="-122"/>
                <a:ea typeface="微软雅黑" panose="020B0503020204020204" pitchFamily="34" charset="-122"/>
                <a:sym typeface="+mn-ea"/>
              </a:rPr>
              <a:t>家</a:t>
            </a:r>
            <a:endParaRPr lang="zh-CN" altLang="en-US" sz="1100">
              <a:solidFill>
                <a:schemeClr val="bg1"/>
              </a:solidFill>
            </a:endParaRPr>
          </a:p>
        </p:txBody>
      </p:sp>
      <p:sp>
        <p:nvSpPr>
          <p:cNvPr id="75" name="文本框 74"/>
          <p:cNvSpPr txBox="1"/>
          <p:nvPr/>
        </p:nvSpPr>
        <p:spPr>
          <a:xfrm>
            <a:off x="10296525" y="4940935"/>
            <a:ext cx="1201420" cy="293370"/>
          </a:xfrm>
          <a:prstGeom prst="rect">
            <a:avLst/>
          </a:prstGeom>
          <a:noFill/>
        </p:spPr>
        <p:txBody>
          <a:bodyPr wrap="square">
            <a:noAutofit/>
          </a:bodyPr>
          <a:p>
            <a:r>
              <a:rPr lang="zh-CN" altLang="en-US" sz="1200" b="1">
                <a:solidFill>
                  <a:srgbClr val="FF0000"/>
                </a:solidFill>
                <a:latin typeface="微软雅黑" panose="020B0503020204020204" pitchFamily="34" charset="-122"/>
                <a:ea typeface="微软雅黑" panose="020B0503020204020204" pitchFamily="34" charset="-122"/>
                <a:sym typeface="+mn-ea"/>
              </a:rPr>
              <a:t>保：</a:t>
            </a:r>
            <a:r>
              <a:rPr lang="zh-CN" altLang="en-US" sz="1200">
                <a:latin typeface="微软雅黑" panose="020B0503020204020204" pitchFamily="34" charset="-122"/>
                <a:ea typeface="微软雅黑" panose="020B0503020204020204" pitchFamily="34" charset="-122"/>
                <a:sym typeface="+mn-ea"/>
              </a:rPr>
              <a:t>首席高拜</a:t>
            </a:r>
            <a:endParaRPr lang="zh-CN" altLang="en-US" sz="1200">
              <a:latin typeface="微软雅黑" panose="020B0503020204020204" pitchFamily="34" charset="-122"/>
              <a:ea typeface="微软雅黑" panose="020B0503020204020204" pitchFamily="34" charset="-122"/>
              <a:sym typeface="+mn-ea"/>
            </a:endParaRPr>
          </a:p>
        </p:txBody>
      </p:sp>
      <p:sp>
        <p:nvSpPr>
          <p:cNvPr id="76" name="文本框 75"/>
          <p:cNvSpPr txBox="1"/>
          <p:nvPr/>
        </p:nvSpPr>
        <p:spPr>
          <a:xfrm>
            <a:off x="10296525" y="5339715"/>
            <a:ext cx="1201420" cy="299085"/>
          </a:xfrm>
          <a:prstGeom prst="rect">
            <a:avLst/>
          </a:prstGeom>
          <a:noFill/>
        </p:spPr>
        <p:txBody>
          <a:bodyPr wrap="square">
            <a:noAutofit/>
          </a:bodyPr>
          <a:p>
            <a:r>
              <a:rPr lang="zh-CN" altLang="en-US" sz="1200" b="1">
                <a:solidFill>
                  <a:srgbClr val="FF0000"/>
                </a:solidFill>
                <a:latin typeface="微软雅黑" panose="020B0503020204020204" pitchFamily="34" charset="-122"/>
                <a:ea typeface="微软雅黑" panose="020B0503020204020204" pitchFamily="34" charset="-122"/>
                <a:sym typeface="+mn-ea"/>
              </a:rPr>
              <a:t>提：</a:t>
            </a:r>
            <a:r>
              <a:rPr lang="zh-CN" altLang="en-US" sz="1200">
                <a:latin typeface="微软雅黑" panose="020B0503020204020204" pitchFamily="34" charset="-122"/>
                <a:ea typeface="微软雅黑" panose="020B0503020204020204" pitchFamily="34" charset="-122"/>
                <a:sym typeface="+mn-ea"/>
              </a:rPr>
              <a:t>万元增收</a:t>
            </a:r>
            <a:endParaRPr lang="zh-CN" altLang="en-US" sz="1200">
              <a:latin typeface="微软雅黑" panose="020B0503020204020204" pitchFamily="34" charset="-122"/>
              <a:ea typeface="微软雅黑" panose="020B0503020204020204" pitchFamily="34" charset="-122"/>
              <a:sym typeface="+mn-ea"/>
            </a:endParaRPr>
          </a:p>
        </p:txBody>
      </p:sp>
      <p:sp>
        <p:nvSpPr>
          <p:cNvPr id="77" name="文本框 76"/>
          <p:cNvSpPr txBox="1"/>
          <p:nvPr/>
        </p:nvSpPr>
        <p:spPr>
          <a:xfrm>
            <a:off x="10296525" y="5876925"/>
            <a:ext cx="1201420" cy="299085"/>
          </a:xfrm>
          <a:prstGeom prst="rect">
            <a:avLst/>
          </a:prstGeom>
          <a:noFill/>
        </p:spPr>
        <p:txBody>
          <a:bodyPr wrap="square">
            <a:noAutofit/>
          </a:bodyPr>
          <a:p>
            <a:r>
              <a:rPr lang="zh-CN" altLang="en-US" sz="1200" b="1">
                <a:solidFill>
                  <a:srgbClr val="FF0000"/>
                </a:solidFill>
                <a:latin typeface="微软雅黑" panose="020B0503020204020204" pitchFamily="34" charset="-122"/>
                <a:ea typeface="微软雅黑" panose="020B0503020204020204" pitchFamily="34" charset="-122"/>
                <a:sym typeface="+mn-ea"/>
              </a:rPr>
              <a:t>拓：</a:t>
            </a:r>
            <a:r>
              <a:rPr lang="zh-CN" altLang="en-US" sz="1200">
                <a:latin typeface="微软雅黑" panose="020B0503020204020204" pitchFamily="34" charset="-122"/>
                <a:ea typeface="微软雅黑" panose="020B0503020204020204" pitchFamily="34" charset="-122"/>
                <a:sym typeface="+mn-ea"/>
              </a:rPr>
              <a:t>破冰清零</a:t>
            </a:r>
            <a:endParaRPr lang="zh-CN" altLang="en-US" sz="1200">
              <a:latin typeface="微软雅黑" panose="020B0503020204020204" pitchFamily="34" charset="-122"/>
              <a:ea typeface="微软雅黑" panose="020B0503020204020204" pitchFamily="34" charset="-122"/>
              <a:sym typeface="+mn-ea"/>
            </a:endParaRPr>
          </a:p>
        </p:txBody>
      </p:sp>
      <p:sp>
        <p:nvSpPr>
          <p:cNvPr id="78" name="右大括号 77"/>
          <p:cNvSpPr/>
          <p:nvPr/>
        </p:nvSpPr>
        <p:spPr>
          <a:xfrm>
            <a:off x="10267315" y="5765165"/>
            <a:ext cx="82550" cy="544195"/>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9" name="文本框 78"/>
          <p:cNvSpPr txBox="1"/>
          <p:nvPr/>
        </p:nvSpPr>
        <p:spPr>
          <a:xfrm>
            <a:off x="6167755" y="4797425"/>
            <a:ext cx="1381125" cy="374015"/>
          </a:xfrm>
          <a:prstGeom prst="rect">
            <a:avLst/>
          </a:prstGeom>
          <a:noFill/>
        </p:spPr>
        <p:txBody>
          <a:bodyPr wrap="square" rtlCol="0" anchor="t">
            <a:noAutofit/>
          </a:bodyPr>
          <a:p>
            <a:pPr algn="ctr"/>
            <a:r>
              <a:rPr sz="1400" b="1">
                <a:latin typeface="微软雅黑" panose="020B0503020204020204" pitchFamily="34" charset="-122"/>
                <a:ea typeface="微软雅黑" panose="020B0503020204020204" pitchFamily="34" charset="-122"/>
                <a:sym typeface="+mn-ea"/>
              </a:rPr>
              <a:t>优秀组织奖</a:t>
            </a:r>
            <a:endParaRPr lang="zh-CN" altLang="en-US" sz="1400" b="1">
              <a:latin typeface="微软雅黑" panose="020B0503020204020204" pitchFamily="34" charset="-122"/>
              <a:ea typeface="微软雅黑" panose="020B0503020204020204" pitchFamily="34" charset="-122"/>
              <a:sym typeface="+mn-ea"/>
            </a:endParaRPr>
          </a:p>
        </p:txBody>
      </p:sp>
      <p:sp>
        <p:nvSpPr>
          <p:cNvPr id="80" name="文本框 79"/>
          <p:cNvSpPr txBox="1"/>
          <p:nvPr/>
        </p:nvSpPr>
        <p:spPr>
          <a:xfrm>
            <a:off x="6167755" y="5337175"/>
            <a:ext cx="1381125" cy="374015"/>
          </a:xfrm>
          <a:prstGeom prst="rect">
            <a:avLst/>
          </a:prstGeom>
          <a:noFill/>
        </p:spPr>
        <p:txBody>
          <a:bodyPr wrap="square" rtlCol="0" anchor="t">
            <a:noAutofit/>
          </a:bodyPr>
          <a:p>
            <a:pPr algn="ctr"/>
            <a:r>
              <a:rPr sz="1400" b="1">
                <a:latin typeface="微软雅黑" panose="020B0503020204020204" pitchFamily="34" charset="-122"/>
                <a:ea typeface="微软雅黑" panose="020B0503020204020204" pitchFamily="34" charset="-122"/>
                <a:sym typeface="+mn-ea"/>
              </a:rPr>
              <a:t>优秀</a:t>
            </a:r>
            <a:r>
              <a:rPr lang="zh-CN" sz="1400" b="1">
                <a:latin typeface="微软雅黑" panose="020B0503020204020204" pitchFamily="34" charset="-122"/>
                <a:ea typeface="微软雅黑" panose="020B0503020204020204" pitchFamily="34" charset="-122"/>
                <a:sym typeface="+mn-ea"/>
              </a:rPr>
              <a:t>网格</a:t>
            </a:r>
            <a:r>
              <a:rPr sz="1400" b="1">
                <a:latin typeface="微软雅黑" panose="020B0503020204020204" pitchFamily="34" charset="-122"/>
                <a:ea typeface="微软雅黑" panose="020B0503020204020204" pitchFamily="34" charset="-122"/>
                <a:sym typeface="+mn-ea"/>
              </a:rPr>
              <a:t>奖</a:t>
            </a:r>
            <a:endParaRPr lang="zh-CN" altLang="en-US" sz="1400" b="1">
              <a:latin typeface="微软雅黑" panose="020B0503020204020204" pitchFamily="34" charset="-122"/>
              <a:ea typeface="微软雅黑" panose="020B0503020204020204" pitchFamily="34" charset="-122"/>
              <a:sym typeface="+mn-ea"/>
            </a:endParaRPr>
          </a:p>
        </p:txBody>
      </p:sp>
      <p:sp>
        <p:nvSpPr>
          <p:cNvPr id="81" name="文本框 80"/>
          <p:cNvSpPr txBox="1"/>
          <p:nvPr/>
        </p:nvSpPr>
        <p:spPr>
          <a:xfrm>
            <a:off x="6167755" y="5876925"/>
            <a:ext cx="1381125" cy="374015"/>
          </a:xfrm>
          <a:prstGeom prst="rect">
            <a:avLst/>
          </a:prstGeom>
          <a:noFill/>
        </p:spPr>
        <p:txBody>
          <a:bodyPr wrap="square" rtlCol="0" anchor="t">
            <a:noAutofit/>
          </a:bodyPr>
          <a:p>
            <a:pPr algn="ctr"/>
            <a:r>
              <a:rPr lang="zh-CN" sz="1400" b="1">
                <a:latin typeface="微软雅黑" panose="020B0503020204020204" pitchFamily="34" charset="-122"/>
                <a:ea typeface="微软雅黑" panose="020B0503020204020204" pitchFamily="34" charset="-122"/>
                <a:sym typeface="+mn-ea"/>
              </a:rPr>
              <a:t>拓展先锋</a:t>
            </a:r>
            <a:r>
              <a:rPr sz="1400" b="1">
                <a:latin typeface="微软雅黑" panose="020B0503020204020204" pitchFamily="34" charset="-122"/>
                <a:ea typeface="微软雅黑" panose="020B0503020204020204" pitchFamily="34" charset="-122"/>
                <a:sym typeface="+mn-ea"/>
              </a:rPr>
              <a:t>奖</a:t>
            </a:r>
            <a:endParaRPr lang="zh-CN" altLang="en-US" sz="1400" b="1">
              <a:latin typeface="微软雅黑" panose="020B0503020204020204" pitchFamily="34" charset="-122"/>
              <a:ea typeface="微软雅黑" panose="020B0503020204020204" pitchFamily="34" charset="-122"/>
              <a:sym typeface="+mn-ea"/>
            </a:endParaRPr>
          </a:p>
        </p:txBody>
      </p:sp>
      <p:sp>
        <p:nvSpPr>
          <p:cNvPr id="82" name="文本框 81"/>
          <p:cNvSpPr txBox="1"/>
          <p:nvPr>
            <p:custDataLst>
              <p:tags r:id="rId27"/>
            </p:custDataLst>
          </p:nvPr>
        </p:nvSpPr>
        <p:spPr>
          <a:xfrm>
            <a:off x="6149340" y="3613785"/>
            <a:ext cx="3977640" cy="275590"/>
          </a:xfrm>
          <a:prstGeom prst="rect">
            <a:avLst/>
          </a:prstGeom>
          <a:noFill/>
        </p:spPr>
        <p:txBody>
          <a:bodyPr wrap="square" rtlCol="0" anchor="t">
            <a:spAutoFit/>
          </a:bodyPr>
          <a:p>
            <a:pPr marL="171450" indent="-171450" algn="l">
              <a:buFont typeface="Wingdings" panose="05000000000000000000" charset="0"/>
              <a:buChar char="Ø"/>
            </a:pPr>
            <a:r>
              <a:rPr lang="zh-CN" altLang="en-US" sz="1200" b="1">
                <a:solidFill>
                  <a:schemeClr val="accent1"/>
                </a:solidFill>
                <a:latin typeface="微软雅黑" panose="020B0503020204020204" pitchFamily="34" charset="-122"/>
                <a:ea typeface="微软雅黑" panose="020B0503020204020204" pitchFamily="34" charset="-122"/>
                <a:sym typeface="+mn-ea"/>
              </a:rPr>
              <a:t>推进标品发展，聚沙成塔</a:t>
            </a:r>
            <a:endParaRPr lang="zh-CN" altLang="en-US" sz="1200" b="1">
              <a:solidFill>
                <a:schemeClr val="accent1"/>
              </a:solidFill>
              <a:latin typeface="微软雅黑" panose="020B0503020204020204" pitchFamily="34" charset="-122"/>
              <a:ea typeface="微软雅黑" panose="020B0503020204020204" pitchFamily="34" charset="-122"/>
              <a:sym typeface="+mn-ea"/>
            </a:endParaRPr>
          </a:p>
        </p:txBody>
      </p:sp>
      <p:sp>
        <p:nvSpPr>
          <p:cNvPr id="83" name="文本框 82"/>
          <p:cNvSpPr txBox="1"/>
          <p:nvPr/>
        </p:nvSpPr>
        <p:spPr>
          <a:xfrm>
            <a:off x="6167755" y="3931920"/>
            <a:ext cx="5112385" cy="783590"/>
          </a:xfrm>
          <a:prstGeom prst="rect">
            <a:avLst/>
          </a:prstGeom>
          <a:noFill/>
        </p:spPr>
        <p:txBody>
          <a:bodyPr wrap="square" rtlCol="0" anchor="t">
            <a:spAutoFit/>
          </a:bodyPr>
          <a:p>
            <a:pPr marL="171450" indent="-171450" algn="l">
              <a:lnSpc>
                <a:spcPct val="150000"/>
              </a:lnSpc>
              <a:buClrTx/>
              <a:buSzTx/>
              <a:buFont typeface="Arial" panose="020B0604020202020204" pitchFamily="34" charset="0"/>
              <a:buChar char="•"/>
            </a:pPr>
            <a:r>
              <a:rPr lang="zh-CN" altLang="en-US" sz="1000">
                <a:latin typeface="微软雅黑" panose="020B0503020204020204" pitchFamily="34" charset="-122"/>
                <a:ea typeface="微软雅黑" panose="020B0503020204020204" pitchFamily="34" charset="-122"/>
                <a:sym typeface="+mn-ea"/>
              </a:rPr>
              <a:t>推进两大行动发展：客群细分按照</a:t>
            </a:r>
            <a:r>
              <a:rPr lang="en-US" altLang="zh-CN" sz="1000">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头、腰、尾</a:t>
            </a:r>
            <a:r>
              <a:rPr lang="en-US" altLang="zh-CN" sz="1000">
                <a:latin typeface="微软雅黑" panose="020B0503020204020204" pitchFamily="34" charset="-122"/>
                <a:ea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sym typeface="+mn-ea"/>
              </a:rPr>
              <a:t>，头部集团稳步增收，首席深入合作。腰部集团加强融合营销，结合成员、标品业务，推动万元增收；尾部客户做好集团纳管和</a:t>
            </a:r>
            <a:r>
              <a:rPr lang="en-US" altLang="zh-CN" sz="1000">
                <a:latin typeface="微软雅黑" panose="020B0503020204020204" pitchFamily="34" charset="-122"/>
                <a:ea typeface="微软雅黑" panose="020B0503020204020204" pitchFamily="34" charset="-122"/>
                <a:sym typeface="+mn-ea"/>
              </a:rPr>
              <a:t>0</a:t>
            </a:r>
            <a:r>
              <a:rPr lang="zh-CN" altLang="en-US" sz="1000">
                <a:latin typeface="微软雅黑" panose="020B0503020204020204" pitchFamily="34" charset="-122"/>
                <a:ea typeface="微软雅黑" panose="020B0503020204020204" pitchFamily="34" charset="-122"/>
                <a:sym typeface="+mn-ea"/>
              </a:rPr>
              <a:t>收入重点破冰。</a:t>
            </a:r>
            <a:endParaRPr lang="zh-CN" altLang="en-US" sz="1000" spc="-5"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文本框 9"/>
          <p:cNvSpPr txBox="1"/>
          <p:nvPr/>
        </p:nvSpPr>
        <p:spPr>
          <a:xfrm>
            <a:off x="6096000" y="2492375"/>
            <a:ext cx="5328285" cy="714375"/>
          </a:xfrm>
          <a:prstGeom prst="rect">
            <a:avLst/>
          </a:prstGeom>
          <a:noFill/>
        </p:spPr>
        <p:txBody>
          <a:bodyPr wrap="square" rtlCol="0" anchor="t">
            <a:spAutoFit/>
          </a:bodyPr>
          <a:p>
            <a:pPr marL="171450" indent="-171450" algn="l">
              <a:lnSpc>
                <a:spcPct val="150000"/>
              </a:lnSpc>
              <a:buClrTx/>
              <a:buSzTx/>
              <a:buFont typeface="Arial" panose="020B0604020202020204" pitchFamily="34" charset="0"/>
              <a:buChar char="•"/>
            </a:pPr>
            <a:r>
              <a:rPr lang="zh-CN" altLang="en-US" sz="1000" b="1">
                <a:latin typeface="微软雅黑" panose="020B0503020204020204" pitchFamily="34" charset="-122"/>
                <a:ea typeface="微软雅黑" panose="020B0503020204020204" pitchFamily="34" charset="-122"/>
              </a:rPr>
              <a:t>完善新进企业管理体系：</a:t>
            </a:r>
            <a:r>
              <a:rPr lang="zh-CN" altLang="en-US" sz="1000">
                <a:latin typeface="微软雅黑" panose="020B0503020204020204" pitchFamily="34" charset="-122"/>
                <a:ea typeface="微软雅黑" panose="020B0503020204020204" pitchFamily="34" charset="-122"/>
              </a:rPr>
              <a:t>常态化建立新进企业（含土建新增、扩增）跟进机制，跟进企业商机第一线，确保新进企业及时纳入客户管理范畴，实现应纳尽纳和业务长期跟踪。</a:t>
            </a:r>
            <a:endParaRPr lang="zh-CN" altLang="en-US" sz="100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zh-CN" altLang="en-US" sz="1050">
              <a:latin typeface="微软雅黑" panose="020B0503020204020204" pitchFamily="34" charset="-122"/>
              <a:ea typeface="微软雅黑" panose="020B0503020204020204" pitchFamily="34" charset="-122"/>
            </a:endParaRPr>
          </a:p>
        </p:txBody>
      </p:sp>
      <p:sp>
        <p:nvSpPr>
          <p:cNvPr id="22" name="文本框 21"/>
          <p:cNvSpPr txBox="1"/>
          <p:nvPr/>
        </p:nvSpPr>
        <p:spPr>
          <a:xfrm>
            <a:off x="6096000" y="2996565"/>
            <a:ext cx="5328920" cy="553085"/>
          </a:xfrm>
          <a:prstGeom prst="rect">
            <a:avLst/>
          </a:prstGeom>
          <a:noFill/>
        </p:spPr>
        <p:txBody>
          <a:bodyPr wrap="square" rtlCol="0" anchor="t">
            <a:spAutoFit/>
          </a:bodyPr>
          <a:p>
            <a:pPr marL="171450" indent="-171450" algn="l">
              <a:lnSpc>
                <a:spcPct val="150000"/>
              </a:lnSpc>
              <a:buClrTx/>
              <a:buSzTx/>
              <a:buFont typeface="Arial" panose="020B0604020202020204" pitchFamily="34" charset="0"/>
              <a:buChar char="•"/>
            </a:pPr>
            <a:r>
              <a:rPr lang="zh-CN" altLang="en-US" sz="1000" b="1">
                <a:latin typeface="微软雅黑" panose="020B0503020204020204" pitchFamily="34" charset="-122"/>
                <a:ea typeface="微软雅黑" panose="020B0503020204020204" pitchFamily="34" charset="-122"/>
                <a:sym typeface="+mn-ea"/>
              </a:rPr>
              <a:t>深化高层拜访机制：</a:t>
            </a:r>
            <a:r>
              <a:rPr lang="zh-CN" altLang="en-US" sz="1000">
                <a:latin typeface="微软雅黑" panose="020B0503020204020204" pitchFamily="34" charset="-122"/>
                <a:ea typeface="微软雅黑" panose="020B0503020204020204" pitchFamily="34" charset="-122"/>
                <a:sym typeface="+mn-ea"/>
              </a:rPr>
              <a:t>落实分公司管理层走访责任，发挥头雁效应推动客情突破，推进重要集团战略合作。</a:t>
            </a:r>
            <a:endParaRPr lang="zh-CN" altLang="en-US" sz="1000">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6095365" y="5085080"/>
            <a:ext cx="1574165" cy="245110"/>
          </a:xfrm>
          <a:prstGeom prst="rect">
            <a:avLst/>
          </a:prstGeom>
          <a:noFill/>
        </p:spPr>
        <p:txBody>
          <a:bodyPr wrap="square" rtlCol="0">
            <a:spAutoFit/>
          </a:bodyPr>
          <a:p>
            <a:pPr algn="ctr"/>
            <a:r>
              <a:rPr 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小组前</a:t>
            </a: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，激励</a:t>
            </a: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1.9</a:t>
            </a:r>
            <a:r>
              <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万</a:t>
            </a:r>
            <a:endPar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6096000" y="5621655"/>
            <a:ext cx="1574165" cy="245110"/>
          </a:xfrm>
          <a:prstGeom prst="rect">
            <a:avLst/>
          </a:prstGeom>
          <a:noFill/>
        </p:spPr>
        <p:txBody>
          <a:bodyPr wrap="square" rtlCol="0">
            <a:spAutoFit/>
          </a:bodyPr>
          <a:p>
            <a:pPr algn="ctr"/>
            <a:r>
              <a:rPr 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每季度</a:t>
            </a: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28</a:t>
            </a:r>
            <a:r>
              <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名，激励</a:t>
            </a: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万</a:t>
            </a:r>
            <a:endPar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6079490" y="6107430"/>
            <a:ext cx="1574165" cy="245110"/>
          </a:xfrm>
          <a:prstGeom prst="rect">
            <a:avLst/>
          </a:prstGeom>
          <a:noFill/>
        </p:spPr>
        <p:txBody>
          <a:bodyPr wrap="square" rtlCol="0">
            <a:spAutoFit/>
          </a:bodyPr>
          <a:p>
            <a:pPr algn="ctr"/>
            <a:r>
              <a:rPr 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每季度</a:t>
            </a: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40</a:t>
            </a:r>
            <a:r>
              <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名，激励</a:t>
            </a:r>
            <a:r>
              <a:rPr lang="en-US" altLang="zh-CN"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1.9</a:t>
            </a:r>
            <a:r>
              <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万</a:t>
            </a:r>
            <a:endParaRPr lang="zh-CN" altLang="en-US" sz="1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DIAGRAM_VIRTUALLY_FRAME" val="{&quot;height&quot;:402.64475065616796,&quot;left&quot;:217.5,&quot;top&quot;:88.51094488188976,&quot;width&quot;:543.5}"/>
</p:tagLst>
</file>

<file path=ppt/tags/tag100.xml><?xml version="1.0" encoding="utf-8"?>
<p:tagLst xmlns:p="http://schemas.openxmlformats.org/presentationml/2006/main">
  <p:tag name="KSO_WM_BEAUTIFY_FLAG" val=""/>
  <p:tag name="KSO_WM_DIAGRAM_VIRTUALLY_FRAME" val="{&quot;height&quot;:406.3,&quot;left&quot;:39.35,&quot;top&quot;:118.75,&quot;width&quot;:892.1}"/>
</p:tagLst>
</file>

<file path=ppt/tags/tag101.xml><?xml version="1.0" encoding="utf-8"?>
<p:tagLst xmlns:p="http://schemas.openxmlformats.org/presentationml/2006/main">
  <p:tag name="KSO_WM_BEAUTIFY_FLAG" val=""/>
  <p:tag name="KSO_WM_DIAGRAM_VIRTUALLY_FRAME" val="{&quot;height&quot;:406.3,&quot;left&quot;:39.35,&quot;top&quot;:118.75,&quot;width&quot;:892.1}"/>
</p:tagLst>
</file>

<file path=ppt/tags/tag102.xml><?xml version="1.0" encoding="utf-8"?>
<p:tagLst xmlns:p="http://schemas.openxmlformats.org/presentationml/2006/main">
  <p:tag name="KSO_WM_BEAUTIFY_FLAG" val=""/>
  <p:tag name="KSO_WM_DIAGRAM_VIRTUALLY_FRAME" val="{&quot;height&quot;:406.3,&quot;left&quot;:39.35,&quot;top&quot;:118.75,&quot;width&quot;:892.1}"/>
</p:tagLst>
</file>

<file path=ppt/tags/tag103.xml><?xml version="1.0" encoding="utf-8"?>
<p:tagLst xmlns:p="http://schemas.openxmlformats.org/presentationml/2006/main">
  <p:tag name="TABLE_ENDDRAG_ORIGIN_RECT" val="401*146"/>
  <p:tag name="TABLE_ENDDRAG_RECT" val="45*147*401*146"/>
</p:tagLst>
</file>

<file path=ppt/tags/tag104.xml><?xml version="1.0" encoding="utf-8"?>
<p:tagLst xmlns:p="http://schemas.openxmlformats.org/presentationml/2006/main">
  <p:tag name="TABLE_ENDDRAG_ORIGIN_RECT" val="401*92"/>
  <p:tag name="TABLE_ENDDRAG_RECT" val="45*377*401*92"/>
</p:tagLst>
</file>

<file path=ppt/tags/tag105.xml><?xml version="1.0" encoding="utf-8"?>
<p:tagLst xmlns:p="http://schemas.openxmlformats.org/presentationml/2006/main">
  <p:tag name="TABLE_ENDDRAG_ORIGIN_RECT" val="399*272"/>
  <p:tag name="TABLE_ENDDRAG_RECT" val="525*252*399*272"/>
</p:tagLst>
</file>

<file path=ppt/tags/tag106.xml><?xml version="1.0" encoding="utf-8"?>
<p:tagLst xmlns:p="http://schemas.openxmlformats.org/presentationml/2006/main">
  <p:tag name="KSO_WM_DIAGRAM_VIRTUALLY_FRAME" val="{&quot;height&quot;:406.3,&quot;left&quot;:39.35,&quot;top&quot;:118.75,&quot;width&quot;:892.1}"/>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 name="KSO_WM_DIAGRAM_VIRTUALLY_FRAME" val="{&quot;height&quot;:390.05,&quot;left&quot;:35.95,&quot;top&quot;:89.95,&quot;width&quot;:893.55}"/>
</p:tagLst>
</file>

<file path=ppt/tags/tag109.xml><?xml version="1.0" encoding="utf-8"?>
<p:tagLst xmlns:p="http://schemas.openxmlformats.org/presentationml/2006/main">
  <p:tag name="TABLE_ENDDRAG_ORIGIN_RECT" val="359*30"/>
  <p:tag name="TABLE_ENDDRAG_RECT" val="518*299*359*30"/>
</p:tagLst>
</file>

<file path=ppt/tags/tag11.xml><?xml version="1.0" encoding="utf-8"?>
<p:tagLst xmlns:p="http://schemas.openxmlformats.org/presentationml/2006/main">
  <p:tag name="KSO_WM_DIAGRAM_VIRTUALLY_FRAME" val="{&quot;height&quot;:402.64475065616796,&quot;left&quot;:217.5,&quot;top&quot;:88.51094488188976,&quot;width&quot;:543.5}"/>
</p:tagLst>
</file>

<file path=ppt/tags/tag110.xml><?xml version="1.0" encoding="utf-8"?>
<p:tagLst xmlns:p="http://schemas.openxmlformats.org/presentationml/2006/main">
  <p:tag name="KSO_WM_BEAUTIFY_FLAG" val=""/>
  <p:tag name="KSO_WM_DIAGRAM_VIRTUALLY_FRAME" val="{&quot;height&quot;:390.05,&quot;left&quot;:35.95,&quot;top&quot;:89.95,&quot;width&quot;:893.55}"/>
</p:tagLst>
</file>

<file path=ppt/tags/tag111.xml><?xml version="1.0" encoding="utf-8"?>
<p:tagLst xmlns:p="http://schemas.openxmlformats.org/presentationml/2006/main">
  <p:tag name="TABLE_ENDDRAG_ORIGIN_RECT" val="359*30"/>
  <p:tag name="TABLE_ENDDRAG_RECT" val="518*299*359*30"/>
</p:tagLst>
</file>

<file path=ppt/tags/tag112.xml><?xml version="1.0" encoding="utf-8"?>
<p:tagLst xmlns:p="http://schemas.openxmlformats.org/presentationml/2006/main">
  <p:tag name="KSO_WM_BEAUTIFY_FLAG" val=""/>
  <p:tag name="KSO_WM_DIAGRAM_VIRTUALLY_FRAME" val="{&quot;height&quot;:390.05,&quot;left&quot;:35.95,&quot;top&quot;:89.95,&quot;width&quot;:893.55}"/>
</p:tagLst>
</file>

<file path=ppt/tags/tag113.xml><?xml version="1.0" encoding="utf-8"?>
<p:tagLst xmlns:p="http://schemas.openxmlformats.org/presentationml/2006/main">
  <p:tag name="TABLE_ENDDRAG_ORIGIN_RECT" val="359*30"/>
  <p:tag name="TABLE_ENDDRAG_RECT" val="518*299*359*30"/>
</p:tagLst>
</file>

<file path=ppt/tags/tag114.xml><?xml version="1.0" encoding="utf-8"?>
<p:tagLst xmlns:p="http://schemas.openxmlformats.org/presentationml/2006/main">
  <p:tag name="KSO_WM_BEAUTIFY_FLAG" val=""/>
  <p:tag name="KSO_WM_DIAGRAM_VIRTUALLY_FRAME" val="{&quot;height&quot;:390.05,&quot;left&quot;:35.95,&quot;top&quot;:89.95,&quot;width&quot;:893.55}"/>
</p:tagLst>
</file>

<file path=ppt/tags/tag115.xml><?xml version="1.0" encoding="utf-8"?>
<p:tagLst xmlns:p="http://schemas.openxmlformats.org/presentationml/2006/main">
  <p:tag name="TABLE_ENDDRAG_ORIGIN_RECT" val="359*30"/>
  <p:tag name="TABLE_ENDDRAG_RECT" val="518*299*359*30"/>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 name="KSO_WM_DIAGRAM_VIRTUALLY_FRAME" val="{&quot;height&quot;:390.05,&quot;left&quot;:35.95,&quot;top&quot;:89.95,&quot;width&quot;:893.55}"/>
</p:tagLst>
</file>

<file path=ppt/tags/tag12.xml><?xml version="1.0" encoding="utf-8"?>
<p:tagLst xmlns:p="http://schemas.openxmlformats.org/presentationml/2006/main">
  <p:tag name="KSO_WM_DIAGRAM_VIRTUALLY_FRAME" val="{&quot;height&quot;:402.64475065616796,&quot;left&quot;:217.5,&quot;top&quot;:88.51094488188976,&quot;width&quot;:543.5}"/>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 name="KSO_WM_DIAGRAM_VIRTUALLY_FRAME" val="{&quot;height&quot;:390.05,&quot;left&quot;:35.95,&quot;top&quot;:89.95,&quot;width&quot;:893.55}"/>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 name="KSO_WM_DIAGRAM_VIRTUALLY_FRAME" val="{&quot;height&quot;:390.05,&quot;left&quot;:35.95,&quot;top&quot;:89.95,&quot;width&quot;:893.55}"/>
</p:tagLst>
</file>

<file path=ppt/tags/tag131.xml><?xml version="1.0" encoding="utf-8"?>
<p:tagLst xmlns:p="http://schemas.openxmlformats.org/presentationml/2006/main">
  <p:tag name="KSO_WM_BEAUTIFY_FLAG" val=""/>
  <p:tag name="KSO_WM_DIAGRAM_VIRTUALLY_FRAME" val="{&quot;height&quot;:390.05,&quot;left&quot;:35.95,&quot;top&quot;:89.95,&quot;width&quot;:893.55}"/>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 name="KSO_WM_DIAGRAM_VIRTUALLY_FRAME" val="{&quot;height&quot;:390.05,&quot;left&quot;:35.95,&quot;top&quot;:89.95,&quot;width&quot;:893.55}"/>
</p:tagLst>
</file>

<file path=ppt/tags/tag134.xml><?xml version="1.0" encoding="utf-8"?>
<p:tagLst xmlns:p="http://schemas.openxmlformats.org/presentationml/2006/main">
  <p:tag name="KSO_WM_BEAUTIFY_FLAG" val=""/>
  <p:tag name="KSO_WM_DIAGRAM_VIRTUALLY_FRAME" val="{&quot;height&quot;:390.05,&quot;left&quot;:35.95,&quot;top&quot;:89.95,&quot;width&quot;:893.55}"/>
</p:tagLst>
</file>

<file path=ppt/tags/tag135.xml><?xml version="1.0" encoding="utf-8"?>
<p:tagLst xmlns:p="http://schemas.openxmlformats.org/presentationml/2006/main">
  <p:tag name="TABLE_ENDDRAG_ORIGIN_RECT" val="274*53"/>
  <p:tag name="TABLE_ENDDRAG_RECT" val="337*347*274*53"/>
</p:tagLst>
</file>

<file path=ppt/tags/tag136.xml><?xml version="1.0" encoding="utf-8"?>
<p:tagLst xmlns:p="http://schemas.openxmlformats.org/presentationml/2006/main">
  <p:tag name="KSO_WM_BEAUTIFY_FLAG" val=""/>
  <p:tag name="KSO_WM_DIAGRAM_VIRTUALLY_FRAME" val="{&quot;height&quot;:390.05,&quot;left&quot;:35.95,&quot;top&quot;:89.95,&quot;width&quot;:893.55}"/>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TABLE_ENDDRAG_ORIGIN_RECT" val="289*38"/>
  <p:tag name="TABLE_ENDDRAG_RECT" val="20*191*289*38"/>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TABLE_ENDDRAG_ORIGIN_RECT" val="274*53"/>
  <p:tag name="TABLE_ENDDRAG_RECT" val="337*347*274*53"/>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 name="KSO_WM_DIAGRAM_VIRTUALLY_FRAME" val="{&quot;height&quot;:390.05,&quot;left&quot;:35.95,&quot;top&quot;:89.95,&quot;width&quot;:893.55}"/>
</p:tagLst>
</file>

<file path=ppt/tags/tag145.xml><?xml version="1.0" encoding="utf-8"?>
<p:tagLst xmlns:p="http://schemas.openxmlformats.org/presentationml/2006/main">
  <p:tag name="KSO_WM_BEAUTIFY_FLAG" val=""/>
  <p:tag name="KSO_WM_DIAGRAM_VIRTUALLY_FRAME" val="{&quot;height&quot;:390.05,&quot;left&quot;:35.95,&quot;top&quot;:89.95,&quot;width&quot;:893.55}"/>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TABLE_ENDDRAG_ORIGIN_RECT" val="350*24"/>
  <p:tag name="TABLE_ENDDRAG_RECT" val="525*287*350*24"/>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TABLE_ENDDRAG_ORIGIN_RECT" val="350*24"/>
  <p:tag name="TABLE_ENDDRAG_RECT" val="525*287*350*24"/>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TABLE_ENDDRAG_ORIGIN_RECT" val="406*76"/>
  <p:tag name="TABLE_ENDDRAG_RECT" val="43*202*406*76"/>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 name="KSO_WM_DIAGRAM_VIRTUALLY_FRAME" val="{&quot;height&quot;:195.85,&quot;left&quot;:43.72503937007874,&quot;top&quot;:120.15,&quot;width&quot;:879.5249606299212}"/>
</p:tagLst>
</file>

<file path=ppt/tags/tag166.xml><?xml version="1.0" encoding="utf-8"?>
<p:tagLst xmlns:p="http://schemas.openxmlformats.org/presentationml/2006/main">
  <p:tag name="KSO_WM_BEAUTIFY_FLAG" val=""/>
  <p:tag name="KSO_WM_DIAGRAM_VIRTUALLY_FRAME" val="{&quot;height&quot;:195.85,&quot;left&quot;:43.72503937007874,&quot;top&quot;:120.15,&quot;width&quot;:879.5249606299212}"/>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 name="KSO_WM_DIAGRAM_VIRTUALLY_FRAME" val="{&quot;height&quot;:390.05,&quot;left&quot;:35.95,&quot;top&quot;:89.95,&quot;width&quot;:893.55}"/>
</p:tagLst>
</file>

<file path=ppt/tags/tag169.xml><?xml version="1.0" encoding="utf-8"?>
<p:tagLst xmlns:p="http://schemas.openxmlformats.org/presentationml/2006/main">
  <p:tag name="KSO_WM_BEAUTIFY_FLAG" val=""/>
  <p:tag name="KSO_WM_DIAGRAM_VIRTUALLY_FRAME" val="{&quot;height&quot;:390.05,&quot;left&quot;:35.95,&quot;top&quot;:89.95,&quot;width&quot;:893.55}"/>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 name="KSO_WM_DIAGRAM_VIRTUALLY_FRAME" val="{&quot;height&quot;:390.05,&quot;left&quot;:35.95,&quot;top&quot;:89.95,&quot;width&quot;:893.55}"/>
</p:tagLst>
</file>

<file path=ppt/tags/tag186.xml><?xml version="1.0" encoding="utf-8"?>
<p:tagLst xmlns:p="http://schemas.openxmlformats.org/presentationml/2006/main">
  <p:tag name="KSO_WM_BEAUTIFY_FLAG" val=""/>
  <p:tag name="KSO_WM_DIAGRAM_VIRTUALLY_FRAME" val="{&quot;height&quot;:390.05,&quot;left&quot;:35.95,&quot;top&quot;:89.95,&quot;width&quot;:893.55}"/>
</p:tagLst>
</file>

<file path=ppt/tags/tag187.xml><?xml version="1.0" encoding="utf-8"?>
<p:tagLst xmlns:p="http://schemas.openxmlformats.org/presentationml/2006/main">
  <p:tag name="KSO_WM_BEAUTIFY_FLAG" val=""/>
  <p:tag name="KSO_WM_DIAGRAM_VIRTUALLY_FRAME" val="{&quot;height&quot;:390.05,&quot;left&quot;:35.95,&quot;top&quot;:89.95,&quot;width&quot;:893.55}"/>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DIAGRAM_VIRTUALLY_FRAME" val="{&quot;height&quot;:195.85,&quot;left&quot;:43.72503937007874,&quot;top&quot;:120.15,&quot;width&quot;:879.5249606299212}"/>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KSO_WM_DIAGRAM_VIRTUALLY_FRAME" val="{&quot;height&quot;:195.85,&quot;left&quot;:43.72503937007874,&quot;top&quot;:120.15,&quot;width&quot;:879.5249606299212}"/>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 name="KSO_WM_DIAGRAM_VIRTUALLY_FRAME" val="{&quot;height&quot;:195.85,&quot;left&quot;:43.72503937007874,&quot;top&quot;:120.15,&quot;width&quot;:879.5249606299212}"/>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DIAGRAM_VIRTUALLY_FRAME" val="{&quot;height&quot;:195.85,&quot;left&quot;:43.72503937007874,&quot;top&quot;:120.15,&quot;width&quot;:879.5249606299212}"/>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 name="KSO_WM_DIAGRAM_VIRTUALLY_FRAME" val="{&quot;height&quot;:390.05,&quot;left&quot;:35.95,&quot;top&quot;:89.95,&quot;width&quot;:893.55}"/>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DIAGRAM_VIRTUALLY_FRAME" val="{&quot;height&quot;:195.85,&quot;left&quot;:43.72503937007874,&quot;top&quot;:120.15,&quot;width&quot;:879.5249606299212}"/>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TABLE_ENDDRAG_ORIGIN_RECT" val="315*57"/>
  <p:tag name="TABLE_ENDDRAG_RECT" val="33*175*315*57"/>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DIAGRAM_VIRTUALLY_FRAME" val="{&quot;height&quot;:423.2,&quot;left&quot;:15.65,&quot;top&quot;:57.55,&quot;width&quot;:913.85}"/>
</p:tagLst>
</file>

<file path=ppt/tags/tag244.xml><?xml version="1.0" encoding="utf-8"?>
<p:tagLst xmlns:p="http://schemas.openxmlformats.org/presentationml/2006/main">
  <p:tag name="KSO_WM_DIAGRAM_VIRTUALLY_FRAME" val="{&quot;height&quot;:423.2,&quot;left&quot;:15.65,&quot;top&quot;:57.55,&quot;width&quot;:913.85}"/>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 name="KSO_WM_DIAGRAM_VIRTUALLY_FRAME" val="{&quot;height&quot;:390.05,&quot;left&quot;:35.95,&quot;top&quot;:89.95,&quot;width&quot;:893.55}"/>
</p:tagLst>
</file>

<file path=ppt/tags/tag247.xml><?xml version="1.0" encoding="utf-8"?>
<p:tagLst xmlns:p="http://schemas.openxmlformats.org/presentationml/2006/main">
  <p:tag name="KSO_WM_BEAUTIFY_FLAG" val=""/>
  <p:tag name="KSO_WM_DIAGRAM_VIRTUALLY_FRAME" val="{&quot;height&quot;:390.05,&quot;left&quot;:35.95,&quot;top&quot;:89.95,&quot;width&quot;:893.55}"/>
</p:tagLst>
</file>

<file path=ppt/tags/tag248.xml><?xml version="1.0" encoding="utf-8"?>
<p:tagLst xmlns:p="http://schemas.openxmlformats.org/presentationml/2006/main">
  <p:tag name="TABLE_ENDDRAG_ORIGIN_RECT" val="412*41"/>
  <p:tag name="TABLE_ENDDRAG_RECT" val="43*201*412*41"/>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DIAGRAM_VIRTUALLY_FRAME" val="{&quot;height&quot;:195.85,&quot;left&quot;:43.72503937007874,&quot;top&quot;:120.15,&quot;width&quot;:879.5249606299212}"/>
</p:tagLst>
</file>

<file path=ppt/tags/tag250.xml><?xml version="1.0" encoding="utf-8"?>
<p:tagLst xmlns:p="http://schemas.openxmlformats.org/presentationml/2006/main">
  <p:tag name="TABLE_ENDDRAG_ORIGIN_RECT" val="314*101"/>
  <p:tag name="TABLE_ENDDRAG_RECT" val="341*414*315*101"/>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 name="KSO_WM_DIAGRAM_VIRTUALLY_FRAME" val="{&quot;height&quot;:390.05,&quot;left&quot;:35.95,&quot;top&quot;:89.95,&quot;width&quot;:893.55}"/>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 name="KSO_WM_DIAGRAM_VIRTUALLY_FRAME" val="{&quot;height&quot;:195.85,&quot;left&quot;:43.72503937007874,&quot;top&quot;:120.15,&quot;width&quot;:879.5249606299212}"/>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 name="KSO_WM_DIAGRAM_VIRTUALLY_FRAME" val="{&quot;height&quot;:390.05,&quot;left&quot;:35.95,&quot;top&quot;:89.95,&quot;width&quot;:893.55}"/>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DIAGRAM_VIRTUALLY_FRAME" val="{&quot;height&quot;:195.85,&quot;left&quot;:43.72503937007874,&quot;top&quot;:120.15,&quot;width&quot;:879.5249606299212}"/>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 name="KSO_WM_DIAGRAM_VIRTUALLY_FRAME" val="{&quot;height&quot;:390.05,&quot;left&quot;:35.95,&quot;top&quot;:89.95,&quot;width&quot;:893.55}"/>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 name="KSO_WM_DIAGRAM_VIRTUALLY_FRAME" val="{&quot;height&quot;:390.05,&quot;left&quot;:35.95,&quot;top&quot;:89.95,&quot;width&quot;:893.55}"/>
</p:tagLst>
</file>

<file path=ppt/tags/tag279.xml><?xml version="1.0" encoding="utf-8"?>
<p:tagLst xmlns:p="http://schemas.openxmlformats.org/presentationml/2006/main">
  <p:tag name="KSO_WM_BEAUTIFY_FLAG" val=""/>
  <p:tag name="KSO_WM_DIAGRAM_VIRTUALLY_FRAME" val="{&quot;height&quot;:390.05,&quot;left&quot;:35.95,&quot;top&quot;:89.95,&quot;width&quot;:893.55}"/>
</p:tagLst>
</file>

<file path=ppt/tags/tag28.xml><?xml version="1.0" encoding="utf-8"?>
<p:tagLst xmlns:p="http://schemas.openxmlformats.org/presentationml/2006/main">
  <p:tag name="KSO_WM_DIAGRAM_VIRTUALLY_FRAME" val="{&quot;height&quot;:195.85,&quot;left&quot;:43.72503937007874,&quot;top&quot;:120.15,&quot;width&quot;:879.5249606299212}"/>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 name="KSO_WM_DIAGRAM_VIRTUALLY_FRAME" val="{&quot;height&quot;:390.05,&quot;left&quot;:35.95,&quot;top&quot;:89.95,&quot;width&quot;:893.55}"/>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 name="KSO_WM_DIAGRAM_VIRTUALLY_FRAME" val="{&quot;height&quot;:195.85,&quot;left&quot;:43.72503937007874,&quot;top&quot;:120.15,&quot;width&quot;:879.5249606299212}"/>
</p:tagLst>
</file>

<file path=ppt/tags/tag290.xml><?xml version="1.0" encoding="utf-8"?>
<p:tagLst xmlns:p="http://schemas.openxmlformats.org/presentationml/2006/main">
  <p:tag name="KSO_WM_BEAUTIFY_FLAG" val=""/>
  <p:tag name="KSO_WM_DIAGRAM_VIRTUALLY_FRAME" val="{&quot;height&quot;:390.05,&quot;left&quot;:35.95,&quot;top&quot;:89.95,&quot;width&quot;:893.55}"/>
</p:tagLst>
</file>

<file path=ppt/tags/tag291.xml><?xml version="1.0" encoding="utf-8"?>
<p:tagLst xmlns:p="http://schemas.openxmlformats.org/presentationml/2006/main">
  <p:tag name="KSO_WM_BEAUTIFY_FLAG" val=""/>
  <p:tag name="KSO_WM_DIAGRAM_VIRTUALLY_FRAME" val="{&quot;height&quot;:390.05,&quot;left&quot;:35.95,&quot;top&quot;:89.95,&quot;width&quot;:893.55}"/>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 name="KSO_WM_DIAGRAM_VIRTUALLY_FRAME" val="{&quot;height&quot;:390.05,&quot;left&quot;:35.95,&quot;top&quot;:89.95,&quot;width&quot;:893.55}"/>
</p:tagLst>
</file>

<file path=ppt/tags/tag294.xml><?xml version="1.0" encoding="utf-8"?>
<p:tagLst xmlns:p="http://schemas.openxmlformats.org/presentationml/2006/main">
  <p:tag name="KSO_WM_BEAUTIFY_FLAG" val=""/>
  <p:tag name="KSO_WM_DIAGRAM_VIRTUALLY_FRAME" val="{&quot;height&quot;:390.05,&quot;left&quot;:35.95,&quot;top&quot;:89.95,&quot;width&quot;:893.55}"/>
</p:tagLst>
</file>

<file path=ppt/tags/tag295.xml><?xml version="1.0" encoding="utf-8"?>
<p:tagLst xmlns:p="http://schemas.openxmlformats.org/presentationml/2006/main">
  <p:tag name="KSO_WM_BEAUTIFY_FLAG" val=""/>
  <p:tag name="KSO_WM_DIAGRAM_VIRTUALLY_FRAME" val="{&quot;height&quot;:390.05,&quot;left&quot;:35.95,&quot;top&quot;:89.95,&quot;width&quot;:893.55}"/>
</p:tagLst>
</file>

<file path=ppt/tags/tag296.xml><?xml version="1.0" encoding="utf-8"?>
<p:tagLst xmlns:p="http://schemas.openxmlformats.org/presentationml/2006/main">
  <p:tag name="KSO_WM_BEAUTIFY_FLAG" val=""/>
  <p:tag name="KSO_WM_DIAGRAM_VIRTUALLY_FRAME" val="{&quot;height&quot;:390.05,&quot;left&quot;:35.95,&quot;top&quot;:89.95,&quot;width&quot;:893.55}"/>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 name="KSO_WM_DIAGRAM_VIRTUALLY_FRAME" val="{&quot;height&quot;:390.05,&quot;left&quot;:35.95,&quot;top&quot;:89.95,&quot;width&quot;:893.55}"/>
</p:tagLst>
</file>

<file path=ppt/tags/tag3.xml><?xml version="1.0" encoding="utf-8"?>
<p:tagLst xmlns:p="http://schemas.openxmlformats.org/presentationml/2006/main">
  <p:tag name="KSO_WM_TAG_VERSION" val="1.0"/>
  <p:tag name="KSO_WM_TEMPLATE_CATEGORY" val="custom"/>
  <p:tag name="KSO_WM_TEMPLATE_INDEX" val="20184553"/>
</p:tagLst>
</file>

<file path=ppt/tags/tag30.xml><?xml version="1.0" encoding="utf-8"?>
<p:tagLst xmlns:p="http://schemas.openxmlformats.org/presentationml/2006/main">
  <p:tag name="KSO_WM_BEAUTIFY_FLAG" val=""/>
  <p:tag name="KSO_WM_DIAGRAM_VIRTUALLY_FRAME" val="{&quot;height&quot;:390.05,&quot;left&quot;:35.95,&quot;top&quot;:89.95,&quot;width&quot;:893.55}"/>
</p:tagLst>
</file>

<file path=ppt/tags/tag300.xml><?xml version="1.0" encoding="utf-8"?>
<p:tagLst xmlns:p="http://schemas.openxmlformats.org/presentationml/2006/main">
  <p:tag name="KSO_WM_BEAUTIFY_FLAG" val=""/>
  <p:tag name="KSO_WM_DIAGRAM_VIRTUALLY_FRAME" val="{&quot;height&quot;:390.05,&quot;left&quot;:35.95,&quot;top&quot;:89.95,&quot;width&quot;:893.55}"/>
</p:tagLst>
</file>

<file path=ppt/tags/tag301.xml><?xml version="1.0" encoding="utf-8"?>
<p:tagLst xmlns:p="http://schemas.openxmlformats.org/presentationml/2006/main">
  <p:tag name="KSO_WM_BEAUTIFY_FLAG" val=""/>
  <p:tag name="KSO_WM_DIAGRAM_VIRTUALLY_FRAME" val="{&quot;height&quot;:390.05,&quot;left&quot;:35.95,&quot;top&quot;:89.95,&quot;width&quot;:893.55}"/>
</p:tagLst>
</file>

<file path=ppt/tags/tag302.xml><?xml version="1.0" encoding="utf-8"?>
<p:tagLst xmlns:p="http://schemas.openxmlformats.org/presentationml/2006/main">
  <p:tag name="KSO_WM_BEAUTIFY_FLAG" val=""/>
  <p:tag name="KSO_WM_DIAGRAM_VIRTUALLY_FRAME" val="{&quot;height&quot;:390.05,&quot;left&quot;:35.95,&quot;top&quot;:89.95,&quot;width&quot;:893.55}"/>
</p:tagLst>
</file>

<file path=ppt/tags/tag303.xml><?xml version="1.0" encoding="utf-8"?>
<p:tagLst xmlns:p="http://schemas.openxmlformats.org/presentationml/2006/main">
  <p:tag name="KSO_WM_BEAUTIFY_FLAG" val=""/>
  <p:tag name="KSO_WM_DIAGRAM_VIRTUALLY_FRAME" val="{&quot;height&quot;:390.05,&quot;left&quot;:35.95,&quot;top&quot;:89.95,&quot;width&quot;:893.55}"/>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DIAGRAM_VIRTUALLY_FRAME" val="{&quot;height&quot;:432.5,&quot;left&quot;:25,&quot;top&quot;:71.55,&quot;width&quot;:904.05}"/>
</p:tagLst>
</file>

<file path=ppt/tags/tag306.xml><?xml version="1.0" encoding="utf-8"?>
<p:tagLst xmlns:p="http://schemas.openxmlformats.org/presentationml/2006/main">
  <p:tag name="KSO_WM_DIAGRAM_VIRTUALLY_FRAME" val="{&quot;height&quot;:432.5,&quot;left&quot;:25,&quot;top&quot;:71.55,&quot;width&quot;:904.05}"/>
</p:tagLst>
</file>

<file path=ppt/tags/tag307.xml><?xml version="1.0" encoding="utf-8"?>
<p:tagLst xmlns:p="http://schemas.openxmlformats.org/presentationml/2006/main">
  <p:tag name="KSO_WM_DIAGRAM_VIRTUALLY_FRAME" val="{&quot;height&quot;:432.5,&quot;left&quot;:25,&quot;top&quot;:71.55,&quot;width&quot;:904.05}"/>
</p:tagLst>
</file>

<file path=ppt/tags/tag308.xml><?xml version="1.0" encoding="utf-8"?>
<p:tagLst xmlns:p="http://schemas.openxmlformats.org/presentationml/2006/main">
  <p:tag name="KSO_WM_DIAGRAM_VIRTUALLY_FRAME" val="{&quot;height&quot;:432.5,&quot;left&quot;:25,&quot;top&quot;:71.55,&quot;width&quot;:904.05}"/>
</p:tagLst>
</file>

<file path=ppt/tags/tag309.xml><?xml version="1.0" encoding="utf-8"?>
<p:tagLst xmlns:p="http://schemas.openxmlformats.org/presentationml/2006/main">
  <p:tag name="KSO_WM_DIAGRAM_VIRTUALLY_FRAME" val="{&quot;height&quot;:432.5,&quot;left&quot;:25,&quot;top&quot;:71.55,&quot;width&quot;:904.05}"/>
</p:tagLst>
</file>

<file path=ppt/tags/tag31.xml><?xml version="1.0" encoding="utf-8"?>
<p:tagLst xmlns:p="http://schemas.openxmlformats.org/presentationml/2006/main">
  <p:tag name="KSO_WM_DIAGRAM_VIRTUALLY_FRAME" val="{&quot;height&quot;:195.85,&quot;left&quot;:43.72503937007874,&quot;top&quot;:120.15,&quot;width&quot;:879.5249606299212}"/>
</p:tagLst>
</file>

<file path=ppt/tags/tag310.xml><?xml version="1.0" encoding="utf-8"?>
<p:tagLst xmlns:p="http://schemas.openxmlformats.org/presentationml/2006/main">
  <p:tag name="KSO_WM_DIAGRAM_VIRTUALLY_FRAME" val="{&quot;height&quot;:432.5,&quot;left&quot;:25,&quot;top&quot;:71.55,&quot;width&quot;:904.05}"/>
</p:tagLst>
</file>

<file path=ppt/tags/tag311.xml><?xml version="1.0" encoding="utf-8"?>
<p:tagLst xmlns:p="http://schemas.openxmlformats.org/presentationml/2006/main">
  <p:tag name="TABLE_ENDDRAG_ORIGIN_RECT" val="256*91"/>
  <p:tag name="TABLE_ENDDRAG_RECT" val="45*190*256*91"/>
  <p:tag name="KSO_WM_UNIT_TABLE_BEAUTIFY" val="smartTable{f2b54ae4-44b1-4ee0-bc12-e86cb4b0644a}"/>
  <p:tag name="KSO_WM_BEAUTIFY_FLAG" val=""/>
</p:tagLst>
</file>

<file path=ppt/tags/tag312.xml><?xml version="1.0" encoding="utf-8"?>
<p:tagLst xmlns:p="http://schemas.openxmlformats.org/presentationml/2006/main">
  <p:tag name="KSO_WM_DIAGRAM_VIRTUALLY_FRAME" val="{&quot;height&quot;:432.5,&quot;left&quot;:25,&quot;top&quot;:71.55,&quot;width&quot;:904.05}"/>
</p:tagLst>
</file>

<file path=ppt/tags/tag313.xml><?xml version="1.0" encoding="utf-8"?>
<p:tagLst xmlns:p="http://schemas.openxmlformats.org/presentationml/2006/main">
  <p:tag name="TABLE_ENDDRAG_ORIGIN_RECT" val="261*86"/>
  <p:tag name="TABLE_ENDDRAG_RECT" val="348*405*261*86"/>
  <p:tag name="KSO_WM_UNIT_TABLE_BEAUTIFY" val="smartTable{fdf71ec2-9bcc-4f4c-a440-320611ea95cb}"/>
  <p:tag name="KSO_WM_BEAUTIFY_FLAG" val=""/>
</p:tagLst>
</file>

<file path=ppt/tags/tag314.xml><?xml version="1.0" encoding="utf-8"?>
<p:tagLst xmlns:p="http://schemas.openxmlformats.org/presentationml/2006/main">
  <p:tag name="KSO_WM_DIAGRAM_VIRTUALLY_FRAME" val="{&quot;height&quot;:432.5,&quot;left&quot;:25,&quot;top&quot;:71.55,&quot;width&quot;:904.05}"/>
</p:tagLst>
</file>

<file path=ppt/tags/tag315.xml><?xml version="1.0" encoding="utf-8"?>
<p:tagLst xmlns:p="http://schemas.openxmlformats.org/presentationml/2006/main">
  <p:tag name="KSO_WM_BEAUTIFY_FLAG" val=""/>
  <p:tag name="KSO_WM_DIAGRAM_VIRTUALLY_FRAME" val="{&quot;height&quot;:432.5,&quot;left&quot;:25,&quot;top&quot;:71.55,&quot;width&quot;:904.05}"/>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 name="KSO_WM_DIAGRAM_VIRTUALLY_FRAME" val="{&quot;height&quot;:402.05,&quot;left&quot;:29.05,&quot;top&quot;:106.95,&quot;width&quot;:894.45}"/>
</p:tagLst>
</file>

<file path=ppt/tags/tag318.xml><?xml version="1.0" encoding="utf-8"?>
<p:tagLst xmlns:p="http://schemas.openxmlformats.org/presentationml/2006/main">
  <p:tag name="KSO_WM_BEAUTIFY_FLAG" val=""/>
  <p:tag name="KSO_WM_DIAGRAM_VIRTUALLY_FRAME" val="{&quot;height&quot;:402.05,&quot;left&quot;:29.05,&quot;top&quot;:106.95,&quot;width&quot;:894.45}"/>
</p:tagLst>
</file>

<file path=ppt/tags/tag319.xml><?xml version="1.0" encoding="utf-8"?>
<p:tagLst xmlns:p="http://schemas.openxmlformats.org/presentationml/2006/main">
  <p:tag name="KSO_WM_BEAUTIFY_FLAG" val=""/>
  <p:tag name="KSO_WM_DIAGRAM_VIRTUALLY_FRAME" val="{&quot;height&quot;:402.05,&quot;left&quot;:29.05,&quot;top&quot;:106.95,&quot;width&quot;:894.45}"/>
</p:tagLst>
</file>

<file path=ppt/tags/tag32.xml><?xml version="1.0" encoding="utf-8"?>
<p:tagLst xmlns:p="http://schemas.openxmlformats.org/presentationml/2006/main">
  <p:tag name="KSO_WM_DIAGRAM_VIRTUALLY_FRAME" val="{&quot;height&quot;:195.85,&quot;left&quot;:43.72503937007874,&quot;top&quot;:120.15,&quot;width&quot;:879.5249606299212}"/>
</p:tagLst>
</file>

<file path=ppt/tags/tag320.xml><?xml version="1.0" encoding="utf-8"?>
<p:tagLst xmlns:p="http://schemas.openxmlformats.org/presentationml/2006/main">
  <p:tag name="KSO_WM_DIAGRAM_VIRTUALLY_FRAME" val="{&quot;height&quot;:402.05,&quot;left&quot;:29.05,&quot;top&quot;:106.95,&quot;width&quot;:894.45}"/>
</p:tagLst>
</file>

<file path=ppt/tags/tag321.xml><?xml version="1.0" encoding="utf-8"?>
<p:tagLst xmlns:p="http://schemas.openxmlformats.org/presentationml/2006/main">
  <p:tag name="KSO_WM_DIAGRAM_VIRTUALLY_FRAME" val="{&quot;height&quot;:402.05,&quot;left&quot;:29.05,&quot;top&quot;:106.95,&quot;width&quot;:894.45}"/>
</p:tagLst>
</file>

<file path=ppt/tags/tag322.xml><?xml version="1.0" encoding="utf-8"?>
<p:tagLst xmlns:p="http://schemas.openxmlformats.org/presentationml/2006/main">
  <p:tag name="KSO_WM_DIAGRAM_VIRTUALLY_FRAME" val="{&quot;height&quot;:402.05,&quot;left&quot;:29.05,&quot;top&quot;:106.95,&quot;width&quot;:894.45}"/>
</p:tagLst>
</file>

<file path=ppt/tags/tag323.xml><?xml version="1.0" encoding="utf-8"?>
<p:tagLst xmlns:p="http://schemas.openxmlformats.org/presentationml/2006/main">
  <p:tag name="KSO_WM_DIAGRAM_VIRTUALLY_FRAME" val="{&quot;height&quot;:402.05,&quot;left&quot;:29.05,&quot;top&quot;:106.95,&quot;width&quot;:894.45}"/>
</p:tagLst>
</file>

<file path=ppt/tags/tag324.xml><?xml version="1.0" encoding="utf-8"?>
<p:tagLst xmlns:p="http://schemas.openxmlformats.org/presentationml/2006/main">
  <p:tag name="KSO_WM_UNIT_TABLE_BEAUTIFY" val="smartTable{752e37c4-63b6-4277-8e11-7b77455e72fe}"/>
  <p:tag name="TABLE_ENDDRAG_ORIGIN_RECT" val="273*93"/>
  <p:tag name="TABLE_ENDDRAG_RECT" val="37*233*273*93"/>
  <p:tag name="KSO_WM_BEAUTIFY_FLAG" val=""/>
</p:tagLst>
</file>

<file path=ppt/tags/tag325.xml><?xml version="1.0" encoding="utf-8"?>
<p:tagLst xmlns:p="http://schemas.openxmlformats.org/presentationml/2006/main">
  <p:tag name="KSO_WM_UNIT_TABLE_BEAUTIFY" val="smartTable{8a8002a9-761f-4f9f-a2c9-7b6edcf04dcc}"/>
  <p:tag name="TABLE_ENDDRAG_ORIGIN_RECT" val="365*77"/>
  <p:tag name="TABLE_ENDDRAG_RECT" val="516*198*365*77"/>
  <p:tag name="KSO_WM_BEAUTIFY_FLAG" val=""/>
</p:tagLst>
</file>

<file path=ppt/tags/tag326.xml><?xml version="1.0" encoding="utf-8"?>
<p:tagLst xmlns:p="http://schemas.openxmlformats.org/presentationml/2006/main">
  <p:tag name="KSO_WM_UNIT_TABLE_BEAUTIFY" val="smartTable{44f98112-5526-484c-90e7-82b38ba41bd4}"/>
  <p:tag name="TABLE_ENDDRAG_ORIGIN_RECT" val="362*73"/>
  <p:tag name="TABLE_ENDDRAG_RECT" val="518*280*362*73"/>
  <p:tag name="KSO_WM_BEAUTIFY_FLAG" val=""/>
</p:tagLst>
</file>

<file path=ppt/tags/tag327.xml><?xml version="1.0" encoding="utf-8"?>
<p:tagLst xmlns:p="http://schemas.openxmlformats.org/presentationml/2006/main">
  <p:tag name="KSO_WM_DIAGRAM_VIRTUALLY_FRAME" val="{&quot;height&quot;:402.05,&quot;left&quot;:29.05,&quot;top&quot;:106.95,&quot;width&quot;:894.45}"/>
</p:tagLst>
</file>

<file path=ppt/tags/tag328.xml><?xml version="1.0" encoding="utf-8"?>
<p:tagLst xmlns:p="http://schemas.openxmlformats.org/presentationml/2006/main">
  <p:tag name="KSO_WM_UNIT_TABLE_BEAUTIFY" val="smartTable{fb11887e-09f4-495c-974f-2be56bbf27ed}"/>
  <p:tag name="TABLE_ENDDRAG_ORIGIN_RECT" val="271*51"/>
  <p:tag name="TABLE_ENDDRAG_RECT" val="644*219*271*51"/>
  <p:tag name="KSO_WM_BEAUTIFY_FLAG" val=""/>
</p:tagLst>
</file>

<file path=ppt/tags/tag329.xml><?xml version="1.0" encoding="utf-8"?>
<p:tagLst xmlns:p="http://schemas.openxmlformats.org/presentationml/2006/main">
  <p:tag name="KSO_WM_DIAGRAM_VIRTUALLY_FRAME" val="{&quot;height&quot;:402.05,&quot;left&quot;:29.05,&quot;top&quot;:106.95,&quot;width&quot;:894.45}"/>
</p:tagLst>
</file>

<file path=ppt/tags/tag33.xml><?xml version="1.0" encoding="utf-8"?>
<p:tagLst xmlns:p="http://schemas.openxmlformats.org/presentationml/2006/main">
  <p:tag name="KSO_WM_BEAUTIFY_FLAG" val=""/>
  <p:tag name="KSO_WM_DIAGRAM_VIRTUALLY_FRAME" val="{&quot;height&quot;:195.85,&quot;left&quot;:43.72503937007874,&quot;top&quot;:120.15,&quot;width&quot;:879.5249606299212}"/>
</p:tagLst>
</file>

<file path=ppt/tags/tag330.xml><?xml version="1.0" encoding="utf-8"?>
<p:tagLst xmlns:p="http://schemas.openxmlformats.org/presentationml/2006/main">
  <p:tag name="KSO_WM_DIAGRAM_VIRTUALLY_FRAME" val="{&quot;height&quot;:402.05,&quot;left&quot;:29.05,&quot;top&quot;:106.95,&quot;width&quot;:894.45}"/>
</p:tagLst>
</file>

<file path=ppt/tags/tag331.xml><?xml version="1.0" encoding="utf-8"?>
<p:tagLst xmlns:p="http://schemas.openxmlformats.org/presentationml/2006/main">
  <p:tag name="KSO_WM_UNIT_TABLE_BEAUTIFY" val="smartTable{1623ad07-c23e-4946-86a0-16346aeab3bd}"/>
  <p:tag name="TABLE_ENDDRAG_ORIGIN_RECT" val="276*79"/>
  <p:tag name="TABLE_ENDDRAG_RECT" val="338*406*276*79"/>
</p:tagLst>
</file>

<file path=ppt/tags/tag332.xml><?xml version="1.0" encoding="utf-8"?>
<p:tagLst xmlns:p="http://schemas.openxmlformats.org/presentationml/2006/main">
  <p:tag name="KSO_WM_DIAGRAM_VIRTUALLY_FRAME" val="{&quot;height&quot;:402.05,&quot;left&quot;:29.05,&quot;top&quot;:106.95,&quot;width&quot;:894.45}"/>
</p:tagLst>
</file>

<file path=ppt/tags/tag333.xml><?xml version="1.0" encoding="utf-8"?>
<p:tagLst xmlns:p="http://schemas.openxmlformats.org/presentationml/2006/main">
  <p:tag name="KSO_WM_UNIT_TABLE_BEAUTIFY" val="smartTable{d4946fd6-c25c-4afe-9e1a-1168504fdfdc}"/>
  <p:tag name="TABLE_ENDDRAG_ORIGIN_RECT" val="263*65"/>
  <p:tag name="TABLE_ENDDRAG_RECT" val="339*213*263*65"/>
</p:tagLst>
</file>

<file path=ppt/tags/tag334.xml><?xml version="1.0" encoding="utf-8"?>
<p:tagLst xmlns:p="http://schemas.openxmlformats.org/presentationml/2006/main">
  <p:tag name="KSO_WM_DIAGRAM_VIRTUALLY_FRAME" val="{&quot;height&quot;:402.05,&quot;left&quot;:29.05,&quot;top&quot;:106.95,&quot;width&quot;:894.45}"/>
</p:tagLst>
</file>

<file path=ppt/tags/tag335.xml><?xml version="1.0" encoding="utf-8"?>
<p:tagLst xmlns:p="http://schemas.openxmlformats.org/presentationml/2006/main">
  <p:tag name="KSO_WM_UNIT_TABLE_BEAUTIFY" val="smartTable{7bf881d0-59f4-4e35-996a-806b8bbff941}"/>
  <p:tag name="TABLE_ENDDRAG_ORIGIN_RECT" val="266*44"/>
  <p:tag name="TABLE_ENDDRAG_RECT" val="649*352*266*44"/>
  <p:tag name="KSO_WM_BEAUTIFY_FLAG" val=""/>
</p:tagLst>
</file>

<file path=ppt/tags/tag336.xml><?xml version="1.0" encoding="utf-8"?>
<p:tagLst xmlns:p="http://schemas.openxmlformats.org/presentationml/2006/main">
  <p:tag name="KSO_WM_DIAGRAM_VIRTUALLY_FRAME" val="{&quot;height&quot;:402.05,&quot;left&quot;:29.05,&quot;top&quot;:106.95,&quot;width&quot;:894.45}"/>
</p:tagLst>
</file>

<file path=ppt/tags/tag337.xml><?xml version="1.0" encoding="utf-8"?>
<p:tagLst xmlns:p="http://schemas.openxmlformats.org/presentationml/2006/main">
  <p:tag name="KSO_WM_UNIT_TABLE_BEAUTIFY" val="smartTable{9094d4c6-5078-478f-ac78-a726196af41f}"/>
  <p:tag name="TABLE_ENDDRAG_ORIGIN_RECT" val="271*44"/>
  <p:tag name="TABLE_ENDDRAG_RECT" val="644*326*271*44"/>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 name="KSO_WM_DIAGRAM_VIRTUALLY_FRAME" val="{&quot;height&quot;:402.05,&quot;left&quot;:15.05,&quot;top&quot;:106.95,&quot;width&quot;:912}"/>
</p:tagLst>
</file>

<file path=ppt/tags/tag34.xml><?xml version="1.0" encoding="utf-8"?>
<p:tagLst xmlns:p="http://schemas.openxmlformats.org/presentationml/2006/main">
  <p:tag name="KSO_WM_DIAGRAM_VIRTUALLY_FRAME" val="{&quot;height&quot;:195.85,&quot;left&quot;:43.72503937007874,&quot;top&quot;:120.15,&quot;width&quot;:879.5249606299212}"/>
</p:tagLst>
</file>

<file path=ppt/tags/tag340.xml><?xml version="1.0" encoding="utf-8"?>
<p:tagLst xmlns:p="http://schemas.openxmlformats.org/presentationml/2006/main">
  <p:tag name="KSO_WM_BEAUTIFY_FLAG" val=""/>
  <p:tag name="KSO_WM_DIAGRAM_VIRTUALLY_FRAME" val="{&quot;height&quot;:402.05,&quot;left&quot;:15.05,&quot;top&quot;:106.95,&quot;width&quot;:912}"/>
</p:tagLst>
</file>

<file path=ppt/tags/tag341.xml><?xml version="1.0" encoding="utf-8"?>
<p:tagLst xmlns:p="http://schemas.openxmlformats.org/presentationml/2006/main">
  <p:tag name="KSO_WM_BEAUTIFY_FLAG" val=""/>
  <p:tag name="KSO_WM_DIAGRAM_VIRTUALLY_FRAME" val="{&quot;height&quot;:402.05,&quot;left&quot;:15.05,&quot;top&quot;:106.95,&quot;width&quot;:912}"/>
</p:tagLst>
</file>

<file path=ppt/tags/tag342.xml><?xml version="1.0" encoding="utf-8"?>
<p:tagLst xmlns:p="http://schemas.openxmlformats.org/presentationml/2006/main">
  <p:tag name="KSO_WM_DIAGRAM_VIRTUALLY_FRAME" val="{&quot;height&quot;:402.05,&quot;left&quot;:15.05,&quot;top&quot;:106.95,&quot;width&quot;:912}"/>
</p:tagLst>
</file>

<file path=ppt/tags/tag343.xml><?xml version="1.0" encoding="utf-8"?>
<p:tagLst xmlns:p="http://schemas.openxmlformats.org/presentationml/2006/main">
  <p:tag name="KSO_WM_DIAGRAM_VIRTUALLY_FRAME" val="{&quot;height&quot;:402.05,&quot;left&quot;:15.05,&quot;top&quot;:106.95,&quot;width&quot;:912}"/>
</p:tagLst>
</file>

<file path=ppt/tags/tag344.xml><?xml version="1.0" encoding="utf-8"?>
<p:tagLst xmlns:p="http://schemas.openxmlformats.org/presentationml/2006/main">
  <p:tag name="KSO_WM_DIAGRAM_VIRTUALLY_FRAME" val="{&quot;height&quot;:402.05,&quot;left&quot;:15.05,&quot;top&quot;:106.95,&quot;width&quot;:912}"/>
</p:tagLst>
</file>

<file path=ppt/tags/tag345.xml><?xml version="1.0" encoding="utf-8"?>
<p:tagLst xmlns:p="http://schemas.openxmlformats.org/presentationml/2006/main">
  <p:tag name="KSO_WM_DIAGRAM_VIRTUALLY_FRAME" val="{&quot;height&quot;:402.05,&quot;left&quot;:15.05,&quot;top&quot;:106.95,&quot;width&quot;:912}"/>
</p:tagLst>
</file>

<file path=ppt/tags/tag346.xml><?xml version="1.0" encoding="utf-8"?>
<p:tagLst xmlns:p="http://schemas.openxmlformats.org/presentationml/2006/main">
  <p:tag name="KSO_WM_DIAGRAM_VIRTUALLY_FRAME" val="{&quot;height&quot;:402.05,&quot;left&quot;:15.05,&quot;top&quot;:106.95,&quot;width&quot;:912}"/>
</p:tagLst>
</file>

<file path=ppt/tags/tag347.xml><?xml version="1.0" encoding="utf-8"?>
<p:tagLst xmlns:p="http://schemas.openxmlformats.org/presentationml/2006/main">
  <p:tag name="TABLE_ENDDRAG_ORIGIN_RECT" val="256*40"/>
  <p:tag name="TABLE_ENDDRAG_RECT" val="650*212*256*40"/>
</p:tagLst>
</file>

<file path=ppt/tags/tag348.xml><?xml version="1.0" encoding="utf-8"?>
<p:tagLst xmlns:p="http://schemas.openxmlformats.org/presentationml/2006/main">
  <p:tag name="KSO_WM_UNIT_TABLE_BEAUTIFY" val="smartTable{c671400a-bc93-4c1d-9771-f6aa315f074a}"/>
  <p:tag name="TABLE_ENDDRAG_ORIGIN_RECT" val="259*45"/>
  <p:tag name="TABLE_ENDDRAG_RECT" val="26*438*259*45"/>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DIAGRAM_VIRTUALLY_FRAME" val="{&quot;height&quot;:195.85,&quot;left&quot;:43.72503937007874,&quot;top&quot;:120.15,&quot;width&quot;:879.5249606299212}"/>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TABLE_ENDDRAG_ORIGIN_RECT" val="268*87"/>
  <p:tag name="TABLE_ENDDRAG_RECT" val="26*296*268*87"/>
</p:tagLst>
</file>

<file path=ppt/tags/tag353.xml><?xml version="1.0" encoding="utf-8"?>
<p:tagLst xmlns:p="http://schemas.openxmlformats.org/presentationml/2006/main">
  <p:tag name="KSO_WM_DIAGRAM_VIRTUALLY_FRAME" val="{&quot;height&quot;:402.05,&quot;left&quot;:15.05,&quot;top&quot;:106.95,&quot;width&quot;:912}"/>
</p:tagLst>
</file>

<file path=ppt/tags/tag354.xml><?xml version="1.0" encoding="utf-8"?>
<p:tagLst xmlns:p="http://schemas.openxmlformats.org/presentationml/2006/main">
  <p:tag name="KSO_WM_DIAGRAM_VIRTUALLY_FRAME" val="{&quot;height&quot;:402.05,&quot;left&quot;:29.05,&quot;top&quot;:106.95,&quot;width&quot;:894.45}"/>
</p:tagLst>
</file>

<file path=ppt/tags/tag355.xml><?xml version="1.0" encoding="utf-8"?>
<p:tagLst xmlns:p="http://schemas.openxmlformats.org/presentationml/2006/main">
  <p:tag name="KSO_WM_UNIT_TABLE_BEAUTIFY" val="smartTable{dc6dfb54-12b9-4f50-8ed8-004b807e0d49}"/>
  <p:tag name="TABLE_ENDDRAG_ORIGIN_RECT" val="279*50"/>
  <p:tag name="TABLE_ENDDRAG_RECT" val="645*209*279*50"/>
  <p:tag name="KSO_WM_BEAUTIFY_FLAG" val=""/>
</p:tagLst>
</file>

<file path=ppt/tags/tag356.xml><?xml version="1.0" encoding="utf-8"?>
<p:tagLst xmlns:p="http://schemas.openxmlformats.org/presentationml/2006/main">
  <p:tag name="KSO_WM_DIAGRAM_VIRTUALLY_FRAME" val="{&quot;height&quot;:402.05,&quot;left&quot;:29.05,&quot;top&quot;:106.95,&quot;width&quot;:894.45}"/>
</p:tagLst>
</file>

<file path=ppt/tags/tag357.xml><?xml version="1.0" encoding="utf-8"?>
<p:tagLst xmlns:p="http://schemas.openxmlformats.org/presentationml/2006/main">
  <p:tag name="KSO_WM_DIAGRAM_VIRTUALLY_FRAME" val="{&quot;height&quot;:402.05,&quot;left&quot;:15.05,&quot;top&quot;:106.95,&quot;width&quot;:912}"/>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 name="KSO_WM_DIAGRAM_VIRTUALLY_FRAME" val="{&quot;height&quot;:195.85,&quot;left&quot;:43.72503937007874,&quot;top&quot;:120.15,&quot;width&quot;:879.5249606299212}"/>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UNIT_TABLE_BEAUTIFY" val="smartTable{3ec72957-8db6-437d-9c3e-38dd1fcceace}"/>
  <p:tag name="TABLE_ENDDRAG_ORIGIN_RECT" val="269*24"/>
  <p:tag name="TABLE_ENDDRAG_RECT" val="339*346*269*24"/>
  <p:tag name="KSO_WM_BEAUTIFY_FLAG" val=""/>
</p:tagLst>
</file>

<file path=ppt/tags/tag362.xml><?xml version="1.0" encoding="utf-8"?>
<p:tagLst xmlns:p="http://schemas.openxmlformats.org/presentationml/2006/main">
  <p:tag name="KSO_WM_UNIT_TABLE_BEAUTIFY" val="smartTable{1219c601-12af-44fd-ba28-58cc35752b53}"/>
  <p:tag name="TABLE_ENDDRAG_ORIGIN_RECT" val="263*77"/>
  <p:tag name="TABLE_ENDDRAG_RECT" val="343*213*263*77"/>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TABLE_ENDDRAG_ORIGIN_RECT" val="393*148"/>
  <p:tag name="TABLE_ENDDRAG_RECT" val="498*99*394*148"/>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TABLE_ENDDRAG_ORIGIN_RECT" val="404*187"/>
  <p:tag name="TABLE_ENDDRAG_RECT" val="62*99*405*187"/>
</p:tagLst>
</file>

<file path=ppt/tags/tag37.xml><?xml version="1.0" encoding="utf-8"?>
<p:tagLst xmlns:p="http://schemas.openxmlformats.org/presentationml/2006/main">
  <p:tag name="KSO_WM_BEAUTIFY_FLAG" val=""/>
  <p:tag name="KSO_WM_DIAGRAM_VIRTUALLY_FRAME" val="{&quot;height&quot;:390.05,&quot;left&quot;:35.95,&quot;top&quot;:89.95,&quot;width&quot;:893.55}"/>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DIAGRAM_VIRTUALLY_FRAME" val="{&quot;height&quot;:195.85,&quot;left&quot;:43.72503937007874,&quot;top&quot;:120.15,&quot;width&quot;:879.5249606299212}"/>
</p:tagLst>
</file>

<file path=ppt/tags/tag380.xml><?xml version="1.0" encoding="utf-8"?>
<p:tagLst xmlns:p="http://schemas.openxmlformats.org/presentationml/2006/main">
  <p:tag name="TABLE_ENDDRAG_ORIGIN_RECT" val="873*56"/>
  <p:tag name="TABLE_ENDDRAG_RECT" val="38*239*873*56"/>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DIAGRAM_VIRTUALLY_FRAME" val="{&quot;height&quot;:195.85,&quot;left&quot;:43.72503937007874,&quot;top&quot;:120.15,&quot;width&quot;:879.5249606299212}"/>
</p:tagLst>
</file>

<file path=ppt/tags/tag390.xml><?xml version="1.0" encoding="utf-8"?>
<p:tagLst xmlns:p="http://schemas.openxmlformats.org/presentationml/2006/main">
  <p:tag name="TABLE_ENDDRAG_ORIGIN_RECT" val="298*45"/>
  <p:tag name="TABLE_ENDDRAG_RECT" val="327*326*298*45"/>
</p:tagLst>
</file>

<file path=ppt/tags/tag391.xml><?xml version="1.0" encoding="utf-8"?>
<p:tagLst xmlns:p="http://schemas.openxmlformats.org/presentationml/2006/main">
  <p:tag name="TABLE_ENDDRAG_ORIGIN_RECT" val="299*39"/>
  <p:tag name="TABLE_ENDDRAG_RECT" val="326*230*299*39"/>
</p:tagLst>
</file>

<file path=ppt/tags/tag392.xml><?xml version="1.0" encoding="utf-8"?>
<p:tagLst xmlns:p="http://schemas.openxmlformats.org/presentationml/2006/main">
  <p:tag name="TABLE_ENDDRAG_ORIGIN_RECT" val="299*50"/>
  <p:tag name="TABLE_ENDDRAG_RECT" val="325*421*299*50"/>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 name="KSO_WM_DIAGRAM_VIRTUALLY_FRAME" val="{&quot;height&quot;:431.95,&quot;left&quot;:26.4,&quot;top&quot;:77.2,&quot;width&quot;:906.8955905511812}"/>
</p:tagLst>
</file>

<file path=ppt/tags/tag399.xml><?xml version="1.0" encoding="utf-8"?>
<p:tagLst xmlns:p="http://schemas.openxmlformats.org/presentationml/2006/main">
  <p:tag name="KSO_WM_BEAUTIFY_FLAG" val=""/>
  <p:tag name="KSO_WM_DIAGRAM_VIRTUALLY_FRAME" val="{&quot;height&quot;:379.86173228346456,&quot;left&quot;:32.00173228346456,&quot;top&quot;:86.23826771653543,&quot;width&quot;:669.0605511811024}"/>
</p:tagLst>
</file>

<file path=ppt/tags/tag4.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0.xml><?xml version="1.0" encoding="utf-8"?>
<p:tagLst xmlns:p="http://schemas.openxmlformats.org/presentationml/2006/main">
  <p:tag name="KSO_WM_BEAUTIFY_FLAG" val=""/>
  <p:tag name="KSO_WM_DIAGRAM_VIRTUALLY_FRAME" val="{&quot;height&quot;:195.85,&quot;left&quot;:43.72503937007874,&quot;top&quot;:120.15,&quot;width&quot;:879.5249606299212}"/>
</p:tagLst>
</file>

<file path=ppt/tags/tag400.xml><?xml version="1.0" encoding="utf-8"?>
<p:tagLst xmlns:p="http://schemas.openxmlformats.org/presentationml/2006/main">
  <p:tag name="KSO_WM_DIAGRAM_VIRTUALLY_FRAME" val="{&quot;height&quot;:431.95,&quot;left&quot;:26.4,&quot;top&quot;:77.2,&quot;width&quot;:906.8955905511812}"/>
</p:tagLst>
</file>

<file path=ppt/tags/tag401.xml><?xml version="1.0" encoding="utf-8"?>
<p:tagLst xmlns:p="http://schemas.openxmlformats.org/presentationml/2006/main">
  <p:tag name="KSO_WM_DIAGRAM_VIRTUALLY_FRAME" val="{&quot;height&quot;:431.95,&quot;left&quot;:26.4,&quot;top&quot;:77.2,&quot;width&quot;:906.8955905511812}"/>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 name="KSO_WM_DIAGRAM_VIRTUALLY_FRAME" val="{&quot;height&quot;:92.10007874015746,&quot;left&quot;:340.9,&quot;top&quot;:371.3,&quot;width&quot;:282.65}"/>
</p:tagLst>
</file>

<file path=ppt/tags/tag404.xml><?xml version="1.0" encoding="utf-8"?>
<p:tagLst xmlns:p="http://schemas.openxmlformats.org/presentationml/2006/main">
  <p:tag name="KSO_WM_BEAUTIFY_FLAG" val=""/>
  <p:tag name="KSO_WM_DIAGRAM_VIRTUALLY_FRAME" val="{&quot;height&quot;:92.10007874015746,&quot;left&quot;:340.9,&quot;top&quot;:371.3,&quot;width&quot;:282.65}"/>
</p:tagLst>
</file>

<file path=ppt/tags/tag405.xml><?xml version="1.0" encoding="utf-8"?>
<p:tagLst xmlns:p="http://schemas.openxmlformats.org/presentationml/2006/main">
  <p:tag name="KSO_WM_BEAUTIFY_FLAG" val=""/>
  <p:tag name="KSO_WM_DIAGRAM_VIRTUALLY_FRAME" val="{&quot;height&quot;:92.10007874015746,&quot;left&quot;:340.9,&quot;top&quot;:371.3,&quot;width&quot;:282.65}"/>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 name="KSO_WM_DIAGRAM_VIRTUALLY_FRAME" val="{&quot;height&quot;:390.05,&quot;left&quot;:35.95,&quot;top&quot;:89.95,&quot;width&quot;:893.55}"/>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PP_MARK_KEY" val="647cefa9-3de3-4d2d-a530-f47b45845da0"/>
  <p:tag name="COMMONDATA" val="eyJoZGlkIjoiYmQyZjQ1YzE4N2IzYWRjMTdlZWNkMTgwNTRhMmFjNWIifQ=="/>
  <p:tag name="RESOURCE_RECORD_KEY" val="{&quot;29&quot;:[20435118,20405923,20405940],&quot;65&quot;:[20184553]}"/>
</p:tagLst>
</file>

<file path=ppt/tags/tag42.xml><?xml version="1.0" encoding="utf-8"?>
<p:tagLst xmlns:p="http://schemas.openxmlformats.org/presentationml/2006/main">
  <p:tag name="KSO_WM_DIAGRAM_VIRTUALLY_FRAME" val="{&quot;height&quot;:195.85,&quot;left&quot;:43.72503937007874,&quot;top&quot;:120.15,&quot;width&quot;:879.5249606299212}"/>
</p:tagLst>
</file>

<file path=ppt/tags/tag43.xml><?xml version="1.0" encoding="utf-8"?>
<p:tagLst xmlns:p="http://schemas.openxmlformats.org/presentationml/2006/main">
  <p:tag name="KSO_WM_DIAGRAM_VIRTUALLY_FRAME" val="{&quot;height&quot;:195.85,&quot;left&quot;:43.72503937007874,&quot;top&quot;:120.15,&quot;width&quot;:879.5249606299212}"/>
</p:tagLst>
</file>

<file path=ppt/tags/tag44.xml><?xml version="1.0" encoding="utf-8"?>
<p:tagLst xmlns:p="http://schemas.openxmlformats.org/presentationml/2006/main">
  <p:tag name="KSO_WM_BEAUTIFY_FLAG" val=""/>
  <p:tag name="KSO_WM_DIAGRAM_VIRTUALLY_FRAME" val="{&quot;height&quot;:195.85,&quot;left&quot;:43.72503937007874,&quot;top&quot;:120.15,&quot;width&quot;:879.5249606299212}"/>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 name="KSO_WM_DIAGRAM_VIRTUALLY_FRAME" val="{&quot;height&quot;:390.05,&quot;left&quot;:35.95,&quot;top&quot;:89.95,&quot;width&quot;:893.55}"/>
</p:tagLst>
</file>

<file path=ppt/tags/tag47.xml><?xml version="1.0" encoding="utf-8"?>
<p:tagLst xmlns:p="http://schemas.openxmlformats.org/presentationml/2006/main">
  <p:tag name="KSO_WM_BEAUTIFY_FLAG" val=""/>
  <p:tag name="KSO_WM_DIAGRAM_VIRTUALLY_FRAME" val="{&quot;height&quot;:390.05,&quot;left&quot;:35.95,&quot;top&quot;:89.95,&quot;width&quot;:893.55}"/>
</p:tagLst>
</file>

<file path=ppt/tags/tag48.xml><?xml version="1.0" encoding="utf-8"?>
<p:tagLst xmlns:p="http://schemas.openxmlformats.org/presentationml/2006/main">
  <p:tag name="KSO_WM_DIAGRAM_VIRTUALLY_FRAME" val="{&quot;height&quot;:195.85,&quot;left&quot;:43.72503937007874,&quot;top&quot;:120.15,&quot;width&quot;:879.5249606299212}"/>
</p:tagLst>
</file>

<file path=ppt/tags/tag49.xml><?xml version="1.0" encoding="utf-8"?>
<p:tagLst xmlns:p="http://schemas.openxmlformats.org/presentationml/2006/main">
  <p:tag name="KSO_WM_DIAGRAM_VIRTUALLY_FRAME" val="{&quot;height&quot;:195.85,&quot;left&quot;:43.72503937007874,&quot;top&quot;:120.15,&quot;width&quot;:879.5249606299212}"/>
</p:tagLst>
</file>

<file path=ppt/tags/tag5.xml><?xml version="1.0" encoding="utf-8"?>
<p:tagLst xmlns:p="http://schemas.openxmlformats.org/presentationml/2006/main">
  <p:tag name="KSO_WM_DIAGRAM_VIRTUALLY_FRAME" val="{&quot;height&quot;:402.64475065616796,&quot;left&quot;:217.5,&quot;top&quot;:88.51094488188976,&quot;width&quot;:543.5}"/>
</p:tagLst>
</file>

<file path=ppt/tags/tag50.xml><?xml version="1.0" encoding="utf-8"?>
<p:tagLst xmlns:p="http://schemas.openxmlformats.org/presentationml/2006/main">
  <p:tag name="KSO_WM_DIAGRAM_VIRTUALLY_FRAME" val="{&quot;height&quot;:195.85,&quot;left&quot;:43.72503937007874,&quot;top&quot;:120.15,&quot;width&quot;:879.5249606299212}"/>
</p:tagLst>
</file>

<file path=ppt/tags/tag51.xml><?xml version="1.0" encoding="utf-8"?>
<p:tagLst xmlns:p="http://schemas.openxmlformats.org/presentationml/2006/main">
  <p:tag name="KSO_WM_DIAGRAM_VIRTUALLY_FRAME" val="{&quot;height&quot;:195.85,&quot;left&quot;:43.72503937007874,&quot;top&quot;:120.15,&quot;width&quot;:879.5249606299212}"/>
</p:tagLst>
</file>

<file path=ppt/tags/tag52.xml><?xml version="1.0" encoding="utf-8"?>
<p:tagLst xmlns:p="http://schemas.openxmlformats.org/presentationml/2006/main">
  <p:tag name="KSO_WM_BEAUTIFY_FLAG" val=""/>
  <p:tag name="KSO_WM_DIAGRAM_VIRTUALLY_FRAME" val="{&quot;height&quot;:195.85,&quot;left&quot;:43.72503937007874,&quot;top&quot;:120.15,&quot;width&quot;:879.5249606299212}"/>
</p:tagLst>
</file>

<file path=ppt/tags/tag53.xml><?xml version="1.0" encoding="utf-8"?>
<p:tagLst xmlns:p="http://schemas.openxmlformats.org/presentationml/2006/main">
  <p:tag name="KSO_WM_DIAGRAM_VIRTUALLY_FRAME" val="{&quot;height&quot;:195.85,&quot;left&quot;:43.72503937007874,&quot;top&quot;:120.15,&quot;width&quot;:879.5249606299212}"/>
</p:tagLst>
</file>

<file path=ppt/tags/tag54.xml><?xml version="1.0" encoding="utf-8"?>
<p:tagLst xmlns:p="http://schemas.openxmlformats.org/presentationml/2006/main">
  <p:tag name="KSO_WM_DIAGRAM_VIRTUALLY_FRAME" val="{&quot;height&quot;:195.85,&quot;left&quot;:43.72503937007874,&quot;top&quot;:120.15,&quot;width&quot;:879.5249606299212}"/>
</p:tagLst>
</file>

<file path=ppt/tags/tag55.xml><?xml version="1.0" encoding="utf-8"?>
<p:tagLst xmlns:p="http://schemas.openxmlformats.org/presentationml/2006/main">
  <p:tag name="KSO_WM_BEAUTIFY_FLAG" val=""/>
  <p:tag name="KSO_WM_DIAGRAM_VIRTUALLY_FRAME" val="{&quot;height&quot;:195.85,&quot;left&quot;:43.72503937007874,&quot;top&quot;:120.15,&quot;width&quot;:879.5249606299212}"/>
</p:tagLst>
</file>

<file path=ppt/tags/tag56.xml><?xml version="1.0" encoding="utf-8"?>
<p:tagLst xmlns:p="http://schemas.openxmlformats.org/presentationml/2006/main">
  <p:tag name="KSO_WM_DIAGRAM_VIRTUALLY_FRAME" val="{&quot;height&quot;:195.85,&quot;left&quot;:43.72503937007874,&quot;top&quot;:120.15,&quot;width&quot;:879.5249606299212}"/>
</p:tagLst>
</file>

<file path=ppt/tags/tag57.xml><?xml version="1.0" encoding="utf-8"?>
<p:tagLst xmlns:p="http://schemas.openxmlformats.org/presentationml/2006/main">
  <p:tag name="KSO_WM_DIAGRAM_VIRTUALLY_FRAME" val="{&quot;height&quot;:195.85,&quot;left&quot;:43.72503937007874,&quot;top&quot;:120.15,&quot;width&quot;:879.5249606299212}"/>
</p:tagLst>
</file>

<file path=ppt/tags/tag58.xml><?xml version="1.0" encoding="utf-8"?>
<p:tagLst xmlns:p="http://schemas.openxmlformats.org/presentationml/2006/main">
  <p:tag name="KSO_WM_BEAUTIFY_FLAG" val=""/>
  <p:tag name="KSO_WM_DIAGRAM_VIRTUALLY_FRAME" val="{&quot;height&quot;:195.85,&quot;left&quot;:43.72503937007874,&quot;top&quot;:120.15,&quot;width&quot;:879.5249606299212}"/>
</p:tagLst>
</file>

<file path=ppt/tags/tag59.xml><?xml version="1.0" encoding="utf-8"?>
<p:tagLst xmlns:p="http://schemas.openxmlformats.org/presentationml/2006/main">
  <p:tag name="KSO_WM_DIAGRAM_VIRTUALLY_FRAME" val="{&quot;height&quot;:195.85,&quot;left&quot;:43.72503937007874,&quot;top&quot;:120.15,&quot;width&quot;:879.5249606299212}"/>
</p:tagLst>
</file>

<file path=ppt/tags/tag6.xml><?xml version="1.0" encoding="utf-8"?>
<p:tagLst xmlns:p="http://schemas.openxmlformats.org/presentationml/2006/main">
  <p:tag name="KSO_WM_DIAGRAM_VIRTUALLY_FRAME" val="{&quot;height&quot;:402.64475065616796,&quot;left&quot;:217.5,&quot;top&quot;:88.51094488188976,&quot;width&quot;:543.5}"/>
</p:tagLst>
</file>

<file path=ppt/tags/tag60.xml><?xml version="1.0" encoding="utf-8"?>
<p:tagLst xmlns:p="http://schemas.openxmlformats.org/presentationml/2006/main">
  <p:tag name="KSO_WM_DIAGRAM_VIRTUALLY_FRAME" val="{&quot;height&quot;:195.85,&quot;left&quot;:43.72503937007874,&quot;top&quot;:120.15,&quot;width&quot;:879.5249606299212}"/>
</p:tagLst>
</file>

<file path=ppt/tags/tag61.xml><?xml version="1.0" encoding="utf-8"?>
<p:tagLst xmlns:p="http://schemas.openxmlformats.org/presentationml/2006/main">
  <p:tag name="KSO_WM_BEAUTIFY_FLAG" val=""/>
  <p:tag name="KSO_WM_DIAGRAM_VIRTUALLY_FRAME" val="{&quot;height&quot;:195.85,&quot;left&quot;:43.72503937007874,&quot;top&quot;:120.15,&quot;width&quot;:879.5249606299212}"/>
</p:tagLst>
</file>

<file path=ppt/tags/tag62.xml><?xml version="1.0" encoding="utf-8"?>
<p:tagLst xmlns:p="http://schemas.openxmlformats.org/presentationml/2006/main">
  <p:tag name="KSO_WM_DIAGRAM_VIRTUALLY_FRAME" val="{&quot;height&quot;:195.85,&quot;left&quot;:43.72503937007874,&quot;top&quot;:120.15,&quot;width&quot;:879.5249606299212}"/>
</p:tagLst>
</file>

<file path=ppt/tags/tag63.xml><?xml version="1.0" encoding="utf-8"?>
<p:tagLst xmlns:p="http://schemas.openxmlformats.org/presentationml/2006/main">
  <p:tag name="KSO_WM_DIAGRAM_VIRTUALLY_FRAME" val="{&quot;height&quot;:195.85,&quot;left&quot;:43.72503937007874,&quot;top&quot;:120.15,&quot;width&quot;:879.5249606299212}"/>
</p:tagLst>
</file>

<file path=ppt/tags/tag64.xml><?xml version="1.0" encoding="utf-8"?>
<p:tagLst xmlns:p="http://schemas.openxmlformats.org/presentationml/2006/main">
  <p:tag name="KSO_WM_BEAUTIFY_FLAG" val=""/>
  <p:tag name="KSO_WM_DIAGRAM_VIRTUALLY_FRAME" val="{&quot;height&quot;:195.85,&quot;left&quot;:43.72503937007874,&quot;top&quot;:120.15,&quot;width&quot;:879.5249606299212}"/>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 name="KSO_WM_DIAGRAM_VIRTUALLY_FRAME" val="{&quot;height&quot;:390.05,&quot;left&quot;:35.95,&quot;top&quot;:89.95,&quot;width&quot;:893.55}"/>
</p:tagLst>
</file>

<file path=ppt/tags/tag67.xml><?xml version="1.0" encoding="utf-8"?>
<p:tagLst xmlns:p="http://schemas.openxmlformats.org/presentationml/2006/main">
  <p:tag name="KSO_WM_BEAUTIFY_FLAG" val=""/>
  <p:tag name="KSO_WM_DIAGRAM_VIRTUALLY_FRAME" val="{&quot;height&quot;:390.05,&quot;left&quot;:35.95,&quot;top&quot;:89.95,&quot;width&quot;:893.55}"/>
</p:tagLst>
</file>

<file path=ppt/tags/tag68.xml><?xml version="1.0" encoding="utf-8"?>
<p:tagLst xmlns:p="http://schemas.openxmlformats.org/presentationml/2006/main">
  <p:tag name="KSO_WM_DIAGRAM_VIRTUALLY_FRAME" val="{&quot;height&quot;:195.85,&quot;left&quot;:43.72503937007874,&quot;top&quot;:120.15,&quot;width&quot;:879.5249606299212}"/>
</p:tagLst>
</file>

<file path=ppt/tags/tag69.xml><?xml version="1.0" encoding="utf-8"?>
<p:tagLst xmlns:p="http://schemas.openxmlformats.org/presentationml/2006/main">
  <p:tag name="KSO_WM_DIAGRAM_VIRTUALLY_FRAME" val="{&quot;height&quot;:195.85,&quot;left&quot;:43.72503937007874,&quot;top&quot;:120.15,&quot;width&quot;:879.5249606299212}"/>
</p:tagLst>
</file>

<file path=ppt/tags/tag7.xml><?xml version="1.0" encoding="utf-8"?>
<p:tagLst xmlns:p="http://schemas.openxmlformats.org/presentationml/2006/main">
  <p:tag name="KSO_WM_DIAGRAM_VIRTUALLY_FRAME" val="{&quot;height&quot;:402.64475065616796,&quot;left&quot;:217.5,&quot;top&quot;:88.51094488188976,&quot;width&quot;:543.5}"/>
</p:tagLst>
</file>

<file path=ppt/tags/tag70.xml><?xml version="1.0" encoding="utf-8"?>
<p:tagLst xmlns:p="http://schemas.openxmlformats.org/presentationml/2006/main">
  <p:tag name="KSO_WM_BEAUTIFY_FLAG" val=""/>
  <p:tag name="KSO_WM_DIAGRAM_VIRTUALLY_FRAME" val="{&quot;height&quot;:195.85,&quot;left&quot;:43.72503937007874,&quot;top&quot;:120.15,&quot;width&quot;:879.5249606299212}"/>
</p:tagLst>
</file>

<file path=ppt/tags/tag71.xml><?xml version="1.0" encoding="utf-8"?>
<p:tagLst xmlns:p="http://schemas.openxmlformats.org/presentationml/2006/main">
  <p:tag name="KSO_WM_DIAGRAM_VIRTUALLY_FRAME" val="{&quot;height&quot;:195.85,&quot;left&quot;:43.72503937007874,&quot;top&quot;:120.15,&quot;width&quot;:879.5249606299212}"/>
</p:tagLst>
</file>

<file path=ppt/tags/tag72.xml><?xml version="1.0" encoding="utf-8"?>
<p:tagLst xmlns:p="http://schemas.openxmlformats.org/presentationml/2006/main">
  <p:tag name="KSO_WM_DIAGRAM_VIRTUALLY_FRAME" val="{&quot;height&quot;:195.85,&quot;left&quot;:43.72503937007874,&quot;top&quot;:120.15,&quot;width&quot;:879.5249606299212}"/>
</p:tagLst>
</file>

<file path=ppt/tags/tag73.xml><?xml version="1.0" encoding="utf-8"?>
<p:tagLst xmlns:p="http://schemas.openxmlformats.org/presentationml/2006/main">
  <p:tag name="KSO_WM_BEAUTIFY_FLAG" val=""/>
  <p:tag name="KSO_WM_DIAGRAM_VIRTUALLY_FRAME" val="{&quot;height&quot;:195.85,&quot;left&quot;:43.72503937007874,&quot;top&quot;:120.15,&quot;width&quot;:879.5249606299212}"/>
</p:tagLst>
</file>

<file path=ppt/tags/tag74.xml><?xml version="1.0" encoding="utf-8"?>
<p:tagLst xmlns:p="http://schemas.openxmlformats.org/presentationml/2006/main">
  <p:tag name="KSO_WM_DIAGRAM_VIRTUALLY_FRAME" val="{&quot;height&quot;:402.64475065616796,&quot;left&quot;:217.5,&quot;top&quot;:88.51094488188976,&quot;width&quot;:543.5}"/>
</p:tagLst>
</file>

<file path=ppt/tags/tag75.xml><?xml version="1.0" encoding="utf-8"?>
<p:tagLst xmlns:p="http://schemas.openxmlformats.org/presentationml/2006/main">
  <p:tag name="KSO_WM_DIAGRAM_VIRTUALLY_FRAME" val="{&quot;height&quot;:402.64475065616796,&quot;left&quot;:217.5,&quot;top&quot;:88.51094488188976,&quot;width&quot;:543.5}"/>
</p:tagLst>
</file>

<file path=ppt/tags/tag76.xml><?xml version="1.0" encoding="utf-8"?>
<p:tagLst xmlns:p="http://schemas.openxmlformats.org/presentationml/2006/main">
  <p:tag name="KSO_WM_DIAGRAM_VIRTUALLY_FRAME" val="{&quot;height&quot;:402.64475065616796,&quot;left&quot;:217.5,&quot;top&quot;:88.51094488188976,&quot;width&quot;:543.5}"/>
</p:tagLst>
</file>

<file path=ppt/tags/tag77.xml><?xml version="1.0" encoding="utf-8"?>
<p:tagLst xmlns:p="http://schemas.openxmlformats.org/presentationml/2006/main">
  <p:tag name="KSO_WM_DIAGRAM_VIRTUALLY_FRAME" val="{&quot;height&quot;:402.64475065616796,&quot;left&quot;:217.5,&quot;top&quot;:88.51094488188976,&quot;width&quot;:543.5}"/>
</p:tagLst>
</file>

<file path=ppt/tags/tag78.xml><?xml version="1.0" encoding="utf-8"?>
<p:tagLst xmlns:p="http://schemas.openxmlformats.org/presentationml/2006/main">
  <p:tag name="KSO_WM_DIAGRAM_VIRTUALLY_FRAME" val="{&quot;height&quot;:402.64475065616796,&quot;left&quot;:217.5,&quot;top&quot;:88.51094488188976,&quot;width&quot;:543.5}"/>
</p:tagLst>
</file>

<file path=ppt/tags/tag79.xml><?xml version="1.0" encoding="utf-8"?>
<p:tagLst xmlns:p="http://schemas.openxmlformats.org/presentationml/2006/main">
  <p:tag name="KSO_WM_DIAGRAM_VIRTUALLY_FRAME" val="{&quot;height&quot;:402.64475065616796,&quot;left&quot;:217.5,&quot;top&quot;:88.51094488188976,&quot;width&quot;:543.5}"/>
</p:tagLst>
</file>

<file path=ppt/tags/tag8.xml><?xml version="1.0" encoding="utf-8"?>
<p:tagLst xmlns:p="http://schemas.openxmlformats.org/presentationml/2006/main">
  <p:tag name="KSO_WM_DIAGRAM_VIRTUALLY_FRAME" val="{&quot;height&quot;:402.64475065616796,&quot;left&quot;:217.5,&quot;top&quot;:88.51094488188976,&quot;width&quot;:543.5}"/>
</p:tagLst>
</file>

<file path=ppt/tags/tag80.xml><?xml version="1.0" encoding="utf-8"?>
<p:tagLst xmlns:p="http://schemas.openxmlformats.org/presentationml/2006/main">
  <p:tag name="KSO_WM_DIAGRAM_VIRTUALLY_FRAME" val="{&quot;height&quot;:402.64475065616796,&quot;left&quot;:217.5,&quot;top&quot;:88.51094488188976,&quot;width&quot;:543.5}"/>
</p:tagLst>
</file>

<file path=ppt/tags/tag81.xml><?xml version="1.0" encoding="utf-8"?>
<p:tagLst xmlns:p="http://schemas.openxmlformats.org/presentationml/2006/main">
  <p:tag name="KSO_WM_DIAGRAM_VIRTUALLY_FRAME" val="{&quot;height&quot;:402.64475065616796,&quot;left&quot;:217.5,&quot;top&quot;:88.51094488188976,&quot;width&quot;:543.5}"/>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DIAGRAM_VIRTUALLY_FRAME" val="{&quot;height&quot;:195.85,&quot;left&quot;:43.72503937007874,&quot;top&quot;:120.15,&quot;width&quot;:879.5249606299212}"/>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 name="KSO_WM_DIAGRAM_VIRTUALLY_FRAME" val="{&quot;height&quot;:390.05,&quot;left&quot;:35.95,&quot;top&quot;:89.95,&quot;width&quot;:893.55}"/>
</p:tagLst>
</file>

<file path=ppt/tags/tag86.xml><?xml version="1.0" encoding="utf-8"?>
<p:tagLst xmlns:p="http://schemas.openxmlformats.org/presentationml/2006/main">
  <p:tag name="KSO_WM_BEAUTIFY_FLAG" val=""/>
  <p:tag name="KSO_WM_DIAGRAM_VIRTUALLY_FRAME" val="{&quot;height&quot;:390.05,&quot;left&quot;:35.95,&quot;top&quot;:89.95,&quot;width&quot;:893.55}"/>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DIAGRAM_VIRTUALLY_FRAME" val="{&quot;height&quot;:402.64475065616796,&quot;left&quot;:217.5,&quot;top&quot;:88.51094488188976,&quot;width&quot;:543.5}"/>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TABLE_ENDDRAG_ORIGIN_RECT" val="398*66"/>
  <p:tag name="TABLE_ENDDRAG_RECT" val="41*428*398*66"/>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 name="KSO_WM_DIAGRAM_VIRTUALLY_FRAME" val="{&quot;height&quot;:406.3,&quot;left&quot;:39.35,&quot;top&quot;:118.75,&quot;width&quot;:892.1}"/>
</p:tagLst>
</file>

<file path=ppt/tags/tag98.xml><?xml version="1.0" encoding="utf-8"?>
<p:tagLst xmlns:p="http://schemas.openxmlformats.org/presentationml/2006/main">
  <p:tag name="KSO_WM_BEAUTIFY_FLAG" val=""/>
  <p:tag name="KSO_WM_DIAGRAM_VIRTUALLY_FRAME" val="{&quot;height&quot;:406.3,&quot;left&quot;:39.35,&quot;top&quot;:118.75,&quot;width&quot;:892.1}"/>
</p:tagLst>
</file>

<file path=ppt/tags/tag99.xml><?xml version="1.0" encoding="utf-8"?>
<p:tagLst xmlns:p="http://schemas.openxmlformats.org/presentationml/2006/main">
  <p:tag name="KSO_WM_BEAUTIFY_FLAG" val=""/>
  <p:tag name="KSO_WM_DIAGRAM_VIRTUALLY_FRAME" val="{&quot;height&quot;:406.3,&quot;left&quot;:39.35,&quot;top&quot;:118.75,&quot;width&quot;:892.1}"/>
</p:tagLst>
</file>

<file path=ppt/theme/_rels/theme2.xml.rels><?xml version="1.0" encoding="UTF-8" standalone="yes"?>
<Relationships xmlns="http://schemas.openxmlformats.org/package/2006/relationships"><Relationship Id="rId1" Type="http://schemas.openxmlformats.org/officeDocument/2006/relationships/image" Target="../media/image14.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离子">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Broadway"/>
        <a:ea typeface="方正正中黑简体"/>
        <a:cs typeface=""/>
      </a:majorFont>
      <a:minorFont>
        <a:latin typeface="微软雅黑"/>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fillRect/>
          </a:stretch>
        </a:blipFill>
      </a:bgFillStyleLst>
    </a:fmtScheme>
  </a:themeElements>
  <a:objectDefaults>
    <a:spDef>
      <a:spPr>
        <a:solidFill>
          <a:srgbClr val="C0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solidFill>
              <a:schemeClr val="bg1"/>
            </a:solidFill>
            <a:latin typeface="+mn-ea"/>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材料">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a:noFill/>
        </a:ln>
      </a:spPr>
      <a:bodyPr wrap="square" anchor="ctr">
        <a:noAutofit/>
      </a:bodyPr>
      <a:lstStyle>
        <a:defPPr>
          <a:lnSpc>
            <a:spcPct val="150000"/>
          </a:lnSpc>
          <a:buClr>
            <a:srgbClr val="FF0000"/>
          </a:buClr>
          <a:defRPr sz="1400" dirty="0" smtClean="0">
            <a:latin typeface="微软雅黑" panose="020B0503020204020204" pitchFamily="34" charset="-122"/>
            <a:ea typeface="微软雅黑" panose="020B0503020204020204" pitchFamily="34" charset="-122"/>
          </a:defRPr>
        </a:defPPr>
      </a:lstStyle>
      <a:style>
        <a:lnRef idx="2">
          <a:schemeClr val="accent1"/>
        </a:lnRef>
        <a:fillRef idx="1">
          <a:schemeClr val="lt1"/>
        </a:fillRef>
        <a:effectRef idx="0">
          <a:schemeClr val="accent1"/>
        </a:effectRef>
        <a:fontRef idx="minor">
          <a:schemeClr val="dk1"/>
        </a:fontRef>
      </a:style>
    </a:spDef>
    <a:txDef>
      <a:spPr>
        <a:noFill/>
        <a:ln w="19050">
          <a:solidFill>
            <a:schemeClr val="tx1"/>
          </a:solidFill>
          <a:prstDash val="dash"/>
        </a:ln>
      </a:spPr>
      <a:bodyPr wrap="square" rtlCol="0" anchor="ctr">
        <a:noAutofit/>
      </a:bodyPr>
      <a:lstStyle>
        <a:defPPr marL="144145">
          <a:defRPr sz="1600" dirty="0" smtClean="0">
            <a:latin typeface="华文细黑" panose="02010600040101010101" pitchFamily="2" charset="-122"/>
            <a:ea typeface="华文细黑" panose="02010600040101010101" pitchFamily="2" charset="-122"/>
          </a:defRPr>
        </a:defPPr>
      </a:lstStyle>
      <a:style>
        <a:lnRef idx="2">
          <a:schemeClr val="accent3"/>
        </a:lnRef>
        <a:fillRef idx="1">
          <a:schemeClr val="lt1"/>
        </a:fillRef>
        <a:effectRef idx="0">
          <a:schemeClr val="accent3"/>
        </a:effectRef>
        <a:fontRef idx="minor">
          <a:schemeClr val="dk1"/>
        </a:fontRef>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32350</Words>
  <Application>WPS 演示</Application>
  <PresentationFormat>宽屏</PresentationFormat>
  <Paragraphs>5360</Paragraphs>
  <Slides>44</Slides>
  <Notes>70</Notes>
  <HiddenSlides>0</HiddenSlides>
  <MMClips>0</MMClips>
  <ScaleCrop>false</ScaleCrop>
  <HeadingPairs>
    <vt:vector size="6" baseType="variant">
      <vt:variant>
        <vt:lpstr>已用的字体</vt:lpstr>
      </vt:variant>
      <vt:variant>
        <vt:i4>21</vt:i4>
      </vt:variant>
      <vt:variant>
        <vt:lpstr>主题</vt:lpstr>
      </vt:variant>
      <vt:variant>
        <vt:i4>4</vt:i4>
      </vt:variant>
      <vt:variant>
        <vt:lpstr>幻灯片标题</vt:lpstr>
      </vt:variant>
      <vt:variant>
        <vt:i4>44</vt:i4>
      </vt:variant>
    </vt:vector>
  </HeadingPairs>
  <TitlesOfParts>
    <vt:vector size="69" baseType="lpstr">
      <vt:lpstr>Arial</vt:lpstr>
      <vt:lpstr>宋体</vt:lpstr>
      <vt:lpstr>Wingdings</vt:lpstr>
      <vt:lpstr>Wingdings</vt:lpstr>
      <vt:lpstr>微软雅黑</vt:lpstr>
      <vt:lpstr>黑体</vt:lpstr>
      <vt:lpstr>方正黑体简体</vt:lpstr>
      <vt:lpstr>Calibri</vt:lpstr>
      <vt:lpstr>Wingdings 3</vt:lpstr>
      <vt:lpstr>★锐线体</vt:lpstr>
      <vt:lpstr>华文细黑</vt:lpstr>
      <vt:lpstr>华文中宋</vt:lpstr>
      <vt:lpstr>等线</vt:lpstr>
      <vt:lpstr>Arial</vt:lpstr>
      <vt:lpstr>Arial Unicode MS</vt:lpstr>
      <vt:lpstr>汉仪大黑简</vt:lpstr>
      <vt:lpstr>方正魏碑简体</vt:lpstr>
      <vt:lpstr>微软雅黑 Light</vt:lpstr>
      <vt:lpstr>仿宋</vt:lpstr>
      <vt:lpstr>Calibri</vt:lpstr>
      <vt:lpstr>OPPOSans M</vt:lpstr>
      <vt:lpstr>Office 主题</vt:lpstr>
      <vt:lpstr>离子</vt:lpstr>
      <vt:lpstr>3_Office 主题</vt:lpstr>
      <vt:lpstr>材料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倪明辉</dc:creator>
  <cp:lastModifiedBy>txj@zj.cmcc</cp:lastModifiedBy>
  <cp:revision>7225</cp:revision>
  <cp:lastPrinted>2018-03-21T08:45:00Z</cp:lastPrinted>
  <dcterms:created xsi:type="dcterms:W3CDTF">2016-06-15T01:23:00Z</dcterms:created>
  <dcterms:modified xsi:type="dcterms:W3CDTF">2025-08-11T01:48:51Z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DA30F7538C7A49E797CA28DBDF06F054</vt:lpwstr>
  </property>
  <property fmtid="{D5CDD505-2E9C-101B-9397-08002B2CF9AE}" pid="3" name="KSOProductBuildVer">
    <vt:lpwstr>2052-12.1.0.21915</vt:lpwstr>
  </property>
</Properties>
</file>